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1" r:id="rId6"/>
    <p:sldId id="365" r:id="rId7"/>
    <p:sldId id="373" r:id="rId8"/>
    <p:sldId id="366" r:id="rId9"/>
    <p:sldId id="367" r:id="rId10"/>
    <p:sldId id="368" r:id="rId11"/>
    <p:sldId id="371" r:id="rId12"/>
    <p:sldId id="372" r:id="rId13"/>
    <p:sldId id="370" r:id="rId14"/>
    <p:sldId id="3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0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808794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942403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91589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34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250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0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5068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99627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9065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031058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1825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5178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6363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03706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CA8E82-58CD-E045-8B98-B7A85B79B752}" type="datetime4">
              <a:rPr lang="en-US" smtClean="0"/>
              <a:pPr/>
              <a:t>April 19,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1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717" r:id="rId14"/>
    <p:sldLayoutId id="2147483718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033" y="2116182"/>
            <a:ext cx="8647593" cy="1514019"/>
          </a:xfrm>
        </p:spPr>
        <p:txBody>
          <a:bodyPr/>
          <a:lstStyle/>
          <a:p>
            <a:pPr algn="ctr"/>
            <a:r>
              <a:rPr lang="en-US" dirty="0"/>
              <a:t>MOVIE RECOMMEMDATION SYSTEM(S)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Presenter: David Musili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9" y="1116803"/>
            <a:ext cx="8847170" cy="610863"/>
          </a:xfrm>
        </p:spPr>
        <p:txBody>
          <a:bodyPr>
            <a:normAutofit/>
          </a:bodyPr>
          <a:lstStyle/>
          <a:p>
            <a:r>
              <a:rPr lang="en-US" dirty="0"/>
              <a:t>NEXT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00A0A8-AA6B-3D80-75A4-426CD43EC43F}"/>
              </a:ext>
            </a:extLst>
          </p:cNvPr>
          <p:cNvSpPr txBox="1">
            <a:spLocks/>
          </p:cNvSpPr>
          <p:nvPr/>
        </p:nvSpPr>
        <p:spPr>
          <a:xfrm>
            <a:off x="754028" y="2908493"/>
            <a:ext cx="10557099" cy="6108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Research Collaborative Filtering for Movie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794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297" y="2255625"/>
            <a:ext cx="4903377" cy="1057791"/>
          </a:xfrm>
        </p:spPr>
        <p:txBody>
          <a:bodyPr/>
          <a:lstStyle/>
          <a:p>
            <a:r>
              <a:rPr lang="en-US" sz="4800" dirty="0"/>
              <a:t>THE END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68259E-9113-7B77-93DB-D52BAF908D82}"/>
              </a:ext>
            </a:extLst>
          </p:cNvPr>
          <p:cNvSpPr txBox="1">
            <a:spLocks/>
          </p:cNvSpPr>
          <p:nvPr/>
        </p:nvSpPr>
        <p:spPr>
          <a:xfrm>
            <a:off x="952499" y="1885315"/>
            <a:ext cx="4310617" cy="79407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WHAT DO WE LOOK FOR WHEN WE DECIDE TO WATCH A MOVIE?? 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96EE91E0-BD7B-E6DF-098D-A267ADA7BADD}"/>
              </a:ext>
            </a:extLst>
          </p:cNvPr>
          <p:cNvSpPr txBox="1">
            <a:spLocks/>
          </p:cNvSpPr>
          <p:nvPr/>
        </p:nvSpPr>
        <p:spPr>
          <a:xfrm>
            <a:off x="2030818" y="3074783"/>
            <a:ext cx="3955311" cy="345459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arenR"/>
            </a:pPr>
            <a:r>
              <a:rPr lang="en-US" sz="2400" dirty="0">
                <a:latin typeface="Arial Narrow" panose="020B0606020202030204" pitchFamily="34" charset="0"/>
              </a:rPr>
              <a:t>Is the movie a new release?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2400" dirty="0">
                <a:latin typeface="Arial Narrow" panose="020B0606020202030204" pitchFamily="34" charset="0"/>
              </a:rPr>
              <a:t>What are the ratings?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2400" dirty="0">
                <a:latin typeface="Arial Narrow" panose="020B0606020202030204" pitchFamily="34" charset="0"/>
              </a:rPr>
              <a:t>What is the movie genre?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2400" dirty="0">
                <a:latin typeface="Arial Narrow" panose="020B0606020202030204" pitchFamily="34" charset="0"/>
              </a:rPr>
              <a:t>What is the movie plot?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2400" dirty="0">
                <a:latin typeface="Arial Narrow" panose="020B0606020202030204" pitchFamily="34" charset="0"/>
              </a:rPr>
              <a:t>Who are the actors/actresses?</a:t>
            </a:r>
          </a:p>
          <a:p>
            <a:pPr marL="342900" indent="-342900">
              <a:buFont typeface="Wingdings" pitchFamily="2" charset="2"/>
              <a:buAutoNum type="arabicParenR"/>
            </a:pPr>
            <a:r>
              <a:rPr lang="en-US" sz="2400" dirty="0">
                <a:latin typeface="Arial Narrow" panose="020B0606020202030204" pitchFamily="34" charset="0"/>
              </a:rPr>
              <a:t>Who is the movie director?</a:t>
            </a:r>
          </a:p>
          <a:p>
            <a:pPr marL="342900" indent="-342900">
              <a:buFont typeface="Wingdings" pitchFamily="2" charset="2"/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9" y="1116803"/>
            <a:ext cx="8847170" cy="610863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BC85E9-8881-F7EC-5693-F3C89F998E67}"/>
              </a:ext>
            </a:extLst>
          </p:cNvPr>
          <p:cNvSpPr txBox="1">
            <a:spLocks/>
          </p:cNvSpPr>
          <p:nvPr/>
        </p:nvSpPr>
        <p:spPr>
          <a:xfrm>
            <a:off x="754028" y="2656904"/>
            <a:ext cx="11197179" cy="211232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cap="none" dirty="0">
                <a:latin typeface="Arial" panose="020B0604020202020204" pitchFamily="34" charset="0"/>
                <a:cs typeface="Arial" panose="020B0604020202020204" pitchFamily="34" charset="0"/>
              </a:rPr>
              <a:t>Due to the numerous options we consider when we choose the movies we watch, we need more that one recommendation model (or system) to effectively make movie recommendations to users.</a:t>
            </a:r>
          </a:p>
        </p:txBody>
      </p:sp>
    </p:spTree>
    <p:extLst>
      <p:ext uri="{BB962C8B-B14F-4D97-AF65-F5344CB8AC3E}">
        <p14:creationId xmlns:p14="http://schemas.microsoft.com/office/powerpoint/2010/main" val="34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9" y="1116803"/>
            <a:ext cx="8847170" cy="610863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BC85E9-8881-F7EC-5693-F3C89F998E67}"/>
              </a:ext>
            </a:extLst>
          </p:cNvPr>
          <p:cNvSpPr txBox="1">
            <a:spLocks/>
          </p:cNvSpPr>
          <p:nvPr/>
        </p:nvSpPr>
        <p:spPr>
          <a:xfrm>
            <a:off x="829340" y="775313"/>
            <a:ext cx="11047440" cy="340826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dirty="0">
                <a:latin typeface="Arial Narrow" panose="020B0606020202030204" pitchFamily="34" charset="0"/>
              </a:rPr>
              <a:t>tmdb_5000_movies.csv: contains movie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dirty="0">
                <a:latin typeface="Arial Narrow" panose="020B0606020202030204" pitchFamily="34" charset="0"/>
              </a:rPr>
              <a:t>tmdb_5000_credits.csv: contains movie metadata i.e. information that you find in the movie credits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D1A5F-5BC9-4D05-F085-DBF7E4B75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586" y="2192285"/>
            <a:ext cx="5068186" cy="57431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This project used the files below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3AB24-81A7-83ED-AD83-32ABB193677C}"/>
              </a:ext>
            </a:extLst>
          </p:cNvPr>
          <p:cNvSpPr txBox="1">
            <a:spLocks/>
          </p:cNvSpPr>
          <p:nvPr/>
        </p:nvSpPr>
        <p:spPr>
          <a:xfrm>
            <a:off x="3424128" y="5118143"/>
            <a:ext cx="5716278" cy="9243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/>
              <a:t>Acknowledgements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The csv files noted above were downloaded from Kaggle.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C10C9-68A6-6363-55FA-B06B3D69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02" y="4413875"/>
            <a:ext cx="1423710" cy="14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9" y="1116803"/>
            <a:ext cx="8847170" cy="610863"/>
          </a:xfrm>
        </p:spPr>
        <p:txBody>
          <a:bodyPr>
            <a:normAutofit/>
          </a:bodyPr>
          <a:lstStyle/>
          <a:p>
            <a:r>
              <a:rPr lang="en-US" dirty="0"/>
              <a:t>APPROACH #1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5234" y="2987749"/>
            <a:ext cx="5155836" cy="2418694"/>
          </a:xfrm>
        </p:spPr>
        <p:txBody>
          <a:bodyPr/>
          <a:lstStyle/>
          <a:p>
            <a:r>
              <a:rPr lang="en-US" sz="2400" b="1" u="sng" dirty="0">
                <a:solidFill>
                  <a:schemeClr val="bg1"/>
                </a:solidFill>
              </a:rPr>
              <a:t>1: Using Popularity column:</a:t>
            </a:r>
          </a:p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Using  the ‘Popularity’ column of the input dataset, we are able to make recommendations of the top 10 most popular movies.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A5273-ECA6-0D71-AE99-21AC69AF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2" y="2192417"/>
            <a:ext cx="5312666" cy="414315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A8BDD3C-7E4F-B8A0-57E9-B185FBDA92CD}"/>
              </a:ext>
            </a:extLst>
          </p:cNvPr>
          <p:cNvSpPr txBox="1">
            <a:spLocks/>
          </p:cNvSpPr>
          <p:nvPr/>
        </p:nvSpPr>
        <p:spPr>
          <a:xfrm>
            <a:off x="848866" y="1983144"/>
            <a:ext cx="8847170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RECOMMENDING TOP MOVIES</a:t>
            </a:r>
          </a:p>
        </p:txBody>
      </p:sp>
    </p:spTree>
    <p:extLst>
      <p:ext uri="{BB962C8B-B14F-4D97-AF65-F5344CB8AC3E}">
        <p14:creationId xmlns:p14="http://schemas.microsoft.com/office/powerpoint/2010/main" val="295828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9" y="1116803"/>
            <a:ext cx="8847170" cy="610863"/>
          </a:xfrm>
        </p:spPr>
        <p:txBody>
          <a:bodyPr>
            <a:normAutofit/>
          </a:bodyPr>
          <a:lstStyle/>
          <a:p>
            <a:r>
              <a:rPr lang="en-US" dirty="0"/>
              <a:t>APPROACH # 2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E37314-CC8C-5777-4143-9370B53DFE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029" y="2704607"/>
            <a:ext cx="9517022" cy="488363"/>
          </a:xfrm>
        </p:spPr>
        <p:txBody>
          <a:bodyPr/>
          <a:lstStyle/>
          <a:p>
            <a:r>
              <a:rPr lang="en-US" sz="2400" u="sng" dirty="0">
                <a:solidFill>
                  <a:schemeClr val="bg1"/>
                </a:solidFill>
              </a:rPr>
              <a:t>2: Using the *IMDB Weighted Average formular: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A8C6B-9A4B-D3E8-A82E-1C6BC901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925788"/>
            <a:ext cx="5248275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7EA8D-FFF7-8431-696C-F3CBA4B1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4593621"/>
            <a:ext cx="5962650" cy="1676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005BFC-C3D9-72B7-DC03-649EC73CFBB0}"/>
              </a:ext>
            </a:extLst>
          </p:cNvPr>
          <p:cNvSpPr txBox="1">
            <a:spLocks/>
          </p:cNvSpPr>
          <p:nvPr/>
        </p:nvSpPr>
        <p:spPr>
          <a:xfrm>
            <a:off x="754029" y="1873535"/>
            <a:ext cx="8847170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RECOMMENDING TOP MOVIES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F0AAA-7135-D311-ED6B-2F0966C4CA62}"/>
              </a:ext>
            </a:extLst>
          </p:cNvPr>
          <p:cNvSpPr txBox="1"/>
          <p:nvPr/>
        </p:nvSpPr>
        <p:spPr>
          <a:xfrm>
            <a:off x="952500" y="3244334"/>
            <a:ext cx="624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Used to average out votes and movie ratings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65F79-AC9B-3A92-25E2-9C90DEFE1B6C}"/>
              </a:ext>
            </a:extLst>
          </p:cNvPr>
          <p:cNvSpPr txBox="1"/>
          <p:nvPr/>
        </p:nvSpPr>
        <p:spPr>
          <a:xfrm>
            <a:off x="7368363" y="5635256"/>
            <a:ext cx="41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*IMDB= Internet Movie Database</a:t>
            </a:r>
          </a:p>
        </p:txBody>
      </p:sp>
    </p:spTree>
    <p:extLst>
      <p:ext uri="{BB962C8B-B14F-4D97-AF65-F5344CB8AC3E}">
        <p14:creationId xmlns:p14="http://schemas.microsoft.com/office/powerpoint/2010/main" val="70066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29" y="1116803"/>
            <a:ext cx="8847170" cy="610863"/>
          </a:xfrm>
        </p:spPr>
        <p:txBody>
          <a:bodyPr>
            <a:normAutofit/>
          </a:bodyPr>
          <a:lstStyle/>
          <a:p>
            <a:r>
              <a:rPr lang="en-US" dirty="0"/>
              <a:t>TOP MOVIES – IMDB FORMULAR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21, 2024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E37314-CC8C-5777-4143-9370B53DFE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C934-A171-7716-1133-26006003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90421"/>
            <a:ext cx="76009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0" y="2067977"/>
            <a:ext cx="4126315" cy="457322"/>
          </a:xfrm>
        </p:spPr>
        <p:txBody>
          <a:bodyPr>
            <a:normAutofit/>
          </a:bodyPr>
          <a:lstStyle/>
          <a:p>
            <a:r>
              <a:rPr lang="en-US" sz="2800" dirty="0"/>
              <a:t>Content BASED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1C78F-6DC5-9439-4151-551509AE1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5438" y="2024950"/>
            <a:ext cx="4838700" cy="315915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Movie Recommendation for ‘</a:t>
            </a:r>
            <a:r>
              <a:rPr lang="en-US" sz="2400" u="sng" dirty="0">
                <a:solidFill>
                  <a:schemeClr val="bg1"/>
                </a:solidFill>
              </a:rPr>
              <a:t>MINIONS</a:t>
            </a:r>
            <a:r>
              <a:rPr lang="en-US" sz="2400" dirty="0">
                <a:solidFill>
                  <a:schemeClr val="bg1"/>
                </a:solidFill>
              </a:rPr>
              <a:t>’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2A7C0-AD7B-6E19-D9C5-662C53108BB3}"/>
              </a:ext>
            </a:extLst>
          </p:cNvPr>
          <p:cNvSpPr txBox="1"/>
          <p:nvPr/>
        </p:nvSpPr>
        <p:spPr>
          <a:xfrm>
            <a:off x="754029" y="3039026"/>
            <a:ext cx="42441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Use movie plot(overview) to recommend movies.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endParaRPr lang="en-US" b="0" i="0" dirty="0">
              <a:solidFill>
                <a:srgbClr val="212529"/>
              </a:solidFill>
              <a:effectLst/>
              <a:highlight>
                <a:srgbClr val="CDE8EF"/>
              </a:highlight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1) Data clean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Remove English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Populate null columns with empty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2) Use cosine similarity to determine movie similarity scores and provide recommendations.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3D9E4C-778A-5869-E452-24BC4612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14" y="2601915"/>
            <a:ext cx="5565258" cy="2985741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4F20BB1-0465-B2E3-533A-190AC1EEF1EA}"/>
              </a:ext>
            </a:extLst>
          </p:cNvPr>
          <p:cNvSpPr txBox="1">
            <a:spLocks/>
          </p:cNvSpPr>
          <p:nvPr/>
        </p:nvSpPr>
        <p:spPr>
          <a:xfrm>
            <a:off x="754029" y="2577226"/>
            <a:ext cx="9517022" cy="48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solidFill>
                  <a:schemeClr val="bg1"/>
                </a:solidFill>
              </a:rPr>
              <a:t>3: Using TF-IDF Vectorizer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EC9917-045B-6C51-2BF9-417F04AFFD11}"/>
              </a:ext>
            </a:extLst>
          </p:cNvPr>
          <p:cNvSpPr txBox="1">
            <a:spLocks/>
          </p:cNvSpPr>
          <p:nvPr/>
        </p:nvSpPr>
        <p:spPr>
          <a:xfrm>
            <a:off x="754029" y="1116803"/>
            <a:ext cx="8847170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 #3</a:t>
            </a:r>
          </a:p>
        </p:txBody>
      </p:sp>
    </p:spTree>
    <p:extLst>
      <p:ext uri="{BB962C8B-B14F-4D97-AF65-F5344CB8AC3E}">
        <p14:creationId xmlns:p14="http://schemas.microsoft.com/office/powerpoint/2010/main" val="181286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31" y="1910014"/>
            <a:ext cx="8847170" cy="610863"/>
          </a:xfrm>
        </p:spPr>
        <p:txBody>
          <a:bodyPr>
            <a:normAutofit/>
          </a:bodyPr>
          <a:lstStyle/>
          <a:p>
            <a:r>
              <a:rPr lang="en-US" sz="2800" dirty="0"/>
              <a:t>Content BASED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April 22, 2024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1C78F-6DC5-9439-4151-551509AE1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5438" y="2024950"/>
            <a:ext cx="4838700" cy="315915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Movie Recommendation for ‘</a:t>
            </a:r>
            <a:r>
              <a:rPr lang="en-US" sz="2400" u="sng" dirty="0" err="1">
                <a:solidFill>
                  <a:schemeClr val="bg1"/>
                </a:solidFill>
              </a:rPr>
              <a:t>Spectre</a:t>
            </a:r>
            <a:r>
              <a:rPr lang="en-US" sz="2400" dirty="0">
                <a:solidFill>
                  <a:schemeClr val="bg1"/>
                </a:solidFill>
              </a:rPr>
              <a:t>’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C044F-A946-7053-4B8F-B6CCBD5A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51" y="2638150"/>
            <a:ext cx="5147845" cy="3235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D2A7C0-AD7B-6E19-D9C5-662C53108BB3}"/>
              </a:ext>
            </a:extLst>
          </p:cNvPr>
          <p:cNvSpPr txBox="1"/>
          <p:nvPr/>
        </p:nvSpPr>
        <p:spPr>
          <a:xfrm>
            <a:off x="754029" y="2975375"/>
            <a:ext cx="4688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Use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a combination of cast, keywords, director, genres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to recommend movies. Coun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t Vectorizer is used to now downplay any words.</a:t>
            </a:r>
            <a:endParaRPr lang="en-US" b="0" i="0" dirty="0">
              <a:solidFill>
                <a:srgbClr val="212529"/>
              </a:solidFill>
              <a:effectLst/>
              <a:highlight>
                <a:srgbClr val="CDE8EF"/>
              </a:highlight>
              <a:latin typeface="-apple-system"/>
            </a:endParaRP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Data clean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Remove English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Populate null columns with empty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Concatenate the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Ensure all letters are 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Use cosine similarity to determine movie similarity scores and provide recommendations.</a:t>
            </a:r>
            <a:endParaRPr lang="en-US" b="0" i="0" dirty="0">
              <a:solidFill>
                <a:srgbClr val="212529"/>
              </a:solidFill>
              <a:effectLst/>
              <a:highlight>
                <a:srgbClr val="CDE8EF"/>
              </a:highlight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0F66F-E232-548D-8E9E-8A6A87296372}"/>
              </a:ext>
            </a:extLst>
          </p:cNvPr>
          <p:cNvSpPr txBox="1"/>
          <p:nvPr/>
        </p:nvSpPr>
        <p:spPr>
          <a:xfrm>
            <a:off x="493499" y="2455801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212529"/>
                </a:solidFill>
                <a:latin typeface="+mj-lt"/>
              </a:rPr>
              <a:t> Using Count</a:t>
            </a:r>
            <a:r>
              <a:rPr lang="en-US" sz="2400" b="0" i="0" u="sng" dirty="0">
                <a:solidFill>
                  <a:srgbClr val="212529"/>
                </a:solidFill>
                <a:effectLst/>
                <a:latin typeface="+mj-lt"/>
              </a:rPr>
              <a:t> Vectorizer: </a:t>
            </a:r>
            <a:endParaRPr lang="en-US" sz="2400" u="sng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0C2CC4-B95C-72FA-7F75-2F3565CF7DCA}"/>
              </a:ext>
            </a:extLst>
          </p:cNvPr>
          <p:cNvSpPr txBox="1">
            <a:spLocks/>
          </p:cNvSpPr>
          <p:nvPr/>
        </p:nvSpPr>
        <p:spPr>
          <a:xfrm>
            <a:off x="754029" y="1116803"/>
            <a:ext cx="8847170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APPROACH #4</a:t>
            </a:r>
          </a:p>
        </p:txBody>
      </p:sp>
    </p:spTree>
    <p:extLst>
      <p:ext uri="{BB962C8B-B14F-4D97-AF65-F5344CB8AC3E}">
        <p14:creationId xmlns:p14="http://schemas.microsoft.com/office/powerpoint/2010/main" val="29080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4255</TotalTime>
  <Words>418</Words>
  <Application>Microsoft Office PowerPoint</Application>
  <PresentationFormat>Widescreen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 Narrow</vt:lpstr>
      <vt:lpstr>Calibri</vt:lpstr>
      <vt:lpstr>Rockwell</vt:lpstr>
      <vt:lpstr>Rockwell Condensed</vt:lpstr>
      <vt:lpstr>Wingdings</vt:lpstr>
      <vt:lpstr>Wood Type</vt:lpstr>
      <vt:lpstr>MOVIE RECOMMEMDATION SYSTEM(S)</vt:lpstr>
      <vt:lpstr>Introduction</vt:lpstr>
      <vt:lpstr>Movie RECOMMENDATION SYSTEM</vt:lpstr>
      <vt:lpstr>Dataset</vt:lpstr>
      <vt:lpstr>APPROACH #1</vt:lpstr>
      <vt:lpstr>APPROACH # 2</vt:lpstr>
      <vt:lpstr>TOP MOVIES – IMDB FORMULAR</vt:lpstr>
      <vt:lpstr>Content BASED Filtering</vt:lpstr>
      <vt:lpstr>Content BASED Filtering</vt:lpstr>
      <vt:lpstr>NEXT PHASE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RECOMMEMDATION SYSTEM</dc:title>
  <dc:creator>David Musili</dc:creator>
  <cp:lastModifiedBy>David Musili</cp:lastModifiedBy>
  <cp:revision>50</cp:revision>
  <dcterms:created xsi:type="dcterms:W3CDTF">2024-04-20T01:46:29Z</dcterms:created>
  <dcterms:modified xsi:type="dcterms:W3CDTF">2024-04-23T00:41:52Z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