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2" r:id="rId6"/>
    <p:sldId id="264" r:id="rId7"/>
    <p:sldId id="257" r:id="rId8"/>
    <p:sldId id="265" r:id="rId9"/>
    <p:sldId id="266" r:id="rId10"/>
    <p:sldId id="267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4"/>
            <p14:sldId id="257"/>
            <p14:sldId id="265"/>
            <p14:sldId id="266"/>
            <p14:sldId id="267"/>
            <p14:sldId id="268"/>
          </p14:sldIdLst>
        </p14:section>
        <p14:section name="Learn More" id="{2CC34DB2-6590-42C0-AD4B-A04C6060184E}">
          <p14:sldIdLst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83" y="479342"/>
            <a:ext cx="11432059" cy="2622204"/>
          </a:xfrm>
        </p:spPr>
        <p:txBody>
          <a:bodyPr>
            <a:normAutofit/>
          </a:bodyPr>
          <a:lstStyle/>
          <a:p>
            <a:pPr fontAlgn="base"/>
            <a:r>
              <a:rPr lang="en-US" sz="4800" b="1" dirty="0"/>
              <a:t>Clustering the Countries by using K-Means for HELP International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Delta </a:t>
            </a:r>
            <a:r>
              <a:rPr lang="en-US" dirty="0" err="1" smtClean="0"/>
              <a:t>Mutiara</a:t>
            </a:r>
            <a:endParaRPr lang="en-US" dirty="0" smtClean="0"/>
          </a:p>
          <a:p>
            <a:r>
              <a:rPr lang="en-US" dirty="0" smtClean="0"/>
              <a:t>Python DS batch 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05" y="2024835"/>
            <a:ext cx="5274891" cy="2187227"/>
          </a:xfrm>
        </p:spPr>
        <p:txBody>
          <a:bodyPr/>
          <a:lstStyle/>
          <a:p>
            <a:r>
              <a:rPr lang="en-US" b="1" dirty="0"/>
              <a:t>Python - Data Science (Batch 47)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71" y="2182034"/>
            <a:ext cx="3752850" cy="275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765" y="0"/>
            <a:ext cx="4079986" cy="18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41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1"/>
          </a:xfrm>
        </p:spPr>
        <p:txBody>
          <a:bodyPr>
            <a:normAutofit/>
          </a:bodyPr>
          <a:lstStyle/>
          <a:p>
            <a:pPr fontAlgn="base"/>
            <a:r>
              <a:rPr lang="id-ID" b="1" dirty="0">
                <a:solidFill>
                  <a:schemeClr val="tx1"/>
                </a:solidFill>
              </a:rPr>
              <a:t>Tentang Organisasi:</a:t>
            </a:r>
            <a:endParaRPr lang="id-ID" dirty="0">
              <a:solidFill>
                <a:schemeClr val="tx1"/>
              </a:solidFill>
            </a:endParaRPr>
          </a:p>
          <a:p>
            <a:pPr fontAlgn="base"/>
            <a:r>
              <a:rPr lang="id-ID" dirty="0">
                <a:solidFill>
                  <a:schemeClr val="tx1"/>
                </a:solidFill>
              </a:rPr>
              <a:t>HELP International adalah LSM kemanusiaan internasional yang berkomitmen untuk memerangi kemiskinan dan menyediakan fasilitas dan bantuan dasar bagi masyarakat di negara-negara terbelakang saat terjadi </a:t>
            </a:r>
            <a:r>
              <a:rPr lang="en-US" dirty="0" err="1" smtClean="0">
                <a:solidFill>
                  <a:schemeClr val="tx1"/>
                </a:solidFill>
              </a:rPr>
              <a:t>musibah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dan bencana alam</a:t>
            </a:r>
            <a:r>
              <a:rPr lang="id-ID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fontAlgn="base"/>
            <a:r>
              <a:rPr lang="id-ID" b="1" dirty="0" smtClean="0">
                <a:solidFill>
                  <a:schemeClr val="tx1"/>
                </a:solidFill>
              </a:rPr>
              <a:t>Permasalahan</a:t>
            </a:r>
            <a:r>
              <a:rPr lang="id-ID" b="1" dirty="0">
                <a:solidFill>
                  <a:schemeClr val="tx1"/>
                </a:solidFill>
              </a:rPr>
              <a:t>:</a:t>
            </a:r>
            <a:endParaRPr lang="id-ID" dirty="0">
              <a:solidFill>
                <a:schemeClr val="tx1"/>
              </a:solidFill>
            </a:endParaRPr>
          </a:p>
          <a:p>
            <a:pPr fontAlgn="base"/>
            <a:r>
              <a:rPr lang="id-ID" dirty="0" smtClean="0">
                <a:solidFill>
                  <a:schemeClr val="tx1"/>
                </a:solidFill>
              </a:rPr>
              <a:t>CEO </a:t>
            </a:r>
            <a:r>
              <a:rPr lang="id-ID" dirty="0">
                <a:solidFill>
                  <a:schemeClr val="tx1"/>
                </a:solidFill>
              </a:rPr>
              <a:t>harus mengambil </a:t>
            </a:r>
            <a:r>
              <a:rPr lang="id-ID" dirty="0" smtClean="0">
                <a:solidFill>
                  <a:schemeClr val="tx1"/>
                </a:solidFill>
              </a:rPr>
              <a:t>keputusan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secara strategis dan efektif untuk memilih negara yang paling </a:t>
            </a:r>
            <a:r>
              <a:rPr lang="en-US" dirty="0" err="1" smtClean="0">
                <a:solidFill>
                  <a:schemeClr val="tx1"/>
                </a:solidFill>
              </a:rPr>
              <a:t>berhak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mendapatkan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bantuan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uang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sebesar</a:t>
            </a:r>
            <a:r>
              <a:rPr lang="en-US" dirty="0" smtClean="0">
                <a:solidFill>
                  <a:schemeClr val="tx1"/>
                </a:solidFill>
              </a:rPr>
              <a:t> $10 </a:t>
            </a:r>
            <a:r>
              <a:rPr lang="en-US" dirty="0" err="1" smtClean="0">
                <a:solidFill>
                  <a:schemeClr val="tx1"/>
                </a:solidFill>
              </a:rPr>
              <a:t>juta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fontAlgn="base"/>
            <a:endParaRPr lang="id-ID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295143"/>
            <a:ext cx="6705600" cy="2990336"/>
          </a:xfrm>
        </p:spPr>
        <p:txBody>
          <a:bodyPr>
            <a:noAutofit/>
          </a:bodyPr>
          <a:lstStyle/>
          <a:p>
            <a:pPr fontAlgn="base"/>
            <a:r>
              <a:rPr lang="en-US" sz="1400" b="1" dirty="0" err="1" smtClean="0">
                <a:solidFill>
                  <a:schemeClr val="tx1"/>
                </a:solidFill>
              </a:rPr>
              <a:t>Keterangan</a:t>
            </a:r>
            <a:r>
              <a:rPr lang="en-US" sz="1400" b="1" dirty="0" smtClean="0">
                <a:solidFill>
                  <a:schemeClr val="tx1"/>
                </a:solidFill>
              </a:rPr>
              <a:t> 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Negara</a:t>
            </a:r>
            <a:r>
              <a:rPr lang="en-US" sz="1400" b="1" dirty="0">
                <a:solidFill>
                  <a:schemeClr val="tx1"/>
                </a:solidFill>
              </a:rPr>
              <a:t> : </a:t>
            </a:r>
            <a:r>
              <a:rPr lang="en-US" sz="1400" b="1" dirty="0" err="1">
                <a:solidFill>
                  <a:schemeClr val="tx1"/>
                </a:solidFill>
              </a:rPr>
              <a:t>Nama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negara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Kematian_anak</a:t>
            </a:r>
            <a:r>
              <a:rPr lang="en-US" sz="1400" b="1" dirty="0" smtClean="0">
                <a:solidFill>
                  <a:schemeClr val="tx1"/>
                </a:solidFill>
              </a:rPr>
              <a:t> :</a:t>
            </a:r>
            <a:r>
              <a:rPr lang="en-US" sz="1400" b="1" dirty="0">
                <a:solidFill>
                  <a:schemeClr val="tx1"/>
                </a:solidFill>
              </a:rPr>
              <a:t> </a:t>
            </a:r>
            <a:r>
              <a:rPr lang="en-US" sz="1400" b="1" dirty="0" err="1">
                <a:solidFill>
                  <a:schemeClr val="tx1"/>
                </a:solidFill>
              </a:rPr>
              <a:t>Kematian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anak</a:t>
            </a:r>
            <a:r>
              <a:rPr lang="en-US" sz="1400" b="1" dirty="0">
                <a:solidFill>
                  <a:schemeClr val="tx1"/>
                </a:solidFill>
              </a:rPr>
              <a:t> di </a:t>
            </a:r>
            <a:r>
              <a:rPr lang="en-US" sz="1400" b="1" dirty="0" err="1">
                <a:solidFill>
                  <a:schemeClr val="tx1"/>
                </a:solidFill>
              </a:rPr>
              <a:t>bawah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usia</a:t>
            </a:r>
            <a:r>
              <a:rPr lang="en-US" sz="1400" b="1" dirty="0">
                <a:solidFill>
                  <a:schemeClr val="tx1"/>
                </a:solidFill>
              </a:rPr>
              <a:t> 5 </a:t>
            </a:r>
            <a:r>
              <a:rPr lang="en-US" sz="1400" b="1" dirty="0" err="1">
                <a:solidFill>
                  <a:schemeClr val="tx1"/>
                </a:solidFill>
              </a:rPr>
              <a:t>tahun</a:t>
            </a:r>
            <a:r>
              <a:rPr lang="en-US" sz="1400" b="1" dirty="0">
                <a:solidFill>
                  <a:schemeClr val="tx1"/>
                </a:solidFill>
              </a:rPr>
              <a:t> per 1000 </a:t>
            </a:r>
            <a:r>
              <a:rPr lang="en-US" sz="1400" b="1" dirty="0" err="1">
                <a:solidFill>
                  <a:schemeClr val="tx1"/>
                </a:solidFill>
              </a:rPr>
              <a:t>kelahiran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</a:rPr>
              <a:t>Ekspor</a:t>
            </a:r>
            <a:r>
              <a:rPr lang="en-US" sz="1400" b="1" dirty="0">
                <a:solidFill>
                  <a:schemeClr val="tx1"/>
                </a:solidFill>
              </a:rPr>
              <a:t> : </a:t>
            </a:r>
            <a:r>
              <a:rPr lang="en-US" sz="1400" b="1" dirty="0" err="1">
                <a:solidFill>
                  <a:schemeClr val="tx1"/>
                </a:solidFill>
              </a:rPr>
              <a:t>Ekspor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barang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jasa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perkapita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Kesehatan</a:t>
            </a:r>
            <a:r>
              <a:rPr lang="en-US" sz="1400" b="1" dirty="0" smtClean="0">
                <a:solidFill>
                  <a:schemeClr val="tx1"/>
                </a:solidFill>
              </a:rPr>
              <a:t> :</a:t>
            </a:r>
            <a:r>
              <a:rPr lang="en-US" sz="1400" b="1" dirty="0">
                <a:solidFill>
                  <a:schemeClr val="tx1"/>
                </a:solidFill>
              </a:rPr>
              <a:t> Total </a:t>
            </a:r>
            <a:r>
              <a:rPr lang="en-US" sz="1400" b="1" dirty="0" err="1">
                <a:solidFill>
                  <a:schemeClr val="tx1"/>
                </a:solidFill>
              </a:rPr>
              <a:t>pengeluaran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kesehatan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perkapita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Impor</a:t>
            </a:r>
            <a:r>
              <a:rPr lang="en-US" sz="1400" b="1" dirty="0" smtClean="0">
                <a:solidFill>
                  <a:schemeClr val="tx1"/>
                </a:solidFill>
              </a:rPr>
              <a:t> :</a:t>
            </a:r>
            <a:r>
              <a:rPr lang="en-US" sz="1400" b="1" dirty="0">
                <a:solidFill>
                  <a:schemeClr val="tx1"/>
                </a:solidFill>
              </a:rPr>
              <a:t> </a:t>
            </a:r>
            <a:r>
              <a:rPr lang="en-US" sz="1400" b="1" dirty="0" err="1">
                <a:solidFill>
                  <a:schemeClr val="tx1"/>
                </a:solidFill>
              </a:rPr>
              <a:t>Impor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barang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jasa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perkapita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Pendapatan</a:t>
            </a:r>
            <a:r>
              <a:rPr lang="en-US" sz="1400" b="1" dirty="0" smtClean="0">
                <a:solidFill>
                  <a:schemeClr val="tx1"/>
                </a:solidFill>
              </a:rPr>
              <a:t> :</a:t>
            </a:r>
            <a:r>
              <a:rPr lang="en-US" sz="1400" b="1" dirty="0">
                <a:solidFill>
                  <a:schemeClr val="tx1"/>
                </a:solidFill>
              </a:rPr>
              <a:t> </a:t>
            </a:r>
            <a:r>
              <a:rPr lang="en-US" sz="1400" b="1" dirty="0" err="1">
                <a:solidFill>
                  <a:schemeClr val="tx1"/>
                </a:solidFill>
              </a:rPr>
              <a:t>Penghasilan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bersih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perorang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tx1"/>
                </a:solidFill>
              </a:rPr>
              <a:t>Inflasi</a:t>
            </a:r>
            <a:r>
              <a:rPr lang="en-US" sz="1400" b="1" dirty="0" smtClean="0">
                <a:solidFill>
                  <a:schemeClr val="tx1"/>
                </a:solidFill>
              </a:rPr>
              <a:t> :</a:t>
            </a:r>
            <a:r>
              <a:rPr lang="en-US" sz="1400" b="1" dirty="0">
                <a:solidFill>
                  <a:schemeClr val="tx1"/>
                </a:solidFill>
              </a:rPr>
              <a:t> </a:t>
            </a:r>
            <a:r>
              <a:rPr lang="en-US" sz="1400" b="1" dirty="0" err="1">
                <a:solidFill>
                  <a:schemeClr val="tx1"/>
                </a:solidFill>
              </a:rPr>
              <a:t>Pengukuran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tingkat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pertumbuhan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tahunan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dari</a:t>
            </a:r>
            <a:r>
              <a:rPr lang="en-US" sz="1400" b="1" dirty="0">
                <a:solidFill>
                  <a:schemeClr val="tx1"/>
                </a:solidFill>
              </a:rPr>
              <a:t> Total GDP </a:t>
            </a:r>
          </a:p>
          <a:p>
            <a:pPr fontAlgn="base"/>
            <a:r>
              <a:rPr lang="en-US" sz="1400" b="1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6" y="2343084"/>
            <a:ext cx="5121220" cy="2854410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26166" y="1573688"/>
            <a:ext cx="5121220" cy="5015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Dataset </a:t>
            </a:r>
            <a:r>
              <a:rPr lang="en-US" b="1" dirty="0" err="1" smtClean="0">
                <a:solidFill>
                  <a:schemeClr val="tx1"/>
                </a:solidFill>
              </a:rPr>
              <a:t>terdiri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dari</a:t>
            </a:r>
            <a:r>
              <a:rPr lang="en-US" b="1" dirty="0" smtClean="0">
                <a:solidFill>
                  <a:schemeClr val="tx1"/>
                </a:solidFill>
              </a:rPr>
              <a:t> 167 rows , </a:t>
            </a:r>
            <a:r>
              <a:rPr lang="en-US" b="1" dirty="0" err="1" smtClean="0">
                <a:solidFill>
                  <a:schemeClr val="tx1"/>
                </a:solidFill>
              </a:rPr>
              <a:t>Tidak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ada</a:t>
            </a:r>
            <a:r>
              <a:rPr lang="en-US" b="1" dirty="0" smtClean="0">
                <a:solidFill>
                  <a:schemeClr val="tx1"/>
                </a:solidFill>
              </a:rPr>
              <a:t> NULL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166" y="5557058"/>
            <a:ext cx="116896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Harapan_hidup</a:t>
            </a:r>
            <a:r>
              <a:rPr lang="en-US" sz="1400" b="1" dirty="0" smtClean="0"/>
              <a:t> :</a:t>
            </a:r>
            <a:r>
              <a:rPr lang="en-US" sz="1400" b="1" dirty="0"/>
              <a:t> </a:t>
            </a:r>
            <a:r>
              <a:rPr lang="en-US" sz="1400" b="1" dirty="0" err="1"/>
              <a:t>Jumlah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rata-rata </a:t>
            </a:r>
            <a:r>
              <a:rPr lang="en-US" sz="1400" b="1" dirty="0" err="1"/>
              <a:t>seorang</a:t>
            </a:r>
            <a:r>
              <a:rPr lang="en-US" sz="1400" b="1" dirty="0"/>
              <a:t> </a:t>
            </a:r>
            <a:r>
              <a:rPr lang="en-US" sz="1400" b="1" dirty="0" err="1"/>
              <a:t>anak</a:t>
            </a:r>
            <a:r>
              <a:rPr lang="en-US" sz="1400" b="1" dirty="0"/>
              <a:t> yang </a:t>
            </a:r>
            <a:r>
              <a:rPr lang="en-US" sz="1400" b="1" dirty="0" err="1"/>
              <a:t>baru</a:t>
            </a:r>
            <a:r>
              <a:rPr lang="en-US" sz="1400" b="1" dirty="0"/>
              <a:t> </a:t>
            </a:r>
            <a:r>
              <a:rPr lang="en-US" sz="1400" b="1" dirty="0" err="1"/>
              <a:t>lahir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hidup</a:t>
            </a:r>
            <a:r>
              <a:rPr lang="en-US" sz="1400" b="1" dirty="0"/>
              <a:t> </a:t>
            </a:r>
            <a:r>
              <a:rPr lang="en-US" sz="1400" b="1" dirty="0" err="1"/>
              <a:t>jika</a:t>
            </a:r>
            <a:r>
              <a:rPr lang="en-US" sz="1400" b="1" dirty="0"/>
              <a:t> </a:t>
            </a:r>
            <a:r>
              <a:rPr lang="en-US" sz="1400" b="1" dirty="0" err="1"/>
              <a:t>pola</a:t>
            </a:r>
            <a:r>
              <a:rPr lang="en-US" sz="1400" b="1" dirty="0"/>
              <a:t> </a:t>
            </a:r>
            <a:r>
              <a:rPr lang="en-US" sz="1400" b="1" dirty="0" err="1"/>
              <a:t>kematian</a:t>
            </a:r>
            <a:r>
              <a:rPr lang="en-US" sz="1400" b="1" dirty="0"/>
              <a:t> </a:t>
            </a:r>
            <a:r>
              <a:rPr lang="en-US" sz="1400" b="1" dirty="0" err="1"/>
              <a:t>saat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tetap</a:t>
            </a:r>
            <a:r>
              <a:rPr lang="en-US" sz="1400" b="1" dirty="0"/>
              <a:t> </a:t>
            </a:r>
            <a:r>
              <a:rPr lang="en-US" sz="1400" b="1" dirty="0" err="1" smtClean="0"/>
              <a:t>sama</a:t>
            </a:r>
            <a:endParaRPr lang="en-US" sz="1400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Jumlah_fertility</a:t>
            </a:r>
            <a:r>
              <a:rPr lang="en-US" sz="1400" b="1" dirty="0" smtClean="0"/>
              <a:t> :</a:t>
            </a:r>
            <a:r>
              <a:rPr lang="en-US" sz="1400" b="1" dirty="0"/>
              <a:t> </a:t>
            </a:r>
            <a:r>
              <a:rPr lang="en-US" sz="1400" b="1" dirty="0" err="1"/>
              <a:t>Jumlah</a:t>
            </a:r>
            <a:r>
              <a:rPr lang="en-US" sz="1400" b="1" dirty="0"/>
              <a:t> </a:t>
            </a:r>
            <a:r>
              <a:rPr lang="en-US" sz="1400" b="1" dirty="0" err="1"/>
              <a:t>anak</a:t>
            </a:r>
            <a:r>
              <a:rPr lang="en-US" sz="1400" b="1" dirty="0"/>
              <a:t> yang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lahir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</a:t>
            </a:r>
            <a:r>
              <a:rPr lang="en-US" sz="1400" b="1" dirty="0" err="1"/>
              <a:t>setiap</a:t>
            </a:r>
            <a:r>
              <a:rPr lang="en-US" sz="1400" b="1" dirty="0"/>
              <a:t> </a:t>
            </a:r>
            <a:r>
              <a:rPr lang="en-US" sz="1400" b="1" dirty="0" err="1"/>
              <a:t>wanita</a:t>
            </a:r>
            <a:r>
              <a:rPr lang="en-US" sz="1400" b="1" dirty="0"/>
              <a:t> </a:t>
            </a:r>
            <a:r>
              <a:rPr lang="en-US" sz="1400" b="1" dirty="0" err="1"/>
              <a:t>jika</a:t>
            </a:r>
            <a:r>
              <a:rPr lang="en-US" sz="1400" b="1" dirty="0"/>
              <a:t> </a:t>
            </a:r>
            <a:r>
              <a:rPr lang="en-US" sz="1400" b="1" dirty="0" err="1"/>
              <a:t>tingkat</a:t>
            </a:r>
            <a:r>
              <a:rPr lang="en-US" sz="1400" b="1" dirty="0"/>
              <a:t> </a:t>
            </a:r>
            <a:r>
              <a:rPr lang="en-US" sz="1400" b="1" dirty="0" err="1"/>
              <a:t>kesuburan</a:t>
            </a:r>
            <a:r>
              <a:rPr lang="en-US" sz="1400" b="1" dirty="0"/>
              <a:t> </a:t>
            </a:r>
            <a:r>
              <a:rPr lang="en-US" sz="1400" b="1" dirty="0" err="1"/>
              <a:t>usia</a:t>
            </a:r>
            <a:r>
              <a:rPr lang="en-US" sz="1400" b="1" dirty="0"/>
              <a:t> </a:t>
            </a:r>
            <a:r>
              <a:rPr lang="en-US" sz="1400" b="1" dirty="0" err="1"/>
              <a:t>saat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tetap</a:t>
            </a:r>
            <a:r>
              <a:rPr lang="en-US" sz="1400" b="1" dirty="0"/>
              <a:t> </a:t>
            </a:r>
            <a:r>
              <a:rPr lang="en-US" sz="1400" b="1" dirty="0" err="1" smtClean="0"/>
              <a:t>sama</a:t>
            </a:r>
            <a:endParaRPr lang="en-US" sz="1400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GDPperkapita</a:t>
            </a:r>
            <a:r>
              <a:rPr lang="en-US" sz="1400" b="1" dirty="0" smtClean="0"/>
              <a:t> :</a:t>
            </a:r>
            <a:r>
              <a:rPr lang="en-US" sz="1400" b="1" dirty="0"/>
              <a:t> GDP per </a:t>
            </a:r>
            <a:r>
              <a:rPr lang="en-US" sz="1400" b="1" dirty="0" err="1"/>
              <a:t>kapita</a:t>
            </a:r>
            <a:r>
              <a:rPr lang="en-US" sz="1400" b="1" dirty="0"/>
              <a:t>. </a:t>
            </a:r>
            <a:r>
              <a:rPr lang="en-US" sz="1400" b="1" dirty="0" err="1"/>
              <a:t>Dihitung</a:t>
            </a:r>
            <a:r>
              <a:rPr lang="en-US" sz="1400" b="1" dirty="0"/>
              <a:t> </a:t>
            </a:r>
            <a:r>
              <a:rPr lang="en-US" sz="1400" b="1" dirty="0" err="1"/>
              <a:t>sebagai</a:t>
            </a:r>
            <a:r>
              <a:rPr lang="en-US" sz="1400" b="1" dirty="0"/>
              <a:t> Total GDP </a:t>
            </a:r>
            <a:r>
              <a:rPr lang="en-US" sz="1400" b="1" dirty="0" err="1"/>
              <a:t>dibagi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total </a:t>
            </a:r>
            <a:r>
              <a:rPr lang="en-US" sz="1400" b="1" dirty="0" err="1"/>
              <a:t>populasi</a:t>
            </a:r>
            <a:r>
              <a:rPr lang="en-US" sz="1400" b="1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Objective</a:t>
            </a:r>
            <a:r>
              <a:rPr lang="en-US" dirty="0"/>
              <a:t>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7151" cy="443375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Mengkategorikan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negara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berdasarkan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faktor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sosial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ekonomi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kesehatan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menentukan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pembangunan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negara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keseluruhan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Hasil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akhir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berupa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rekomendasi</a:t>
            </a:r>
            <a:r>
              <a:rPr lang="en-US" sz="2400" dirty="0" smtClean="0">
                <a:solidFill>
                  <a:schemeClr val="tx1"/>
                </a:solidFill>
              </a:rPr>
              <a:t> 5 </a:t>
            </a:r>
            <a:r>
              <a:rPr lang="en-US" sz="2400" dirty="0" err="1" smtClean="0">
                <a:solidFill>
                  <a:schemeClr val="tx1"/>
                </a:solidFill>
              </a:rPr>
              <a:t>negara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yg</a:t>
            </a:r>
            <a:r>
              <a:rPr lang="en-US" sz="2400" dirty="0" smtClean="0">
                <a:solidFill>
                  <a:schemeClr val="tx1"/>
                </a:solidFill>
              </a:rPr>
              <a:t> paling </a:t>
            </a:r>
            <a:r>
              <a:rPr lang="en-US" sz="2400" dirty="0" err="1" smtClean="0">
                <a:solidFill>
                  <a:schemeClr val="tx1"/>
                </a:solidFill>
              </a:rPr>
              <a:t>membutuhkan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bantuan</a:t>
            </a:r>
            <a:r>
              <a:rPr lang="en-US" sz="2400" dirty="0" smtClean="0">
                <a:solidFill>
                  <a:schemeClr val="tx1"/>
                </a:solidFill>
              </a:rPr>
              <a:t> HELP”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1409188"/>
            <a:ext cx="5676029" cy="54488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88692" y="4610100"/>
            <a:ext cx="840783" cy="3524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38800" y="6010275"/>
            <a:ext cx="352425" cy="752475"/>
          </a:xfrm>
          <a:prstGeom prst="rect">
            <a:avLst/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562" y="1588026"/>
            <a:ext cx="590073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Walaupun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korelasi</a:t>
            </a:r>
            <a:r>
              <a:rPr lang="en-US" sz="1400" dirty="0" smtClean="0"/>
              <a:t> </a:t>
            </a:r>
            <a:r>
              <a:rPr lang="en-US" sz="1400" dirty="0" err="1" smtClean="0"/>
              <a:t>masih</a:t>
            </a:r>
            <a:r>
              <a:rPr lang="en-US" sz="1400" dirty="0" smtClean="0"/>
              <a:t> </a:t>
            </a:r>
            <a:r>
              <a:rPr lang="en-US" sz="1400" dirty="0" err="1" smtClean="0"/>
              <a:t>dibawah</a:t>
            </a:r>
            <a:r>
              <a:rPr lang="en-US" sz="1400" dirty="0" smtClean="0"/>
              <a:t> </a:t>
            </a:r>
            <a:r>
              <a:rPr lang="en-US" sz="1400" dirty="0" err="1" smtClean="0"/>
              <a:t>pendapatan</a:t>
            </a:r>
            <a:r>
              <a:rPr lang="en-US" sz="1400" dirty="0" smtClean="0"/>
              <a:t> Vs GDP (0.90) &amp; </a:t>
            </a:r>
            <a:r>
              <a:rPr lang="en-US" sz="1400" dirty="0" err="1" smtClean="0"/>
              <a:t>kematian_anak</a:t>
            </a:r>
            <a:r>
              <a:rPr lang="en-US" sz="1400" dirty="0" smtClean="0"/>
              <a:t> Vs </a:t>
            </a:r>
            <a:r>
              <a:rPr lang="en-US" sz="1400" dirty="0" err="1" smtClean="0"/>
              <a:t>Jumlah_fertility</a:t>
            </a:r>
            <a:r>
              <a:rPr lang="en-US" sz="1400" dirty="0" smtClean="0"/>
              <a:t> (0.85) , </a:t>
            </a:r>
          </a:p>
          <a:p>
            <a:endParaRPr lang="en-US" sz="1400" dirty="0"/>
          </a:p>
          <a:p>
            <a:r>
              <a:rPr lang="en-US" sz="1400" dirty="0" err="1" smtClean="0"/>
              <a:t>Saya</a:t>
            </a:r>
            <a:r>
              <a:rPr lang="en-US" sz="1400" dirty="0" smtClean="0"/>
              <a:t> </a:t>
            </a:r>
            <a:r>
              <a:rPr lang="en-US" sz="1400" dirty="0" err="1" smtClean="0"/>
              <a:t>memilih</a:t>
            </a:r>
            <a:r>
              <a:rPr lang="en-US" sz="1400" dirty="0" smtClean="0"/>
              <a:t> features </a:t>
            </a:r>
            <a:r>
              <a:rPr lang="en-US" sz="1400" b="1" dirty="0" err="1" smtClean="0"/>
              <a:t>Harapan</a:t>
            </a:r>
            <a:r>
              <a:rPr lang="en-US" sz="1400" b="1" dirty="0"/>
              <a:t>_ </a:t>
            </a:r>
            <a:r>
              <a:rPr lang="en-US" sz="1400" b="1" dirty="0" err="1"/>
              <a:t>Hidup</a:t>
            </a:r>
            <a:r>
              <a:rPr lang="en-US" sz="1400" b="1" dirty="0"/>
              <a:t> Vs </a:t>
            </a:r>
            <a:r>
              <a:rPr lang="en-US" sz="1400" b="1" dirty="0" err="1"/>
              <a:t>Pendapatan</a:t>
            </a:r>
            <a:r>
              <a:rPr lang="en-US" sz="1400" b="1" dirty="0"/>
              <a:t> (</a:t>
            </a:r>
            <a:r>
              <a:rPr lang="en-US" sz="1400" b="1" dirty="0" err="1"/>
              <a:t>Nilai</a:t>
            </a:r>
            <a:r>
              <a:rPr lang="en-US" sz="1400" b="1" dirty="0"/>
              <a:t> heat map </a:t>
            </a:r>
            <a:r>
              <a:rPr lang="en-US" sz="1400" b="1" dirty="0" err="1"/>
              <a:t>corr</a:t>
            </a:r>
            <a:r>
              <a:rPr lang="en-US" sz="1400" b="1" dirty="0"/>
              <a:t> = </a:t>
            </a:r>
            <a:r>
              <a:rPr lang="en-US" sz="1400" b="1" dirty="0" smtClean="0"/>
              <a:t>0.61)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alasannya</a:t>
            </a:r>
            <a:r>
              <a:rPr lang="en-US" sz="1400" dirty="0" smtClean="0"/>
              <a:t> </a:t>
            </a:r>
            <a:r>
              <a:rPr lang="en-US" sz="1400" dirty="0" err="1" smtClean="0"/>
              <a:t>sbb</a:t>
            </a:r>
            <a:r>
              <a:rPr lang="en-US" sz="1400" dirty="0" smtClean="0"/>
              <a:t> : </a:t>
            </a:r>
          </a:p>
          <a:p>
            <a:endParaRPr lang="en-US" sz="1400" dirty="0"/>
          </a:p>
          <a:p>
            <a:r>
              <a:rPr lang="en-US" sz="1400" b="1" dirty="0"/>
              <a:t> 1. </a:t>
            </a:r>
            <a:r>
              <a:rPr lang="en-US" sz="1400" b="1" dirty="0" err="1" smtClean="0"/>
              <a:t>Harapan_hidup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err="1"/>
              <a:t>Angka</a:t>
            </a:r>
            <a:r>
              <a:rPr lang="en-US" sz="1400" b="1" dirty="0"/>
              <a:t> </a:t>
            </a:r>
            <a:r>
              <a:rPr lang="en-US" sz="1400" b="1" dirty="0" err="1"/>
              <a:t>Harapan</a:t>
            </a:r>
            <a:r>
              <a:rPr lang="en-US" sz="1400" b="1" dirty="0"/>
              <a:t> </a:t>
            </a:r>
            <a:r>
              <a:rPr lang="en-US" sz="1400" b="1" dirty="0" err="1"/>
              <a:t>Hidup</a:t>
            </a:r>
            <a:r>
              <a:rPr lang="en-US" sz="1400" b="1" dirty="0"/>
              <a:t> </a:t>
            </a:r>
            <a:r>
              <a:rPr lang="en-US" sz="1400" b="1" dirty="0" err="1"/>
              <a:t>merupakan</a:t>
            </a:r>
            <a:r>
              <a:rPr lang="en-US" sz="1400" b="1" dirty="0"/>
              <a:t> </a:t>
            </a:r>
            <a:r>
              <a:rPr lang="en-US" sz="1400" b="1" dirty="0" err="1"/>
              <a:t>sarana</a:t>
            </a:r>
            <a:r>
              <a:rPr lang="en-US" sz="1400" b="1" dirty="0"/>
              <a:t> </a:t>
            </a:r>
            <a:r>
              <a:rPr lang="en-US" sz="1400" b="1" dirty="0" err="1"/>
              <a:t>evaluasi</a:t>
            </a:r>
            <a:r>
              <a:rPr lang="en-US" sz="1400" b="1" dirty="0"/>
              <a:t> </a:t>
            </a:r>
            <a:r>
              <a:rPr lang="en-US" sz="1400" b="1" dirty="0" err="1"/>
              <a:t>kinerja</a:t>
            </a:r>
            <a:r>
              <a:rPr lang="en-US" sz="1400" b="1" dirty="0"/>
              <a:t> </a:t>
            </a:r>
            <a:r>
              <a:rPr lang="en-US" sz="1400" b="1" dirty="0" err="1"/>
              <a:t>pemerintah</a:t>
            </a:r>
            <a:r>
              <a:rPr lang="en-US" sz="1400" b="1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b="1" dirty="0" err="1"/>
              <a:t>meningkatkan</a:t>
            </a:r>
            <a:r>
              <a:rPr lang="en-US" sz="1400" b="1" dirty="0"/>
              <a:t> </a:t>
            </a:r>
            <a:r>
              <a:rPr lang="en-US" sz="1400" b="1" dirty="0" err="1"/>
              <a:t>kesejahteraan</a:t>
            </a:r>
            <a:r>
              <a:rPr lang="en-US" sz="1400" b="1" dirty="0"/>
              <a:t> </a:t>
            </a:r>
            <a:r>
              <a:rPr lang="en-US" sz="1400" b="1" dirty="0" err="1"/>
              <a:t>penduduk</a:t>
            </a:r>
            <a:r>
              <a:rPr lang="en-US" sz="1400" b="1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umumnya</a:t>
            </a:r>
            <a:r>
              <a:rPr lang="en-US" sz="1400" dirty="0"/>
              <a:t> di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Angka</a:t>
            </a:r>
            <a:r>
              <a:rPr lang="en-US" sz="1400" dirty="0"/>
              <a:t> </a:t>
            </a:r>
            <a:r>
              <a:rPr lang="en-US" sz="1400" dirty="0" err="1"/>
              <a:t>harapan</a:t>
            </a:r>
            <a:r>
              <a:rPr lang="en-US" sz="1400" dirty="0"/>
              <a:t> </a:t>
            </a:r>
            <a:r>
              <a:rPr lang="en-US" sz="1400" dirty="0" err="1" smtClean="0"/>
              <a:t>hidup</a:t>
            </a:r>
            <a:r>
              <a:rPr lang="en-US" sz="1400" dirty="0" smtClean="0"/>
              <a:t> </a:t>
            </a:r>
            <a:r>
              <a:rPr lang="en-US" sz="1400" b="1" dirty="0" err="1"/>
              <a:t>dipengaruhi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b="1" dirty="0" err="1"/>
              <a:t>keadaan</a:t>
            </a:r>
            <a:r>
              <a:rPr lang="en-US" sz="1400" b="1" dirty="0"/>
              <a:t> </a:t>
            </a:r>
            <a:r>
              <a:rPr lang="en-US" sz="1400" b="1" dirty="0" err="1"/>
              <a:t>lingkungan</a:t>
            </a:r>
            <a:r>
              <a:rPr lang="en-US" sz="1400" dirty="0"/>
              <a:t>, </a:t>
            </a:r>
            <a:r>
              <a:rPr lang="en-US" sz="1400" b="1" dirty="0" err="1"/>
              <a:t>ketersediaan</a:t>
            </a:r>
            <a:r>
              <a:rPr lang="en-US" sz="1400" b="1" dirty="0"/>
              <a:t> </a:t>
            </a:r>
            <a:r>
              <a:rPr lang="en-US" sz="1400" b="1" dirty="0" err="1"/>
              <a:t>pangan</a:t>
            </a:r>
            <a:r>
              <a:rPr lang="en-US" sz="1400" b="1" dirty="0"/>
              <a:t>, </a:t>
            </a:r>
            <a:r>
              <a:rPr lang="en-US" sz="1400" b="1" dirty="0" err="1"/>
              <a:t>pendidikan</a:t>
            </a:r>
            <a:r>
              <a:rPr lang="en-US" sz="1400" b="1" dirty="0"/>
              <a:t>, </a:t>
            </a:r>
            <a:r>
              <a:rPr lang="en-US" sz="1400" b="1" dirty="0" err="1"/>
              <a:t>kebijakan</a:t>
            </a:r>
            <a:r>
              <a:rPr lang="en-US" sz="1400" b="1" dirty="0"/>
              <a:t> </a:t>
            </a:r>
            <a:r>
              <a:rPr lang="en-US" sz="1400" b="1" dirty="0" err="1"/>
              <a:t>pemerintah</a:t>
            </a:r>
            <a:r>
              <a:rPr lang="en-US" sz="1400" b="1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b="1" dirty="0" err="1"/>
              <a:t>perekonomian</a:t>
            </a:r>
            <a:r>
              <a:rPr lang="en-US" sz="1400" b="1" dirty="0"/>
              <a:t> </a:t>
            </a:r>
            <a:r>
              <a:rPr lang="en-US" sz="1400" b="1" dirty="0" err="1"/>
              <a:t>masyarakat</a:t>
            </a:r>
            <a:r>
              <a:rPr lang="en-US" sz="1400" b="1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sebagainya</a:t>
            </a:r>
            <a:r>
              <a:rPr lang="en-US" sz="1400" dirty="0"/>
              <a:t>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/>
              <a:t>2. </a:t>
            </a:r>
            <a:r>
              <a:rPr lang="en-US" sz="1400" b="1" dirty="0" err="1"/>
              <a:t>Pendapatan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err="1" smtClean="0"/>
              <a:t>Pendapatan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berpengaruh</a:t>
            </a:r>
            <a:r>
              <a:rPr lang="en-US" sz="1400" b="1" dirty="0" smtClean="0"/>
              <a:t> </a:t>
            </a:r>
            <a:r>
              <a:rPr lang="en-US" sz="1400" dirty="0" err="1" smtClean="0"/>
              <a:t>kepada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kehidupan</a:t>
            </a:r>
            <a:r>
              <a:rPr lang="en-US" sz="1400" b="1" dirty="0"/>
              <a:t>, </a:t>
            </a:r>
            <a:r>
              <a:rPr lang="en-US" sz="1400" b="1" dirty="0" err="1"/>
              <a:t>pendidikan</a:t>
            </a:r>
            <a:r>
              <a:rPr lang="en-US" sz="1400" b="1" dirty="0" smtClean="0"/>
              <a:t>, </a:t>
            </a:r>
            <a:r>
              <a:rPr lang="en-US" sz="1400" b="1" dirty="0" err="1"/>
              <a:t>pencegahan</a:t>
            </a:r>
            <a:r>
              <a:rPr lang="en-US" sz="1400" b="1" dirty="0"/>
              <a:t> </a:t>
            </a:r>
            <a:r>
              <a:rPr lang="en-US" sz="1400" b="1" dirty="0" err="1" smtClean="0"/>
              <a:t>penyakit</a:t>
            </a:r>
            <a:r>
              <a:rPr lang="en-US" sz="1400" b="1" dirty="0" smtClean="0"/>
              <a:t> </a:t>
            </a:r>
            <a:r>
              <a:rPr lang="en-US" sz="1400" dirty="0" err="1" smtClean="0"/>
              <a:t>serta</a:t>
            </a:r>
            <a:r>
              <a:rPr lang="en-US" sz="1400" dirty="0"/>
              <a:t> </a:t>
            </a:r>
            <a:r>
              <a:rPr lang="en-US" sz="1400" b="1" dirty="0" err="1" smtClean="0"/>
              <a:t>tingkat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harapan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hidup</a:t>
            </a:r>
            <a:endParaRPr lang="en-US" sz="1600" b="1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80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359242"/>
            <a:ext cx="11850129" cy="5399903"/>
          </a:xfrm>
        </p:spPr>
        <p:txBody>
          <a:bodyPr>
            <a:noAutofit/>
          </a:bodyPr>
          <a:lstStyle/>
          <a:p>
            <a:pPr fontAlgn="base"/>
            <a:r>
              <a:rPr lang="en-US" sz="1400" b="1" dirty="0" smtClean="0">
                <a:solidFill>
                  <a:schemeClr val="tx1"/>
                </a:solidFill>
              </a:rPr>
              <a:t>1. Handling Missing values ( </a:t>
            </a:r>
            <a:r>
              <a:rPr lang="en-US" sz="1400" dirty="0" err="1" smtClean="0">
                <a:solidFill>
                  <a:schemeClr val="tx1"/>
                </a:solidFill>
              </a:rPr>
              <a:t>Tidak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ada</a:t>
            </a:r>
            <a:r>
              <a:rPr lang="en-US" sz="1400" dirty="0" smtClean="0">
                <a:solidFill>
                  <a:schemeClr val="tx1"/>
                </a:solidFill>
              </a:rPr>
              <a:t> missing values 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  <a:p>
            <a:pPr fontAlgn="base"/>
            <a:r>
              <a:rPr lang="en-US" sz="1400" b="1" dirty="0" smtClean="0">
                <a:solidFill>
                  <a:schemeClr val="tx1"/>
                </a:solidFill>
              </a:rPr>
              <a:t>2. Handling outliers </a:t>
            </a:r>
          </a:p>
          <a:p>
            <a:pPr fontAlgn="base"/>
            <a:r>
              <a:rPr lang="en-US" sz="1400" b="1" dirty="0" smtClean="0">
                <a:solidFill>
                  <a:schemeClr val="tx1"/>
                </a:solidFill>
              </a:rPr>
              <a:t>( AS IS )	</a:t>
            </a:r>
          </a:p>
          <a:p>
            <a:pPr fontAlgn="base"/>
            <a:endParaRPr lang="en-US" sz="1400" b="1" dirty="0">
              <a:solidFill>
                <a:schemeClr val="tx1"/>
              </a:solidFill>
            </a:endParaRPr>
          </a:p>
          <a:p>
            <a:pPr fontAlgn="base"/>
            <a:endParaRPr lang="en-US" sz="1400" b="1" dirty="0" smtClean="0">
              <a:solidFill>
                <a:schemeClr val="tx1"/>
              </a:solidFill>
            </a:endParaRPr>
          </a:p>
          <a:p>
            <a:pPr fontAlgn="base"/>
            <a:endParaRPr lang="en-US" sz="1400" b="1" dirty="0">
              <a:solidFill>
                <a:schemeClr val="tx1"/>
              </a:solidFill>
            </a:endParaRPr>
          </a:p>
          <a:p>
            <a:pPr fontAlgn="base"/>
            <a:endParaRPr lang="en-US" sz="1400" b="1" dirty="0" smtClean="0">
              <a:solidFill>
                <a:schemeClr val="tx1"/>
              </a:solidFill>
            </a:endParaRPr>
          </a:p>
          <a:p>
            <a:pPr fontAlgn="base"/>
            <a:endParaRPr lang="en-US" sz="1400" b="1" dirty="0">
              <a:solidFill>
                <a:schemeClr val="tx1"/>
              </a:solidFill>
            </a:endParaRPr>
          </a:p>
          <a:p>
            <a:pPr fontAlgn="base"/>
            <a:r>
              <a:rPr lang="en-US" sz="1400" b="1" dirty="0" smtClean="0">
                <a:solidFill>
                  <a:schemeClr val="tx1"/>
                </a:solidFill>
              </a:rPr>
              <a:t>					TO BE</a:t>
            </a:r>
          </a:p>
          <a:p>
            <a:pPr fontAlgn="base"/>
            <a:endParaRPr lang="en-US" sz="1400" b="1" dirty="0" smtClean="0">
              <a:solidFill>
                <a:schemeClr val="tx1"/>
              </a:solidFill>
            </a:endParaRPr>
          </a:p>
          <a:p>
            <a:pPr fontAlgn="base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0" y="3052840"/>
            <a:ext cx="2520778" cy="2099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248" y="3052840"/>
            <a:ext cx="2571750" cy="2136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082" y="1677826"/>
            <a:ext cx="4881563" cy="2443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974" y="4455991"/>
            <a:ext cx="2715654" cy="22613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603" y="4513620"/>
            <a:ext cx="2608042" cy="21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3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150" y="1511643"/>
            <a:ext cx="5857875" cy="5098708"/>
          </a:xfrm>
        </p:spPr>
        <p:txBody>
          <a:bodyPr>
            <a:noAutofit/>
          </a:bodyPr>
          <a:lstStyle/>
          <a:p>
            <a:pPr fontAlgn="base"/>
            <a:r>
              <a:rPr lang="en-US" sz="1400" b="1" dirty="0" smtClean="0">
                <a:solidFill>
                  <a:schemeClr val="tx1"/>
                </a:solidFill>
              </a:rPr>
              <a:t>3. </a:t>
            </a:r>
            <a:r>
              <a:rPr lang="en-US" sz="1400" b="1" dirty="0" err="1" smtClean="0">
                <a:solidFill>
                  <a:schemeClr val="tx1"/>
                </a:solidFill>
              </a:rPr>
              <a:t>Melakukan</a:t>
            </a:r>
            <a:r>
              <a:rPr lang="en-US" sz="1400" b="1" dirty="0" smtClean="0">
                <a:solidFill>
                  <a:schemeClr val="tx1"/>
                </a:solidFill>
              </a:rPr>
              <a:t> Clustering </a:t>
            </a:r>
            <a:r>
              <a:rPr lang="en-US" sz="1400" b="1" dirty="0" err="1" smtClean="0">
                <a:solidFill>
                  <a:schemeClr val="tx1"/>
                </a:solidFill>
              </a:rPr>
              <a:t>dengan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Kmeans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</a:p>
          <a:p>
            <a:pPr fontAlgn="base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 err="1" smtClean="0">
                <a:solidFill>
                  <a:schemeClr val="tx1"/>
                </a:solidFill>
              </a:rPr>
              <a:t>grafik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diketahui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bawah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cluster </a:t>
            </a:r>
            <a:r>
              <a:rPr lang="en-US" sz="1400" b="1" dirty="0" err="1" smtClean="0">
                <a:solidFill>
                  <a:schemeClr val="tx1"/>
                </a:solidFill>
              </a:rPr>
              <a:t>hijau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mempunya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harapan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hidup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pendapatan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yg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rendah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433638"/>
            <a:ext cx="4214813" cy="3358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989538"/>
            <a:ext cx="4429125" cy="33180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4822" y="1511643"/>
            <a:ext cx="6416503" cy="3327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AutoNum type="arabicPeriod"/>
            </a:pPr>
            <a:r>
              <a:rPr lang="en-US" sz="1400" b="1" dirty="0" err="1" smtClean="0">
                <a:solidFill>
                  <a:schemeClr val="tx1"/>
                </a:solidFill>
              </a:rPr>
              <a:t>Melakukan</a:t>
            </a:r>
            <a:r>
              <a:rPr lang="en-US" sz="1400" b="1" dirty="0" smtClean="0">
                <a:solidFill>
                  <a:schemeClr val="tx1"/>
                </a:solidFill>
              </a:rPr>
              <a:t> Standard Scaling</a:t>
            </a:r>
          </a:p>
          <a:p>
            <a:pPr marL="342900" indent="-342900" fontAlgn="base">
              <a:buFont typeface="Arial" panose="020B0604020202020204" pitchFamily="34" charset="0"/>
              <a:buAutoNum type="arabicPeriod"/>
            </a:pPr>
            <a:r>
              <a:rPr lang="en-US" sz="1400" b="1" dirty="0" err="1" smtClean="0">
                <a:solidFill>
                  <a:schemeClr val="tx1"/>
                </a:solidFill>
              </a:rPr>
              <a:t>Menentukan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jumlah</a:t>
            </a:r>
            <a:r>
              <a:rPr lang="en-US" sz="1400" b="1" dirty="0" smtClean="0">
                <a:solidFill>
                  <a:schemeClr val="tx1"/>
                </a:solidFill>
              </a:rPr>
              <a:t> cluster </a:t>
            </a:r>
            <a:r>
              <a:rPr lang="en-US" sz="1400" b="1" dirty="0" err="1" smtClean="0">
                <a:solidFill>
                  <a:schemeClr val="tx1"/>
                </a:solidFill>
              </a:rPr>
              <a:t>dengan</a:t>
            </a:r>
            <a:r>
              <a:rPr lang="en-US" sz="1400" b="1" dirty="0" smtClean="0">
                <a:solidFill>
                  <a:schemeClr val="tx1"/>
                </a:solidFill>
              </a:rPr>
              <a:t> elbow method ( 4 cluster 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22" y="5029199"/>
            <a:ext cx="11102803" cy="5098708"/>
          </a:xfrm>
        </p:spPr>
        <p:txBody>
          <a:bodyPr>
            <a:noAutofit/>
          </a:bodyPr>
          <a:lstStyle/>
          <a:p>
            <a:pPr fontAlgn="base"/>
            <a:r>
              <a:rPr lang="en-US" sz="1400" b="1" dirty="0" err="1" smtClean="0">
                <a:solidFill>
                  <a:schemeClr val="tx1"/>
                </a:solidFill>
              </a:rPr>
              <a:t>Saya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menambahkan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feature </a:t>
            </a:r>
            <a:r>
              <a:rPr lang="en-US" sz="1400" b="1" dirty="0" err="1" smtClean="0">
                <a:solidFill>
                  <a:schemeClr val="tx1"/>
                </a:solidFill>
              </a:rPr>
              <a:t>Angka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kematian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bayi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karena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merupakan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indikator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penting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untuk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mencerminkan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keadaan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derajat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kesehatan</a:t>
            </a:r>
            <a:r>
              <a:rPr lang="en-US" sz="1400" b="1" dirty="0">
                <a:solidFill>
                  <a:schemeClr val="tx1"/>
                </a:solidFill>
              </a:rPr>
              <a:t> di </a:t>
            </a:r>
            <a:r>
              <a:rPr lang="en-US" sz="1400" b="1" dirty="0" err="1">
                <a:solidFill>
                  <a:schemeClr val="tx1"/>
                </a:solidFill>
              </a:rPr>
              <a:t>suatu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masyarakat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status </a:t>
            </a:r>
            <a:r>
              <a:rPr lang="en-US" sz="1400" b="1" dirty="0" err="1">
                <a:solidFill>
                  <a:schemeClr val="tx1"/>
                </a:solidFill>
              </a:rPr>
              <a:t>sosial</a:t>
            </a:r>
            <a:r>
              <a:rPr lang="en-US" sz="1400" b="1" dirty="0">
                <a:solidFill>
                  <a:schemeClr val="tx1"/>
                </a:solidFill>
              </a:rPr>
              <a:t> orang </a:t>
            </a:r>
            <a:r>
              <a:rPr lang="en-US" sz="1400" b="1" dirty="0" err="1">
                <a:solidFill>
                  <a:schemeClr val="tx1"/>
                </a:solidFill>
              </a:rPr>
              <a:t>tua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bayi</a:t>
            </a:r>
            <a:r>
              <a:rPr lang="en-US" sz="1400" b="1" dirty="0" smtClean="0">
                <a:solidFill>
                  <a:schemeClr val="tx1"/>
                </a:solidFill>
              </a:rPr>
              <a:t> . </a:t>
            </a:r>
            <a:r>
              <a:rPr lang="en-US" sz="1400" dirty="0" err="1" smtClean="0">
                <a:solidFill>
                  <a:schemeClr val="tx1"/>
                </a:solidFill>
              </a:rPr>
              <a:t>Karena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bayi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baru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lahir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sangat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sensitif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terhadap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keadaan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lingkungan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tempat</a:t>
            </a:r>
            <a:r>
              <a:rPr lang="en-US" sz="1400" b="1" dirty="0">
                <a:solidFill>
                  <a:schemeClr val="tx1"/>
                </a:solidFill>
              </a:rPr>
              <a:t> orang </a:t>
            </a:r>
            <a:r>
              <a:rPr lang="en-US" sz="1400" b="1" dirty="0" err="1">
                <a:solidFill>
                  <a:schemeClr val="tx1"/>
                </a:solidFill>
              </a:rPr>
              <a:t>tua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bayi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tinggal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4822" y="1511643"/>
            <a:ext cx="7711903" cy="3327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400" b="1" dirty="0" err="1" smtClean="0">
                <a:solidFill>
                  <a:schemeClr val="tx1"/>
                </a:solidFill>
              </a:rPr>
              <a:t>Terdapat</a:t>
            </a:r>
            <a:r>
              <a:rPr lang="en-US" sz="1400" b="1" dirty="0" smtClean="0">
                <a:solidFill>
                  <a:schemeClr val="tx1"/>
                </a:solidFill>
              </a:rPr>
              <a:t> 33 Negara </a:t>
            </a:r>
            <a:r>
              <a:rPr lang="en-US" sz="1400" b="1" dirty="0" err="1" smtClean="0">
                <a:solidFill>
                  <a:schemeClr val="tx1"/>
                </a:solidFill>
              </a:rPr>
              <a:t>dalam</a:t>
            </a:r>
            <a:r>
              <a:rPr lang="en-US" sz="1400" b="1" dirty="0" smtClean="0">
                <a:solidFill>
                  <a:schemeClr val="tx1"/>
                </a:solidFill>
              </a:rPr>
              <a:t> cluster </a:t>
            </a:r>
            <a:r>
              <a:rPr lang="en-US" sz="1400" b="1" dirty="0" err="1" smtClean="0">
                <a:solidFill>
                  <a:schemeClr val="tx1"/>
                </a:solidFill>
              </a:rPr>
              <a:t>harapan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hidup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pendapatan</a:t>
            </a:r>
            <a:r>
              <a:rPr lang="en-US" sz="1400" b="1" dirty="0" smtClean="0">
                <a:solidFill>
                  <a:schemeClr val="tx1"/>
                </a:solidFill>
              </a:rPr>
              <a:t>  </a:t>
            </a:r>
            <a:r>
              <a:rPr lang="en-US" sz="1400" b="1" dirty="0" err="1" smtClean="0">
                <a:solidFill>
                  <a:schemeClr val="tx1"/>
                </a:solidFill>
              </a:rPr>
              <a:t>terendah</a:t>
            </a:r>
            <a:r>
              <a:rPr lang="en-US" sz="1400" b="1" dirty="0" smtClean="0">
                <a:solidFill>
                  <a:schemeClr val="tx1"/>
                </a:solidFill>
              </a:rPr>
              <a:t> ( Cluster </a:t>
            </a:r>
            <a:r>
              <a:rPr lang="en-US" sz="1400" b="1" dirty="0" err="1" smtClean="0">
                <a:solidFill>
                  <a:schemeClr val="tx1"/>
                </a:solidFill>
              </a:rPr>
              <a:t>Hijau</a:t>
            </a:r>
            <a:r>
              <a:rPr lang="en-US" sz="1400" b="1" dirty="0" smtClean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981200"/>
            <a:ext cx="4449113" cy="285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38" y="1981199"/>
            <a:ext cx="6247542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30" y="255047"/>
            <a:ext cx="4508715" cy="2187227"/>
          </a:xfrm>
        </p:spPr>
        <p:txBody>
          <a:bodyPr/>
          <a:lstStyle/>
          <a:p>
            <a:r>
              <a:rPr lang="en-US" dirty="0" err="1" smtClean="0"/>
              <a:t>Rekomendasi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3820" y="2402237"/>
            <a:ext cx="6438180" cy="2187226"/>
          </a:xfrm>
        </p:spPr>
        <p:txBody>
          <a:bodyPr>
            <a:noAutofit/>
          </a:bodyPr>
          <a:lstStyle/>
          <a:p>
            <a:pPr marL="342900" indent="-342900" fontAlgn="base">
              <a:buAutoNum type="arabicPeriod"/>
            </a:pPr>
            <a:r>
              <a:rPr lang="en-US" sz="1800" b="1" dirty="0"/>
              <a:t>Zambia </a:t>
            </a:r>
            <a:r>
              <a:rPr lang="en-US" sz="1800" b="1" dirty="0" smtClean="0"/>
              <a:t>( </a:t>
            </a:r>
            <a:r>
              <a:rPr lang="en-US" sz="1800" b="1" dirty="0" err="1"/>
              <a:t>H</a:t>
            </a:r>
            <a:r>
              <a:rPr lang="en-US" sz="1800" b="1" dirty="0" err="1" smtClean="0"/>
              <a:t>arapan</a:t>
            </a:r>
            <a:r>
              <a:rPr lang="en-US" sz="1800" b="1" dirty="0" smtClean="0"/>
              <a:t> </a:t>
            </a:r>
            <a:r>
              <a:rPr lang="en-US" sz="1800" b="1" dirty="0" err="1"/>
              <a:t>hidup</a:t>
            </a:r>
            <a:r>
              <a:rPr lang="en-US" sz="1800" b="1" dirty="0"/>
              <a:t> </a:t>
            </a:r>
            <a:r>
              <a:rPr lang="en-US" sz="1800" b="1" dirty="0" err="1" smtClean="0"/>
              <a:t>terendah</a:t>
            </a:r>
            <a:r>
              <a:rPr lang="en-US" sz="1800" b="1" dirty="0" smtClean="0"/>
              <a:t> no 1)</a:t>
            </a:r>
            <a:endParaRPr lang="en-US" sz="1800" b="1" dirty="0"/>
          </a:p>
          <a:p>
            <a:pPr marL="342900" indent="-342900" fontAlgn="base">
              <a:buAutoNum type="arabicPeriod"/>
            </a:pPr>
            <a:r>
              <a:rPr lang="en-US" sz="1800" b="1" dirty="0"/>
              <a:t>Malawi ( </a:t>
            </a:r>
            <a:r>
              <a:rPr lang="en-US" sz="1800" b="1" dirty="0" err="1"/>
              <a:t>Harapan</a:t>
            </a:r>
            <a:r>
              <a:rPr lang="en-US" sz="1800" b="1" dirty="0"/>
              <a:t> </a:t>
            </a:r>
            <a:r>
              <a:rPr lang="en-US" sz="1800" b="1" dirty="0" err="1"/>
              <a:t>hidup</a:t>
            </a:r>
            <a:r>
              <a:rPr lang="en-US" sz="1800" b="1" dirty="0"/>
              <a:t> </a:t>
            </a:r>
            <a:r>
              <a:rPr lang="en-US" sz="1800" b="1" dirty="0" err="1" smtClean="0"/>
              <a:t>terendah</a:t>
            </a:r>
            <a:r>
              <a:rPr lang="en-US" sz="1800" b="1" dirty="0" smtClean="0"/>
              <a:t> no 2)</a:t>
            </a:r>
            <a:endParaRPr lang="en-US" sz="1800" b="1" dirty="0"/>
          </a:p>
          <a:p>
            <a:pPr marL="342900" indent="-342900" fontAlgn="base">
              <a:buAutoNum type="arabicPeriod"/>
            </a:pPr>
            <a:r>
              <a:rPr lang="en-US" sz="1800" b="1" dirty="0" smtClean="0"/>
              <a:t>Sierra </a:t>
            </a:r>
            <a:r>
              <a:rPr lang="en-US" sz="1800" b="1" dirty="0"/>
              <a:t>Leone </a:t>
            </a:r>
            <a:r>
              <a:rPr lang="en-US" sz="1800" b="1" dirty="0" smtClean="0"/>
              <a:t>( </a:t>
            </a:r>
            <a:r>
              <a:rPr lang="en-US" sz="1800" b="1" dirty="0" err="1" smtClean="0"/>
              <a:t>Harapan</a:t>
            </a:r>
            <a:r>
              <a:rPr lang="en-US" sz="1800" b="1" dirty="0" smtClean="0"/>
              <a:t> </a:t>
            </a:r>
            <a:r>
              <a:rPr lang="en-US" sz="1800" b="1" dirty="0" err="1"/>
              <a:t>hidup</a:t>
            </a:r>
            <a:r>
              <a:rPr lang="en-US" sz="1800" b="1" dirty="0"/>
              <a:t> </a:t>
            </a:r>
            <a:r>
              <a:rPr lang="en-US" sz="1800" b="1" dirty="0" err="1"/>
              <a:t>rendah</a:t>
            </a:r>
            <a:r>
              <a:rPr lang="en-US" sz="1800" b="1" dirty="0"/>
              <a:t> </a:t>
            </a:r>
            <a:r>
              <a:rPr lang="en-US" sz="1800" b="1" dirty="0" smtClean="0"/>
              <a:t>&amp; </a:t>
            </a:r>
            <a:r>
              <a:rPr lang="en-US" sz="1800" b="1" dirty="0" err="1" smtClean="0"/>
              <a:t>Kematian</a:t>
            </a:r>
            <a:r>
              <a:rPr lang="en-US" sz="1800" b="1" dirty="0" smtClean="0"/>
              <a:t> </a:t>
            </a:r>
            <a:r>
              <a:rPr lang="en-US" sz="1800" b="1" dirty="0" err="1"/>
              <a:t>anak</a:t>
            </a:r>
            <a:r>
              <a:rPr lang="en-US" sz="1800" b="1" dirty="0"/>
              <a:t> </a:t>
            </a:r>
            <a:r>
              <a:rPr lang="en-US" sz="1800" b="1" dirty="0" err="1" smtClean="0"/>
              <a:t>tertinggi</a:t>
            </a:r>
            <a:r>
              <a:rPr lang="en-US" sz="1800" b="1" dirty="0" smtClean="0"/>
              <a:t> )</a:t>
            </a:r>
          </a:p>
          <a:p>
            <a:pPr marL="342900" indent="-342900" fontAlgn="base">
              <a:buFont typeface="Arial" panose="020B0604020202020204" pitchFamily="34" charset="0"/>
              <a:buAutoNum type="arabicPeriod"/>
            </a:pPr>
            <a:r>
              <a:rPr lang="en-US" sz="1800" b="1" dirty="0"/>
              <a:t>Mozambique ( </a:t>
            </a:r>
            <a:r>
              <a:rPr lang="en-US" sz="1800" b="1" dirty="0" err="1"/>
              <a:t>Harapan</a:t>
            </a:r>
            <a:r>
              <a:rPr lang="en-US" sz="1800" b="1" dirty="0"/>
              <a:t> </a:t>
            </a:r>
            <a:r>
              <a:rPr lang="en-US" sz="1800" b="1" dirty="0" err="1"/>
              <a:t>hidup</a:t>
            </a:r>
            <a:r>
              <a:rPr lang="en-US" sz="1800" b="1" dirty="0"/>
              <a:t> </a:t>
            </a:r>
            <a:r>
              <a:rPr lang="en-US" sz="1800" b="1" dirty="0" err="1"/>
              <a:t>rendah</a:t>
            </a:r>
            <a:r>
              <a:rPr lang="en-US" sz="1800" b="1" dirty="0"/>
              <a:t> &amp; </a:t>
            </a:r>
            <a:r>
              <a:rPr lang="en-US" sz="1800" b="1" dirty="0" err="1"/>
              <a:t>Kematian</a:t>
            </a:r>
            <a:r>
              <a:rPr lang="en-US" sz="1800" b="1" dirty="0"/>
              <a:t> </a:t>
            </a:r>
            <a:r>
              <a:rPr lang="en-US" sz="1800" b="1" dirty="0" err="1"/>
              <a:t>anak</a:t>
            </a:r>
            <a:r>
              <a:rPr lang="en-US" sz="1800" b="1" dirty="0"/>
              <a:t> </a:t>
            </a:r>
            <a:r>
              <a:rPr lang="en-US" sz="1800" b="1" dirty="0" err="1"/>
              <a:t>tinggi</a:t>
            </a:r>
            <a:r>
              <a:rPr lang="en-US" sz="1800" b="1" dirty="0"/>
              <a:t> 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marL="342900" indent="-342900" fontAlgn="base">
              <a:buAutoNum type="arabicPeriod"/>
            </a:pPr>
            <a:r>
              <a:rPr lang="en-US" sz="1800" b="1" dirty="0"/>
              <a:t>Guinea –Bissau </a:t>
            </a:r>
            <a:r>
              <a:rPr lang="en-US" sz="1800" b="1" dirty="0" smtClean="0"/>
              <a:t>( </a:t>
            </a:r>
            <a:r>
              <a:rPr lang="en-US" sz="1800" b="1" dirty="0" err="1" smtClean="0"/>
              <a:t>Harapan</a:t>
            </a:r>
            <a:r>
              <a:rPr lang="en-US" sz="1800" b="1" dirty="0" smtClean="0"/>
              <a:t> </a:t>
            </a:r>
            <a:r>
              <a:rPr lang="en-US" sz="1800" b="1" dirty="0" err="1"/>
              <a:t>hidup</a:t>
            </a:r>
            <a:r>
              <a:rPr lang="en-US" sz="1800" b="1" dirty="0"/>
              <a:t> </a:t>
            </a:r>
            <a:r>
              <a:rPr lang="en-US" sz="1800" b="1" dirty="0" err="1" smtClean="0"/>
              <a:t>rendah</a:t>
            </a:r>
            <a:r>
              <a:rPr lang="en-US" sz="1800" b="1" dirty="0" smtClean="0"/>
              <a:t> &amp; </a:t>
            </a:r>
            <a:r>
              <a:rPr lang="en-US" sz="1800" b="1" dirty="0" err="1"/>
              <a:t>Kematian</a:t>
            </a:r>
            <a:r>
              <a:rPr lang="en-US" sz="1800" b="1" dirty="0"/>
              <a:t> </a:t>
            </a:r>
            <a:r>
              <a:rPr lang="en-US" sz="1800" b="1" dirty="0" err="1"/>
              <a:t>anak</a:t>
            </a:r>
            <a:r>
              <a:rPr lang="en-US" sz="1800" b="1" dirty="0"/>
              <a:t> </a:t>
            </a:r>
            <a:r>
              <a:rPr lang="en-US" sz="1800" b="1" dirty="0" err="1" smtClean="0"/>
              <a:t>tinggi</a:t>
            </a:r>
            <a:r>
              <a:rPr lang="en-US" sz="1800" b="1" dirty="0" smtClean="0"/>
              <a:t> )</a:t>
            </a:r>
            <a:endParaRPr lang="en-US" sz="1800" b="1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945" y="2091035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dianalisa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 smtClean="0"/>
              <a:t>kesehatan</a:t>
            </a:r>
            <a:r>
              <a:rPr lang="en-US" b="1" dirty="0" smtClean="0"/>
              <a:t>, </a:t>
            </a:r>
            <a:r>
              <a:rPr lang="en-US" b="1" dirty="0" err="1" smtClean="0"/>
              <a:t>ekonomi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err="1" smtClean="0"/>
              <a:t>angka</a:t>
            </a:r>
            <a:r>
              <a:rPr lang="en-US" b="1" dirty="0" smtClean="0"/>
              <a:t> </a:t>
            </a:r>
            <a:r>
              <a:rPr lang="en-US" b="1" dirty="0" err="1" smtClean="0"/>
              <a:t>harapan</a:t>
            </a:r>
            <a:r>
              <a:rPr lang="en-US" b="1" dirty="0" smtClean="0"/>
              <a:t> </a:t>
            </a:r>
            <a:r>
              <a:rPr lang="en-US" b="1" dirty="0" err="1"/>
              <a:t>hidup</a:t>
            </a:r>
            <a:r>
              <a:rPr lang="en-US" dirty="0"/>
              <a:t>, </a:t>
            </a:r>
            <a:r>
              <a:rPr lang="en-US" b="1" dirty="0" err="1"/>
              <a:t>pendapatan</a:t>
            </a:r>
            <a:r>
              <a:rPr lang="en-US" b="1" dirty="0"/>
              <a:t> &amp; </a:t>
            </a:r>
            <a:r>
              <a:rPr lang="en-US" b="1" dirty="0" err="1"/>
              <a:t>kematian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endParaRPr lang="en-US" dirty="0" smtClean="0"/>
          </a:p>
          <a:p>
            <a:pPr fontAlgn="base"/>
            <a:endParaRPr lang="en-US" b="1" dirty="0"/>
          </a:p>
          <a:p>
            <a:pPr fontAlgn="base"/>
            <a:r>
              <a:rPr lang="en-US" b="1" dirty="0" smtClean="0"/>
              <a:t>5 </a:t>
            </a:r>
            <a:r>
              <a:rPr lang="en-US" b="1" dirty="0"/>
              <a:t>Negara </a:t>
            </a:r>
            <a:r>
              <a:rPr lang="en-US" b="1" dirty="0" err="1"/>
              <a:t>berikut</a:t>
            </a:r>
            <a:r>
              <a:rPr lang="en-US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purl.org/dc/elements/1.1/"/>
    <ds:schemaRef ds:uri="4873beb7-5857-4685-be1f-d57550cc96cc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286</TotalTime>
  <Words>435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WelcomeDoc</vt:lpstr>
      <vt:lpstr>Clustering the Countries by using K-Means for HELP International</vt:lpstr>
      <vt:lpstr>Background</vt:lpstr>
      <vt:lpstr>Dataset</vt:lpstr>
      <vt:lpstr>Objective: </vt:lpstr>
      <vt:lpstr>Features yg dipilih</vt:lpstr>
      <vt:lpstr>Data Cleaning</vt:lpstr>
      <vt:lpstr>Clustering</vt:lpstr>
      <vt:lpstr>Analisa</vt:lpstr>
      <vt:lpstr>Rekomendasi</vt:lpstr>
      <vt:lpstr>Python - Data Science (Batch 47)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the Countries by using K-Means for HELP International</dc:title>
  <dc:creator>delta05</dc:creator>
  <cp:keywords/>
  <cp:lastModifiedBy>delta05</cp:lastModifiedBy>
  <cp:revision>30</cp:revision>
  <dcterms:created xsi:type="dcterms:W3CDTF">2023-07-29T14:09:51Z</dcterms:created>
  <dcterms:modified xsi:type="dcterms:W3CDTF">2023-09-18T15:16:56Z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