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0.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4.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5.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6.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17.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64" r:id="rId2"/>
  </p:sldMasterIdLst>
  <p:notesMasterIdLst>
    <p:notesMasterId r:id="rId21"/>
  </p:notesMasterIdLst>
  <p:sldIdLst>
    <p:sldId id="256" r:id="rId3"/>
    <p:sldId id="258" r:id="rId4"/>
    <p:sldId id="319"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Lst>
  <p:sldSz cx="12190413"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p15:clr>
            <a:srgbClr val="A4A3A4"/>
          </p15:clr>
        </p15:guide>
        <p15:guide id="2" pos="37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C0504D"/>
    <a:srgbClr val="262626"/>
    <a:srgbClr val="D99694"/>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31" autoAdjust="0"/>
    <p:restoredTop sz="96314" autoAdjust="0"/>
  </p:normalViewPr>
  <p:slideViewPr>
    <p:cSldViewPr>
      <p:cViewPr varScale="1">
        <p:scale>
          <a:sx n="83" d="100"/>
          <a:sy n="83" d="100"/>
        </p:scale>
        <p:origin x="614" y="82"/>
      </p:cViewPr>
      <p:guideLst>
        <p:guide orient="horz" pos="2165"/>
        <p:guide pos="375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B3BF1-4A3C-4696-9796-DA8D9610C879}" type="datetimeFigureOut">
              <a:rPr lang="zh-CN" altLang="en-US" smtClean="0"/>
              <a:t>2021/4/12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3F681-7291-41D2-A146-1FB28A7F620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201"/>
            <a:ext cx="10971372"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6351"/>
            <a:ext cx="2844430" cy="365125"/>
          </a:xfrm>
          <a:prstGeom prst="rect">
            <a:avLst/>
          </a:prstGeom>
        </p:spPr>
        <p:txBody>
          <a:bodyPr/>
          <a:lstStyle/>
          <a:p>
            <a:fld id="{2E3AAC11-D570-4EA9-AFC0-30FB72BA45EB}" type="datetimeFigureOut">
              <a:rPr lang="zh-CN" altLang="en-US" smtClean="0">
                <a:solidFill>
                  <a:prstClr val="black"/>
                </a:solidFill>
              </a:rPr>
              <a:t>2021/4/12</a:t>
            </a:fld>
            <a:endParaRPr lang="zh-CN" altLang="en-US">
              <a:solidFill>
                <a:prstClr val="black"/>
              </a:solidFill>
            </a:endParaRPr>
          </a:p>
        </p:txBody>
      </p:sp>
      <p:sp>
        <p:nvSpPr>
          <p:cNvPr id="5" name="页脚占位符 4"/>
          <p:cNvSpPr>
            <a:spLocks noGrp="1"/>
          </p:cNvSpPr>
          <p:nvPr>
            <p:ph type="ftr" sz="quarter" idx="11"/>
          </p:nvPr>
        </p:nvSpPr>
        <p:spPr>
          <a:xfrm>
            <a:off x="4165058" y="6356351"/>
            <a:ext cx="3860297"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6463" y="6356351"/>
            <a:ext cx="284443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04/12/2021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6453" y="0"/>
            <a:ext cx="68571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2254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0413"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805" y="1295400"/>
            <a:ext cx="2792794"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0394" y="1447800"/>
            <a:ext cx="5189390"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804" y="3129281"/>
            <a:ext cx="2792794" cy="2895599"/>
          </a:xfrm>
        </p:spPr>
        <p:txBody>
          <a:bodyPr/>
          <a:lstStyle>
            <a:lvl1pPr marL="0" indent="0">
              <a:buNone/>
              <a:defRPr sz="1400">
                <a:solidFill>
                  <a:schemeClr val="accent1">
                    <a:lumMod val="60000"/>
                    <a:lumOff val="40000"/>
                  </a:schemeClr>
                </a:solidFill>
              </a:defRPr>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04/12/2021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6453" y="0"/>
            <a:ext cx="68571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6871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0413"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805" y="1693334"/>
            <a:ext cx="3864631"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018" y="1143000"/>
            <a:ext cx="322677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54" indent="0">
              <a:buNone/>
              <a:defRPr sz="1600"/>
            </a:lvl2pPr>
            <a:lvl3pPr marL="914309" indent="0">
              <a:buNone/>
              <a:defRPr sz="1600"/>
            </a:lvl3pPr>
            <a:lvl4pPr marL="1371463" indent="0">
              <a:buNone/>
              <a:defRPr sz="1600"/>
            </a:lvl4pPr>
            <a:lvl5pPr marL="1828617" indent="0">
              <a:buNone/>
              <a:defRPr sz="1600"/>
            </a:lvl5pPr>
            <a:lvl6pPr marL="2285771" indent="0">
              <a:buNone/>
              <a:defRPr sz="1600"/>
            </a:lvl6pPr>
            <a:lvl7pPr marL="2742926" indent="0">
              <a:buNone/>
              <a:defRPr sz="1600"/>
            </a:lvl7pPr>
            <a:lvl8pPr marL="3200080" indent="0">
              <a:buNone/>
              <a:defRPr sz="1600"/>
            </a:lvl8pPr>
            <a:lvl9pPr marL="3657234"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803" y="3657600"/>
            <a:ext cx="3858710" cy="1371600"/>
          </a:xfrm>
        </p:spPr>
        <p:txBody>
          <a:bodyPr>
            <a:normAutofit/>
          </a:bodyPr>
          <a:lstStyle>
            <a:lvl1pPr marL="0" indent="0">
              <a:buNone/>
              <a:defRPr sz="1400">
                <a:solidFill>
                  <a:schemeClr val="accent1">
                    <a:lumMod val="60000"/>
                    <a:lumOff val="40000"/>
                  </a:schemeClr>
                </a:solidFill>
              </a:defRPr>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04/12/2021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6453" y="0"/>
            <a:ext cx="68571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9353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0413"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804" y="4969927"/>
            <a:ext cx="882451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804" y="685800"/>
            <a:ext cx="882451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54" indent="0">
              <a:buNone/>
              <a:defRPr sz="1600"/>
            </a:lvl2pPr>
            <a:lvl3pPr marL="914309" indent="0">
              <a:buNone/>
              <a:defRPr sz="1600"/>
            </a:lvl3pPr>
            <a:lvl4pPr marL="1371463" indent="0">
              <a:buNone/>
              <a:defRPr sz="1600"/>
            </a:lvl4pPr>
            <a:lvl5pPr marL="1828617" indent="0">
              <a:buNone/>
              <a:defRPr sz="1600"/>
            </a:lvl5pPr>
            <a:lvl6pPr marL="2285771" indent="0">
              <a:buNone/>
              <a:defRPr sz="1600"/>
            </a:lvl6pPr>
            <a:lvl7pPr marL="2742926" indent="0">
              <a:buNone/>
              <a:defRPr sz="1600"/>
            </a:lvl7pPr>
            <a:lvl8pPr marL="3200080" indent="0">
              <a:buNone/>
              <a:defRPr sz="1600"/>
            </a:lvl8pPr>
            <a:lvl9pPr marL="3657234"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804" y="5536665"/>
            <a:ext cx="8824509" cy="493712"/>
          </a:xfrm>
        </p:spPr>
        <p:txBody>
          <a:bodyPr>
            <a:normAutofit/>
          </a:bodyPr>
          <a:lstStyle>
            <a:lvl1pPr marL="0" indent="0">
              <a:buNone/>
              <a:defRPr sz="1200">
                <a:solidFill>
                  <a:schemeClr val="accent1">
                    <a:lumMod val="60000"/>
                    <a:lumOff val="40000"/>
                  </a:schemeClr>
                </a:solidFill>
              </a:defRPr>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04/12/2021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6453" y="0"/>
            <a:ext cx="68571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4232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0413"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649" y="1063417"/>
            <a:ext cx="883066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804" y="3543300"/>
            <a:ext cx="8824510" cy="2476500"/>
          </a:xfrm>
        </p:spPr>
        <p:txBody>
          <a:bodyPr anchor="ctr">
            <a:normAutofit/>
          </a:bodyPr>
          <a:lstStyle>
            <a:lvl1pPr marL="0" indent="0">
              <a:buNone/>
              <a:defRPr sz="1800"/>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04/12/2021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6453" y="0"/>
            <a:ext cx="68571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3428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0413"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451" y="607336"/>
            <a:ext cx="801808" cy="1569660"/>
          </a:xfrm>
          <a:prstGeom prst="rect">
            <a:avLst/>
          </a:prstGeom>
          <a:noFill/>
        </p:spPr>
        <p:txBody>
          <a:bodyPr wrap="square" rtlCol="0">
            <a:spAutoFit/>
          </a:bodyPr>
          <a:lstStyle/>
          <a:p>
            <a:pPr algn="r"/>
            <a:r>
              <a:rPr lang="en-US" sz="9599" b="0" i="0" dirty="0">
                <a:solidFill>
                  <a:schemeClr val="accent1">
                    <a:lumMod val="60000"/>
                    <a:lumOff val="40000"/>
                  </a:schemeClr>
                </a:solidFill>
                <a:latin typeface="Arial"/>
                <a:cs typeface="Arial"/>
              </a:rPr>
              <a:t>“</a:t>
            </a:r>
          </a:p>
        </p:txBody>
      </p:sp>
      <p:sp>
        <p:nvSpPr>
          <p:cNvPr id="13" name="TextBox 12"/>
          <p:cNvSpPr txBox="1"/>
          <p:nvPr/>
        </p:nvSpPr>
        <p:spPr bwMode="gray">
          <a:xfrm>
            <a:off x="9883172" y="2613787"/>
            <a:ext cx="652678" cy="1569660"/>
          </a:xfrm>
          <a:prstGeom prst="rect">
            <a:avLst/>
          </a:prstGeom>
          <a:noFill/>
        </p:spPr>
        <p:txBody>
          <a:bodyPr wrap="square" rtlCol="0">
            <a:spAutoFit/>
          </a:bodyPr>
          <a:lstStyle/>
          <a:p>
            <a:pPr algn="r"/>
            <a:r>
              <a:rPr lang="en-US" sz="9599"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672" y="982134"/>
            <a:ext cx="84528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692" y="3678766"/>
            <a:ext cx="7730213"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804" y="5029200"/>
            <a:ext cx="9243694" cy="997857"/>
          </a:xfrm>
        </p:spPr>
        <p:txBody>
          <a:bodyPr anchor="ctr">
            <a:normAutofit/>
          </a:bodyPr>
          <a:lstStyle>
            <a:lvl1pPr marL="0" indent="0">
              <a:buNone/>
              <a:defRPr sz="1400"/>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04/12/2021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6453" y="0"/>
            <a:ext cx="68571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3001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0413"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804" y="2370667"/>
            <a:ext cx="8824511"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804" y="5024967"/>
            <a:ext cx="8824510" cy="860400"/>
          </a:xfrm>
        </p:spPr>
        <p:txBody>
          <a:bodyPr anchor="t"/>
          <a:lstStyle>
            <a:lvl1pPr marL="0" indent="0" algn="l">
              <a:buNone/>
              <a:defRPr sz="2000" cap="none">
                <a:solidFill>
                  <a:schemeClr val="accent1">
                    <a:lumMod val="60000"/>
                    <a:lumOff val="40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04/12/2021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6453" y="0"/>
            <a:ext cx="68571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235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804" y="973668"/>
            <a:ext cx="8824510"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804" y="2603502"/>
            <a:ext cx="3141469" cy="576262"/>
          </a:xfrm>
        </p:spPr>
        <p:txBody>
          <a:bodyPr anchor="b">
            <a:noAutofit/>
          </a:bodyPr>
          <a:lstStyle>
            <a:lvl1pPr marL="0" indent="0">
              <a:buNone/>
              <a:defRPr sz="2400" b="0">
                <a:solidFill>
                  <a:schemeClr val="accent1">
                    <a:lumMod val="60000"/>
                    <a:lumOff val="40000"/>
                  </a:schemeClr>
                </a:solidFill>
              </a:defRPr>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803" y="3179765"/>
            <a:ext cx="3141470" cy="2847293"/>
          </a:xfrm>
        </p:spPr>
        <p:txBody>
          <a:bodyPr anchor="t">
            <a:normAutofit/>
          </a:bodyPr>
          <a:lstStyle>
            <a:lvl1pPr marL="0" indent="0">
              <a:buNone/>
              <a:defRPr sz="1400"/>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134" y="2603500"/>
            <a:ext cx="3146599" cy="576262"/>
          </a:xfrm>
        </p:spPr>
        <p:txBody>
          <a:bodyPr anchor="b">
            <a:noAutofit/>
          </a:bodyPr>
          <a:lstStyle>
            <a:lvl1pPr marL="0" indent="0">
              <a:buNone/>
              <a:defRPr sz="2400" b="0">
                <a:solidFill>
                  <a:schemeClr val="accent1">
                    <a:lumMod val="60000"/>
                    <a:lumOff val="40000"/>
                  </a:schemeClr>
                </a:solidFill>
              </a:defRPr>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134" y="3179764"/>
            <a:ext cx="3146599" cy="2847293"/>
          </a:xfrm>
        </p:spPr>
        <p:txBody>
          <a:bodyPr anchor="t">
            <a:normAutofit/>
          </a:bodyPr>
          <a:lstStyle>
            <a:lvl1pPr marL="0" indent="0">
              <a:buNone/>
              <a:defRPr sz="1400"/>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7108" y="2603501"/>
            <a:ext cx="3145321" cy="576262"/>
          </a:xfrm>
        </p:spPr>
        <p:txBody>
          <a:bodyPr anchor="b">
            <a:noAutofit/>
          </a:bodyPr>
          <a:lstStyle>
            <a:lvl1pPr marL="0" indent="0">
              <a:buNone/>
              <a:defRPr sz="2400" b="0">
                <a:solidFill>
                  <a:schemeClr val="accent1">
                    <a:lumMod val="60000"/>
                    <a:lumOff val="40000"/>
                  </a:schemeClr>
                </a:solidFill>
              </a:defRPr>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7302" y="3179763"/>
            <a:ext cx="3145127" cy="2847293"/>
          </a:xfrm>
        </p:spPr>
        <p:txBody>
          <a:bodyPr anchor="t">
            <a:normAutofit/>
          </a:bodyPr>
          <a:lstStyle>
            <a:lvl1pPr marL="0" indent="0">
              <a:buNone/>
              <a:defRPr sz="1400"/>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en-US" smtClean="0"/>
              <a:t>Edit Master text styles</a:t>
            </a:r>
          </a:p>
        </p:txBody>
      </p:sp>
      <p:cxnSp>
        <p:nvCxnSpPr>
          <p:cNvPr id="17" name="Straight Connector 16"/>
          <p:cNvCxnSpPr/>
          <p:nvPr/>
        </p:nvCxnSpPr>
        <p:spPr>
          <a:xfrm>
            <a:off x="4403398"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1389"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04/12/2021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7502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804" y="973668"/>
            <a:ext cx="8824510"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804" y="4532844"/>
            <a:ext cx="3050041" cy="576262"/>
          </a:xfrm>
        </p:spPr>
        <p:txBody>
          <a:bodyPr anchor="b">
            <a:noAutofit/>
          </a:bodyPr>
          <a:lstStyle>
            <a:lvl1pPr marL="0" indent="0">
              <a:buNone/>
              <a:defRPr sz="2400" b="0">
                <a:solidFill>
                  <a:schemeClr val="accent1">
                    <a:lumMod val="60000"/>
                    <a:lumOff val="40000"/>
                  </a:schemeClr>
                </a:solidFill>
              </a:defRPr>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379" y="2603500"/>
            <a:ext cx="269089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54" indent="0">
              <a:buNone/>
              <a:defRPr sz="1600"/>
            </a:lvl2pPr>
            <a:lvl3pPr marL="914309" indent="0">
              <a:buNone/>
              <a:defRPr sz="1600"/>
            </a:lvl3pPr>
            <a:lvl4pPr marL="1371463" indent="0">
              <a:buNone/>
              <a:defRPr sz="1600"/>
            </a:lvl4pPr>
            <a:lvl5pPr marL="1828617" indent="0">
              <a:buNone/>
              <a:defRPr sz="1600"/>
            </a:lvl5pPr>
            <a:lvl6pPr marL="2285771" indent="0">
              <a:buNone/>
              <a:defRPr sz="1600"/>
            </a:lvl6pPr>
            <a:lvl7pPr marL="2742926" indent="0">
              <a:buNone/>
              <a:defRPr sz="1600"/>
            </a:lvl7pPr>
            <a:lvl8pPr marL="3200080" indent="0">
              <a:buNone/>
              <a:defRPr sz="1600"/>
            </a:lvl8pPr>
            <a:lvl9pPr marL="3657234"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804" y="5109106"/>
            <a:ext cx="3050041" cy="917952"/>
          </a:xfrm>
        </p:spPr>
        <p:txBody>
          <a:bodyPr anchor="t">
            <a:normAutofit/>
          </a:bodyPr>
          <a:lstStyle>
            <a:lvl1pPr marL="0" indent="0">
              <a:buNone/>
              <a:defRPr sz="1400"/>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270" y="4532845"/>
            <a:ext cx="3050041" cy="576263"/>
          </a:xfrm>
        </p:spPr>
        <p:txBody>
          <a:bodyPr anchor="b">
            <a:noAutofit/>
          </a:bodyPr>
          <a:lstStyle>
            <a:lvl1pPr marL="0" indent="0">
              <a:buNone/>
              <a:defRPr sz="2400" b="0">
                <a:solidFill>
                  <a:schemeClr val="accent1">
                    <a:lumMod val="60000"/>
                    <a:lumOff val="40000"/>
                  </a:schemeClr>
                </a:solidFill>
              </a:defRPr>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7844" y="2603500"/>
            <a:ext cx="269089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54" indent="0">
              <a:buNone/>
              <a:defRPr sz="1600"/>
            </a:lvl2pPr>
            <a:lvl3pPr marL="914309" indent="0">
              <a:buNone/>
              <a:defRPr sz="1600"/>
            </a:lvl3pPr>
            <a:lvl4pPr marL="1371463" indent="0">
              <a:buNone/>
              <a:defRPr sz="1600"/>
            </a:lvl4pPr>
            <a:lvl5pPr marL="1828617" indent="0">
              <a:buNone/>
              <a:defRPr sz="1600"/>
            </a:lvl5pPr>
            <a:lvl6pPr marL="2285771" indent="0">
              <a:buNone/>
              <a:defRPr sz="1600"/>
            </a:lvl6pPr>
            <a:lvl7pPr marL="2742926" indent="0">
              <a:buNone/>
              <a:defRPr sz="1600"/>
            </a:lvl7pPr>
            <a:lvl8pPr marL="3200080" indent="0">
              <a:buNone/>
              <a:defRPr sz="1600"/>
            </a:lvl8pPr>
            <a:lvl9pPr marL="3657234"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9577" y="5109105"/>
            <a:ext cx="3050041" cy="917952"/>
          </a:xfrm>
        </p:spPr>
        <p:txBody>
          <a:bodyPr anchor="t">
            <a:normAutofit/>
          </a:bodyPr>
          <a:lstStyle>
            <a:lvl1pPr marL="0" indent="0">
              <a:buNone/>
              <a:defRPr sz="1400"/>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1736" y="4532845"/>
            <a:ext cx="3050698" cy="576262"/>
          </a:xfrm>
        </p:spPr>
        <p:txBody>
          <a:bodyPr anchor="b">
            <a:noAutofit/>
          </a:bodyPr>
          <a:lstStyle>
            <a:lvl1pPr marL="0" indent="0">
              <a:buNone/>
              <a:defRPr sz="2400" b="0">
                <a:solidFill>
                  <a:schemeClr val="accent1">
                    <a:lumMod val="60000"/>
                    <a:lumOff val="40000"/>
                  </a:schemeClr>
                </a:solidFill>
              </a:defRPr>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1968" y="2603500"/>
            <a:ext cx="269089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54" indent="0">
              <a:buNone/>
              <a:defRPr sz="1600"/>
            </a:lvl2pPr>
            <a:lvl3pPr marL="914309" indent="0">
              <a:buNone/>
              <a:defRPr sz="1600"/>
            </a:lvl3pPr>
            <a:lvl4pPr marL="1371463" indent="0">
              <a:buNone/>
              <a:defRPr sz="1600"/>
            </a:lvl4pPr>
            <a:lvl5pPr marL="1828617" indent="0">
              <a:buNone/>
              <a:defRPr sz="1600"/>
            </a:lvl5pPr>
            <a:lvl6pPr marL="2285771" indent="0">
              <a:buNone/>
              <a:defRPr sz="1600"/>
            </a:lvl6pPr>
            <a:lvl7pPr marL="2742926" indent="0">
              <a:buNone/>
              <a:defRPr sz="1600"/>
            </a:lvl7pPr>
            <a:lvl8pPr marL="3200080" indent="0">
              <a:buNone/>
              <a:defRPr sz="1600"/>
            </a:lvl8pPr>
            <a:lvl9pPr marL="3657234"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1736" y="5109104"/>
            <a:ext cx="3050699" cy="917952"/>
          </a:xfrm>
        </p:spPr>
        <p:txBody>
          <a:bodyPr anchor="t">
            <a:normAutofit/>
          </a:bodyPr>
          <a:lstStyle>
            <a:lvl1pPr marL="0" indent="0">
              <a:buNone/>
              <a:defRPr sz="1400"/>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en-US" smtClean="0"/>
              <a:t>Edit Master text styles</a:t>
            </a:r>
          </a:p>
        </p:txBody>
      </p:sp>
      <p:cxnSp>
        <p:nvCxnSpPr>
          <p:cNvPr id="43" name="Straight Connector 42"/>
          <p:cNvCxnSpPr/>
          <p:nvPr/>
        </p:nvCxnSpPr>
        <p:spPr>
          <a:xfrm>
            <a:off x="4405258"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6787"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04/12/2021</a:t>
            </a:fld>
            <a:endParaRPr lang="en-US" dirty="0"/>
          </a:p>
        </p:txBody>
      </p:sp>
      <p:sp>
        <p:nvSpPr>
          <p:cNvPr id="8" name="Footer Placeholder 7"/>
          <p:cNvSpPr>
            <a:spLocks noGrp="1"/>
          </p:cNvSpPr>
          <p:nvPr>
            <p:ph type="ftr" sz="quarter" idx="11"/>
          </p:nvPr>
        </p:nvSpPr>
        <p:spPr>
          <a:xfrm>
            <a:off x="561038" y="6391839"/>
            <a:ext cx="3643808"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95868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804" y="973668"/>
            <a:ext cx="882451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804" y="2603500"/>
            <a:ext cx="8824510"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4047" y="6391839"/>
            <a:ext cx="990470" cy="304799"/>
          </a:xfrm>
        </p:spPr>
        <p:txBody>
          <a:bodyPr/>
          <a:lstStyle/>
          <a:p>
            <a:fld id="{53086D93-FCAC-47E0-A2EE-787E62CA814C}" type="datetimeFigureOut">
              <a:rPr lang="en-US" dirty="0"/>
              <a:t>04/12/2021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13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6351"/>
            <a:ext cx="2844430" cy="365125"/>
          </a:xfrm>
          <a:prstGeom prst="rect">
            <a:avLst/>
          </a:prstGeom>
        </p:spPr>
        <p:txBody>
          <a:bodyPr/>
          <a:lstStyle/>
          <a:p>
            <a:fld id="{2E3AAC11-D570-4EA9-AFC0-30FB72BA45EB}" type="datetimeFigureOut">
              <a:rPr lang="zh-CN" altLang="en-US" smtClean="0">
                <a:solidFill>
                  <a:prstClr val="black"/>
                </a:solidFill>
              </a:rPr>
              <a:t>2021/4/12</a:t>
            </a:fld>
            <a:endParaRPr lang="zh-CN" altLang="en-US">
              <a:solidFill>
                <a:prstClr val="black"/>
              </a:solidFill>
            </a:endParaRPr>
          </a:p>
        </p:txBody>
      </p:sp>
      <p:sp>
        <p:nvSpPr>
          <p:cNvPr id="5" name="页脚占位符 4"/>
          <p:cNvSpPr>
            <a:spLocks noGrp="1"/>
          </p:cNvSpPr>
          <p:nvPr>
            <p:ph type="ftr" sz="quarter" idx="11"/>
          </p:nvPr>
        </p:nvSpPr>
        <p:spPr>
          <a:xfrm>
            <a:off x="4165058" y="6356351"/>
            <a:ext cx="3860297"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6463" y="6356351"/>
            <a:ext cx="284443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0413"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4118" y="1278467"/>
            <a:ext cx="1409781"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804" y="1278467"/>
            <a:ext cx="6255211"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1718" y="6391839"/>
            <a:ext cx="992006" cy="304799"/>
          </a:xfrm>
        </p:spPr>
        <p:txBody>
          <a:bodyPr/>
          <a:lstStyle/>
          <a:p>
            <a:fld id="{CDA879A6-0FD0-4734-A311-86BFCA472E6E}" type="datetimeFigureOut">
              <a:rPr lang="en-US" dirty="0"/>
              <a:t>04/12/2021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6453" y="0"/>
            <a:ext cx="68571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144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0413"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805" y="2099733"/>
            <a:ext cx="8824509" cy="2677648"/>
          </a:xfrm>
        </p:spPr>
        <p:txBody>
          <a:bodyPr anchor="b"/>
          <a:lstStyle>
            <a:lvl1pPr>
              <a:defRPr sz="5399"/>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805" y="4777380"/>
            <a:ext cx="8824509" cy="861420"/>
          </a:xfrm>
        </p:spPr>
        <p:txBody>
          <a:bodyPr anchor="t"/>
          <a:lstStyle>
            <a:lvl1pPr marL="0" indent="0" algn="l">
              <a:buNone/>
              <a:defRPr cap="all">
                <a:solidFill>
                  <a:schemeClr val="accent1">
                    <a:lumMod val="60000"/>
                    <a:lumOff val="40000"/>
                  </a:schemeClr>
                </a:solidFill>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7598" y="1792245"/>
            <a:ext cx="990599" cy="304759"/>
          </a:xfrm>
        </p:spPr>
        <p:txBody>
          <a:bodyPr anchor="t"/>
          <a:lstStyle>
            <a:lvl1pPr algn="l">
              <a:defRPr b="0" i="0">
                <a:solidFill>
                  <a:schemeClr val="bg1">
                    <a:alpha val="60000"/>
                  </a:schemeClr>
                </a:solidFill>
              </a:defRPr>
            </a:lvl1pPr>
          </a:lstStyle>
          <a:p>
            <a:fld id="{5923F103-BC34-4FE4-A40E-EDDEECFDA5D0}" type="datetimeFigureOut">
              <a:rPr lang="en-US" dirty="0"/>
              <a:pPr/>
              <a:t>04/12/2021</a:t>
            </a:fld>
            <a:endParaRPr lang="en-US" dirty="0"/>
          </a:p>
        </p:txBody>
      </p:sp>
      <p:sp>
        <p:nvSpPr>
          <p:cNvPr id="5" name="Footer Placeholder 4"/>
          <p:cNvSpPr>
            <a:spLocks noGrp="1"/>
          </p:cNvSpPr>
          <p:nvPr>
            <p:ph type="ftr" sz="quarter" idx="11"/>
          </p:nvPr>
        </p:nvSpPr>
        <p:spPr bwMode="gray">
          <a:xfrm rot="5400000">
            <a:off x="8950560" y="3227853"/>
            <a:ext cx="3859795" cy="30476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6453" y="0"/>
            <a:ext cx="68571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1193" y="295730"/>
            <a:ext cx="838090"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7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804" y="2603500"/>
            <a:ext cx="8824510"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04/12/2021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04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0413"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804" y="2677645"/>
            <a:ext cx="4350459"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662" y="2677644"/>
            <a:ext cx="3757056" cy="2283824"/>
          </a:xfrm>
        </p:spPr>
        <p:txBody>
          <a:bodyPr anchor="ctr"/>
          <a:lstStyle>
            <a:lvl1pPr marL="0" indent="0" algn="l">
              <a:buNone/>
              <a:defRPr sz="2000" cap="all">
                <a:solidFill>
                  <a:schemeClr val="accent1">
                    <a:lumMod val="60000"/>
                    <a:lumOff val="40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04/12/2021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6453" y="0"/>
            <a:ext cx="68571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3854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804" y="2603501"/>
            <a:ext cx="4824530"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7904" y="2603500"/>
            <a:ext cx="4824531"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04/12/2021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458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804" y="2603500"/>
            <a:ext cx="4824529" cy="576262"/>
          </a:xfrm>
        </p:spPr>
        <p:txBody>
          <a:bodyPr anchor="b">
            <a:noAutofit/>
          </a:bodyPr>
          <a:lstStyle>
            <a:lvl1pPr marL="0" indent="0">
              <a:buNone/>
              <a:defRPr sz="2400" b="0">
                <a:solidFill>
                  <a:schemeClr val="accent1"/>
                </a:solidFill>
              </a:defRPr>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804" y="3179763"/>
            <a:ext cx="4824530"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7904" y="2603500"/>
            <a:ext cx="4824531" cy="576262"/>
          </a:xfrm>
        </p:spPr>
        <p:txBody>
          <a:bodyPr anchor="b">
            <a:noAutofit/>
          </a:bodyPr>
          <a:lstStyle>
            <a:lvl1pPr marL="0" indent="0">
              <a:buNone/>
              <a:defRPr sz="2400" b="0">
                <a:solidFill>
                  <a:schemeClr val="accent1"/>
                </a:solidFill>
              </a:defRPr>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7904" y="3179763"/>
            <a:ext cx="4824531"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04/12/2021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770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804" y="973668"/>
            <a:ext cx="876027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04/12/2021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70146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image" Target="../media/image1.jpeg"/><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0413"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804" y="973668"/>
            <a:ext cx="876027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804" y="2603500"/>
            <a:ext cx="876027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1718" y="6391839"/>
            <a:ext cx="990470"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04/12/2021</a:t>
            </a:fld>
            <a:endParaRPr lang="en-US" dirty="0"/>
          </a:p>
        </p:txBody>
      </p:sp>
      <p:sp>
        <p:nvSpPr>
          <p:cNvPr id="5" name="Footer Placeholder 4"/>
          <p:cNvSpPr>
            <a:spLocks noGrp="1"/>
          </p:cNvSpPr>
          <p:nvPr>
            <p:ph type="ftr" sz="quarter" idx="3"/>
          </p:nvPr>
        </p:nvSpPr>
        <p:spPr>
          <a:xfrm>
            <a:off x="561037" y="6391839"/>
            <a:ext cx="3859293"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6453" y="0"/>
            <a:ext cx="68571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1193" y="295730"/>
            <a:ext cx="838090"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049956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par>
    </p:tnLst>
  </p:timing>
  <p:txStyles>
    <p:titleStyle>
      <a:lvl1pPr algn="l" defTabSz="457154"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66" indent="-342866" algn="l" defTabSz="457154"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876" indent="-285721" algn="l" defTabSz="457154"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886" indent="-228577" algn="l" defTabSz="457154"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040" indent="-228577" algn="l" defTabSz="457154"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194" indent="-228577" algn="l" defTabSz="457154"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349" indent="-228577" algn="l" defTabSz="457154"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503" indent="-228577" algn="l" defTabSz="457154"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657" indent="-228577" algn="l" defTabSz="457154"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811" indent="-228577" algn="l" defTabSz="457154"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1"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52.xml"/><Relationship Id="rId7" Type="http://schemas.openxmlformats.org/officeDocument/2006/relationships/slideLayout" Target="../slideLayouts/slideLayout10.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58.xml"/><Relationship Id="rId7" Type="http://schemas.openxmlformats.org/officeDocument/2006/relationships/slideLayout" Target="../slideLayouts/slideLayout10.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64.xml"/><Relationship Id="rId7" Type="http://schemas.openxmlformats.org/officeDocument/2006/relationships/slideLayout" Target="../slideLayouts/slideLayout10.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70.xml"/><Relationship Id="rId7" Type="http://schemas.openxmlformats.org/officeDocument/2006/relationships/slideLayout" Target="../slideLayouts/slideLayout1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76.xml"/><Relationship Id="rId7" Type="http://schemas.openxmlformats.org/officeDocument/2006/relationships/slideLayout" Target="../slideLayouts/slideLayout1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82.xml"/><Relationship Id="rId7" Type="http://schemas.openxmlformats.org/officeDocument/2006/relationships/slideLayout" Target="../slideLayouts/slideLayout10.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88.xml"/><Relationship Id="rId7" Type="http://schemas.openxmlformats.org/officeDocument/2006/relationships/slideLayout" Target="../slideLayouts/slideLayout10.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94.xml"/><Relationship Id="rId7" Type="http://schemas.openxmlformats.org/officeDocument/2006/relationships/slideLayout" Target="../slideLayouts/slideLayout10.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100.xml"/><Relationship Id="rId7" Type="http://schemas.openxmlformats.org/officeDocument/2006/relationships/slideLayout" Target="../slideLayouts/slideLayout1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slideLayout" Target="../slideLayouts/slideLayout10.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0.xml"/><Relationship Id="rId7" Type="http://schemas.openxmlformats.org/officeDocument/2006/relationships/slideLayout" Target="../slideLayouts/slideLayout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6.xml"/><Relationship Id="rId7" Type="http://schemas.openxmlformats.org/officeDocument/2006/relationships/slideLayout" Target="../slideLayouts/slideLayout1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22.xml"/><Relationship Id="rId7" Type="http://schemas.openxmlformats.org/officeDocument/2006/relationships/slideLayout" Target="../slideLayouts/slideLayout10.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28.xml"/><Relationship Id="rId7" Type="http://schemas.openxmlformats.org/officeDocument/2006/relationships/slideLayout" Target="../slideLayouts/slideLayout10.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34.xml"/><Relationship Id="rId7" Type="http://schemas.openxmlformats.org/officeDocument/2006/relationships/slideLayout" Target="../slideLayouts/slideLayout10.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40.xml"/><Relationship Id="rId7" Type="http://schemas.openxmlformats.org/officeDocument/2006/relationships/slideLayout" Target="../slideLayouts/slideLayout1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46.xml"/><Relationship Id="rId7" Type="http://schemas.openxmlformats.org/officeDocument/2006/relationships/slideLayout" Target="../slideLayouts/slideLayout1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502150" y="3851275"/>
            <a:ext cx="3168015" cy="1978025"/>
          </a:xfrm>
          <a:prstGeom prst="rect">
            <a:avLst/>
          </a:prstGeom>
          <a:noFill/>
          <a:ln w="57150">
            <a:solidFill>
              <a:srgbClr val="262626">
                <a:alpha val="49000"/>
              </a:srgb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4502150" y="878840"/>
            <a:ext cx="3168015" cy="1978025"/>
          </a:xfrm>
          <a:prstGeom prst="rect">
            <a:avLst/>
          </a:prstGeom>
          <a:noFill/>
          <a:ln w="57150">
            <a:solidFill>
              <a:srgbClr val="C00000">
                <a:alpha val="41000"/>
              </a:srgb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rot="512239">
            <a:off x="1813987" y="420355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rot="20371609">
            <a:off x="1569215" y="4033524"/>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rot="3761573">
            <a:off x="8496747" y="3872262"/>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1604504" y="2147667"/>
            <a:ext cx="3687215" cy="2719712"/>
            <a:chOff x="-1604504" y="2147667"/>
            <a:chExt cx="3687215" cy="2719712"/>
          </a:xfrm>
        </p:grpSpPr>
        <p:cxnSp>
          <p:nvCxnSpPr>
            <p:cNvPr id="34" name="直接连接符 33"/>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5" name="等腰三角形 14"/>
          <p:cNvSpPr/>
          <p:nvPr/>
        </p:nvSpPr>
        <p:spPr>
          <a:xfrm rot="512239">
            <a:off x="8927879" y="1641715"/>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20371609">
            <a:off x="9579164" y="1909800"/>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等腰三角形 21"/>
          <p:cNvSpPr/>
          <p:nvPr/>
        </p:nvSpPr>
        <p:spPr>
          <a:xfrm rot="20371609">
            <a:off x="2449368" y="1306218"/>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p:cNvSpPr/>
          <p:nvPr/>
        </p:nvSpPr>
        <p:spPr>
          <a:xfrm rot="3761573">
            <a:off x="1816136" y="914409"/>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等腰三角形 25"/>
          <p:cNvSpPr/>
          <p:nvPr/>
        </p:nvSpPr>
        <p:spPr>
          <a:xfrm rot="20371609">
            <a:off x="9569873" y="1526255"/>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10311837" y="1544376"/>
            <a:ext cx="3230037" cy="3097813"/>
            <a:chOff x="10311837" y="1544376"/>
            <a:chExt cx="3230037" cy="3097813"/>
          </a:xfrm>
        </p:grpSpPr>
        <p:cxnSp>
          <p:nvCxnSpPr>
            <p:cNvPr id="42" name="直接连接符 41"/>
            <p:cNvCxnSpPr/>
            <p:nvPr/>
          </p:nvCxnSpPr>
          <p:spPr>
            <a:xfrm flipH="1">
              <a:off x="10311837" y="246243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49586" y="1544376"/>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rot="20371609">
            <a:off x="8890948" y="3709642"/>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4303395" y="751840"/>
            <a:ext cx="3168015" cy="1978025"/>
          </a:xfrm>
          <a:prstGeom prst="rect">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4303395" y="3724275"/>
            <a:ext cx="3168015" cy="1978025"/>
          </a:xfrm>
          <a:prstGeom prst="rect">
            <a:avLst/>
          </a:prstGeom>
          <a:noFill/>
          <a:ln w="57150">
            <a:solidFill>
              <a:srgbClr val="26262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4001135" y="2620645"/>
            <a:ext cx="3723640" cy="133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582545" y="2564765"/>
            <a:ext cx="7461885" cy="1568450"/>
          </a:xfrm>
          <a:prstGeom prst="rect">
            <a:avLst/>
          </a:prstGeom>
          <a:noFill/>
        </p:spPr>
        <p:txBody>
          <a:bodyPr wrap="square" rtlCol="0">
            <a:spAutoFit/>
          </a:bodyPr>
          <a:lstStyle/>
          <a:p>
            <a:r>
              <a:rPr lang="zh-CN" altLang="en-US" sz="4800" dirty="0">
                <a:latin typeface="方正细谭黑简体" panose="02000000000000000000" pitchFamily="2" charset="-122"/>
                <a:ea typeface="方正细谭黑简体" panose="02000000000000000000" pitchFamily="2" charset="-122"/>
                <a:cs typeface="+mn-ea"/>
                <a:sym typeface="+mn-ea"/>
              </a:rPr>
              <a:t>Capstone Project - The Battle of Neighborhoods</a:t>
            </a:r>
            <a:endParaRPr lang="zh-CN" altLang="en-US" sz="4800" dirty="0">
              <a:latin typeface="方正细谭黑简体" panose="02000000000000000000" pitchFamily="2" charset="-122"/>
              <a:ea typeface="方正细谭黑简体" panose="02000000000000000000" pitchFamily="2" charset="-122"/>
              <a:cs typeface="+mn-ea"/>
              <a:sym typeface="+mn-lt"/>
            </a:endParaRPr>
          </a:p>
        </p:txBody>
      </p:sp>
      <p:sp>
        <p:nvSpPr>
          <p:cNvPr id="14" name="文本框 13"/>
          <p:cNvSpPr txBox="1"/>
          <p:nvPr/>
        </p:nvSpPr>
        <p:spPr>
          <a:xfrm>
            <a:off x="5025714" y="1227066"/>
            <a:ext cx="2041986" cy="830997"/>
          </a:xfrm>
          <a:prstGeom prst="rect">
            <a:avLst/>
          </a:prstGeom>
          <a:noFill/>
        </p:spPr>
        <p:txBody>
          <a:bodyPr wrap="square" rtlCol="0">
            <a:spAutoFit/>
          </a:bodyPr>
          <a:lstStyle/>
          <a:p>
            <a:pPr algn="ctr"/>
            <a:r>
              <a:rPr lang="en-US" altLang="zh-CN" sz="4800" dirty="0" smtClean="0">
                <a:solidFill>
                  <a:srgbClr val="C00000"/>
                </a:solidFill>
                <a:latin typeface="方正细谭黑简体" panose="02000000000000000000" pitchFamily="2" charset="-122"/>
                <a:ea typeface="方正细谭黑简体" panose="02000000000000000000" pitchFamily="2" charset="-122"/>
                <a:cs typeface="+mn-ea"/>
                <a:sym typeface="+mn-lt"/>
              </a:rPr>
              <a:t>20</a:t>
            </a:r>
            <a:r>
              <a:rPr lang="en-US" altLang="zh-CN" sz="4800" dirty="0" smtClean="0">
                <a:latin typeface="方正细谭黑简体" panose="02000000000000000000" pitchFamily="2" charset="-122"/>
                <a:ea typeface="方正细谭黑简体" panose="02000000000000000000" pitchFamily="2" charset="-122"/>
                <a:cs typeface="+mn-ea"/>
                <a:sym typeface="+mn-lt"/>
              </a:rPr>
              <a:t>21</a:t>
            </a:r>
            <a:endParaRPr lang="en-US" altLang="zh-CN" sz="4800" dirty="0">
              <a:latin typeface="方正细谭黑简体" panose="02000000000000000000" pitchFamily="2" charset="-122"/>
              <a:ea typeface="方正细谭黑简体" panose="02000000000000000000" pitchFamily="2" charset="-122"/>
              <a:cs typeface="+mn-ea"/>
              <a:sym typeface="+mn-lt"/>
            </a:endParaRPr>
          </a:p>
        </p:txBody>
      </p:sp>
      <p:sp>
        <p:nvSpPr>
          <p:cNvPr id="4" name="文本框 3"/>
          <p:cNvSpPr txBox="1"/>
          <p:nvPr/>
        </p:nvSpPr>
        <p:spPr>
          <a:xfrm>
            <a:off x="1918970" y="6021070"/>
            <a:ext cx="8944610" cy="645160"/>
          </a:xfrm>
          <a:prstGeom prst="rect">
            <a:avLst/>
          </a:prstGeom>
          <a:noFill/>
        </p:spPr>
        <p:txBody>
          <a:bodyPr wrap="square" rtlCol="0">
            <a:spAutoFit/>
          </a:bodyPr>
          <a:lstStyle/>
          <a:p>
            <a:pPr algn="ctr"/>
            <a:r>
              <a:rPr lang="en-US" dirty="0" smtClean="0">
                <a:sym typeface="+mn-ea"/>
              </a:rPr>
              <a:t>Selecting the best location to open an </a:t>
            </a:r>
            <a:r>
              <a:rPr lang="tr-TR" dirty="0" smtClean="0">
                <a:sym typeface="+mn-ea"/>
              </a:rPr>
              <a:t>SUSHI BAR IN Manhattan, New York</a:t>
            </a:r>
            <a:r>
              <a:rPr lang="en-US" altLang="tr-TR" dirty="0" smtClean="0">
                <a:sym typeface="+mn-ea"/>
              </a:rPr>
              <a:t>.</a:t>
            </a:r>
            <a:endParaRPr lang="en-US" dirty="0"/>
          </a:p>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 calcmode="lin" valueType="num">
                                      <p:cBhvr>
                                        <p:cTn id="17" dur="1000" fill="hold"/>
                                        <p:tgtEl>
                                          <p:spTgt spid="44"/>
                                        </p:tgtEl>
                                        <p:attrNameLst>
                                          <p:attrName>style.rotation</p:attrName>
                                        </p:attrNameLst>
                                      </p:cBhvr>
                                      <p:tavLst>
                                        <p:tav tm="0">
                                          <p:val>
                                            <p:fltVal val="90"/>
                                          </p:val>
                                        </p:tav>
                                        <p:tav tm="100000">
                                          <p:val>
                                            <p:fltVal val="0"/>
                                          </p:val>
                                        </p:tav>
                                      </p:tavLst>
                                    </p:anim>
                                    <p:animEffect transition="in" filter="fade">
                                      <p:cBhvr>
                                        <p:cTn id="18" dur="1000"/>
                                        <p:tgtEl>
                                          <p:spTgt spid="44"/>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1000" fill="hold"/>
                                        <p:tgtEl>
                                          <p:spTgt spid="27"/>
                                        </p:tgtEl>
                                        <p:attrNameLst>
                                          <p:attrName>ppt_w</p:attrName>
                                        </p:attrNameLst>
                                      </p:cBhvr>
                                      <p:tavLst>
                                        <p:tav tm="0">
                                          <p:val>
                                            <p:fltVal val="0"/>
                                          </p:val>
                                        </p:tav>
                                        <p:tav tm="100000">
                                          <p:val>
                                            <p:strVal val="#ppt_w"/>
                                          </p:val>
                                        </p:tav>
                                      </p:tavLst>
                                    </p:anim>
                                    <p:anim calcmode="lin" valueType="num">
                                      <p:cBhvr>
                                        <p:cTn id="22" dur="1000" fill="hold"/>
                                        <p:tgtEl>
                                          <p:spTgt spid="27"/>
                                        </p:tgtEl>
                                        <p:attrNameLst>
                                          <p:attrName>ppt_h</p:attrName>
                                        </p:attrNameLst>
                                      </p:cBhvr>
                                      <p:tavLst>
                                        <p:tav tm="0">
                                          <p:val>
                                            <p:fltVal val="0"/>
                                          </p:val>
                                        </p:tav>
                                        <p:tav tm="100000">
                                          <p:val>
                                            <p:strVal val="#ppt_h"/>
                                          </p:val>
                                        </p:tav>
                                      </p:tavLst>
                                    </p:anim>
                                    <p:anim calcmode="lin" valueType="num">
                                      <p:cBhvr>
                                        <p:cTn id="23" dur="1000" fill="hold"/>
                                        <p:tgtEl>
                                          <p:spTgt spid="27"/>
                                        </p:tgtEl>
                                        <p:attrNameLst>
                                          <p:attrName>style.rotation</p:attrName>
                                        </p:attrNameLst>
                                      </p:cBhvr>
                                      <p:tavLst>
                                        <p:tav tm="0">
                                          <p:val>
                                            <p:fltVal val="90"/>
                                          </p:val>
                                        </p:tav>
                                        <p:tav tm="100000">
                                          <p:val>
                                            <p:fltVal val="0"/>
                                          </p:val>
                                        </p:tav>
                                      </p:tavLst>
                                    </p:anim>
                                    <p:animEffect transition="in" filter="fade">
                                      <p:cBhvr>
                                        <p:cTn id="24" dur="1000"/>
                                        <p:tgtEl>
                                          <p:spTgt spid="27"/>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1000" fill="hold"/>
                                        <p:tgtEl>
                                          <p:spTgt spid="25"/>
                                        </p:tgtEl>
                                        <p:attrNameLst>
                                          <p:attrName>ppt_w</p:attrName>
                                        </p:attrNameLst>
                                      </p:cBhvr>
                                      <p:tavLst>
                                        <p:tav tm="0">
                                          <p:val>
                                            <p:fltVal val="0"/>
                                          </p:val>
                                        </p:tav>
                                        <p:tav tm="100000">
                                          <p:val>
                                            <p:strVal val="#ppt_w"/>
                                          </p:val>
                                        </p:tav>
                                      </p:tavLst>
                                    </p:anim>
                                    <p:anim calcmode="lin" valueType="num">
                                      <p:cBhvr>
                                        <p:cTn id="28" dur="1000" fill="hold"/>
                                        <p:tgtEl>
                                          <p:spTgt spid="25"/>
                                        </p:tgtEl>
                                        <p:attrNameLst>
                                          <p:attrName>ppt_h</p:attrName>
                                        </p:attrNameLst>
                                      </p:cBhvr>
                                      <p:tavLst>
                                        <p:tav tm="0">
                                          <p:val>
                                            <p:fltVal val="0"/>
                                          </p:val>
                                        </p:tav>
                                        <p:tav tm="100000">
                                          <p:val>
                                            <p:strVal val="#ppt_h"/>
                                          </p:val>
                                        </p:tav>
                                      </p:tavLst>
                                    </p:anim>
                                    <p:anim calcmode="lin" valueType="num">
                                      <p:cBhvr>
                                        <p:cTn id="29" dur="1000" fill="hold"/>
                                        <p:tgtEl>
                                          <p:spTgt spid="25"/>
                                        </p:tgtEl>
                                        <p:attrNameLst>
                                          <p:attrName>style.rotation</p:attrName>
                                        </p:attrNameLst>
                                      </p:cBhvr>
                                      <p:tavLst>
                                        <p:tav tm="0">
                                          <p:val>
                                            <p:fltVal val="90"/>
                                          </p:val>
                                        </p:tav>
                                        <p:tav tm="100000">
                                          <p:val>
                                            <p:fltVal val="0"/>
                                          </p:val>
                                        </p:tav>
                                      </p:tavLst>
                                    </p:anim>
                                    <p:animEffect transition="in" filter="fade">
                                      <p:cBhvr>
                                        <p:cTn id="30" dur="1000"/>
                                        <p:tgtEl>
                                          <p:spTgt spid="25"/>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1000" fill="hold"/>
                                        <p:tgtEl>
                                          <p:spTgt spid="24"/>
                                        </p:tgtEl>
                                        <p:attrNameLst>
                                          <p:attrName>ppt_w</p:attrName>
                                        </p:attrNameLst>
                                      </p:cBhvr>
                                      <p:tavLst>
                                        <p:tav tm="0">
                                          <p:val>
                                            <p:fltVal val="0"/>
                                          </p:val>
                                        </p:tav>
                                        <p:tav tm="100000">
                                          <p:val>
                                            <p:strVal val="#ppt_w"/>
                                          </p:val>
                                        </p:tav>
                                      </p:tavLst>
                                    </p:anim>
                                    <p:anim calcmode="lin" valueType="num">
                                      <p:cBhvr>
                                        <p:cTn id="34" dur="1000" fill="hold"/>
                                        <p:tgtEl>
                                          <p:spTgt spid="24"/>
                                        </p:tgtEl>
                                        <p:attrNameLst>
                                          <p:attrName>ppt_h</p:attrName>
                                        </p:attrNameLst>
                                      </p:cBhvr>
                                      <p:tavLst>
                                        <p:tav tm="0">
                                          <p:val>
                                            <p:fltVal val="0"/>
                                          </p:val>
                                        </p:tav>
                                        <p:tav tm="100000">
                                          <p:val>
                                            <p:strVal val="#ppt_h"/>
                                          </p:val>
                                        </p:tav>
                                      </p:tavLst>
                                    </p:anim>
                                    <p:anim calcmode="lin" valueType="num">
                                      <p:cBhvr>
                                        <p:cTn id="35" dur="1000" fill="hold"/>
                                        <p:tgtEl>
                                          <p:spTgt spid="24"/>
                                        </p:tgtEl>
                                        <p:attrNameLst>
                                          <p:attrName>style.rotation</p:attrName>
                                        </p:attrNameLst>
                                      </p:cBhvr>
                                      <p:tavLst>
                                        <p:tav tm="0">
                                          <p:val>
                                            <p:fltVal val="90"/>
                                          </p:val>
                                        </p:tav>
                                        <p:tav tm="100000">
                                          <p:val>
                                            <p:fltVal val="0"/>
                                          </p:val>
                                        </p:tav>
                                      </p:tavLst>
                                    </p:anim>
                                    <p:animEffect transition="in" filter="fade">
                                      <p:cBhvr>
                                        <p:cTn id="36" dur="1000"/>
                                        <p:tgtEl>
                                          <p:spTgt spid="24"/>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1000" fill="hold"/>
                                        <p:tgtEl>
                                          <p:spTgt spid="15"/>
                                        </p:tgtEl>
                                        <p:attrNameLst>
                                          <p:attrName>ppt_w</p:attrName>
                                        </p:attrNameLst>
                                      </p:cBhvr>
                                      <p:tavLst>
                                        <p:tav tm="0">
                                          <p:val>
                                            <p:fltVal val="0"/>
                                          </p:val>
                                        </p:tav>
                                        <p:tav tm="100000">
                                          <p:val>
                                            <p:strVal val="#ppt_w"/>
                                          </p:val>
                                        </p:tav>
                                      </p:tavLst>
                                    </p:anim>
                                    <p:anim calcmode="lin" valueType="num">
                                      <p:cBhvr>
                                        <p:cTn id="40" dur="1000" fill="hold"/>
                                        <p:tgtEl>
                                          <p:spTgt spid="15"/>
                                        </p:tgtEl>
                                        <p:attrNameLst>
                                          <p:attrName>ppt_h</p:attrName>
                                        </p:attrNameLst>
                                      </p:cBhvr>
                                      <p:tavLst>
                                        <p:tav tm="0">
                                          <p:val>
                                            <p:fltVal val="0"/>
                                          </p:val>
                                        </p:tav>
                                        <p:tav tm="100000">
                                          <p:val>
                                            <p:strVal val="#ppt_h"/>
                                          </p:val>
                                        </p:tav>
                                      </p:tavLst>
                                    </p:anim>
                                    <p:anim calcmode="lin" valueType="num">
                                      <p:cBhvr>
                                        <p:cTn id="41" dur="1000" fill="hold"/>
                                        <p:tgtEl>
                                          <p:spTgt spid="15"/>
                                        </p:tgtEl>
                                        <p:attrNameLst>
                                          <p:attrName>style.rotation</p:attrName>
                                        </p:attrNameLst>
                                      </p:cBhvr>
                                      <p:tavLst>
                                        <p:tav tm="0">
                                          <p:val>
                                            <p:fltVal val="90"/>
                                          </p:val>
                                        </p:tav>
                                        <p:tav tm="100000">
                                          <p:val>
                                            <p:fltVal val="0"/>
                                          </p:val>
                                        </p:tav>
                                      </p:tavLst>
                                    </p:anim>
                                    <p:animEffect transition="in" filter="fade">
                                      <p:cBhvr>
                                        <p:cTn id="42" dur="1000"/>
                                        <p:tgtEl>
                                          <p:spTgt spid="15"/>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p:cTn id="45" dur="1000" fill="hold"/>
                                        <p:tgtEl>
                                          <p:spTgt spid="21"/>
                                        </p:tgtEl>
                                        <p:attrNameLst>
                                          <p:attrName>ppt_w</p:attrName>
                                        </p:attrNameLst>
                                      </p:cBhvr>
                                      <p:tavLst>
                                        <p:tav tm="0">
                                          <p:val>
                                            <p:fltVal val="0"/>
                                          </p:val>
                                        </p:tav>
                                        <p:tav tm="100000">
                                          <p:val>
                                            <p:strVal val="#ppt_w"/>
                                          </p:val>
                                        </p:tav>
                                      </p:tavLst>
                                    </p:anim>
                                    <p:anim calcmode="lin" valueType="num">
                                      <p:cBhvr>
                                        <p:cTn id="46" dur="1000" fill="hold"/>
                                        <p:tgtEl>
                                          <p:spTgt spid="21"/>
                                        </p:tgtEl>
                                        <p:attrNameLst>
                                          <p:attrName>ppt_h</p:attrName>
                                        </p:attrNameLst>
                                      </p:cBhvr>
                                      <p:tavLst>
                                        <p:tav tm="0">
                                          <p:val>
                                            <p:fltVal val="0"/>
                                          </p:val>
                                        </p:tav>
                                        <p:tav tm="100000">
                                          <p:val>
                                            <p:strVal val="#ppt_h"/>
                                          </p:val>
                                        </p:tav>
                                      </p:tavLst>
                                    </p:anim>
                                    <p:anim calcmode="lin" valueType="num">
                                      <p:cBhvr>
                                        <p:cTn id="47" dur="1000" fill="hold"/>
                                        <p:tgtEl>
                                          <p:spTgt spid="21"/>
                                        </p:tgtEl>
                                        <p:attrNameLst>
                                          <p:attrName>style.rotation</p:attrName>
                                        </p:attrNameLst>
                                      </p:cBhvr>
                                      <p:tavLst>
                                        <p:tav tm="0">
                                          <p:val>
                                            <p:fltVal val="90"/>
                                          </p:val>
                                        </p:tav>
                                        <p:tav tm="100000">
                                          <p:val>
                                            <p:fltVal val="0"/>
                                          </p:val>
                                        </p:tav>
                                      </p:tavLst>
                                    </p:anim>
                                    <p:animEffect transition="in" filter="fade">
                                      <p:cBhvr>
                                        <p:cTn id="48" dur="1000"/>
                                        <p:tgtEl>
                                          <p:spTgt spid="21"/>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1000" fill="hold"/>
                                        <p:tgtEl>
                                          <p:spTgt spid="22"/>
                                        </p:tgtEl>
                                        <p:attrNameLst>
                                          <p:attrName>ppt_w</p:attrName>
                                        </p:attrNameLst>
                                      </p:cBhvr>
                                      <p:tavLst>
                                        <p:tav tm="0">
                                          <p:val>
                                            <p:fltVal val="0"/>
                                          </p:val>
                                        </p:tav>
                                        <p:tav tm="100000">
                                          <p:val>
                                            <p:strVal val="#ppt_w"/>
                                          </p:val>
                                        </p:tav>
                                      </p:tavLst>
                                    </p:anim>
                                    <p:anim calcmode="lin" valueType="num">
                                      <p:cBhvr>
                                        <p:cTn id="52" dur="1000" fill="hold"/>
                                        <p:tgtEl>
                                          <p:spTgt spid="22"/>
                                        </p:tgtEl>
                                        <p:attrNameLst>
                                          <p:attrName>ppt_h</p:attrName>
                                        </p:attrNameLst>
                                      </p:cBhvr>
                                      <p:tavLst>
                                        <p:tav tm="0">
                                          <p:val>
                                            <p:fltVal val="0"/>
                                          </p:val>
                                        </p:tav>
                                        <p:tav tm="100000">
                                          <p:val>
                                            <p:strVal val="#ppt_h"/>
                                          </p:val>
                                        </p:tav>
                                      </p:tavLst>
                                    </p:anim>
                                    <p:anim calcmode="lin" valueType="num">
                                      <p:cBhvr>
                                        <p:cTn id="53" dur="1000" fill="hold"/>
                                        <p:tgtEl>
                                          <p:spTgt spid="22"/>
                                        </p:tgtEl>
                                        <p:attrNameLst>
                                          <p:attrName>style.rotation</p:attrName>
                                        </p:attrNameLst>
                                      </p:cBhvr>
                                      <p:tavLst>
                                        <p:tav tm="0">
                                          <p:val>
                                            <p:fltVal val="90"/>
                                          </p:val>
                                        </p:tav>
                                        <p:tav tm="100000">
                                          <p:val>
                                            <p:fltVal val="0"/>
                                          </p:val>
                                        </p:tav>
                                      </p:tavLst>
                                    </p:anim>
                                    <p:animEffect transition="in" filter="fade">
                                      <p:cBhvr>
                                        <p:cTn id="54" dur="1000"/>
                                        <p:tgtEl>
                                          <p:spTgt spid="22"/>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1000" fill="hold"/>
                                        <p:tgtEl>
                                          <p:spTgt spid="23"/>
                                        </p:tgtEl>
                                        <p:attrNameLst>
                                          <p:attrName>ppt_w</p:attrName>
                                        </p:attrNameLst>
                                      </p:cBhvr>
                                      <p:tavLst>
                                        <p:tav tm="0">
                                          <p:val>
                                            <p:fltVal val="0"/>
                                          </p:val>
                                        </p:tav>
                                        <p:tav tm="100000">
                                          <p:val>
                                            <p:strVal val="#ppt_w"/>
                                          </p:val>
                                        </p:tav>
                                      </p:tavLst>
                                    </p:anim>
                                    <p:anim calcmode="lin" valueType="num">
                                      <p:cBhvr>
                                        <p:cTn id="58" dur="1000" fill="hold"/>
                                        <p:tgtEl>
                                          <p:spTgt spid="23"/>
                                        </p:tgtEl>
                                        <p:attrNameLst>
                                          <p:attrName>ppt_h</p:attrName>
                                        </p:attrNameLst>
                                      </p:cBhvr>
                                      <p:tavLst>
                                        <p:tav tm="0">
                                          <p:val>
                                            <p:fltVal val="0"/>
                                          </p:val>
                                        </p:tav>
                                        <p:tav tm="100000">
                                          <p:val>
                                            <p:strVal val="#ppt_h"/>
                                          </p:val>
                                        </p:tav>
                                      </p:tavLst>
                                    </p:anim>
                                    <p:anim calcmode="lin" valueType="num">
                                      <p:cBhvr>
                                        <p:cTn id="59" dur="1000" fill="hold"/>
                                        <p:tgtEl>
                                          <p:spTgt spid="23"/>
                                        </p:tgtEl>
                                        <p:attrNameLst>
                                          <p:attrName>style.rotation</p:attrName>
                                        </p:attrNameLst>
                                      </p:cBhvr>
                                      <p:tavLst>
                                        <p:tav tm="0">
                                          <p:val>
                                            <p:fltVal val="90"/>
                                          </p:val>
                                        </p:tav>
                                        <p:tav tm="100000">
                                          <p:val>
                                            <p:fltVal val="0"/>
                                          </p:val>
                                        </p:tav>
                                      </p:tavLst>
                                    </p:anim>
                                    <p:animEffect transition="in" filter="fade">
                                      <p:cBhvr>
                                        <p:cTn id="60" dur="1000"/>
                                        <p:tgtEl>
                                          <p:spTgt spid="23"/>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1000" fill="hold"/>
                                        <p:tgtEl>
                                          <p:spTgt spid="26"/>
                                        </p:tgtEl>
                                        <p:attrNameLst>
                                          <p:attrName>ppt_w</p:attrName>
                                        </p:attrNameLst>
                                      </p:cBhvr>
                                      <p:tavLst>
                                        <p:tav tm="0">
                                          <p:val>
                                            <p:fltVal val="0"/>
                                          </p:val>
                                        </p:tav>
                                        <p:tav tm="100000">
                                          <p:val>
                                            <p:strVal val="#ppt_w"/>
                                          </p:val>
                                        </p:tav>
                                      </p:tavLst>
                                    </p:anim>
                                    <p:anim calcmode="lin" valueType="num">
                                      <p:cBhvr>
                                        <p:cTn id="64" dur="1000" fill="hold"/>
                                        <p:tgtEl>
                                          <p:spTgt spid="26"/>
                                        </p:tgtEl>
                                        <p:attrNameLst>
                                          <p:attrName>ppt_h</p:attrName>
                                        </p:attrNameLst>
                                      </p:cBhvr>
                                      <p:tavLst>
                                        <p:tav tm="0">
                                          <p:val>
                                            <p:fltVal val="0"/>
                                          </p:val>
                                        </p:tav>
                                        <p:tav tm="100000">
                                          <p:val>
                                            <p:strVal val="#ppt_h"/>
                                          </p:val>
                                        </p:tav>
                                      </p:tavLst>
                                    </p:anim>
                                    <p:anim calcmode="lin" valueType="num">
                                      <p:cBhvr>
                                        <p:cTn id="65" dur="1000" fill="hold"/>
                                        <p:tgtEl>
                                          <p:spTgt spid="26"/>
                                        </p:tgtEl>
                                        <p:attrNameLst>
                                          <p:attrName>style.rotation</p:attrName>
                                        </p:attrNameLst>
                                      </p:cBhvr>
                                      <p:tavLst>
                                        <p:tav tm="0">
                                          <p:val>
                                            <p:fltVal val="90"/>
                                          </p:val>
                                        </p:tav>
                                        <p:tav tm="100000">
                                          <p:val>
                                            <p:fltVal val="0"/>
                                          </p:val>
                                        </p:tav>
                                      </p:tavLst>
                                    </p:anim>
                                    <p:animEffect transition="in" filter="fade">
                                      <p:cBhvr>
                                        <p:cTn id="66" dur="10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blinds(horizontal)">
                                      <p:cBhvr>
                                        <p:cTn id="71" dur="500"/>
                                        <p:tgtEl>
                                          <p:spTgt spid="12"/>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blinds(horizontal)">
                                      <p:cBhvr>
                                        <p:cTn id="74" dur="500"/>
                                        <p:tgtEl>
                                          <p:spTgt spid="11"/>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blinds(horizontal)">
                                      <p:cBhvr>
                                        <p:cTn id="77" dur="500"/>
                                        <p:tgtEl>
                                          <p:spTgt spid="5"/>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blinds(horizontal)">
                                      <p:cBhvr>
                                        <p:cTn id="80" dur="500"/>
                                        <p:tgtEl>
                                          <p:spTgt spid="8"/>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blinds(horizontal)">
                                      <p:cBhvr>
                                        <p:cTn id="83" dur="500"/>
                                        <p:tgtEl>
                                          <p:spTgt spid="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blinds(horizontal)">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blinds(horizontal)">
                                      <p:cBhvr>
                                        <p:cTn id="9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24" grpId="0" bldLvl="0" animBg="1"/>
      <p:bldP spid="25" grpId="0" bldLvl="0" animBg="1"/>
      <p:bldP spid="27" grpId="0" animBg="1"/>
      <p:bldP spid="15" grpId="0" bldLvl="0" animBg="1"/>
      <p:bldP spid="21" grpId="0" bldLvl="0" animBg="1"/>
      <p:bldP spid="22" grpId="0" bldLvl="0" animBg="1"/>
      <p:bldP spid="23" grpId="0" bldLvl="0" animBg="1"/>
      <p:bldP spid="26" grpId="0" bldLvl="0" animBg="1"/>
      <p:bldP spid="44" grpId="0" animBg="1"/>
      <p:bldP spid="5" grpId="0" animBg="1"/>
      <p:bldP spid="8" grpId="0" animBg="1"/>
      <p:bldP spid="7" grpId="0" animBg="1"/>
      <p:bldP spid="9"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282700" cy="645160"/>
          </a:xfrm>
          <a:prstGeom prst="rect">
            <a:avLst/>
          </a:prstGeom>
        </p:spPr>
        <p:txBody>
          <a:bodyPr wrap="none">
            <a:spAutoFit/>
          </a:bodyPr>
          <a:lstStyle/>
          <a:p>
            <a:pPr algn="l"/>
            <a:r>
              <a:rPr lang="en-US" altLang="zh-CN" b="1" dirty="0">
                <a:solidFill>
                  <a:srgbClr val="C00000"/>
                </a:solidFill>
                <a:cs typeface="+mn-ea"/>
                <a:sym typeface="+mn-lt"/>
              </a:rPr>
              <a:t>9</a:t>
            </a:r>
            <a:r>
              <a:rPr lang="en-US" altLang="zh-CN" b="1" dirty="0">
                <a:cs typeface="+mn-ea"/>
                <a:sym typeface="+mn-lt"/>
              </a:rPr>
              <a:t>  </a:t>
            </a:r>
            <a:r>
              <a:rPr lang="en-US" b="1" dirty="0" smtClean="0">
                <a:sym typeface="+mn-ea"/>
              </a:rPr>
              <a:t>Results</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7" name="文本框 6"/>
          <p:cNvSpPr txBox="1"/>
          <p:nvPr/>
        </p:nvSpPr>
        <p:spPr>
          <a:xfrm>
            <a:off x="1078865" y="1336675"/>
            <a:ext cx="9840595" cy="1198880"/>
          </a:xfrm>
          <a:prstGeom prst="rect">
            <a:avLst/>
          </a:prstGeom>
          <a:noFill/>
        </p:spPr>
        <p:txBody>
          <a:bodyPr wrap="square" rtlCol="0">
            <a:spAutoFit/>
          </a:bodyPr>
          <a:lstStyle/>
          <a:p>
            <a:pPr marL="285750" indent="-285750" algn="just">
              <a:buFont typeface="Arial" panose="020B0604020202020204" pitchFamily="34" charset="0"/>
              <a:buChar char="•"/>
            </a:pPr>
            <a:r>
              <a:rPr lang="en-US" dirty="0">
                <a:sym typeface="+mn-ea"/>
              </a:rPr>
              <a:t> Using K-mean to clustering data area with less number of sushi bars</a:t>
            </a:r>
            <a:endParaRPr lang="tr-TR" dirty="0"/>
          </a:p>
          <a:p>
            <a:pPr marL="0" indent="0">
              <a:buNone/>
            </a:pPr>
            <a:r>
              <a:rPr lang="en-US" dirty="0">
                <a:sym typeface="+mn-ea"/>
              </a:rPr>
              <a:t>Cluster 0</a:t>
            </a:r>
            <a:endParaRPr lang="en-US" dirty="0"/>
          </a:p>
          <a:p>
            <a:pPr indent="0" algn="just">
              <a:buFont typeface="Arial" panose="020B0604020202020204" pitchFamily="34" charset="0"/>
              <a:buNone/>
            </a:pPr>
            <a:endParaRPr lang="tr-TR" dirty="0"/>
          </a:p>
          <a:p>
            <a:pPr marL="285750" indent="-285750" algn="just">
              <a:buFont typeface="Arial" panose="020B0604020202020204" pitchFamily="34" charset="0"/>
              <a:buChar char="•"/>
            </a:pPr>
            <a:endParaRPr lang="zh-CN" altLang="en-US"/>
          </a:p>
        </p:txBody>
      </p:sp>
      <p:pic>
        <p:nvPicPr>
          <p:cNvPr id="2" name="Picture 4"/>
          <p:cNvPicPr/>
          <p:nvPr/>
        </p:nvPicPr>
        <p:blipFill>
          <a:blip r:embed="rId9"/>
          <a:stretch>
            <a:fillRect/>
          </a:stretch>
        </p:blipFill>
        <p:spPr>
          <a:xfrm>
            <a:off x="838332" y="2493308"/>
            <a:ext cx="10239096" cy="30702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23670" cy="645160"/>
          </a:xfrm>
          <a:prstGeom prst="rect">
            <a:avLst/>
          </a:prstGeom>
        </p:spPr>
        <p:txBody>
          <a:bodyPr wrap="none">
            <a:spAutoFit/>
          </a:bodyPr>
          <a:lstStyle/>
          <a:p>
            <a:pPr algn="l"/>
            <a:r>
              <a:rPr lang="en-US" altLang="zh-CN" b="1" dirty="0">
                <a:solidFill>
                  <a:srgbClr val="C00000"/>
                </a:solidFill>
                <a:cs typeface="+mn-ea"/>
                <a:sym typeface="+mn-lt"/>
              </a:rPr>
              <a:t>10</a:t>
            </a:r>
            <a:r>
              <a:rPr lang="en-US" altLang="zh-CN" b="1" dirty="0">
                <a:cs typeface="+mn-ea"/>
                <a:sym typeface="+mn-lt"/>
              </a:rPr>
              <a:t>  </a:t>
            </a:r>
            <a:r>
              <a:rPr lang="en-US" b="1" dirty="0" smtClean="0">
                <a:sym typeface="+mn-ea"/>
              </a:rPr>
              <a:t>Results</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7" name="文本框 6"/>
          <p:cNvSpPr txBox="1"/>
          <p:nvPr/>
        </p:nvSpPr>
        <p:spPr>
          <a:xfrm>
            <a:off x="1078865" y="1336675"/>
            <a:ext cx="9840595" cy="922020"/>
          </a:xfrm>
          <a:prstGeom prst="rect">
            <a:avLst/>
          </a:prstGeom>
          <a:noFill/>
        </p:spPr>
        <p:txBody>
          <a:bodyPr wrap="square" rtlCol="0">
            <a:spAutoFit/>
          </a:bodyPr>
          <a:lstStyle/>
          <a:p>
            <a:pPr marL="0" indent="0">
              <a:buNone/>
            </a:pPr>
            <a:r>
              <a:rPr lang="en-US" dirty="0">
                <a:sym typeface="+mn-ea"/>
              </a:rPr>
              <a:t>Cluster 1</a:t>
            </a:r>
            <a:endParaRPr lang="en-US" dirty="0"/>
          </a:p>
          <a:p>
            <a:pPr indent="0" algn="just">
              <a:buFont typeface="Arial" panose="020B0604020202020204" pitchFamily="34" charset="0"/>
              <a:buNone/>
            </a:pPr>
            <a:endParaRPr lang="tr-TR" dirty="0"/>
          </a:p>
          <a:p>
            <a:pPr marL="285750" indent="-285750" algn="just">
              <a:buFont typeface="Arial" panose="020B0604020202020204" pitchFamily="34" charset="0"/>
              <a:buChar char="•"/>
            </a:pPr>
            <a:endParaRPr lang="zh-CN" altLang="en-US"/>
          </a:p>
        </p:txBody>
      </p:sp>
      <p:pic>
        <p:nvPicPr>
          <p:cNvPr id="8" name="Picture 3"/>
          <p:cNvPicPr/>
          <p:nvPr/>
        </p:nvPicPr>
        <p:blipFill>
          <a:blip r:embed="rId9"/>
          <a:stretch>
            <a:fillRect/>
          </a:stretch>
        </p:blipFill>
        <p:spPr>
          <a:xfrm>
            <a:off x="852548" y="2196659"/>
            <a:ext cx="10352417" cy="32812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23670" cy="645160"/>
          </a:xfrm>
          <a:prstGeom prst="rect">
            <a:avLst/>
          </a:prstGeom>
        </p:spPr>
        <p:txBody>
          <a:bodyPr wrap="none">
            <a:spAutoFit/>
          </a:bodyPr>
          <a:lstStyle/>
          <a:p>
            <a:pPr algn="l"/>
            <a:r>
              <a:rPr lang="en-US" altLang="zh-CN" b="1" dirty="0">
                <a:solidFill>
                  <a:srgbClr val="C00000"/>
                </a:solidFill>
                <a:cs typeface="+mn-ea"/>
                <a:sym typeface="+mn-lt"/>
              </a:rPr>
              <a:t>11</a:t>
            </a:r>
            <a:r>
              <a:rPr lang="en-US" altLang="zh-CN" b="1" dirty="0">
                <a:cs typeface="+mn-ea"/>
                <a:sym typeface="+mn-lt"/>
              </a:rPr>
              <a:t>  </a:t>
            </a:r>
            <a:r>
              <a:rPr lang="en-US" b="1" dirty="0" smtClean="0">
                <a:sym typeface="+mn-ea"/>
              </a:rPr>
              <a:t>Results</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7" name="文本框 6"/>
          <p:cNvSpPr txBox="1"/>
          <p:nvPr/>
        </p:nvSpPr>
        <p:spPr>
          <a:xfrm>
            <a:off x="1078865" y="1336675"/>
            <a:ext cx="9840595" cy="922020"/>
          </a:xfrm>
          <a:prstGeom prst="rect">
            <a:avLst/>
          </a:prstGeom>
          <a:noFill/>
        </p:spPr>
        <p:txBody>
          <a:bodyPr wrap="square" rtlCol="0">
            <a:spAutoFit/>
          </a:bodyPr>
          <a:lstStyle/>
          <a:p>
            <a:pPr marL="0" indent="0">
              <a:buNone/>
            </a:pPr>
            <a:r>
              <a:rPr lang="en-US" dirty="0">
                <a:sym typeface="+mn-ea"/>
              </a:rPr>
              <a:t>Cluster 2</a:t>
            </a:r>
            <a:endParaRPr lang="en-US" dirty="0"/>
          </a:p>
          <a:p>
            <a:pPr indent="0" algn="just">
              <a:buFont typeface="Arial" panose="020B0604020202020204" pitchFamily="34" charset="0"/>
              <a:buNone/>
            </a:pPr>
            <a:endParaRPr lang="tr-TR" dirty="0"/>
          </a:p>
          <a:p>
            <a:pPr marL="285750" indent="-285750" algn="just">
              <a:buFont typeface="Arial" panose="020B0604020202020204" pitchFamily="34" charset="0"/>
              <a:buChar char="•"/>
            </a:pPr>
            <a:endParaRPr lang="zh-CN" altLang="en-US"/>
          </a:p>
        </p:txBody>
      </p:sp>
      <p:pic>
        <p:nvPicPr>
          <p:cNvPr id="8" name="Picture 4"/>
          <p:cNvPicPr/>
          <p:nvPr/>
        </p:nvPicPr>
        <p:blipFill>
          <a:blip r:embed="rId9"/>
          <a:stretch>
            <a:fillRect/>
          </a:stretch>
        </p:blipFill>
        <p:spPr>
          <a:xfrm>
            <a:off x="939690" y="1988527"/>
            <a:ext cx="10310214" cy="34325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23670" cy="645160"/>
          </a:xfrm>
          <a:prstGeom prst="rect">
            <a:avLst/>
          </a:prstGeom>
        </p:spPr>
        <p:txBody>
          <a:bodyPr wrap="none">
            <a:spAutoFit/>
          </a:bodyPr>
          <a:lstStyle/>
          <a:p>
            <a:pPr algn="l"/>
            <a:r>
              <a:rPr lang="en-US" altLang="zh-CN" b="1" dirty="0">
                <a:solidFill>
                  <a:srgbClr val="C00000"/>
                </a:solidFill>
                <a:cs typeface="+mn-ea"/>
                <a:sym typeface="+mn-lt"/>
              </a:rPr>
              <a:t>12</a:t>
            </a:r>
            <a:r>
              <a:rPr lang="en-US" altLang="zh-CN" b="1" dirty="0">
                <a:cs typeface="+mn-ea"/>
                <a:sym typeface="+mn-lt"/>
              </a:rPr>
              <a:t>  </a:t>
            </a:r>
            <a:r>
              <a:rPr lang="en-US" b="1" dirty="0" smtClean="0">
                <a:sym typeface="+mn-ea"/>
              </a:rPr>
              <a:t>Results</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7" name="文本框 6"/>
          <p:cNvSpPr txBox="1"/>
          <p:nvPr/>
        </p:nvSpPr>
        <p:spPr>
          <a:xfrm>
            <a:off x="1078865" y="1336675"/>
            <a:ext cx="9840595" cy="645160"/>
          </a:xfrm>
          <a:prstGeom prst="rect">
            <a:avLst/>
          </a:prstGeom>
          <a:noFill/>
        </p:spPr>
        <p:txBody>
          <a:bodyPr wrap="square" rtlCol="0">
            <a:spAutoFit/>
          </a:bodyPr>
          <a:lstStyle/>
          <a:p>
            <a:pPr marL="0" indent="0">
              <a:buNone/>
            </a:pPr>
            <a:r>
              <a:rPr lang="en-US" dirty="0">
                <a:sym typeface="+mn-ea"/>
              </a:rPr>
              <a:t>Cluster 3</a:t>
            </a:r>
            <a:endParaRPr lang="tr-TR" dirty="0"/>
          </a:p>
          <a:p>
            <a:pPr marL="285750" indent="-285750" algn="just">
              <a:buFont typeface="Arial" panose="020B0604020202020204" pitchFamily="34" charset="0"/>
              <a:buChar char="•"/>
            </a:pPr>
            <a:endParaRPr lang="zh-CN" altLang="en-US"/>
          </a:p>
        </p:txBody>
      </p:sp>
      <p:pic>
        <p:nvPicPr>
          <p:cNvPr id="8" name="Picture 4"/>
          <p:cNvPicPr/>
          <p:nvPr/>
        </p:nvPicPr>
        <p:blipFill>
          <a:blip r:embed="rId9"/>
          <a:stretch>
            <a:fillRect/>
          </a:stretch>
        </p:blipFill>
        <p:spPr>
          <a:xfrm>
            <a:off x="1154954" y="3032047"/>
            <a:ext cx="9339543" cy="14696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355725" cy="645160"/>
          </a:xfrm>
          <a:prstGeom prst="rect">
            <a:avLst/>
          </a:prstGeom>
        </p:spPr>
        <p:txBody>
          <a:bodyPr wrap="none">
            <a:spAutoFit/>
          </a:bodyPr>
          <a:lstStyle/>
          <a:p>
            <a:pPr algn="l"/>
            <a:r>
              <a:rPr lang="en-US" altLang="zh-CN" b="1" dirty="0">
                <a:solidFill>
                  <a:srgbClr val="C00000"/>
                </a:solidFill>
                <a:cs typeface="+mn-ea"/>
                <a:sym typeface="+mn-lt"/>
              </a:rPr>
              <a:t>13</a:t>
            </a:r>
            <a:r>
              <a:rPr lang="en-US" altLang="zh-CN" b="1" dirty="0">
                <a:cs typeface="+mn-ea"/>
                <a:sym typeface="+mn-lt"/>
              </a:rPr>
              <a:t> </a:t>
            </a:r>
            <a:r>
              <a:rPr lang="en-US" b="1" dirty="0" smtClean="0">
                <a:sym typeface="+mn-ea"/>
              </a:rPr>
              <a:t>Results</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7" name="文本框 6"/>
          <p:cNvSpPr txBox="1"/>
          <p:nvPr/>
        </p:nvSpPr>
        <p:spPr>
          <a:xfrm>
            <a:off x="1078865" y="1336675"/>
            <a:ext cx="9840595" cy="645160"/>
          </a:xfrm>
          <a:prstGeom prst="rect">
            <a:avLst/>
          </a:prstGeom>
          <a:noFill/>
        </p:spPr>
        <p:txBody>
          <a:bodyPr wrap="square" rtlCol="0">
            <a:spAutoFit/>
          </a:bodyPr>
          <a:lstStyle/>
          <a:p>
            <a:pPr marL="0" indent="0">
              <a:buNone/>
            </a:pPr>
            <a:r>
              <a:rPr lang="en-US" dirty="0">
                <a:sym typeface="+mn-ea"/>
              </a:rPr>
              <a:t>Cluster 4</a:t>
            </a:r>
            <a:endParaRPr lang="tr-TR" dirty="0"/>
          </a:p>
          <a:p>
            <a:pPr marL="285750" indent="-285750" algn="just">
              <a:buFont typeface="Arial" panose="020B0604020202020204" pitchFamily="34" charset="0"/>
              <a:buChar char="•"/>
            </a:pPr>
            <a:endParaRPr lang="zh-CN" altLang="en-US"/>
          </a:p>
        </p:txBody>
      </p:sp>
      <p:pic>
        <p:nvPicPr>
          <p:cNvPr id="8" name="Picture 3"/>
          <p:cNvPicPr/>
          <p:nvPr/>
        </p:nvPicPr>
        <p:blipFill>
          <a:blip r:embed="rId9"/>
          <a:stretch>
            <a:fillRect/>
          </a:stretch>
        </p:blipFill>
        <p:spPr>
          <a:xfrm>
            <a:off x="1270669" y="2636912"/>
            <a:ext cx="9491115" cy="17662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355725" cy="645160"/>
          </a:xfrm>
          <a:prstGeom prst="rect">
            <a:avLst/>
          </a:prstGeom>
        </p:spPr>
        <p:txBody>
          <a:bodyPr wrap="none">
            <a:spAutoFit/>
          </a:bodyPr>
          <a:lstStyle/>
          <a:p>
            <a:pPr algn="l"/>
            <a:r>
              <a:rPr lang="en-US" altLang="zh-CN" b="1" dirty="0">
                <a:solidFill>
                  <a:srgbClr val="C00000"/>
                </a:solidFill>
                <a:cs typeface="+mn-ea"/>
                <a:sym typeface="+mn-lt"/>
              </a:rPr>
              <a:t>14</a:t>
            </a:r>
            <a:r>
              <a:rPr lang="en-US" altLang="zh-CN" b="1" dirty="0">
                <a:cs typeface="+mn-ea"/>
                <a:sym typeface="+mn-lt"/>
              </a:rPr>
              <a:t> </a:t>
            </a:r>
            <a:r>
              <a:rPr lang="en-US" b="1" dirty="0" smtClean="0">
                <a:sym typeface="+mn-ea"/>
              </a:rPr>
              <a:t>Results</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pic>
        <p:nvPicPr>
          <p:cNvPr id="2" name="Picture 4"/>
          <p:cNvPicPr/>
          <p:nvPr/>
        </p:nvPicPr>
        <p:blipFill>
          <a:blip r:embed="rId9"/>
          <a:stretch>
            <a:fillRect/>
          </a:stretch>
        </p:blipFill>
        <p:spPr>
          <a:xfrm>
            <a:off x="1342097" y="1628702"/>
            <a:ext cx="9126562" cy="41021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355725" cy="645160"/>
          </a:xfrm>
          <a:prstGeom prst="rect">
            <a:avLst/>
          </a:prstGeom>
        </p:spPr>
        <p:txBody>
          <a:bodyPr wrap="none">
            <a:spAutoFit/>
          </a:bodyPr>
          <a:lstStyle/>
          <a:p>
            <a:pPr algn="l"/>
            <a:r>
              <a:rPr lang="en-US" altLang="zh-CN" b="1" dirty="0">
                <a:solidFill>
                  <a:srgbClr val="C00000"/>
                </a:solidFill>
                <a:cs typeface="+mn-ea"/>
                <a:sym typeface="+mn-lt"/>
              </a:rPr>
              <a:t>15</a:t>
            </a:r>
            <a:r>
              <a:rPr lang="en-US" altLang="zh-CN" b="1" dirty="0">
                <a:cs typeface="+mn-ea"/>
                <a:sym typeface="+mn-lt"/>
              </a:rPr>
              <a:t> </a:t>
            </a:r>
            <a:r>
              <a:rPr lang="en-US" b="1" dirty="0" smtClean="0">
                <a:sym typeface="+mn-ea"/>
              </a:rPr>
              <a:t>Results</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pic>
        <p:nvPicPr>
          <p:cNvPr id="2" name="Picture 2"/>
          <p:cNvPicPr>
            <a:picLocks noChangeAspect="1"/>
          </p:cNvPicPr>
          <p:nvPr/>
        </p:nvPicPr>
        <p:blipFill>
          <a:blip r:embed="rId9"/>
          <a:stretch>
            <a:fillRect/>
          </a:stretch>
        </p:blipFill>
        <p:spPr>
          <a:xfrm>
            <a:off x="1486340" y="1557069"/>
            <a:ext cx="6483154" cy="41218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753235" cy="645160"/>
          </a:xfrm>
          <a:prstGeom prst="rect">
            <a:avLst/>
          </a:prstGeom>
        </p:spPr>
        <p:txBody>
          <a:bodyPr wrap="none">
            <a:spAutoFit/>
          </a:bodyPr>
          <a:lstStyle/>
          <a:p>
            <a:pPr algn="l"/>
            <a:r>
              <a:rPr lang="en-US" altLang="zh-CN" b="1" dirty="0">
                <a:solidFill>
                  <a:srgbClr val="C00000"/>
                </a:solidFill>
                <a:cs typeface="+mn-ea"/>
                <a:sym typeface="+mn-lt"/>
              </a:rPr>
              <a:t>16</a:t>
            </a:r>
            <a:r>
              <a:rPr lang="en-US" altLang="zh-CN" b="1" dirty="0">
                <a:cs typeface="+mn-ea"/>
                <a:sym typeface="+mn-lt"/>
              </a:rPr>
              <a:t> D</a:t>
            </a:r>
            <a:r>
              <a:rPr lang="en-US" b="1" dirty="0" smtClean="0">
                <a:sym typeface="+mn-ea"/>
              </a:rPr>
              <a:t>iscussion</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2" name="文本框 1"/>
          <p:cNvSpPr txBox="1"/>
          <p:nvPr/>
        </p:nvSpPr>
        <p:spPr>
          <a:xfrm>
            <a:off x="1078865" y="1892935"/>
            <a:ext cx="9389745" cy="3138170"/>
          </a:xfrm>
          <a:prstGeom prst="rect">
            <a:avLst/>
          </a:prstGeom>
          <a:noFill/>
        </p:spPr>
        <p:txBody>
          <a:bodyPr wrap="square" rtlCol="0">
            <a:spAutoFit/>
          </a:bodyPr>
          <a:lstStyle/>
          <a:p>
            <a:pPr marL="285750" indent="-285750" algn="just">
              <a:buFont typeface="Arial" panose="020B0604020202020204" pitchFamily="34" charset="0"/>
              <a:buChar char="•"/>
            </a:pPr>
            <a:r>
              <a:rPr lang="en-US" dirty="0">
                <a:sym typeface="+mn-ea"/>
              </a:rPr>
              <a:t>This analysis is performed on limited data. This may be right or may be wrong. But if good amount of data is available there is scope to come up with better results.</a:t>
            </a:r>
          </a:p>
          <a:p>
            <a:pPr marL="285750" indent="-285750" algn="just">
              <a:buFont typeface="Arial" panose="020B0604020202020204" pitchFamily="34" charset="0"/>
              <a:buChar char="•"/>
            </a:pPr>
            <a:endParaRPr lang="tr-TR" dirty="0"/>
          </a:p>
          <a:p>
            <a:pPr marL="285750" lvl="0" indent="-285750" algn="just">
              <a:buFont typeface="Arial" panose="020B0604020202020204" pitchFamily="34" charset="0"/>
              <a:buChar char="•"/>
            </a:pPr>
            <a:r>
              <a:rPr lang="en-US" dirty="0">
                <a:sym typeface="+mn-ea"/>
              </a:rPr>
              <a:t>There is high competition in Midtown and </a:t>
            </a:r>
            <a:r>
              <a:rPr lang="en-US" dirty="0" err="1">
                <a:sym typeface="+mn-ea"/>
              </a:rPr>
              <a:t>Soho</a:t>
            </a:r>
            <a:r>
              <a:rPr lang="en-US" dirty="0">
                <a:sym typeface="+mn-ea"/>
              </a:rPr>
              <a:t> so it is very risky to open business in these areas.</a:t>
            </a:r>
          </a:p>
          <a:p>
            <a:pPr marL="285750" lvl="0" indent="-285750" algn="just">
              <a:buFont typeface="Arial" panose="020B0604020202020204" pitchFamily="34" charset="0"/>
              <a:buChar char="•"/>
            </a:pPr>
            <a:endParaRPr lang="tr-TR" dirty="0"/>
          </a:p>
          <a:p>
            <a:pPr marL="285750" lvl="0" indent="-285750" algn="just">
              <a:buFont typeface="Arial" panose="020B0604020202020204" pitchFamily="34" charset="0"/>
              <a:buChar char="•"/>
            </a:pPr>
            <a:r>
              <a:rPr lang="en-US" dirty="0">
                <a:sym typeface="+mn-ea"/>
              </a:rPr>
              <a:t>Central Harlem has also potential where closes to </a:t>
            </a:r>
            <a:r>
              <a:rPr lang="tr-TR" dirty="0" err="1">
                <a:sym typeface="+mn-ea"/>
              </a:rPr>
              <a:t>Morningside</a:t>
            </a:r>
            <a:r>
              <a:rPr lang="tr-TR" dirty="0">
                <a:sym typeface="+mn-ea"/>
              </a:rPr>
              <a:t> </a:t>
            </a:r>
            <a:r>
              <a:rPr lang="tr-TR" dirty="0" err="1">
                <a:sym typeface="+mn-ea"/>
              </a:rPr>
              <a:t>Heights</a:t>
            </a:r>
            <a:r>
              <a:rPr lang="tr-TR" dirty="0">
                <a:sym typeface="+mn-ea"/>
              </a:rPr>
              <a:t> </a:t>
            </a:r>
            <a:r>
              <a:rPr lang="en-US" dirty="0">
                <a:sym typeface="+mn-ea"/>
              </a:rPr>
              <a:t>area.</a:t>
            </a:r>
          </a:p>
          <a:p>
            <a:pPr marL="285750" lvl="0" indent="-285750" algn="just">
              <a:buFont typeface="Arial" panose="020B0604020202020204" pitchFamily="34" charset="0"/>
              <a:buChar char="•"/>
            </a:pPr>
            <a:endParaRPr lang="tr-TR" dirty="0"/>
          </a:p>
          <a:p>
            <a:pPr marL="285750" lvl="0" indent="-285750" algn="just">
              <a:buFont typeface="Arial" panose="020B0604020202020204" pitchFamily="34" charset="0"/>
              <a:buChar char="•"/>
            </a:pPr>
            <a:r>
              <a:rPr lang="en-US" dirty="0">
                <a:sym typeface="+mn-ea"/>
              </a:rPr>
              <a:t>It can be done more detailed analysis by adding other factors such as transportation, demographics of inhabitants.   </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798320" cy="645160"/>
          </a:xfrm>
          <a:prstGeom prst="rect">
            <a:avLst/>
          </a:prstGeom>
        </p:spPr>
        <p:txBody>
          <a:bodyPr wrap="none">
            <a:spAutoFit/>
          </a:bodyPr>
          <a:lstStyle/>
          <a:p>
            <a:pPr algn="l"/>
            <a:r>
              <a:rPr lang="en-US" altLang="zh-CN" b="1" dirty="0">
                <a:solidFill>
                  <a:srgbClr val="C00000"/>
                </a:solidFill>
                <a:cs typeface="+mn-ea"/>
                <a:sym typeface="+mn-lt"/>
              </a:rPr>
              <a:t>17</a:t>
            </a:r>
            <a:r>
              <a:rPr lang="en-US" altLang="zh-CN" b="1" dirty="0">
                <a:cs typeface="+mn-ea"/>
                <a:sym typeface="+mn-lt"/>
              </a:rPr>
              <a:t> Conclusion</a:t>
            </a:r>
            <a:endParaRPr lang="en-US" b="1" dirty="0" smtClean="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2" name="文本框 1"/>
          <p:cNvSpPr txBox="1"/>
          <p:nvPr/>
        </p:nvSpPr>
        <p:spPr>
          <a:xfrm>
            <a:off x="1078865" y="1892935"/>
            <a:ext cx="9389745" cy="216852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sym typeface="+mn-ea"/>
              </a:rPr>
              <a:t>Although all of the goals of this project were met there is definitely room for further improvement and development as noted below. However, the goals of the project were met and, with some more work, could easily be </a:t>
            </a:r>
            <a:r>
              <a:rPr lang="en-US" dirty="0" err="1">
                <a:sym typeface="+mn-ea"/>
              </a:rPr>
              <a:t>devleoped</a:t>
            </a:r>
            <a:r>
              <a:rPr lang="en-US" dirty="0">
                <a:sym typeface="+mn-ea"/>
              </a:rPr>
              <a:t> into a fully </a:t>
            </a:r>
            <a:r>
              <a:rPr lang="en-US" dirty="0" err="1">
                <a:sym typeface="+mn-ea"/>
              </a:rPr>
              <a:t>phledged</a:t>
            </a:r>
            <a:r>
              <a:rPr lang="en-US" dirty="0">
                <a:sym typeface="+mn-ea"/>
              </a:rPr>
              <a:t> application that could support the opening a business idea in an unknown location.</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4047490" cy="368300"/>
          </a:xfrm>
          <a:prstGeom prst="rect">
            <a:avLst/>
          </a:prstGeom>
        </p:spPr>
        <p:txBody>
          <a:bodyPr wrap="none">
            <a:spAutoFit/>
          </a:bodyPr>
          <a:lstStyle/>
          <a:p>
            <a:pPr algn="l"/>
            <a:r>
              <a:rPr lang="en-US" altLang="zh-CN" b="1" dirty="0">
                <a:solidFill>
                  <a:srgbClr val="C00000"/>
                </a:solidFill>
                <a:cs typeface="+mn-ea"/>
                <a:sym typeface="+mn-lt"/>
              </a:rPr>
              <a:t>1</a:t>
            </a:r>
            <a:r>
              <a:rPr lang="en-US" altLang="zh-CN" b="1" dirty="0">
                <a:cs typeface="+mn-ea"/>
                <a:sym typeface="+mn-lt"/>
              </a:rPr>
              <a:t>  </a:t>
            </a:r>
            <a:r>
              <a:rPr lang="en-US" b="1" dirty="0">
                <a:sym typeface="+mn-ea"/>
              </a:rPr>
              <a:t>Introduction/Business </a:t>
            </a:r>
            <a:r>
              <a:rPr lang="en-US" b="1" dirty="0" smtClean="0">
                <a:sym typeface="+mn-ea"/>
              </a:rPr>
              <a:t>Problem</a:t>
            </a:r>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8" name="文本框 7"/>
          <p:cNvSpPr txBox="1"/>
          <p:nvPr/>
        </p:nvSpPr>
        <p:spPr>
          <a:xfrm>
            <a:off x="1126490" y="1557020"/>
            <a:ext cx="9619615" cy="378460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sym typeface="+mn-ea"/>
              </a:rPr>
              <a:t>The </a:t>
            </a:r>
            <a:r>
              <a:rPr lang="en-US" sz="2400" dirty="0">
                <a:sym typeface="+mn-ea"/>
              </a:rPr>
              <a:t>City of New York is famous for its </a:t>
            </a:r>
            <a:r>
              <a:rPr lang="en-US" sz="2400" dirty="0" err="1">
                <a:sym typeface="+mn-ea"/>
              </a:rPr>
              <a:t>excelllent</a:t>
            </a:r>
            <a:r>
              <a:rPr lang="en-US" sz="2400" dirty="0">
                <a:sym typeface="+mn-ea"/>
              </a:rPr>
              <a:t> cuisine. It's food culture includes an array of international cuisines influenced by the city's immigrant history. </a:t>
            </a:r>
          </a:p>
          <a:p>
            <a:pPr marL="342900" indent="-342900" algn="just">
              <a:buFont typeface="Arial" panose="020B0604020202020204" pitchFamily="34" charset="0"/>
              <a:buChar char="•"/>
            </a:pPr>
            <a:endParaRPr lang="zh-CN" altLang="en-US" sz="2400"/>
          </a:p>
          <a:p>
            <a:pPr marL="342900" indent="-342900" algn="just">
              <a:buFont typeface="Arial" panose="020B0604020202020204" pitchFamily="34" charset="0"/>
              <a:buChar char="•"/>
            </a:pPr>
            <a:r>
              <a:rPr lang="en-US" sz="2400" dirty="0" smtClean="0">
                <a:sym typeface="+mn-ea"/>
              </a:rPr>
              <a:t>Sushi </a:t>
            </a:r>
            <a:r>
              <a:rPr lang="en-US" sz="2400" dirty="0">
                <a:sym typeface="+mn-ea"/>
              </a:rPr>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sz="2400" dirty="0" smtClean="0">
                <a:sym typeface="+mn-ea"/>
              </a:rPr>
              <a:t>.</a:t>
            </a:r>
            <a:endParaRPr lang="tr-TR" sz="2400" dirty="0" smtClean="0"/>
          </a:p>
          <a:p>
            <a:pPr marL="342900" indent="-342900" algn="just">
              <a:buFont typeface="Arial" panose="020B0604020202020204" pitchFamily="34" charset="0"/>
              <a:buChar char="•"/>
            </a:pPr>
            <a:endParaRPr lang="tr-TR" altLang="en-US" sz="2400" dirty="0" smtClean="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426970" cy="368300"/>
          </a:xfrm>
          <a:prstGeom prst="rect">
            <a:avLst/>
          </a:prstGeom>
        </p:spPr>
        <p:txBody>
          <a:bodyPr wrap="none">
            <a:spAutoFit/>
          </a:bodyPr>
          <a:lstStyle/>
          <a:p>
            <a:pPr algn="l"/>
            <a:r>
              <a:rPr lang="en-US" altLang="zh-CN" b="1" dirty="0">
                <a:solidFill>
                  <a:srgbClr val="C00000"/>
                </a:solidFill>
                <a:cs typeface="+mn-ea"/>
                <a:sym typeface="+mn-lt"/>
              </a:rPr>
              <a:t>2</a:t>
            </a:r>
            <a:r>
              <a:rPr lang="en-US" altLang="zh-CN" b="1" dirty="0">
                <a:cs typeface="+mn-ea"/>
                <a:sym typeface="+mn-lt"/>
              </a:rPr>
              <a:t> </a:t>
            </a:r>
            <a:r>
              <a:rPr lang="en-US" b="1" dirty="0">
                <a:sym typeface="+mn-ea"/>
              </a:rPr>
              <a:t>Business </a:t>
            </a:r>
            <a:r>
              <a:rPr lang="en-US" b="1" dirty="0" smtClean="0">
                <a:sym typeface="+mn-ea"/>
              </a:rPr>
              <a:t>Problem</a:t>
            </a:r>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8" name="文本框 7"/>
          <p:cNvSpPr txBox="1"/>
          <p:nvPr/>
        </p:nvSpPr>
        <p:spPr>
          <a:xfrm>
            <a:off x="1126490" y="1557020"/>
            <a:ext cx="9858375" cy="378460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sym typeface="+mn-ea"/>
              </a:rPr>
              <a:t>My </a:t>
            </a:r>
            <a:r>
              <a:rPr lang="en-US" sz="2400" dirty="0">
                <a:sym typeface="+mn-ea"/>
              </a:rPr>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sz="2400" dirty="0" smtClean="0">
                <a:sym typeface="+mn-ea"/>
              </a:rPr>
              <a:t>.</a:t>
            </a:r>
            <a:endParaRPr lang="tr-TR" altLang="en-US" sz="2400" dirty="0" smtClean="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118995" cy="645160"/>
          </a:xfrm>
          <a:prstGeom prst="rect">
            <a:avLst/>
          </a:prstGeom>
        </p:spPr>
        <p:txBody>
          <a:bodyPr wrap="none">
            <a:spAutoFit/>
          </a:bodyPr>
          <a:lstStyle/>
          <a:p>
            <a:pPr algn="l"/>
            <a:r>
              <a:rPr lang="en-US" altLang="zh-CN" b="1" dirty="0">
                <a:solidFill>
                  <a:srgbClr val="C00000"/>
                </a:solidFill>
                <a:cs typeface="+mn-ea"/>
                <a:sym typeface="+mn-lt"/>
              </a:rPr>
              <a:t>3</a:t>
            </a:r>
            <a:r>
              <a:rPr lang="en-US" altLang="zh-CN" b="1" dirty="0">
                <a:cs typeface="+mn-ea"/>
                <a:sym typeface="+mn-lt"/>
              </a:rPr>
              <a:t>  </a:t>
            </a:r>
            <a:r>
              <a:rPr lang="en-US" b="1" dirty="0">
                <a:sym typeface="+mn-ea"/>
              </a:rPr>
              <a:t>Data Selection</a:t>
            </a:r>
            <a:endParaRPr lang="en-US" dirty="0"/>
          </a:p>
          <a:p>
            <a:pPr algn="l"/>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8" name="文本框 7"/>
          <p:cNvSpPr txBox="1"/>
          <p:nvPr/>
        </p:nvSpPr>
        <p:spPr>
          <a:xfrm>
            <a:off x="1126490" y="1557020"/>
            <a:ext cx="9619615" cy="341503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sym typeface="+mn-ea"/>
              </a:rPr>
              <a:t>To identify the characteristics of our competitors' venues in </a:t>
            </a:r>
            <a:r>
              <a:rPr lang="tr-TR" sz="2400" dirty="0" smtClean="0">
                <a:sym typeface="+mn-ea"/>
              </a:rPr>
              <a:t>Manhattan</a:t>
            </a:r>
            <a:r>
              <a:rPr lang="en-US" sz="2400" dirty="0" smtClean="0">
                <a:sym typeface="+mn-ea"/>
              </a:rPr>
              <a:t>, we would first need to find out the number of </a:t>
            </a:r>
            <a:r>
              <a:rPr lang="tr-TR" sz="2400" dirty="0" err="1" smtClean="0">
                <a:sym typeface="+mn-ea"/>
              </a:rPr>
              <a:t>sushi</a:t>
            </a:r>
            <a:r>
              <a:rPr lang="tr-TR" sz="2400" dirty="0" smtClean="0">
                <a:sym typeface="+mn-ea"/>
              </a:rPr>
              <a:t> </a:t>
            </a:r>
            <a:r>
              <a:rPr lang="tr-TR" sz="2400" dirty="0" err="1" smtClean="0">
                <a:sym typeface="+mn-ea"/>
              </a:rPr>
              <a:t>bars</a:t>
            </a:r>
            <a:r>
              <a:rPr lang="tr-TR" sz="2400" dirty="0" smtClean="0">
                <a:sym typeface="+mn-ea"/>
              </a:rPr>
              <a:t> in Manhattan </a:t>
            </a:r>
            <a:r>
              <a:rPr lang="en-US" sz="2400" dirty="0" smtClean="0">
                <a:sym typeface="+mn-ea"/>
              </a:rPr>
              <a:t>currently and their location.</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sym typeface="+mn-ea"/>
              </a:rPr>
              <a:t>We then used </a:t>
            </a:r>
            <a:r>
              <a:rPr lang="en-US" sz="2400" dirty="0">
                <a:sym typeface="+mn-ea"/>
              </a:rPr>
              <a:t>Google Map API to find their geographic coordinates based on their postal code addresses</a:t>
            </a:r>
            <a:r>
              <a:rPr lang="en-US" sz="2400" dirty="0" smtClean="0">
                <a:sym typeface="+mn-ea"/>
              </a:rPr>
              <a:t>.</a:t>
            </a:r>
          </a:p>
          <a:p>
            <a:pPr marL="342900" indent="-342900" algn="just">
              <a:buFont typeface="Arial" panose="020B0604020202020204" pitchFamily="34" charset="0"/>
              <a:buChar char="•"/>
            </a:pPr>
            <a:endParaRPr lang="tr-TR" sz="2400" dirty="0" smtClean="0"/>
          </a:p>
          <a:p>
            <a:pPr marL="342900" indent="-342900" algn="just">
              <a:buFont typeface="Arial" panose="020B0604020202020204" pitchFamily="34" charset="0"/>
              <a:buChar char="•"/>
            </a:pPr>
            <a:r>
              <a:rPr lang="tr-TR" sz="2400" dirty="0" err="1" smtClean="0">
                <a:sym typeface="+mn-ea"/>
              </a:rPr>
              <a:t>In</a:t>
            </a:r>
            <a:r>
              <a:rPr lang="tr-TR" sz="2400" dirty="0" smtClean="0">
                <a:sym typeface="+mn-ea"/>
              </a:rPr>
              <a:t> Manhattan, </a:t>
            </a:r>
            <a:r>
              <a:rPr lang="tr-TR" sz="2400" dirty="0" err="1" smtClean="0">
                <a:sym typeface="+mn-ea"/>
              </a:rPr>
              <a:t>there</a:t>
            </a:r>
            <a:r>
              <a:rPr lang="tr-TR" sz="2400" dirty="0" smtClean="0">
                <a:sym typeface="+mn-ea"/>
              </a:rPr>
              <a:t> is 1763 </a:t>
            </a:r>
            <a:r>
              <a:rPr lang="tr-TR" sz="2400" dirty="0" err="1" smtClean="0">
                <a:sym typeface="+mn-ea"/>
              </a:rPr>
              <a:t>sushi</a:t>
            </a:r>
            <a:r>
              <a:rPr lang="tr-TR" sz="2400" dirty="0" smtClean="0">
                <a:sym typeface="+mn-ea"/>
              </a:rPr>
              <a:t> </a:t>
            </a:r>
            <a:r>
              <a:rPr lang="tr-TR" sz="2400" dirty="0" err="1" smtClean="0">
                <a:sym typeface="+mn-ea"/>
              </a:rPr>
              <a:t>bars</a:t>
            </a:r>
            <a:r>
              <a:rPr lang="tr-TR" sz="2400" dirty="0" smtClean="0">
                <a:sym typeface="+mn-ea"/>
              </a:rPr>
              <a:t> </a:t>
            </a:r>
            <a:r>
              <a:rPr lang="tr-TR" sz="2400" dirty="0" err="1" smtClean="0">
                <a:sym typeface="+mn-ea"/>
              </a:rPr>
              <a:t>are</a:t>
            </a:r>
            <a:r>
              <a:rPr lang="tr-TR" sz="2400" dirty="0" smtClean="0">
                <a:sym typeface="+mn-ea"/>
              </a:rPr>
              <a:t> </a:t>
            </a:r>
            <a:r>
              <a:rPr lang="tr-TR" sz="2400" dirty="0" err="1" smtClean="0">
                <a:sym typeface="+mn-ea"/>
              </a:rPr>
              <a:t>currently</a:t>
            </a:r>
            <a:r>
              <a:rPr lang="tr-TR" sz="2400" dirty="0" smtClean="0">
                <a:sym typeface="+mn-ea"/>
              </a:rPr>
              <a:t> </a:t>
            </a:r>
            <a:r>
              <a:rPr lang="tr-TR" sz="2400" dirty="0" err="1" smtClean="0">
                <a:sym typeface="+mn-ea"/>
              </a:rPr>
              <a:t>operating</a:t>
            </a:r>
            <a:r>
              <a:rPr lang="tr-TR" sz="2400" dirty="0" smtClean="0">
                <a:sym typeface="+mn-ea"/>
              </a:rPr>
              <a:t>. </a:t>
            </a:r>
            <a:endParaRPr lang="tr-TR" sz="2400" dirty="0" smtClean="0"/>
          </a:p>
          <a:p>
            <a:pPr marL="342900" indent="-342900" algn="just">
              <a:buFont typeface="Arial" panose="020B0604020202020204" pitchFamily="34" charset="0"/>
              <a:buChar char="•"/>
            </a:pPr>
            <a:endParaRPr lang="tr-TR" altLang="en-US" sz="2400" dirty="0" smtClean="0"/>
          </a:p>
        </p:txBody>
      </p:sp>
      <p:pic>
        <p:nvPicPr>
          <p:cNvPr id="2" name="Picture 4"/>
          <p:cNvPicPr>
            <a:picLocks noChangeAspect="1"/>
          </p:cNvPicPr>
          <p:nvPr/>
        </p:nvPicPr>
        <p:blipFill>
          <a:blip r:embed="rId9"/>
          <a:stretch>
            <a:fillRect/>
          </a:stretch>
        </p:blipFill>
        <p:spPr>
          <a:xfrm>
            <a:off x="1486478" y="4653539"/>
            <a:ext cx="4202256" cy="15929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118995" cy="645160"/>
          </a:xfrm>
          <a:prstGeom prst="rect">
            <a:avLst/>
          </a:prstGeom>
        </p:spPr>
        <p:txBody>
          <a:bodyPr wrap="none">
            <a:spAutoFit/>
          </a:bodyPr>
          <a:lstStyle/>
          <a:p>
            <a:pPr algn="l"/>
            <a:r>
              <a:rPr lang="en-US" altLang="zh-CN" b="1" dirty="0">
                <a:solidFill>
                  <a:srgbClr val="C00000"/>
                </a:solidFill>
                <a:cs typeface="+mn-ea"/>
                <a:sym typeface="+mn-lt"/>
              </a:rPr>
              <a:t>4</a:t>
            </a:r>
            <a:r>
              <a:rPr lang="en-US" altLang="zh-CN" b="1" dirty="0">
                <a:cs typeface="+mn-ea"/>
                <a:sym typeface="+mn-lt"/>
              </a:rPr>
              <a:t>  </a:t>
            </a:r>
            <a:r>
              <a:rPr lang="en-US" b="1" dirty="0">
                <a:sym typeface="+mn-ea"/>
              </a:rPr>
              <a:t>Data Selection</a:t>
            </a:r>
            <a:endParaRPr lang="en-US" b="1" dirty="0"/>
          </a:p>
          <a:p>
            <a:pPr algn="l"/>
            <a:endParaRPr lang="en-US" b="1" dirty="0">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8" name="文本框 7"/>
          <p:cNvSpPr txBox="1"/>
          <p:nvPr/>
        </p:nvSpPr>
        <p:spPr>
          <a:xfrm>
            <a:off x="1126490" y="1557020"/>
            <a:ext cx="9619615" cy="82994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sym typeface="+mn-ea"/>
              </a:rPr>
              <a:t>Next, we also used Google Map API to </a:t>
            </a:r>
            <a:r>
              <a:rPr lang="en-US" sz="2400" dirty="0">
                <a:sym typeface="+mn-ea"/>
              </a:rPr>
              <a:t>find their geographic coordinates </a:t>
            </a:r>
            <a:r>
              <a:rPr lang="en-US" sz="2400" dirty="0" smtClean="0">
                <a:sym typeface="+mn-ea"/>
              </a:rPr>
              <a:t>of the 5 locations shortlisted for our </a:t>
            </a:r>
            <a:r>
              <a:rPr lang="tr-TR" sz="2400" dirty="0" err="1" smtClean="0">
                <a:sym typeface="+mn-ea"/>
              </a:rPr>
              <a:t>sushi</a:t>
            </a:r>
            <a:r>
              <a:rPr lang="tr-TR" sz="2400" dirty="0" smtClean="0">
                <a:sym typeface="+mn-ea"/>
              </a:rPr>
              <a:t> bar</a:t>
            </a:r>
            <a:r>
              <a:rPr lang="en-US" sz="2400" dirty="0" smtClean="0">
                <a:sym typeface="+mn-ea"/>
              </a:rPr>
              <a:t>:</a:t>
            </a:r>
            <a:endParaRPr lang="tr-TR" altLang="en-US" sz="2400" dirty="0" smtClean="0"/>
          </a:p>
        </p:txBody>
      </p:sp>
      <p:pic>
        <p:nvPicPr>
          <p:cNvPr id="7" name="Picture 6"/>
          <p:cNvPicPr>
            <a:picLocks noChangeAspect="1"/>
          </p:cNvPicPr>
          <p:nvPr/>
        </p:nvPicPr>
        <p:blipFill>
          <a:blip r:embed="rId9"/>
          <a:stretch>
            <a:fillRect/>
          </a:stretch>
        </p:blipFill>
        <p:spPr>
          <a:xfrm>
            <a:off x="1396137" y="2709200"/>
            <a:ext cx="9078649" cy="24134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24380" cy="645160"/>
          </a:xfrm>
          <a:prstGeom prst="rect">
            <a:avLst/>
          </a:prstGeom>
        </p:spPr>
        <p:txBody>
          <a:bodyPr wrap="none">
            <a:spAutoFit/>
          </a:bodyPr>
          <a:lstStyle/>
          <a:p>
            <a:pPr algn="l"/>
            <a:r>
              <a:rPr lang="en-US" altLang="zh-CN" b="1" dirty="0">
                <a:solidFill>
                  <a:srgbClr val="C00000"/>
                </a:solidFill>
                <a:cs typeface="+mn-ea"/>
                <a:sym typeface="+mn-lt"/>
              </a:rPr>
              <a:t>5</a:t>
            </a:r>
            <a:r>
              <a:rPr lang="en-US" altLang="zh-CN" b="1" dirty="0">
                <a:cs typeface="+mn-ea"/>
                <a:sym typeface="+mn-lt"/>
              </a:rPr>
              <a:t>  </a:t>
            </a:r>
            <a:r>
              <a:rPr lang="en-US" b="1" dirty="0">
                <a:sym typeface="+mn-ea"/>
              </a:rPr>
              <a:t>Methodology</a:t>
            </a:r>
            <a:endParaRPr lang="en-US" b="1" dirty="0"/>
          </a:p>
          <a:p>
            <a:pPr algn="l"/>
            <a:endParaRPr lang="en-US" b="1" dirty="0">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0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8" name="文本框 7"/>
          <p:cNvSpPr txBox="1"/>
          <p:nvPr/>
        </p:nvSpPr>
        <p:spPr>
          <a:xfrm>
            <a:off x="1126490" y="1557020"/>
            <a:ext cx="9619615" cy="341503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ym typeface="+mn-ea"/>
              </a:rPr>
              <a:t> </a:t>
            </a:r>
            <a:r>
              <a:rPr lang="tr-TR" sz="2400" dirty="0" smtClean="0">
                <a:sym typeface="+mn-ea"/>
              </a:rPr>
              <a:t>A</a:t>
            </a:r>
            <a:r>
              <a:rPr lang="en-US" sz="2400" dirty="0" err="1" smtClean="0">
                <a:sym typeface="+mn-ea"/>
              </a:rPr>
              <a:t>ddresses</a:t>
            </a:r>
            <a:r>
              <a:rPr lang="tr-TR" sz="2400" dirty="0" smtClean="0">
                <a:sym typeface="+mn-ea"/>
              </a:rPr>
              <a:t> </a:t>
            </a:r>
            <a:r>
              <a:rPr lang="tr-TR" sz="2400" dirty="0" err="1" smtClean="0">
                <a:sym typeface="+mn-ea"/>
              </a:rPr>
              <a:t>are</a:t>
            </a:r>
            <a:r>
              <a:rPr lang="tr-TR" sz="2400" dirty="0" smtClean="0">
                <a:sym typeface="+mn-ea"/>
              </a:rPr>
              <a:t> </a:t>
            </a:r>
            <a:r>
              <a:rPr lang="tr-TR" sz="2400" dirty="0" err="1" smtClean="0">
                <a:sym typeface="+mn-ea"/>
              </a:rPr>
              <a:t>converted</a:t>
            </a:r>
            <a:r>
              <a:rPr lang="en-US" sz="2400" dirty="0" smtClean="0">
                <a:sym typeface="+mn-ea"/>
              </a:rPr>
              <a:t> </a:t>
            </a:r>
            <a:r>
              <a:rPr lang="en-US" sz="2400" dirty="0">
                <a:sym typeface="+mn-ea"/>
              </a:rPr>
              <a:t>into their equivalent latitude and longitude values. </a:t>
            </a:r>
          </a:p>
          <a:p>
            <a:pPr marL="342900" indent="-342900" algn="just">
              <a:buFont typeface="Arial" panose="020B0604020202020204" pitchFamily="34" charset="0"/>
              <a:buChar char="•"/>
            </a:pPr>
            <a:endParaRPr lang="tr-TR" sz="2400" dirty="0" smtClean="0"/>
          </a:p>
          <a:p>
            <a:pPr marL="342900" indent="-342900" algn="just">
              <a:buFont typeface="Arial" panose="020B0604020202020204" pitchFamily="34" charset="0"/>
              <a:buChar char="•"/>
            </a:pPr>
            <a:r>
              <a:rPr lang="en-US" sz="2400" dirty="0" smtClean="0">
                <a:sym typeface="+mn-ea"/>
              </a:rPr>
              <a:t>Foursquare </a:t>
            </a:r>
            <a:r>
              <a:rPr lang="en-US" sz="2400" dirty="0">
                <a:sym typeface="+mn-ea"/>
              </a:rPr>
              <a:t>API </a:t>
            </a:r>
            <a:r>
              <a:rPr lang="tr-TR" sz="2400" dirty="0" smtClean="0">
                <a:sym typeface="+mn-ea"/>
              </a:rPr>
              <a:t>is </a:t>
            </a:r>
            <a:r>
              <a:rPr lang="tr-TR" sz="2400" dirty="0" err="1" smtClean="0">
                <a:sym typeface="+mn-ea"/>
              </a:rPr>
              <a:t>used</a:t>
            </a:r>
            <a:r>
              <a:rPr lang="tr-TR" sz="2400" dirty="0" smtClean="0">
                <a:sym typeface="+mn-ea"/>
              </a:rPr>
              <a:t> </a:t>
            </a:r>
            <a:r>
              <a:rPr lang="en-US" sz="2400" dirty="0" smtClean="0">
                <a:sym typeface="+mn-ea"/>
              </a:rPr>
              <a:t>to </a:t>
            </a:r>
            <a:r>
              <a:rPr lang="en-US" sz="2400" dirty="0">
                <a:sym typeface="+mn-ea"/>
              </a:rPr>
              <a:t>explore neighborhoods in Manhattan, New York. </a:t>
            </a:r>
          </a:p>
          <a:p>
            <a:pPr marL="342900" indent="-342900" algn="just">
              <a:buFont typeface="Arial" panose="020B0604020202020204" pitchFamily="34" charset="0"/>
              <a:buChar char="•"/>
            </a:pPr>
            <a:endParaRPr lang="tr-TR" sz="2400" dirty="0" smtClean="0"/>
          </a:p>
          <a:p>
            <a:pPr marL="342900" indent="-342900" algn="just">
              <a:buFont typeface="Arial" panose="020B0604020202020204" pitchFamily="34" charset="0"/>
              <a:buChar char="•"/>
            </a:pPr>
            <a:r>
              <a:rPr lang="en-US" sz="2400" dirty="0" smtClean="0">
                <a:sym typeface="+mn-ea"/>
              </a:rPr>
              <a:t>After </a:t>
            </a:r>
            <a:r>
              <a:rPr lang="en-US" sz="2400" dirty="0">
                <a:sym typeface="+mn-ea"/>
              </a:rPr>
              <a:t>that, explore function to get sushi restaurant categories in each neighborhood</a:t>
            </a:r>
            <a:r>
              <a:rPr lang="en-US" sz="2400" dirty="0" smtClean="0">
                <a:sym typeface="+mn-ea"/>
              </a:rPr>
              <a:t>.</a:t>
            </a:r>
            <a:endParaRPr lang="tr-TR" sz="2400" dirty="0" smtClean="0"/>
          </a:p>
          <a:p>
            <a:pPr indent="0" algn="just">
              <a:buFont typeface="Arial" panose="020B0604020202020204" pitchFamily="34" charset="0"/>
              <a:buNone/>
            </a:pPr>
            <a:endParaRPr lang="tr-TR" altLang="en-US" sz="2400" dirty="0" smtClean="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24380" cy="645160"/>
          </a:xfrm>
          <a:prstGeom prst="rect">
            <a:avLst/>
          </a:prstGeom>
        </p:spPr>
        <p:txBody>
          <a:bodyPr wrap="none">
            <a:spAutoFit/>
          </a:bodyPr>
          <a:lstStyle/>
          <a:p>
            <a:pPr algn="l"/>
            <a:r>
              <a:rPr lang="en-US" altLang="zh-CN" b="1" dirty="0">
                <a:solidFill>
                  <a:srgbClr val="C00000"/>
                </a:solidFill>
                <a:cs typeface="+mn-ea"/>
                <a:sym typeface="+mn-lt"/>
              </a:rPr>
              <a:t>6</a:t>
            </a:r>
            <a:r>
              <a:rPr lang="en-US" altLang="zh-CN" b="1" dirty="0">
                <a:cs typeface="+mn-ea"/>
                <a:sym typeface="+mn-lt"/>
              </a:rPr>
              <a:t>  </a:t>
            </a:r>
            <a:r>
              <a:rPr lang="en-US" b="1" dirty="0" smtClean="0">
                <a:sym typeface="+mn-ea"/>
              </a:rPr>
              <a:t>Methodology</a:t>
            </a:r>
            <a:endParaRPr lang="en-US" b="1" dirty="0" smtClean="0"/>
          </a:p>
          <a:p>
            <a:pPr algn="l"/>
            <a:endParaRPr lang="en-US" b="1" dirty="0" smtClean="0">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pic>
        <p:nvPicPr>
          <p:cNvPr id="2" name="Picture 3"/>
          <p:cNvPicPr/>
          <p:nvPr/>
        </p:nvPicPr>
        <p:blipFill>
          <a:blip r:embed="rId9"/>
          <a:stretch>
            <a:fillRect/>
          </a:stretch>
        </p:blipFill>
        <p:spPr>
          <a:xfrm>
            <a:off x="1126392" y="1988820"/>
            <a:ext cx="9228406" cy="2584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24380" cy="368300"/>
          </a:xfrm>
          <a:prstGeom prst="rect">
            <a:avLst/>
          </a:prstGeom>
        </p:spPr>
        <p:txBody>
          <a:bodyPr wrap="none">
            <a:spAutoFit/>
          </a:bodyPr>
          <a:lstStyle/>
          <a:p>
            <a:pPr algn="l"/>
            <a:r>
              <a:rPr lang="en-US" altLang="zh-CN" b="1" dirty="0">
                <a:solidFill>
                  <a:srgbClr val="C00000"/>
                </a:solidFill>
                <a:cs typeface="+mn-ea"/>
                <a:sym typeface="+mn-lt"/>
              </a:rPr>
              <a:t>7</a:t>
            </a:r>
            <a:r>
              <a:rPr lang="en-US" altLang="zh-CN" b="1" dirty="0">
                <a:cs typeface="+mn-ea"/>
                <a:sym typeface="+mn-lt"/>
              </a:rPr>
              <a:t>  </a:t>
            </a:r>
            <a:r>
              <a:rPr lang="en-US" b="1" dirty="0" smtClean="0">
                <a:sym typeface="+mn-ea"/>
              </a:rPr>
              <a:t>Methodology</a:t>
            </a:r>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pic>
        <p:nvPicPr>
          <p:cNvPr id="2" name="Picture 3"/>
          <p:cNvPicPr/>
          <p:nvPr/>
        </p:nvPicPr>
        <p:blipFill>
          <a:blip r:embed="rId9"/>
          <a:stretch>
            <a:fillRect/>
          </a:stretch>
        </p:blipFill>
        <p:spPr>
          <a:xfrm>
            <a:off x="1126391" y="1485515"/>
            <a:ext cx="8004518" cy="41300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24380" cy="368300"/>
          </a:xfrm>
          <a:prstGeom prst="rect">
            <a:avLst/>
          </a:prstGeom>
        </p:spPr>
        <p:txBody>
          <a:bodyPr wrap="none">
            <a:spAutoFit/>
          </a:bodyPr>
          <a:lstStyle/>
          <a:p>
            <a:pPr algn="l"/>
            <a:r>
              <a:rPr lang="en-US" altLang="zh-CN" b="1" dirty="0">
                <a:solidFill>
                  <a:srgbClr val="C00000"/>
                </a:solidFill>
                <a:cs typeface="+mn-ea"/>
                <a:sym typeface="+mn-lt"/>
              </a:rPr>
              <a:t>8</a:t>
            </a:r>
            <a:r>
              <a:rPr lang="en-US" altLang="zh-CN" b="1" dirty="0">
                <a:cs typeface="+mn-ea"/>
                <a:sym typeface="+mn-lt"/>
              </a:rPr>
              <a:t>  </a:t>
            </a:r>
            <a:r>
              <a:rPr lang="en-US" b="1" dirty="0" smtClean="0">
                <a:sym typeface="+mn-ea"/>
              </a:rPr>
              <a:t>Methodology</a:t>
            </a:r>
            <a:endParaRPr lang="zh-CN" altLang="en-US" b="1" dirty="0">
              <a:cs typeface="+mn-ea"/>
              <a:sym typeface="+mn-lt"/>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3" name="MH_Other_3"/>
          <p:cNvSpPr/>
          <p:nvPr>
            <p:custDataLst>
              <p:tags r:id="rId1"/>
            </p:custDataLst>
          </p:nvPr>
        </p:nvSpPr>
        <p:spPr>
          <a:xfrm>
            <a:off x="27159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dirty="0">
                <a:solidFill>
                  <a:srgbClr val="FFFFFF"/>
                </a:solidFill>
                <a:cs typeface="+mn-ea"/>
                <a:sym typeface="+mn-lt"/>
              </a:rPr>
              <a:t>01</a:t>
            </a:r>
            <a:endParaRPr lang="zh-CN" altLang="en-US" sz="2700" dirty="0">
              <a:solidFill>
                <a:srgbClr val="FFFFFF"/>
              </a:solidFill>
              <a:cs typeface="+mn-ea"/>
              <a:sym typeface="+mn-lt"/>
            </a:endParaRPr>
          </a:p>
        </p:txBody>
      </p:sp>
      <p:sp>
        <p:nvSpPr>
          <p:cNvPr id="2054" name="MH_SubTitle_1"/>
          <p:cNvSpPr txBox="1">
            <a:spLocks noChangeArrowheads="1"/>
          </p:cNvSpPr>
          <p:nvPr>
            <p:custDataLst>
              <p:tags r:id="rId2"/>
            </p:custDataLst>
          </p:nvPr>
        </p:nvSpPr>
        <p:spPr bwMode="auto">
          <a:xfrm>
            <a:off x="2257194"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6" name="MH_Other_6"/>
          <p:cNvSpPr/>
          <p:nvPr>
            <p:custDataLst>
              <p:tags r:id="rId3"/>
            </p:custDataLst>
          </p:nvPr>
        </p:nvSpPr>
        <p:spPr>
          <a:xfrm>
            <a:off x="54083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02</a:t>
            </a:r>
            <a:endParaRPr lang="zh-CN" altLang="en-US" sz="2700" dirty="0">
              <a:solidFill>
                <a:srgbClr val="FFFFFF"/>
              </a:solidFill>
              <a:cs typeface="+mn-ea"/>
              <a:sym typeface="+mn-lt"/>
            </a:endParaRPr>
          </a:p>
        </p:txBody>
      </p:sp>
      <p:sp>
        <p:nvSpPr>
          <p:cNvPr id="2058" name="MH_SubTitle_2"/>
          <p:cNvSpPr txBox="1">
            <a:spLocks noChangeArrowheads="1"/>
          </p:cNvSpPr>
          <p:nvPr>
            <p:custDataLst>
              <p:tags r:id="rId4"/>
            </p:custDataLst>
          </p:nvPr>
        </p:nvSpPr>
        <p:spPr bwMode="auto">
          <a:xfrm>
            <a:off x="4941657"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19" name="MH_Other_9"/>
          <p:cNvSpPr/>
          <p:nvPr>
            <p:custDataLst>
              <p:tags r:id="rId5"/>
            </p:custDataLst>
          </p:nvPr>
        </p:nvSpPr>
        <p:spPr>
          <a:xfrm>
            <a:off x="8100783" y="2244221"/>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85000" lnSpcReduction="10000"/>
          </a:bodyPr>
          <a:lstStyle/>
          <a:p>
            <a:pPr algn="ctr">
              <a:defRPr/>
            </a:pPr>
            <a:r>
              <a:rPr lang="en-US" altLang="zh-CN" sz="2700">
                <a:solidFill>
                  <a:srgbClr val="FFFFFF"/>
                </a:solidFill>
                <a:cs typeface="+mn-ea"/>
                <a:sym typeface="+mn-lt"/>
              </a:rPr>
              <a:t>03</a:t>
            </a:r>
            <a:endParaRPr lang="zh-CN" altLang="en-US" sz="2700" dirty="0">
              <a:solidFill>
                <a:srgbClr val="FFFFFF"/>
              </a:solidFill>
              <a:cs typeface="+mn-ea"/>
              <a:sym typeface="+mn-lt"/>
            </a:endParaRPr>
          </a:p>
        </p:txBody>
      </p:sp>
      <p:sp>
        <p:nvSpPr>
          <p:cNvPr id="2062" name="MH_SubTitle_3"/>
          <p:cNvSpPr txBox="1">
            <a:spLocks noChangeArrowheads="1"/>
          </p:cNvSpPr>
          <p:nvPr>
            <p:custDataLst>
              <p:tags r:id="rId6"/>
            </p:custDataLst>
          </p:nvPr>
        </p:nvSpPr>
        <p:spPr bwMode="auto">
          <a:xfrm>
            <a:off x="7624532" y="3438021"/>
            <a:ext cx="2159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000" dirty="0">
                <a:solidFill>
                  <a:srgbClr val="FFFFFF"/>
                </a:solidFill>
                <a:latin typeface="+mn-lt"/>
                <a:ea typeface="+mn-ea"/>
                <a:cs typeface="+mn-ea"/>
                <a:sym typeface="+mn-lt"/>
              </a:rPr>
              <a:t>单击输入内容</a:t>
            </a:r>
            <a:endParaRPr lang="en-US" altLang="zh-CN" sz="2000" dirty="0">
              <a:solidFill>
                <a:srgbClr val="FFFFFF"/>
              </a:solidFill>
              <a:latin typeface="+mn-lt"/>
              <a:ea typeface="+mn-ea"/>
              <a:cs typeface="+mn-ea"/>
              <a:sym typeface="+mn-lt"/>
            </a:endParaRPr>
          </a:p>
          <a:p>
            <a:pPr algn="ctr"/>
            <a:r>
              <a:rPr lang="zh-CN" altLang="en-US" sz="2000" dirty="0">
                <a:solidFill>
                  <a:srgbClr val="FFFFFF"/>
                </a:solidFill>
                <a:latin typeface="+mn-lt"/>
                <a:ea typeface="+mn-ea"/>
                <a:cs typeface="+mn-ea"/>
                <a:sym typeface="+mn-lt"/>
              </a:rPr>
              <a:t>单击输入内容</a:t>
            </a:r>
          </a:p>
        </p:txBody>
      </p:sp>
      <p:sp>
        <p:nvSpPr>
          <p:cNvPr id="7" name="文本框 6"/>
          <p:cNvSpPr txBox="1"/>
          <p:nvPr/>
        </p:nvSpPr>
        <p:spPr>
          <a:xfrm>
            <a:off x="1078865" y="1336675"/>
            <a:ext cx="9840595" cy="1198880"/>
          </a:xfrm>
          <a:prstGeom prst="rect">
            <a:avLst/>
          </a:prstGeom>
          <a:noFill/>
        </p:spPr>
        <p:txBody>
          <a:bodyPr wrap="square" rtlCol="0">
            <a:spAutoFit/>
          </a:bodyPr>
          <a:lstStyle/>
          <a:p>
            <a:pPr marL="285750" indent="-285750" algn="just">
              <a:buFont typeface="Arial" panose="020B0604020202020204" pitchFamily="34" charset="0"/>
              <a:buChar char="•"/>
            </a:pPr>
            <a:r>
              <a:rPr lang="en-US" dirty="0">
                <a:sym typeface="+mn-ea"/>
              </a:rPr>
              <a:t> Then </a:t>
            </a:r>
            <a:r>
              <a:rPr lang="en-US" dirty="0" smtClean="0">
                <a:sym typeface="+mn-ea"/>
              </a:rPr>
              <a:t>us</a:t>
            </a:r>
            <a:r>
              <a:rPr lang="tr-TR" dirty="0" err="1" smtClean="0">
                <a:sym typeface="+mn-ea"/>
              </a:rPr>
              <a:t>ing</a:t>
            </a:r>
            <a:r>
              <a:rPr lang="en-US" dirty="0" smtClean="0">
                <a:sym typeface="+mn-ea"/>
              </a:rPr>
              <a:t> </a:t>
            </a:r>
            <a:r>
              <a:rPr lang="en-US" dirty="0">
                <a:sym typeface="+mn-ea"/>
              </a:rPr>
              <a:t>this feature to group the neighborhoods into clusters K-means clustering algorithm will be use to complete this task. And also, the Folium library to visualize the neighborhoods in Manhattan and its emerging clusters.</a:t>
            </a:r>
            <a:endParaRPr lang="tr-TR" dirty="0"/>
          </a:p>
          <a:p>
            <a:pPr marL="285750" indent="-285750" algn="just">
              <a:buFont typeface="Arial" panose="020B0604020202020204" pitchFamily="34" charset="0"/>
              <a:buChar char="•"/>
            </a:pPr>
            <a:endParaRPr lang="zh-CN" altLang="en-US"/>
          </a:p>
        </p:txBody>
      </p:sp>
      <p:pic>
        <p:nvPicPr>
          <p:cNvPr id="9" name="Picture 3"/>
          <p:cNvPicPr/>
          <p:nvPr/>
        </p:nvPicPr>
        <p:blipFill>
          <a:blip r:embed="rId9"/>
          <a:stretch>
            <a:fillRect/>
          </a:stretch>
        </p:blipFill>
        <p:spPr>
          <a:xfrm>
            <a:off x="550786" y="2709019"/>
            <a:ext cx="10480483" cy="29542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3"/>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3"/>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 calcmode="lin" valueType="num">
                                      <p:cBhvr>
                                        <p:cTn id="22" dur="1000" fill="hold"/>
                                        <p:tgtEl>
                                          <p:spTgt spid="2058"/>
                                        </p:tgtEl>
                                        <p:attrNameLst>
                                          <p:attrName>ppt_w</p:attrName>
                                        </p:attrNameLst>
                                      </p:cBhvr>
                                      <p:tavLst>
                                        <p:tav tm="0">
                                          <p:val>
                                            <p:strVal val="#ppt_w+.3"/>
                                          </p:val>
                                        </p:tav>
                                        <p:tav tm="100000">
                                          <p:val>
                                            <p:strVal val="#ppt_w"/>
                                          </p:val>
                                        </p:tav>
                                      </p:tavLst>
                                    </p:anim>
                                    <p:anim calcmode="lin" valueType="num">
                                      <p:cBhvr>
                                        <p:cTn id="23" dur="1000" fill="hold"/>
                                        <p:tgtEl>
                                          <p:spTgt spid="2058"/>
                                        </p:tgtEl>
                                        <p:attrNameLst>
                                          <p:attrName>ppt_h</p:attrName>
                                        </p:attrNameLst>
                                      </p:cBhvr>
                                      <p:tavLst>
                                        <p:tav tm="0">
                                          <p:val>
                                            <p:strVal val="#ppt_h"/>
                                          </p:val>
                                        </p:tav>
                                        <p:tav tm="100000">
                                          <p:val>
                                            <p:strVal val="#ppt_h"/>
                                          </p:val>
                                        </p:tav>
                                      </p:tavLst>
                                    </p:anim>
                                    <p:animEffect transition="in" filter="fade">
                                      <p:cBhvr>
                                        <p:cTn id="24" dur="1000"/>
                                        <p:tgtEl>
                                          <p:spTgt spid="2058"/>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2062"/>
                                        </p:tgtEl>
                                        <p:attrNameLst>
                                          <p:attrName>style.visibility</p:attrName>
                                        </p:attrNameLst>
                                      </p:cBhvr>
                                      <p:to>
                                        <p:strVal val="visible"/>
                                      </p:to>
                                    </p:set>
                                    <p:anim calcmode="lin" valueType="num">
                                      <p:cBhvr>
                                        <p:cTn id="32" dur="1000" fill="hold"/>
                                        <p:tgtEl>
                                          <p:spTgt spid="2062"/>
                                        </p:tgtEl>
                                        <p:attrNameLst>
                                          <p:attrName>ppt_w</p:attrName>
                                        </p:attrNameLst>
                                      </p:cBhvr>
                                      <p:tavLst>
                                        <p:tav tm="0">
                                          <p:val>
                                            <p:strVal val="#ppt_w+.3"/>
                                          </p:val>
                                        </p:tav>
                                        <p:tav tm="100000">
                                          <p:val>
                                            <p:strVal val="#ppt_w"/>
                                          </p:val>
                                        </p:tav>
                                      </p:tavLst>
                                    </p:anim>
                                    <p:anim calcmode="lin" valueType="num">
                                      <p:cBhvr>
                                        <p:cTn id="33" dur="1000" fill="hold"/>
                                        <p:tgtEl>
                                          <p:spTgt spid="2062"/>
                                        </p:tgtEl>
                                        <p:attrNameLst>
                                          <p:attrName>ppt_h</p:attrName>
                                        </p:attrNameLst>
                                      </p:cBhvr>
                                      <p:tavLst>
                                        <p:tav tm="0">
                                          <p:val>
                                            <p:strVal val="#ppt_h"/>
                                          </p:val>
                                        </p:tav>
                                        <p:tav tm="100000">
                                          <p:val>
                                            <p:strVal val="#ppt_h"/>
                                          </p:val>
                                        </p:tav>
                                      </p:tavLst>
                                    </p:anim>
                                    <p:animEffect transition="in" filter="fade">
                                      <p:cBhvr>
                                        <p:cTn id="34"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054" grpId="0"/>
      <p:bldP spid="16" grpId="0" bldLvl="0" animBg="1"/>
      <p:bldP spid="2058" grpId="0"/>
      <p:bldP spid="19" grpId="0" bldLvl="0" animBg="1"/>
      <p:bldP spid="206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45"/>
</p:tagLst>
</file>

<file path=ppt/tags/tag10.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100.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101.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102.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103.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13.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17.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19.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20.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23.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25.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29.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31.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32.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35.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37.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40.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41.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43.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44.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45.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47.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48.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49.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50.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51.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53.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55.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56.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57.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59.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60.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61.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62.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63.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65.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66.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67.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68.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69.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70.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71.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72.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73.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74.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75.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77.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78.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79.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80.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81.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83.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84.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85.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86.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87.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ags/tag88.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89.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91.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92.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93.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6"/>
</p:tagLst>
</file>

<file path=ppt/tags/tag95.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2"/>
</p:tagLst>
</file>

<file path=ppt/tags/tag96.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9"/>
</p:tagLst>
</file>

<file path=ppt/tags/tag97.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3"/>
</p:tagLst>
</file>

<file path=ppt/tags/tag98.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Other"/>
  <p:tag name="MH_ORDER" val="3"/>
</p:tagLst>
</file>

<file path=ppt/tags/tag99.xml><?xml version="1.0" encoding="utf-8"?>
<p:tagLst xmlns:a="http://schemas.openxmlformats.org/drawingml/2006/main" xmlns:r="http://schemas.openxmlformats.org/officeDocument/2006/relationships" xmlns:p="http://schemas.openxmlformats.org/presentationml/2006/main">
  <p:tag name="MH" val="20170507075319"/>
  <p:tag name="MH_LIBRARY" val="GRAPHIC"/>
  <p:tag name="MH_TYPE" val="SubTitle"/>
  <p:tag name="MH_ORDER" val="1"/>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1299</Words>
  <Application>Microsoft Office PowerPoint</Application>
  <PresentationFormat>Custom</PresentationFormat>
  <Paragraphs>221</Paragraphs>
  <Slides>18</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宋体</vt:lpstr>
      <vt:lpstr>方正细谭黑简体</vt:lpstr>
      <vt:lpstr>Arial</vt:lpstr>
      <vt:lpstr>Calibri</vt:lpstr>
      <vt:lpstr>Century Gothic</vt:lpstr>
      <vt:lpstr>Wingdings 3</vt:lpstr>
      <vt:lpstr>自定义设计方案</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简洁红黑三角形</dc:title>
  <dc:creator>第一PPT</dc:creator>
  <cp:keywords>www.1ppt.com</cp:keywords>
  <dc:description>www.1ppt.com</dc:description>
  <cp:lastModifiedBy>TS10</cp:lastModifiedBy>
  <cp:revision>15</cp:revision>
  <dcterms:created xsi:type="dcterms:W3CDTF">2017-07-27T10:39:00Z</dcterms:created>
  <dcterms:modified xsi:type="dcterms:W3CDTF">2021-04-11T17:40:03Z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E8A969E758D247EBACF4C55816CB9386</vt:lpwstr>
  </property>
</Properties>
</file>