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5" r:id="rId1"/>
  </p:sldMasterIdLst>
  <p:sldIdLst>
    <p:sldId id="256" r:id="rId2"/>
    <p:sldId id="274" r:id="rId3"/>
    <p:sldId id="258" r:id="rId4"/>
    <p:sldId id="259" r:id="rId5"/>
    <p:sldId id="275" r:id="rId6"/>
    <p:sldId id="264" r:id="rId7"/>
    <p:sldId id="265" r:id="rId8"/>
    <p:sldId id="266" r:id="rId9"/>
    <p:sldId id="268" r:id="rId10"/>
    <p:sldId id="276" r:id="rId11"/>
    <p:sldId id="269" r:id="rId12"/>
    <p:sldId id="277" r:id="rId13"/>
    <p:sldId id="270" r:id="rId14"/>
    <p:sldId id="278" r:id="rId15"/>
    <p:sldId id="279" r:id="rId16"/>
    <p:sldId id="28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04/12/2021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358133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04/12/2021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371053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04/12/2021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7213695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04/12/2021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9264458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04/12/2021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4190306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04/12/2021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60747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04/12/2021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3920135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04/12/2021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4698048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04/12/2021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508161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04/12/2021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453694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04/12/2021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685687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AA2FCAC-B0FC-4561-97A2-3A4896B6BEB0}" type="datetimeFigureOut">
              <a:rPr lang="en-US" smtClean="0"/>
              <a:t>04/12/2021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511947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AA2FCAC-B0FC-4561-97A2-3A4896B6BEB0}" type="datetimeFigureOut">
              <a:rPr lang="en-US" smtClean="0"/>
              <a:t>04/12/2021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944115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AA2FCAC-B0FC-4561-97A2-3A4896B6BEB0}" type="datetimeFigureOut">
              <a:rPr lang="en-US" smtClean="0"/>
              <a:t>04/12/2021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4013032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A2FCAC-B0FC-4561-97A2-3A4896B6BEB0}" type="datetimeFigureOut">
              <a:rPr lang="en-US" smtClean="0"/>
              <a:t>04/12/2021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565427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04/12/2021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461386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6399212" y="5883275"/>
            <a:ext cx="914400" cy="365125"/>
          </a:xfrm>
        </p:spPr>
        <p:txBody>
          <a:bodyPr/>
          <a:lstStyle/>
          <a:p>
            <a:fld id="{EAA2FCAC-B0FC-4561-97A2-3A4896B6BEB0}" type="datetimeFigureOut">
              <a:rPr lang="en-US" smtClean="0"/>
              <a:t>04/12/2021</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799759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EAA2FCAC-B0FC-4561-97A2-3A4896B6BEB0}" type="datetimeFigureOut">
              <a:rPr lang="en-US" smtClean="0"/>
              <a:t>04/12/2021</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626A9D6A-B6B6-4CCE-85BE-43DD322E564C}" type="slidenum">
              <a:rPr lang="en-US" smtClean="0"/>
              <a:t>‹#›</a:t>
            </a:fld>
            <a:endParaRPr lang="en-US"/>
          </a:p>
        </p:txBody>
      </p:sp>
    </p:spTree>
    <p:extLst>
      <p:ext uri="{BB962C8B-B14F-4D97-AF65-F5344CB8AC3E}">
        <p14:creationId xmlns:p14="http://schemas.microsoft.com/office/powerpoint/2010/main" val="705929141"/>
      </p:ext>
    </p:extLst>
  </p:cSld>
  <p:clrMap bg1="dk1" tx1="lt1" bg2="dk2" tx2="lt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 id="2147483827" r:id="rId12"/>
    <p:sldLayoutId id="2147483828" r:id="rId13"/>
    <p:sldLayoutId id="2147483829" r:id="rId14"/>
    <p:sldLayoutId id="2147483830" r:id="rId15"/>
    <p:sldLayoutId id="2147483831" r:id="rId16"/>
    <p:sldLayoutId id="2147483832"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ithub.com/alifiaz/Coursera_Capstone/blob/master/Segmenting%20and%20Clustering%20Neighborhoods%20in%20Toronto2.ipynb"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just"/>
            <a:r>
              <a:rPr lang="en-US" b="1" dirty="0"/>
              <a:t>Analyzing Median House Prices and School Ratings for Scarborough Canada for Immigrants</a:t>
            </a:r>
            <a:endParaRPr lang="en-US" dirty="0"/>
          </a:p>
        </p:txBody>
      </p:sp>
      <p:sp>
        <p:nvSpPr>
          <p:cNvPr id="3" name="Subtitle 2"/>
          <p:cNvSpPr>
            <a:spLocks noGrp="1"/>
          </p:cNvSpPr>
          <p:nvPr>
            <p:ph type="subTitle" idx="1"/>
          </p:nvPr>
        </p:nvSpPr>
        <p:spPr>
          <a:xfrm>
            <a:off x="2589213" y="4777380"/>
            <a:ext cx="8915399" cy="859146"/>
          </a:xfrm>
        </p:spPr>
        <p:txBody>
          <a:bodyPr>
            <a:normAutofit lnSpcReduction="10000"/>
          </a:bodyPr>
          <a:lstStyle/>
          <a:p>
            <a:r>
              <a:rPr lang="en-US" dirty="0"/>
              <a:t>Applied Data Science Capstone</a:t>
            </a:r>
          </a:p>
          <a:p>
            <a:r>
              <a:rPr lang="it-IT" dirty="0"/>
              <a:t>IBM Data Science Professional </a:t>
            </a:r>
            <a:r>
              <a:rPr lang="it-IT" dirty="0" smtClean="0"/>
              <a:t>Certificate</a:t>
            </a:r>
          </a:p>
        </p:txBody>
      </p:sp>
    </p:spTree>
    <p:extLst>
      <p:ext uri="{BB962C8B-B14F-4D97-AF65-F5344CB8AC3E}">
        <p14:creationId xmlns:p14="http://schemas.microsoft.com/office/powerpoint/2010/main" val="3256136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9049" y="321291"/>
            <a:ext cx="9905998" cy="1905000"/>
          </a:xfrm>
        </p:spPr>
        <p:txBody>
          <a:bodyPr/>
          <a:lstStyle/>
          <a:p>
            <a:r>
              <a:rPr lang="en-US" b="1" dirty="0" smtClean="0"/>
              <a:t>Finding Most Common Venues</a:t>
            </a:r>
            <a:endParaRPr lang="en-US" b="1"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624912" y="1610091"/>
            <a:ext cx="11336179" cy="5072418"/>
          </a:xfrm>
          <a:prstGeom prst="rect">
            <a:avLst/>
          </a:prstGeom>
        </p:spPr>
      </p:pic>
    </p:spTree>
    <p:extLst>
      <p:ext uri="{BB962C8B-B14F-4D97-AF65-F5344CB8AC3E}">
        <p14:creationId xmlns:p14="http://schemas.microsoft.com/office/powerpoint/2010/main" val="2973530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a:bodyPr>
          <a:lstStyle/>
          <a:p>
            <a:r>
              <a:rPr lang="en-US" b="1" dirty="0"/>
              <a:t>Decision Making and Reporting Results</a:t>
            </a:r>
          </a:p>
        </p:txBody>
      </p:sp>
      <p:sp>
        <p:nvSpPr>
          <p:cNvPr id="3" name="Content Placeholder 2"/>
          <p:cNvSpPr>
            <a:spLocks noGrp="1"/>
          </p:cNvSpPr>
          <p:nvPr>
            <p:ph idx="1"/>
          </p:nvPr>
        </p:nvSpPr>
        <p:spPr>
          <a:xfrm>
            <a:off x="1141412" y="1255594"/>
            <a:ext cx="10459185" cy="4535607"/>
          </a:xfrm>
        </p:spPr>
        <p:txBody>
          <a:bodyPr>
            <a:normAutofit/>
          </a:bodyPr>
          <a:lstStyle/>
          <a:p>
            <a:pPr marL="0" indent="0">
              <a:buNone/>
            </a:pPr>
            <a:r>
              <a:rPr lang="en-US" b="1" dirty="0"/>
              <a:t>Now, we focus on the centers of clusters and compare them for their "Total Restaurants" and their "Total Joints". The group which its center has the highest "Total Sum" will be our best recommendation to the contractor. {Note: Total Sum = Total Restaurants + Total Joints.} This algorithm although is pretty straightforward yet is strongly powerful.</a:t>
            </a:r>
          </a:p>
          <a:p>
            <a:pPr marL="0" indent="0">
              <a:buNone/>
            </a:pPr>
            <a:endParaRPr lang="en-US" b="1" dirty="0"/>
          </a:p>
        </p:txBody>
      </p:sp>
    </p:spTree>
    <p:extLst>
      <p:ext uri="{BB962C8B-B14F-4D97-AF65-F5344CB8AC3E}">
        <p14:creationId xmlns:p14="http://schemas.microsoft.com/office/powerpoint/2010/main" val="9356832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Clustering</a:t>
            </a:r>
            <a:endParaRPr lang="en-US" b="1" dirty="0"/>
          </a:p>
        </p:txBody>
      </p:sp>
      <p:pic>
        <p:nvPicPr>
          <p:cNvPr id="4" name="Picture 3"/>
          <p:cNvPicPr>
            <a:picLocks noChangeAspect="1"/>
          </p:cNvPicPr>
          <p:nvPr/>
        </p:nvPicPr>
        <p:blipFill>
          <a:blip r:embed="rId2"/>
          <a:stretch>
            <a:fillRect/>
          </a:stretch>
        </p:blipFill>
        <p:spPr>
          <a:xfrm>
            <a:off x="1020881" y="2215345"/>
            <a:ext cx="10722074" cy="2219282"/>
          </a:xfrm>
          <a:prstGeom prst="rect">
            <a:avLst/>
          </a:prstGeom>
        </p:spPr>
      </p:pic>
    </p:spTree>
    <p:extLst>
      <p:ext uri="{BB962C8B-B14F-4D97-AF65-F5344CB8AC3E}">
        <p14:creationId xmlns:p14="http://schemas.microsoft.com/office/powerpoint/2010/main" val="8386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8614" y="604870"/>
            <a:ext cx="9905998" cy="637076"/>
          </a:xfrm>
        </p:spPr>
        <p:txBody>
          <a:bodyPr>
            <a:normAutofit/>
          </a:bodyPr>
          <a:lstStyle/>
          <a:p>
            <a:r>
              <a:rPr lang="en-US" b="1" dirty="0"/>
              <a:t>NEIGHBORHOOD MEDIAN HOUSING PRICES</a:t>
            </a:r>
            <a:endParaRPr lang="en-US" dirty="0"/>
          </a:p>
        </p:txBody>
      </p:sp>
      <p:sp>
        <p:nvSpPr>
          <p:cNvPr id="3" name="Content Placeholder 2"/>
          <p:cNvSpPr>
            <a:spLocks noGrp="1"/>
          </p:cNvSpPr>
          <p:nvPr>
            <p:ph idx="1"/>
          </p:nvPr>
        </p:nvSpPr>
        <p:spPr/>
        <p:txBody>
          <a:bodyPr/>
          <a:lstStyle/>
          <a:p>
            <a:endParaRPr lang="en-US"/>
          </a:p>
        </p:txBody>
      </p:sp>
      <p:pic>
        <p:nvPicPr>
          <p:cNvPr id="5" name="Picture 4"/>
          <p:cNvPicPr/>
          <p:nvPr/>
        </p:nvPicPr>
        <p:blipFill>
          <a:blip r:embed="rId2"/>
          <a:stretch>
            <a:fillRect/>
          </a:stretch>
        </p:blipFill>
        <p:spPr>
          <a:xfrm>
            <a:off x="942109" y="1403928"/>
            <a:ext cx="10298546" cy="5190836"/>
          </a:xfrm>
          <a:prstGeom prst="rect">
            <a:avLst/>
          </a:prstGeom>
        </p:spPr>
      </p:pic>
    </p:spTree>
    <p:extLst>
      <p:ext uri="{BB962C8B-B14F-4D97-AF65-F5344CB8AC3E}">
        <p14:creationId xmlns:p14="http://schemas.microsoft.com/office/powerpoint/2010/main" val="38566297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0181" y="73063"/>
            <a:ext cx="8913811" cy="1250045"/>
          </a:xfrm>
        </p:spPr>
        <p:txBody>
          <a:bodyPr/>
          <a:lstStyle/>
          <a:p>
            <a:r>
              <a:rPr lang="en-US" b="1" dirty="0"/>
              <a:t>NEIGHBORHOOD SCHOOL RATINGS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p:nvPr/>
        </p:nvPicPr>
        <p:blipFill>
          <a:blip r:embed="rId2"/>
          <a:stretch>
            <a:fillRect/>
          </a:stretch>
        </p:blipFill>
        <p:spPr>
          <a:xfrm>
            <a:off x="946016" y="1323108"/>
            <a:ext cx="10162140" cy="5166125"/>
          </a:xfrm>
          <a:prstGeom prst="rect">
            <a:avLst/>
          </a:prstGeom>
        </p:spPr>
      </p:pic>
    </p:spTree>
    <p:extLst>
      <p:ext uri="{BB962C8B-B14F-4D97-AF65-F5344CB8AC3E}">
        <p14:creationId xmlns:p14="http://schemas.microsoft.com/office/powerpoint/2010/main" val="1019349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a:t>
            </a:r>
            <a:r>
              <a:rPr lang="en-US" dirty="0"/>
              <a:t/>
            </a:r>
            <a:br>
              <a:rPr lang="en-US" dirty="0"/>
            </a:br>
            <a:endParaRPr lang="en-US" dirty="0"/>
          </a:p>
        </p:txBody>
      </p:sp>
      <p:sp>
        <p:nvSpPr>
          <p:cNvPr id="3" name="Content Placeholder 2"/>
          <p:cNvSpPr>
            <a:spLocks noGrp="1"/>
          </p:cNvSpPr>
          <p:nvPr>
            <p:ph idx="1"/>
          </p:nvPr>
        </p:nvSpPr>
        <p:spPr>
          <a:xfrm>
            <a:off x="1906824" y="1905000"/>
            <a:ext cx="8915400" cy="3777622"/>
          </a:xfrm>
        </p:spPr>
        <p:txBody>
          <a:bodyPr/>
          <a:lstStyle/>
          <a:p>
            <a:pPr algn="just"/>
            <a:r>
              <a:rPr lang="en-US" sz="3200" dirty="0" smtClean="0">
                <a:latin typeface="Tw Cen MT" panose="020B0602020104020603" pitchFamily="34" charset="0"/>
              </a:rPr>
              <a:t>In </a:t>
            </a:r>
            <a:r>
              <a:rPr lang="en-US" sz="3200" dirty="0">
                <a:latin typeface="Tw Cen MT" panose="020B0602020104020603" pitchFamily="34" charset="0"/>
              </a:rPr>
              <a:t>this project, through a k-means cluster algorithm we separate the neighborhood into 03 clusters, which have similar neighborhoods around them. Using the charts above decision leading to a particular neighborhood based on average house prices and school rating can be made</a:t>
            </a:r>
          </a:p>
          <a:p>
            <a:endParaRPr lang="en-US" dirty="0"/>
          </a:p>
        </p:txBody>
      </p:sp>
    </p:spTree>
    <p:extLst>
      <p:ext uri="{BB962C8B-B14F-4D97-AF65-F5344CB8AC3E}">
        <p14:creationId xmlns:p14="http://schemas.microsoft.com/office/powerpoint/2010/main" val="3593475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49523" y="2079008"/>
            <a:ext cx="5817808" cy="1578592"/>
          </a:xfrm>
        </p:spPr>
        <p:txBody>
          <a:bodyPr>
            <a:noAutofit/>
          </a:bodyPr>
          <a:lstStyle/>
          <a:p>
            <a:r>
              <a:rPr lang="en-US" sz="8000" b="1" dirty="0" smtClean="0">
                <a:latin typeface="Tw Cen MT" panose="020B0602020104020603" pitchFamily="34" charset="0"/>
              </a:rPr>
              <a:t>THANKS!</a:t>
            </a:r>
            <a:endParaRPr lang="en-US" sz="8000" b="1" dirty="0">
              <a:latin typeface="Tw Cen MT" panose="020B0602020104020603" pitchFamily="34" charset="0"/>
            </a:endParaRPr>
          </a:p>
        </p:txBody>
      </p:sp>
    </p:spTree>
    <p:extLst>
      <p:ext uri="{BB962C8B-B14F-4D97-AF65-F5344CB8AC3E}">
        <p14:creationId xmlns:p14="http://schemas.microsoft.com/office/powerpoint/2010/main" val="3521611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age result for scarborough canada map"/>
          <p:cNvPicPr/>
          <p:nvPr/>
        </p:nvPicPr>
        <p:blipFill>
          <a:blip r:embed="rId2">
            <a:extLst>
              <a:ext uri="{28A0092B-C50C-407E-A947-70E740481C1C}">
                <a14:useLocalDpi xmlns:a14="http://schemas.microsoft.com/office/drawing/2010/main" val="0"/>
              </a:ext>
            </a:extLst>
          </a:blip>
          <a:srcRect/>
          <a:stretch>
            <a:fillRect/>
          </a:stretch>
        </p:blipFill>
        <p:spPr bwMode="auto">
          <a:xfrm>
            <a:off x="1232434" y="241869"/>
            <a:ext cx="10017457" cy="620973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496751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2" y="618518"/>
            <a:ext cx="9905998" cy="759906"/>
          </a:xfrm>
        </p:spPr>
        <p:txBody>
          <a:bodyPr>
            <a:normAutofit fontScale="90000"/>
          </a:bodyPr>
          <a:lstStyle/>
          <a:p>
            <a:r>
              <a:rPr lang="en-US" dirty="0"/>
              <a:t>Part 1: </a:t>
            </a:r>
            <a:r>
              <a:rPr lang="en-US" b="1" dirty="0"/>
              <a:t>Problem Description</a:t>
            </a:r>
            <a:br>
              <a:rPr lang="en-US" b="1" dirty="0"/>
            </a:br>
            <a:endParaRPr lang="en-US" dirty="0"/>
          </a:p>
        </p:txBody>
      </p:sp>
      <p:sp>
        <p:nvSpPr>
          <p:cNvPr id="3" name="Content Placeholder 2"/>
          <p:cNvSpPr>
            <a:spLocks noGrp="1"/>
          </p:cNvSpPr>
          <p:nvPr>
            <p:ph idx="1"/>
          </p:nvPr>
        </p:nvSpPr>
        <p:spPr>
          <a:xfrm>
            <a:off x="1141412" y="1378424"/>
            <a:ext cx="9905999" cy="4412777"/>
          </a:xfrm>
        </p:spPr>
        <p:txBody>
          <a:bodyPr>
            <a:normAutofit lnSpcReduction="10000"/>
          </a:bodyPr>
          <a:lstStyle/>
          <a:p>
            <a:pPr algn="just"/>
            <a:r>
              <a:rPr lang="en-US" sz="3200" dirty="0">
                <a:latin typeface="Tw Cen MT" panose="020B0602020104020603" pitchFamily="34" charset="0"/>
              </a:rPr>
              <a:t>Many people migrating to various states of Canada require search of a good housing prices as well as good rating schools for their children. The projects aim to create an analysis of features for a neighborhood as a comparative analysis between neighborhoods. The features include median house price and school ratings and recreational facilities. This would help people to get awareness of the places before moving to a new country, state, city or place for their work or to start a new life</a:t>
            </a:r>
          </a:p>
          <a:p>
            <a:endParaRPr lang="en-US" dirty="0"/>
          </a:p>
        </p:txBody>
      </p:sp>
    </p:spTree>
    <p:extLst>
      <p:ext uri="{BB962C8B-B14F-4D97-AF65-F5344CB8AC3E}">
        <p14:creationId xmlns:p14="http://schemas.microsoft.com/office/powerpoint/2010/main" val="1652142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0278" y="618519"/>
            <a:ext cx="9905998" cy="718963"/>
          </a:xfrm>
        </p:spPr>
        <p:txBody>
          <a:bodyPr>
            <a:normAutofit/>
          </a:bodyPr>
          <a:lstStyle/>
          <a:p>
            <a:r>
              <a:rPr lang="en-US" dirty="0"/>
              <a:t>Part 2: </a:t>
            </a:r>
            <a:r>
              <a:rPr lang="en-US" b="1" dirty="0"/>
              <a:t>Data We Need</a:t>
            </a:r>
          </a:p>
        </p:txBody>
      </p:sp>
      <p:sp>
        <p:nvSpPr>
          <p:cNvPr id="3" name="Content Placeholder 2"/>
          <p:cNvSpPr>
            <a:spLocks noGrp="1"/>
          </p:cNvSpPr>
          <p:nvPr>
            <p:ph idx="1"/>
          </p:nvPr>
        </p:nvSpPr>
        <p:spPr>
          <a:xfrm>
            <a:off x="1141412" y="1337482"/>
            <a:ext cx="9905999" cy="5213444"/>
          </a:xfrm>
        </p:spPr>
        <p:txBody>
          <a:bodyPr/>
          <a:lstStyle/>
          <a:p>
            <a:r>
              <a:rPr lang="en-US" sz="2400" b="1" dirty="0">
                <a:latin typeface="Tw Cen MT" panose="020B0602020104020603" pitchFamily="34" charset="0"/>
              </a:rPr>
              <a:t>Longitude and Latitude Data:</a:t>
            </a:r>
            <a:endParaRPr lang="en-US" sz="2400" dirty="0">
              <a:latin typeface="Tw Cen MT" panose="020B0602020104020603" pitchFamily="34" charset="0"/>
            </a:endParaRPr>
          </a:p>
          <a:p>
            <a:r>
              <a:rPr lang="en-US" sz="2400" dirty="0">
                <a:latin typeface="Tw Cen MT" panose="020B0602020104020603" pitchFamily="34" charset="0"/>
              </a:rPr>
              <a:t>We will need geo-locational information about that specific borough and the neighborhoods in that borough. It is "Scarborough" in Toronto. </a:t>
            </a:r>
          </a:p>
          <a:p>
            <a:r>
              <a:rPr lang="en-US" sz="2400" dirty="0">
                <a:latin typeface="Tw Cen MT" panose="020B0602020104020603" pitchFamily="34" charset="0"/>
              </a:rPr>
              <a:t>Dataset comprising latitude and longitude, </a:t>
            </a:r>
            <a:r>
              <a:rPr lang="en-US" sz="2400" dirty="0" err="1">
                <a:latin typeface="Tw Cen MT" panose="020B0602020104020603" pitchFamily="34" charset="0"/>
              </a:rPr>
              <a:t>zipcodes</a:t>
            </a:r>
            <a:r>
              <a:rPr lang="en-US" sz="2400" dirty="0">
                <a:latin typeface="Tw Cen MT" panose="020B0602020104020603" pitchFamily="34" charset="0"/>
              </a:rPr>
              <a:t> is already available through the previous notebook. The location of Scarborough would be filtered using the same:</a:t>
            </a:r>
          </a:p>
          <a:p>
            <a:r>
              <a:rPr lang="en-US" sz="2400" u="sng" dirty="0">
                <a:latin typeface="Tw Cen MT" panose="020B0602020104020603" pitchFamily="34" charset="0"/>
                <a:hlinkClick r:id="rId2"/>
              </a:rPr>
              <a:t>https://github.com/alifiaz/Coursera_Capstone/blob/master/Segmenting%20and%20Clustering%20Neighborhoods%20in%20Toronto2.ipynb</a:t>
            </a:r>
            <a:endParaRPr lang="en-US" sz="2400" dirty="0">
              <a:latin typeface="Tw Cen MT" panose="020B0602020104020603" pitchFamily="34" charset="0"/>
            </a:endParaRPr>
          </a:p>
          <a:p>
            <a:pPr marL="0" indent="0">
              <a:buNone/>
            </a:pPr>
            <a:endParaRPr lang="en-US" b="1" dirty="0" smtClean="0"/>
          </a:p>
          <a:p>
            <a:pPr marL="0" indent="0">
              <a:buNone/>
            </a:pPr>
            <a:endParaRPr lang="en-US" b="1" dirty="0"/>
          </a:p>
          <a:p>
            <a:pPr marL="0" indent="0">
              <a:buNone/>
            </a:pPr>
            <a:endParaRPr lang="en-US" dirty="0" smtClean="0"/>
          </a:p>
          <a:p>
            <a:endParaRPr lang="en-US" dirty="0"/>
          </a:p>
        </p:txBody>
      </p:sp>
      <p:pic>
        <p:nvPicPr>
          <p:cNvPr id="6" name="Picture 5"/>
          <p:cNvPicPr>
            <a:picLocks noChangeAspect="1"/>
          </p:cNvPicPr>
          <p:nvPr/>
        </p:nvPicPr>
        <p:blipFill>
          <a:blip r:embed="rId3"/>
          <a:stretch>
            <a:fillRect/>
          </a:stretch>
        </p:blipFill>
        <p:spPr>
          <a:xfrm>
            <a:off x="3178800" y="4876484"/>
            <a:ext cx="5518696" cy="1981516"/>
          </a:xfrm>
          <a:prstGeom prst="rect">
            <a:avLst/>
          </a:prstGeom>
        </p:spPr>
      </p:pic>
    </p:spTree>
    <p:extLst>
      <p:ext uri="{BB962C8B-B14F-4D97-AF65-F5344CB8AC3E}">
        <p14:creationId xmlns:p14="http://schemas.microsoft.com/office/powerpoint/2010/main" val="3862460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38529" y="939173"/>
            <a:ext cx="10172509" cy="4839482"/>
          </a:xfrm>
          <a:prstGeom prst="rect">
            <a:avLst/>
          </a:prstGeom>
        </p:spPr>
      </p:pic>
    </p:spTree>
    <p:extLst>
      <p:ext uri="{BB962C8B-B14F-4D97-AF65-F5344CB8AC3E}">
        <p14:creationId xmlns:p14="http://schemas.microsoft.com/office/powerpoint/2010/main" val="2889307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5813" y="618518"/>
            <a:ext cx="9905998" cy="637076"/>
          </a:xfrm>
        </p:spPr>
        <p:txBody>
          <a:bodyPr>
            <a:normAutofit/>
          </a:bodyPr>
          <a:lstStyle/>
          <a:p>
            <a:r>
              <a:rPr lang="en-US" b="1" dirty="0" smtClean="0"/>
              <a:t>Foursquare API</a:t>
            </a:r>
            <a:endParaRPr lang="en-US" dirty="0"/>
          </a:p>
        </p:txBody>
      </p:sp>
      <p:sp>
        <p:nvSpPr>
          <p:cNvPr id="3" name="Content Placeholder 2"/>
          <p:cNvSpPr>
            <a:spLocks noGrp="1"/>
          </p:cNvSpPr>
          <p:nvPr>
            <p:ph idx="1"/>
          </p:nvPr>
        </p:nvSpPr>
        <p:spPr>
          <a:xfrm>
            <a:off x="1086821" y="1733265"/>
            <a:ext cx="10459185" cy="4535607"/>
          </a:xfrm>
        </p:spPr>
        <p:txBody>
          <a:bodyPr>
            <a:normAutofit/>
          </a:bodyPr>
          <a:lstStyle/>
          <a:p>
            <a:pPr algn="just"/>
            <a:r>
              <a:rPr lang="en-US" sz="3200" dirty="0" smtClean="0">
                <a:latin typeface="Tw Cen MT" panose="020B0602020104020603" pitchFamily="34" charset="0"/>
              </a:rPr>
              <a:t>Connecting </a:t>
            </a:r>
            <a:r>
              <a:rPr lang="en-US" sz="3200" dirty="0">
                <a:latin typeface="Tw Cen MT" panose="020B0602020104020603" pitchFamily="34" charset="0"/>
              </a:rPr>
              <a:t>to Foursquare and Retrieving Locational </a:t>
            </a:r>
            <a:r>
              <a:rPr lang="en-US" sz="3200" dirty="0" smtClean="0">
                <a:latin typeface="Tw Cen MT" panose="020B0602020104020603" pitchFamily="34" charset="0"/>
              </a:rPr>
              <a:t>Data</a:t>
            </a:r>
            <a:r>
              <a:rPr lang="en-US" sz="3200" dirty="0">
                <a:latin typeface="Tw Cen MT" panose="020B0602020104020603" pitchFamily="34" charset="0"/>
              </a:rPr>
              <a:t> for Each Venue in Every </a:t>
            </a:r>
            <a:r>
              <a:rPr lang="en-US" sz="3200" dirty="0" smtClean="0">
                <a:latin typeface="Tw Cen MT" panose="020B0602020104020603" pitchFamily="34" charset="0"/>
              </a:rPr>
              <a:t>Neighborhood</a:t>
            </a:r>
          </a:p>
          <a:p>
            <a:pPr marL="0" indent="0" algn="just">
              <a:buNone/>
            </a:pPr>
            <a:r>
              <a:rPr lang="en-US" sz="3200" dirty="0">
                <a:latin typeface="Tw Cen MT" panose="020B0602020104020603" pitchFamily="34" charset="0"/>
              </a:rPr>
              <a:t>After finding the list of neighborhoods, we then connect to the Foursquare API to gather information about venues inside each and every neighborhood. For each neighborhood, we have chosen the radius to be </a:t>
            </a:r>
            <a:r>
              <a:rPr lang="en-US" sz="3200" dirty="0" smtClean="0">
                <a:latin typeface="Tw Cen MT" panose="020B0602020104020603" pitchFamily="34" charset="0"/>
              </a:rPr>
              <a:t>100 </a:t>
            </a:r>
            <a:r>
              <a:rPr lang="en-US" sz="3200" dirty="0">
                <a:latin typeface="Tw Cen MT" panose="020B0602020104020603" pitchFamily="34" charset="0"/>
              </a:rPr>
              <a:t>meter. </a:t>
            </a:r>
            <a:endParaRPr lang="en-US" b="1" dirty="0"/>
          </a:p>
        </p:txBody>
      </p:sp>
    </p:spTree>
    <p:extLst>
      <p:ext uri="{BB962C8B-B14F-4D97-AF65-F5344CB8AC3E}">
        <p14:creationId xmlns:p14="http://schemas.microsoft.com/office/powerpoint/2010/main" val="640700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2541" y="618518"/>
            <a:ext cx="9905998" cy="637076"/>
          </a:xfrm>
        </p:spPr>
        <p:txBody>
          <a:bodyPr>
            <a:normAutofit/>
          </a:bodyPr>
          <a:lstStyle/>
          <a:p>
            <a:r>
              <a:rPr lang="en-US" b="1" dirty="0" smtClean="0"/>
              <a:t>Data Preprocessing</a:t>
            </a:r>
            <a:endParaRPr lang="en-US" dirty="0"/>
          </a:p>
        </p:txBody>
      </p:sp>
      <p:sp>
        <p:nvSpPr>
          <p:cNvPr id="3" name="Content Placeholder 2"/>
          <p:cNvSpPr>
            <a:spLocks noGrp="1"/>
          </p:cNvSpPr>
          <p:nvPr>
            <p:ph idx="1"/>
          </p:nvPr>
        </p:nvSpPr>
        <p:spPr>
          <a:xfrm>
            <a:off x="1400720" y="1501253"/>
            <a:ext cx="10459185" cy="4535607"/>
          </a:xfrm>
        </p:spPr>
        <p:txBody>
          <a:bodyPr>
            <a:noAutofit/>
          </a:bodyPr>
          <a:lstStyle/>
          <a:p>
            <a:pPr algn="just"/>
            <a:r>
              <a:rPr lang="en-US" sz="2800" dirty="0" smtClean="0">
                <a:latin typeface="Tw Cen MT" panose="020B0602020104020603" pitchFamily="34" charset="0"/>
              </a:rPr>
              <a:t>Processing </a:t>
            </a:r>
            <a:r>
              <a:rPr lang="en-US" sz="2800" dirty="0">
                <a:latin typeface="Tw Cen MT" panose="020B0602020104020603" pitchFamily="34" charset="0"/>
              </a:rPr>
              <a:t>the Retrieved Data and Creating a </a:t>
            </a:r>
            <a:r>
              <a:rPr lang="en-US" sz="2800" dirty="0" err="1">
                <a:latin typeface="Tw Cen MT" panose="020B0602020104020603" pitchFamily="34" charset="0"/>
              </a:rPr>
              <a:t>DataFrome</a:t>
            </a:r>
            <a:r>
              <a:rPr lang="en-US" sz="2800" dirty="0">
                <a:latin typeface="Tw Cen MT" panose="020B0602020104020603" pitchFamily="34" charset="0"/>
              </a:rPr>
              <a:t> for All the Venues inside the Scarborough</a:t>
            </a:r>
          </a:p>
          <a:p>
            <a:pPr marL="0" indent="0" algn="just">
              <a:buNone/>
            </a:pPr>
            <a:r>
              <a:rPr lang="en-US" sz="2800" dirty="0">
                <a:latin typeface="Tw Cen MT" panose="020B0602020104020603" pitchFamily="34" charset="0"/>
              </a:rPr>
              <a:t>When the data is completely gathered, we will perform processing on that raw data to find our desirable features for each venue. Our main feature is the category of that venue. After this stage, the column "Venue's Category" </a:t>
            </a:r>
            <a:r>
              <a:rPr lang="en-US" sz="2800" dirty="0" smtClean="0">
                <a:latin typeface="Tw Cen MT" panose="020B0602020104020603" pitchFamily="34" charset="0"/>
              </a:rPr>
              <a:t>will </a:t>
            </a:r>
            <a:r>
              <a:rPr lang="en-US" sz="2800" dirty="0">
                <a:latin typeface="Tw Cen MT" panose="020B0602020104020603" pitchFamily="34" charset="0"/>
              </a:rPr>
              <a:t>be One-hot encoded and different venues will have different feature-columns. </a:t>
            </a:r>
          </a:p>
        </p:txBody>
      </p:sp>
    </p:spTree>
    <p:extLst>
      <p:ext uri="{BB962C8B-B14F-4D97-AF65-F5344CB8AC3E}">
        <p14:creationId xmlns:p14="http://schemas.microsoft.com/office/powerpoint/2010/main" val="818901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1142" y="618518"/>
            <a:ext cx="9905998" cy="637076"/>
          </a:xfrm>
        </p:spPr>
        <p:txBody>
          <a:bodyPr>
            <a:normAutofit/>
          </a:bodyPr>
          <a:lstStyle/>
          <a:p>
            <a:r>
              <a:rPr lang="en-US" b="1" dirty="0"/>
              <a:t>Creating a </a:t>
            </a:r>
            <a:r>
              <a:rPr lang="en-US" b="1" dirty="0" err="1"/>
              <a:t>DataFrome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sz="2800" dirty="0" smtClean="0">
                <a:latin typeface="Tw Cen MT" panose="020B0602020104020603" pitchFamily="34" charset="0"/>
              </a:rPr>
              <a:t>Processing </a:t>
            </a:r>
            <a:r>
              <a:rPr lang="en-US" sz="2800" dirty="0">
                <a:latin typeface="Tw Cen MT" panose="020B0602020104020603" pitchFamily="34" charset="0"/>
              </a:rPr>
              <a:t>the Retrieved Data and Creating a </a:t>
            </a:r>
            <a:r>
              <a:rPr lang="en-US" sz="2800" dirty="0" err="1">
                <a:latin typeface="Tw Cen MT" panose="020B0602020104020603" pitchFamily="34" charset="0"/>
              </a:rPr>
              <a:t>DataFrome</a:t>
            </a:r>
            <a:r>
              <a:rPr lang="en-US" sz="2800" dirty="0">
                <a:latin typeface="Tw Cen MT" panose="020B0602020104020603" pitchFamily="34" charset="0"/>
              </a:rPr>
              <a:t> for All the Venues inside the </a:t>
            </a:r>
            <a:r>
              <a:rPr lang="en-US" sz="2800" dirty="0" smtClean="0">
                <a:latin typeface="Tw Cen MT" panose="020B0602020104020603" pitchFamily="34" charset="0"/>
              </a:rPr>
              <a:t>Scarborough</a:t>
            </a:r>
          </a:p>
          <a:p>
            <a:pPr marL="0" indent="0">
              <a:buNone/>
            </a:pPr>
            <a:endParaRPr lang="en-US" b="1" dirty="0"/>
          </a:p>
        </p:txBody>
      </p:sp>
      <p:pic>
        <p:nvPicPr>
          <p:cNvPr id="4" name="Picture 3"/>
          <p:cNvPicPr>
            <a:picLocks noChangeAspect="1"/>
          </p:cNvPicPr>
          <p:nvPr/>
        </p:nvPicPr>
        <p:blipFill>
          <a:blip r:embed="rId2"/>
          <a:stretch>
            <a:fillRect/>
          </a:stretch>
        </p:blipFill>
        <p:spPr>
          <a:xfrm>
            <a:off x="744869" y="2452656"/>
            <a:ext cx="10986522" cy="3975621"/>
          </a:xfrm>
          <a:prstGeom prst="rect">
            <a:avLst/>
          </a:prstGeom>
        </p:spPr>
      </p:pic>
    </p:spTree>
    <p:extLst>
      <p:ext uri="{BB962C8B-B14F-4D97-AF65-F5344CB8AC3E}">
        <p14:creationId xmlns:p14="http://schemas.microsoft.com/office/powerpoint/2010/main" val="2482164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4: Applying one of Machine Learning Techniques (K-Means Clustering)</a:t>
            </a:r>
          </a:p>
          <a:p>
            <a:pPr marL="0" indent="0">
              <a:buNone/>
            </a:pPr>
            <a:endParaRPr lang="en-US" b="1" dirty="0"/>
          </a:p>
        </p:txBody>
      </p:sp>
      <p:pic>
        <p:nvPicPr>
          <p:cNvPr id="4" name="Picture 3"/>
          <p:cNvPicPr>
            <a:picLocks noChangeAspect="1"/>
          </p:cNvPicPr>
          <p:nvPr/>
        </p:nvPicPr>
        <p:blipFill>
          <a:blip r:embed="rId2"/>
          <a:stretch>
            <a:fillRect/>
          </a:stretch>
        </p:blipFill>
        <p:spPr>
          <a:xfrm>
            <a:off x="1141411" y="1892670"/>
            <a:ext cx="9129526" cy="1935528"/>
          </a:xfrm>
          <a:prstGeom prst="rect">
            <a:avLst/>
          </a:prstGeom>
        </p:spPr>
      </p:pic>
      <p:pic>
        <p:nvPicPr>
          <p:cNvPr id="6" name="Picture 5"/>
          <p:cNvPicPr>
            <a:picLocks noChangeAspect="1"/>
          </p:cNvPicPr>
          <p:nvPr/>
        </p:nvPicPr>
        <p:blipFill>
          <a:blip r:embed="rId3"/>
          <a:stretch>
            <a:fillRect/>
          </a:stretch>
        </p:blipFill>
        <p:spPr>
          <a:xfrm>
            <a:off x="1141411" y="4205784"/>
            <a:ext cx="10917690" cy="1963003"/>
          </a:xfrm>
          <a:prstGeom prst="rect">
            <a:avLst/>
          </a:prstGeom>
        </p:spPr>
      </p:pic>
    </p:spTree>
    <p:extLst>
      <p:ext uri="{BB962C8B-B14F-4D97-AF65-F5344CB8AC3E}">
        <p14:creationId xmlns:p14="http://schemas.microsoft.com/office/powerpoint/2010/main" val="42448995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TM03457485[[fn=Mesh]]</Template>
  <TotalTime>313</TotalTime>
  <Words>472</Words>
  <Application>Microsoft Office PowerPoint</Application>
  <PresentationFormat>Widescreen</PresentationFormat>
  <Paragraphs>31</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Century Gothic</vt:lpstr>
      <vt:lpstr>Tw Cen MT</vt:lpstr>
      <vt:lpstr>Mesh</vt:lpstr>
      <vt:lpstr>Analyzing Median House Prices and School Ratings for Scarborough Canada for Immigrants</vt:lpstr>
      <vt:lpstr>PowerPoint Presentation</vt:lpstr>
      <vt:lpstr>Part 1: Problem Description </vt:lpstr>
      <vt:lpstr>Part 2: Data We Need</vt:lpstr>
      <vt:lpstr>PowerPoint Presentation</vt:lpstr>
      <vt:lpstr>Foursquare API</vt:lpstr>
      <vt:lpstr>Data Preprocessing</vt:lpstr>
      <vt:lpstr>Creating a DataFrome</vt:lpstr>
      <vt:lpstr>Main Article</vt:lpstr>
      <vt:lpstr>Finding Most Common Venues</vt:lpstr>
      <vt:lpstr>Decision Making and Reporting Results</vt:lpstr>
      <vt:lpstr>Clustering</vt:lpstr>
      <vt:lpstr>NEIGHBORHOOD MEDIAN HOUSING PRICES</vt:lpstr>
      <vt:lpstr>NEIGHBORHOOD SCHOOL RATINGS</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Recommender System for Groceries Contractor</dc:title>
  <dc:creator>Mohammad Ali Dastgheib</dc:creator>
  <cp:lastModifiedBy>TS10</cp:lastModifiedBy>
  <cp:revision>13</cp:revision>
  <dcterms:created xsi:type="dcterms:W3CDTF">2018-09-09T09:14:01Z</dcterms:created>
  <dcterms:modified xsi:type="dcterms:W3CDTF">2021-04-11T17:30:59Z</dcterms:modified>
</cp:coreProperties>
</file>