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9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4660"/>
  </p:normalViewPr>
  <p:slideViewPr>
    <p:cSldViewPr snapToGrid="0">
      <p:cViewPr>
        <p:scale>
          <a:sx n="74" d="100"/>
          <a:sy n="74" d="100"/>
        </p:scale>
        <p:origin x="16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Sektor </a:t>
            </a:r>
            <a:r>
              <a:rPr lang="en-US" dirty="0"/>
              <a:t>MSP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MSP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BA-459E-AE48-A6D322A1F2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61BA-459E-AE48-A6D322A1F2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BA-459E-AE48-A6D322A1F2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61BA-459E-AE48-A6D322A1F25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1BA-459E-AE48-A6D322A1F25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1BA-459E-AE48-A6D322A1F25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BA-459E-AE48-A6D322A1F25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1BA-459E-AE48-A6D322A1F25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Arkusz1!$A$2:$A$5</c:f>
              <c:strCache>
                <c:ptCount val="4"/>
                <c:pt idx="0">
                  <c:v>Usługi 53,9%</c:v>
                </c:pt>
                <c:pt idx="1">
                  <c:v>Handel 20,9%</c:v>
                </c:pt>
                <c:pt idx="2">
                  <c:v>Budownictwo 15,6%</c:v>
                </c:pt>
                <c:pt idx="3">
                  <c:v>Przemysł 9,6%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53.9</c:v>
                </c:pt>
                <c:pt idx="1">
                  <c:v>20.9</c:v>
                </c:pt>
                <c:pt idx="2">
                  <c:v>15.6</c:v>
                </c:pt>
                <c:pt idx="3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59E-AE48-A6D322A1F25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Duże Firmy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MSP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E4-4C10-B8EB-BF92308643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E4-4C10-B8EB-BF92308643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8E4-4C10-B8EB-BF92308643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8E4-4C10-B8EB-BF923086434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8E4-4C10-B8EB-BF923086434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8E4-4C10-B8EB-BF923086434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8E4-4C10-B8EB-BF923086434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8E4-4C10-B8EB-BF923086434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Arkusz1!$A$2:$A$5</c:f>
              <c:strCache>
                <c:ptCount val="4"/>
                <c:pt idx="0">
                  <c:v>Usługi 32%</c:v>
                </c:pt>
                <c:pt idx="1">
                  <c:v>Handel 13,6%</c:v>
                </c:pt>
                <c:pt idx="2">
                  <c:v>Budownictwo 3,3%</c:v>
                </c:pt>
                <c:pt idx="3">
                  <c:v>Przemysł 51,1%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32</c:v>
                </c:pt>
                <c:pt idx="1">
                  <c:v>13.6</c:v>
                </c:pt>
                <c:pt idx="2">
                  <c:v>3.3</c:v>
                </c:pt>
                <c:pt idx="3">
                  <c:v>51.1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E4-4C10-B8EB-BF923086434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E622-8C56-4731-9D34-899558E94A45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3549-AA33-4E14-83CF-9CF2FE6802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2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http://www.pih.org.pl/images/definicja_msp.pdf</a:t>
            </a:r>
            <a:br>
              <a:rPr lang="pl-PL" dirty="0"/>
            </a:br>
            <a:r>
              <a:rPr lang="pl-PL" dirty="0"/>
              <a:t>https://pl.wikipedia.org/wiki/Przedsi%C4%99biorstwo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36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0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https://www.parp.gov.pl/component/publications/publication/raport-o-stanie-sektora-malych-i-srednich-przedsiebiorstw-w-polsce-2023</a:t>
            </a:r>
          </a:p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2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2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6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3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20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89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https://pragmago.pl/porada/sektor-msp-w-polsce/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82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8DED7-32B1-0156-6EEF-0576EE6B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6E8347-904F-956D-0C32-911014C4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5973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1AA03A-CB5B-7254-803E-C13C4388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450" y="684213"/>
            <a:ext cx="9036050" cy="2586038"/>
          </a:xfrm>
        </p:spPr>
        <p:txBody>
          <a:bodyPr/>
          <a:lstStyle/>
          <a:p>
            <a:r>
              <a:rPr lang="pl-PL" sz="4400" b="0" i="0" dirty="0">
                <a:effectLst/>
                <a:latin typeface="Söhne"/>
              </a:rPr>
              <a:t>Rola i znaczenie MSP dla gospodarki Polski </a:t>
            </a:r>
            <a:endParaRPr lang="pl-PL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98AD81-4673-B251-2A6B-028E3A18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90538"/>
            <a:ext cx="4038600" cy="1598612"/>
          </a:xfrm>
        </p:spPr>
        <p:txBody>
          <a:bodyPr/>
          <a:lstStyle/>
          <a:p>
            <a:r>
              <a:rPr lang="pl-PL" dirty="0"/>
              <a:t>Wydział Finansów i Zarządzania Kierunek: Informatyka</a:t>
            </a:r>
          </a:p>
        </p:txBody>
      </p:sp>
      <p:pic>
        <p:nvPicPr>
          <p:cNvPr id="4" name="Obraz 3" descr="Obraz zawierający Czcionka, logo, tekst, Jaskrawoniebieski">
            <a:extLst>
              <a:ext uri="{FF2B5EF4-FFF2-40B4-BE49-F238E27FC236}">
                <a16:creationId xmlns:a16="http://schemas.microsoft.com/office/drawing/2014/main" id="{CA460198-D369-6625-92B3-9023279B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0"/>
            <a:ext cx="3750860" cy="192788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E2DBDBA-4923-C0CD-EE0E-4BB395E45C30}"/>
              </a:ext>
            </a:extLst>
          </p:cNvPr>
          <p:cNvSpPr txBox="1"/>
          <p:nvPr/>
        </p:nvSpPr>
        <p:spPr>
          <a:xfrm>
            <a:off x="5299307" y="6211669"/>
            <a:ext cx="128099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Wrocław 2024</a:t>
            </a:r>
          </a:p>
          <a:p>
            <a:pPr>
              <a:spcAft>
                <a:spcPts val="600"/>
              </a:spcAft>
            </a:pPr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E2B9948E-E3CF-0DAF-2C73-A9C2C46057EC}"/>
              </a:ext>
            </a:extLst>
          </p:cNvPr>
          <p:cNvSpPr txBox="1">
            <a:spLocks/>
          </p:cNvSpPr>
          <p:nvPr/>
        </p:nvSpPr>
        <p:spPr>
          <a:xfrm>
            <a:off x="56269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Damian Wyrwinski</a:t>
            </a:r>
          </a:p>
          <a:p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0DCE479E-DD6F-DAB3-09DF-B42F3D011F4C}"/>
              </a:ext>
            </a:extLst>
          </p:cNvPr>
          <p:cNvSpPr txBox="1">
            <a:spLocks/>
          </p:cNvSpPr>
          <p:nvPr/>
        </p:nvSpPr>
        <p:spPr>
          <a:xfrm>
            <a:off x="20582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Katarzyna Ko</a:t>
            </a:r>
            <a:r>
              <a:rPr lang="pl-P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łoda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8DFF32F7-159C-9838-7236-F6918B650ED9}"/>
              </a:ext>
            </a:extLst>
          </p:cNvPr>
          <p:cNvSpPr txBox="1">
            <a:spLocks/>
          </p:cNvSpPr>
          <p:nvPr/>
        </p:nvSpPr>
        <p:spPr>
          <a:xfrm>
            <a:off x="4159703" y="46772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Maciej Zientara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997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B67E54-BB9E-A0AA-5DE2-4E193C12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26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MSP dla rynku pracy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1D6111-8DA6-7059-9817-B31D4C66D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12935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 MSP stanowi przeważającą większość przedsiębiorstw w Polsce – 99,8%.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Według stanu na 31.12.2021 r. w sektorze przedsiębiorstw (również dużych) pracowało ponad 10,2 mln osób i ta liczba rośnie już od wielu lat. W sektorze MSP pracowało ponad 6,9 mln osób, tj. 68% pracujących ogółem w sektorze przedsiębiorstw.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Mikroprzedsiębiorstwa – 4,3 mln osób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Małe przedsiębiorstwa – 1 mln osób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Średnie przedsiębiorstwa </a:t>
            </a:r>
            <a:r>
              <a:rPr lang="pl-PL" sz="1800">
                <a:latin typeface="Aptos" panose="020B0004020202020204" pitchFamily="34" charset="0"/>
                <a:cs typeface="Arial" panose="020B0604020202020204" pitchFamily="34" charset="0"/>
              </a:rPr>
              <a:t>– 1,6 mln osób</a:t>
            </a:r>
            <a:endParaRPr lang="pl-PL" sz="18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Duże przedsiębiorstwa – 3,3 mln osób</a:t>
            </a:r>
          </a:p>
          <a:p>
            <a:pPr algn="l">
              <a:lnSpc>
                <a:spcPct val="10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2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927BD-F6AC-6437-AF66-B488ACCF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2000" cy="9667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w PKB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F40F42-DB84-9D9C-4F28-635C23E5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6787"/>
            <a:ext cx="9144000" cy="1655762"/>
          </a:xfrm>
        </p:spPr>
        <p:txBody>
          <a:bodyPr/>
          <a:lstStyle/>
          <a:p>
            <a:pPr algn="l"/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Procentowy udział MSP w PKB Polski.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sz="1800" b="1" dirty="0">
                <a:latin typeface="Aptos" panose="020B0004020202020204" pitchFamily="34" charset="0"/>
                <a:cs typeface="Arial" panose="020B0604020202020204" pitchFamily="34" charset="0"/>
              </a:rPr>
              <a:t>TO READ: </a:t>
            </a:r>
          </a:p>
          <a:p>
            <a:pPr algn="l"/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https://depilconcept.pl/raport-parp-2022-o-stanie-sektora-msp-w-polsce/</a:t>
            </a:r>
          </a:p>
          <a:p>
            <a:pPr algn="l"/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https://www.parp.gov.pl/component/content/article/82282:jubileuszowy-raport-parp-msp-niezaprzeczalnie-najwazniejszym-ogniwem-polskiej-gospodarki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8815AA2-0404-CBF2-FF8A-0B729DF5E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78" t="34046" r="27039" b="32038"/>
          <a:stretch/>
        </p:blipFill>
        <p:spPr>
          <a:xfrm>
            <a:off x="5612855" y="2787588"/>
            <a:ext cx="6579145" cy="399939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71C5977-47AB-605D-67CF-F2CD23609D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00" t="42718" r="25000" b="19094"/>
          <a:stretch/>
        </p:blipFill>
        <p:spPr>
          <a:xfrm>
            <a:off x="0" y="2956264"/>
            <a:ext cx="5610623" cy="32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47321-0FF6-68B2-B522-C20D8EE8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00" y="-7937"/>
            <a:ext cx="8001000" cy="1608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Innowacyjność i rozwój technologiczny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ED6C1-E64B-FCC3-B9C5-134661BF8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607" y="2446478"/>
            <a:ext cx="9144000" cy="978551"/>
          </a:xfrm>
        </p:spPr>
        <p:txBody>
          <a:bodyPr/>
          <a:lstStyle/>
          <a:p>
            <a:r>
              <a:rPr lang="en-GB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Definicja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Innowacja oznacza wprowadzenie nowości (produktu, procesu, modelu biznesowego), która przynosi istotne zmiany w skali firmy, lokalnego rynku, czy sektora.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17ED07-0A39-4050-5BF9-517C3D76A456}"/>
              </a:ext>
            </a:extLst>
          </p:cNvPr>
          <p:cNvSpPr txBox="1"/>
          <p:nvPr/>
        </p:nvSpPr>
        <p:spPr>
          <a:xfrm>
            <a:off x="145703" y="1870254"/>
            <a:ext cx="1164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"Innowacje nie są już wyborem, ale koniecznością dla MSP, aby utrzymać konkurencyjność na dynamicznie zmieniającym się rynku."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7B8A99-2403-59CB-0451-A26DC7CA3CEA}"/>
              </a:ext>
            </a:extLst>
          </p:cNvPr>
          <p:cNvSpPr txBox="1"/>
          <p:nvPr/>
        </p:nvSpPr>
        <p:spPr>
          <a:xfrm>
            <a:off x="145703" y="3425029"/>
            <a:ext cx="2326193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Strategie innowacji w MSP: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Pierwszy na rynku- Uzyskanie pozycji lidera przez wprowadzenie nowości.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Naśladowanie - Implementacja sprawdzonych już rozwiązań.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Inżynieria aplikacji - Udoskonalenie istniejących technologii.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 też</a:t>
            </a: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 Kopiowanie istniejących rozwiązań, minimalne nakłady na B</a:t>
            </a:r>
            <a:r>
              <a:rPr lang="en-GB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adania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+R</a:t>
            </a:r>
            <a:r>
              <a:rPr lang="en-GB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ozwój</a:t>
            </a:r>
            <a:endParaRPr lang="pl-PL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8DEB57F-C19D-8DD7-147F-B36BECC70CD8}"/>
              </a:ext>
            </a:extLst>
          </p:cNvPr>
          <p:cNvSpPr txBox="1"/>
          <p:nvPr/>
        </p:nvSpPr>
        <p:spPr>
          <a:xfrm>
            <a:off x="2471896" y="3432971"/>
            <a:ext cx="2280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Charakterystyka innowacji w MSP:</a:t>
            </a:r>
          </a:p>
          <a:p>
            <a:pPr algn="l"/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Wysoki procent MSP inwestuje w innowacje, głównie na poziomie firmy.</a:t>
            </a:r>
            <a:endParaRPr lang="en-GB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Większość innowacji ma charakter przyrostowy, choć występują również innowacje radykalne, zmieniające rynek.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0E7B4D8-1318-39B7-F192-EB8134CD1FF8}"/>
              </a:ext>
            </a:extLst>
          </p:cNvPr>
          <p:cNvSpPr txBox="1"/>
          <p:nvPr/>
        </p:nvSpPr>
        <p:spPr>
          <a:xfrm>
            <a:off x="4752871" y="3432971"/>
            <a:ext cx="1918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Czynniki wpływające na innowacje:</a:t>
            </a:r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Zasoby ludzkie: motywacja i doświadczenie pracowników.</a:t>
            </a:r>
            <a:endParaRPr lang="en-GB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Kultura organizacyjna: chęć do innowacji, swoboda działania, zdolność do innowacji, aktywność.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3070BAB-525A-043F-C646-7606DBF8D4DE}"/>
              </a:ext>
            </a:extLst>
          </p:cNvPr>
          <p:cNvSpPr txBox="1"/>
          <p:nvPr/>
        </p:nvSpPr>
        <p:spPr>
          <a:xfrm>
            <a:off x="6670942" y="3432971"/>
            <a:ext cx="1582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Bariery w innowacyjności:</a:t>
            </a:r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Ograniczone zasoby finansowe i ludzkie.</a:t>
            </a:r>
            <a:endParaRPr lang="en-GB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Brak strategicznego podejścia do zarządzania innowacjami.</a:t>
            </a:r>
            <a:endParaRPr lang="en-GB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Trudności w dostępie do wiedzy zewnętrznej i specjalistów.</a:t>
            </a:r>
          </a:p>
        </p:txBody>
      </p:sp>
      <p:pic>
        <p:nvPicPr>
          <p:cNvPr id="11" name="Obraz 10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D95E74BB-5854-3E6B-5796-BC665C274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57" y="3432971"/>
            <a:ext cx="3291998" cy="26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0DEFA-2957-1FEB-3FE0-8D29E77A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6" y="117987"/>
            <a:ext cx="9784121" cy="1211621"/>
          </a:xfrm>
        </p:spPr>
        <p:txBody>
          <a:bodyPr/>
          <a:lstStyle/>
          <a:p>
            <a:r>
              <a:rPr lang="pl-PL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MSP w eksporcie</a:t>
            </a:r>
            <a:r>
              <a:rPr lang="en-GB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</a:t>
            </a:r>
            <a:r>
              <a:rPr lang="en-GB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Internacjonalizacja</a:t>
            </a:r>
            <a:r>
              <a:rPr lang="en-GB" sz="40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</a:t>
            </a:r>
            <a:r>
              <a:rPr lang="en-GB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</a:t>
            </a:r>
            <a:r>
              <a:rPr lang="en-GB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lobalizacja</a:t>
            </a:r>
            <a:r>
              <a:rPr lang="en-GB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</a:t>
            </a:r>
            <a:r>
              <a:rPr lang="en-GB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integracja</a:t>
            </a:r>
            <a:endParaRPr lang="pl-PL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64D8E1-046F-A8EC-1A89-C3CCC13CE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7" y="4466952"/>
            <a:ext cx="9174521" cy="2115745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Udział MSP w eksporcie towarów i usług</a:t>
            </a: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MSP (małe i średnie przedsiębiorstwa) odgrywają kluczową rolę w ekonomii Polski, stanowiąc około 99% wszystkich przedsiębiorstw.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 Polsce, MSP generują znaczący odsetek eksportu, chociaż są to zazwyczaj mniejsze wartości w porównaniu do dużych korporacji.</a:t>
            </a:r>
            <a:endParaRPr lang="en-GB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 2020 roku, MSP stanowiły około 40% całkowitego eksportu towarów i usług w Polsce.</a:t>
            </a:r>
            <a:endParaRPr lang="en-GB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Największy udział w eksporcie mają firmy z sektorów takich jak przemysł maszynowy, technologiczny i rolniczy.</a:t>
            </a:r>
          </a:p>
          <a:p>
            <a:endParaRPr lang="pl-PL" sz="1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F28DA01-4A2C-2BA7-4F27-85BF52663290}"/>
              </a:ext>
            </a:extLst>
          </p:cNvPr>
          <p:cNvSpPr txBox="1"/>
          <p:nvPr/>
        </p:nvSpPr>
        <p:spPr>
          <a:xfrm>
            <a:off x="103239" y="1369230"/>
            <a:ext cx="3392129" cy="268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Internacjonalizacja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MSP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Definicja: Proces ekspansji na rynki zagraniczne, który może obejmować różne formy, od eksportu po założenie własnej produkcji za granicą.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Ewolucja: MSP często rozpoczynają od prostych działań, takich jak eksport, a z czasem przechodzą do bardziej złożonych form, jak joint </a:t>
            </a:r>
            <a:r>
              <a:rPr lang="pl-PL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ventures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czy filie.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Przykłady: Tworzenie spółek z kapitałem zagranicznym, umowy licencyjne, franchising.</a:t>
            </a:r>
            <a:endParaRPr lang="pl-PL" sz="12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354B9BE-6BDD-0909-01BA-8DD9A906EA6F}"/>
              </a:ext>
            </a:extLst>
          </p:cNvPr>
          <p:cNvSpPr txBox="1"/>
          <p:nvPr/>
        </p:nvSpPr>
        <p:spPr>
          <a:xfrm>
            <a:off x="3927986" y="1369230"/>
            <a:ext cx="2920182" cy="262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Globalizacja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jej wpływ na MSP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Definicja: Proces tworzenia sieci wzajemnych powiązań między gospodarkami na świecie, co obejmuje wzrost obrotów handlowych, przepływów kapitałowych i usług.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na MSP: Umożliwia MSP dostęp do nowych rynków i zasobów, zwiększając ich potencjał rozwoju i konkurencyjność na arenie międzynarodowej.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21A653C-717B-DCF5-8CFE-D6450BE18B60}"/>
              </a:ext>
            </a:extLst>
          </p:cNvPr>
          <p:cNvSpPr txBox="1"/>
          <p:nvPr/>
        </p:nvSpPr>
        <p:spPr>
          <a:xfrm>
            <a:off x="7280786" y="1369230"/>
            <a:ext cx="3824749" cy="293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Integracja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gospodarcza i jej wpływ na MSP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Definicja: Proces zacieśniania współpracy ekonomicznej między krajami, który obejmuje usuwanie barier handlowych i innych ograniczeń międzynarodowej współpracy.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Efekty: Skutkuje scaleniem gospodarek narodowych w jeden ponadnarodowy organizm gospodarczy, tworząc zintegrowany i spójny system ekonomiczny.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Korzyści dla MSP: Ułatwia dostęp do większych rynków oraz zasobów, zwiększa możliwości eksportowe i importowe, wspiera konkurencyjność na arenie międzynarodowej.</a:t>
            </a:r>
          </a:p>
        </p:txBody>
      </p:sp>
      <p:pic>
        <p:nvPicPr>
          <p:cNvPr id="10" name="Obraz 9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5F72673B-9CD4-369B-BB59-F3962C48B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95" y="4013730"/>
            <a:ext cx="2444804" cy="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361370-871F-BE6D-DED4-6E7C65C8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83574"/>
            <a:ext cx="9245599" cy="879680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Przedsiębiorczość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9FB858-C4FA-2AEC-F406-D0FD34B3C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745"/>
            <a:ext cx="11457858" cy="87968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Przedsiębiorczość</a:t>
            </a:r>
            <a:r>
              <a:rPr lang="pl-PL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zdolność i gotowość do projektowania, organizowania oraz prowadzenia przedsiębiorstwa, wraz z wszelkimi związanymi z tym </a:t>
            </a:r>
            <a:r>
              <a:rPr lang="pl-PL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ryzykami</a:t>
            </a:r>
            <a:r>
              <a:rPr lang="pl-PL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 celu osiągnięcia zysku. W kontekście ekonomicznym, jest to również kluczowy czynnik wspierający innowacje, konkurencyjność oraz wzrost gospodarczy.</a:t>
            </a:r>
          </a:p>
          <a:p>
            <a:endParaRPr lang="pl-PL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pl-PL" sz="14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8F21D20-B5B4-A311-BF58-B5722AFF0F75}"/>
              </a:ext>
            </a:extLst>
          </p:cNvPr>
          <p:cNvSpPr txBox="1"/>
          <p:nvPr/>
        </p:nvSpPr>
        <p:spPr>
          <a:xfrm>
            <a:off x="93406" y="1931425"/>
            <a:ext cx="3126658" cy="442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Statystyki i dane dotyczące przedsiębiorczości w Polsce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Zgodnie z danymi GUS, liczba zarejestrowanych przedsiębiorstw w Polsce rośnie z roku na rok. Na koniec 2020 roku, w Polsce działało ponad 1,9 miliona aktywnych przedsiębiorstw.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Indeks Przedsiębiorczości dla Polski, który uwzględnia liczne aspekty działalności gospodarczej, w tym innowacyjność, skłonność do ryzyka i aktywność nowych firm, wynosił w 2021 roku 53,4 (na skali 0-100), co świadczy o stosunkowo wysokiej dynamice sektora MSP.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Polska charakteryzuje się jednym z wyższych wskaźników przedsiębiorczości w Europie, co jest wspierane przez liczne programy rządowe i unijne mające na celu promocję przedsiębiorczości i innowacji.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BF6F05C-E3C7-9CC7-3471-BD0F3C231C72}"/>
              </a:ext>
            </a:extLst>
          </p:cNvPr>
          <p:cNvSpPr txBox="1"/>
          <p:nvPr/>
        </p:nvSpPr>
        <p:spPr>
          <a:xfrm>
            <a:off x="3313470" y="1931425"/>
            <a:ext cx="2625212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edukacji w kształtowaniu przedsiębiorczości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Inwestycje w edukację przedsiębiorczą są kluczowe dla rozwoju umiejętności i kompetencji przedsiębiorczych. Programy edukacyjne, zarówno na poziomie szkolnym, jak i uniwersyteckim, coraz częściej integrują przedmioty z zakresu przedsiębiorczości.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Polskie uczelnie oferują liczne kursy i specjalizacje skierowane na rozwijanie umiejętności przedsiębiorczych, co przekłada się na wzrost liczby start-</a:t>
            </a:r>
            <a:r>
              <a:rPr lang="pl-PL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upów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innowacyjnych przedsięwzięć założonych przez młodych ludzi.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4D6BB5A-B576-D5D7-8DBA-3BF66DC35F12}"/>
              </a:ext>
            </a:extLst>
          </p:cNvPr>
          <p:cNvSpPr txBox="1"/>
          <p:nvPr/>
        </p:nvSpPr>
        <p:spPr>
          <a:xfrm>
            <a:off x="6032088" y="1931425"/>
            <a:ext cx="2123770" cy="495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i przyszłość przedsiębiorczości w Polsce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Pomimo wzrostu przedsiębiorczości, Polska wciąż stoi przed wyzwaniami, takimi jak biurokracja, zmieniające się regulacje oraz dostęp do finansowania, które mogą hamować dalszy rozwój przedsiębiorczości.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Przyszłość przedsiębiorczości w Polsce zależy od ciągłego wsparcia ze strony państwa w obszarze regulacji i finansowania, a także od dalszego promowania kultury przedsiębiorczości wśród młodych osób.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CA6E8-7A6C-A70E-85AE-BEBA57C6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264" y="1951407"/>
            <a:ext cx="3534697" cy="31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D4F82-07B9-972A-5A8D-DF413C15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22337"/>
          </a:xfrm>
        </p:spPr>
        <p:txBody>
          <a:bodyPr/>
          <a:lstStyle/>
          <a:p>
            <a:pPr algn="l"/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CA8BAF-B783-ECD1-F8E8-CAFD1D083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22336"/>
            <a:ext cx="9144000" cy="5935663"/>
          </a:xfrm>
        </p:spPr>
        <p:txBody>
          <a:bodyPr/>
          <a:lstStyle/>
          <a:p>
            <a:pPr algn="l"/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Rodzaje:</a:t>
            </a:r>
            <a:endParaRPr lang="pl-P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dotacje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</a:t>
            </a: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dofinansowania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np.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Fundusze Europejskie)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konkursach 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(organizowane często przez regionalne centra przedsiębiorczości)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</a:t>
            </a: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kcje rządowe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(np.</a:t>
            </a: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Tarcza Antykryzysowa)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Inkubatory przedsiębiorczości</a:t>
            </a:r>
          </a:p>
          <a:p>
            <a:pPr algn="l"/>
            <a:endParaRPr lang="pl-PL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Gdzie szukać wsparcia: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gov.pl (Tarcza Antykryzysowa)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aktualności dotyczące planowanych i wprowadzanych rozwiązań dla przedsiębiorców w walce ze skutkami ekonomicznymi pandemii koronawirusa.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Państwowa Agencja Rozwoju Przedsiębiorczości (PARP)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informacje dotyczące szkoleń, grantów, Funduszy Europejskich i innych form dofinansowań.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Portal Funduszy Europejskich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zainteresowani przedsiębiorcy znajdą tu informacje dotyczące dostępnych form finansowania. </a:t>
            </a:r>
          </a:p>
        </p:txBody>
      </p:sp>
    </p:spTree>
    <p:extLst>
      <p:ext uri="{BB962C8B-B14F-4D97-AF65-F5344CB8AC3E}">
        <p14:creationId xmlns:p14="http://schemas.microsoft.com/office/powerpoint/2010/main" val="29233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1D8A6-4564-60A9-5146-2E22608D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6" y="0"/>
            <a:ext cx="10476271" cy="98225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Środowisko biznesowe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D0EB4F-5B22-1A62-ED2A-F691A57C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06" y="1173470"/>
            <a:ext cx="9198078" cy="301368"/>
          </a:xfrm>
        </p:spPr>
        <p:txBody>
          <a:bodyPr/>
          <a:lstStyle/>
          <a:p>
            <a:r>
              <a:rPr lang="pl-PL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warunków prowadzenia działalności gospodarczej przez MSP w Polsce.</a:t>
            </a:r>
          </a:p>
          <a:p>
            <a:endParaRPr lang="pl-PL" sz="20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EBBC73-4FE3-01E2-3FF9-080D04ADD8BA}"/>
              </a:ext>
            </a:extLst>
          </p:cNvPr>
          <p:cNvSpPr txBox="1"/>
          <p:nvPr/>
        </p:nvSpPr>
        <p:spPr>
          <a:xfrm>
            <a:off x="245806" y="2030361"/>
            <a:ext cx="2551471" cy="347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Środowisko regulacyjne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Wyzwania: MSP w Polsce często napotykają na przeszkody biurokratyczne oraz skomplikowane przepisy prawne, które mogą utrudniać rozpoczęcie i prowadzenie działalności.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Regulacje: Mimo iż w ostatnich latach podejmowane są działania na rzecz uproszczenia procedur (np. poprzez wprowadzenie "Konstytucji dla Biznesu"), nadal istnieje potrzeba dalszych reform, aby zredukować obciążenia administracyjne.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A089BB3-2FF0-B275-4AC1-37E18E5D2F61}"/>
              </a:ext>
            </a:extLst>
          </p:cNvPr>
          <p:cNvSpPr txBox="1"/>
          <p:nvPr/>
        </p:nvSpPr>
        <p:spPr>
          <a:xfrm>
            <a:off x="3141407" y="2030361"/>
            <a:ext cx="2551471" cy="408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Dostępność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Bankowość i kredyty: Chociaż banki oferują różnorodne produkty finansowe dla MSP, wysokie wymagania kredytowe i skomplikowane procedury mogą ograniczać dostęp do finansowania.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Fundusze unijne i dotacje: Szeroki zakres możliwości finansowania przez programy unijne, które wspierają innowacyjność i rozwój (np. Program Operacyjny Inteligentny Rozwój).</a:t>
            </a:r>
          </a:p>
          <a:p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inwestycyjne: Inicjatywy takie jak Polski Fundusz Rozwoju oferują wsparcie finansowe i doradcze, które są kluczowe dla rozwoju i skalowania działalności.</a:t>
            </a:r>
            <a:endParaRPr lang="pl-PL" sz="12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2E6CBD2-CD4F-F5D5-EA66-D3DCED16207C}"/>
              </a:ext>
            </a:extLst>
          </p:cNvPr>
          <p:cNvSpPr txBox="1"/>
          <p:nvPr/>
        </p:nvSpPr>
        <p:spPr>
          <a:xfrm>
            <a:off x="6037008" y="2030361"/>
            <a:ext cx="3318386" cy="2410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Infrastruktura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Transport i logistyka: Rozwinięta infrastruktura transportowa w Polsce umożliwia efektywne prowadzenie działalności na terenie kraju oraz eksport.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Cyfrowa infrastruktura: Postępująca cyfryzacja i rozbudowa sieci szerokopasmowych są korzystne dla biznesu, choć wciąż występują regionalne różnice w dostępie do szybkiego Internetu.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6090B68-F6F0-3846-22C1-807CEF79C64D}"/>
              </a:ext>
            </a:extLst>
          </p:cNvPr>
          <p:cNvSpPr txBox="1"/>
          <p:nvPr/>
        </p:nvSpPr>
        <p:spPr>
          <a:xfrm>
            <a:off x="6095999" y="4630992"/>
            <a:ext cx="4399935" cy="1985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Wsparcie państwa i programów unijnych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Programy wsparcia: MSP mają dostęp do licznych programów wspierających rozwój (np. Polska Agencja Rozwoju Przedsiębiorczości oferuje szkolenia, dotacje na innowacje, pomoc w ekspansji zagranicznej).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Strefy ekonomiczne: Korzystne warunki inwestycyjne oferowane przez Specjalne Strefy Ekonomiczne, w tym ulgi podatkowe i dopłaty do inwestycji.</a:t>
            </a:r>
          </a:p>
        </p:txBody>
      </p:sp>
    </p:spTree>
    <p:extLst>
      <p:ext uri="{BB962C8B-B14F-4D97-AF65-F5344CB8AC3E}">
        <p14:creationId xmlns:p14="http://schemas.microsoft.com/office/powerpoint/2010/main" val="144071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015324-B709-8A9C-43E1-F6133EB0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49" y="3429000"/>
            <a:ext cx="6731000" cy="174148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04257C-630E-0D8C-4E0E-DF5C773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7" y="4447612"/>
            <a:ext cx="9144000" cy="165576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5" name="Obraz 4" descr="Obraz zawierający osoba, ubrania, Sprzęt medyczny, Praca">
            <a:extLst>
              <a:ext uri="{FF2B5EF4-FFF2-40B4-BE49-F238E27FC236}">
                <a16:creationId xmlns:a16="http://schemas.microsoft.com/office/drawing/2014/main" id="{56EDB619-F2FF-D5D1-411E-E604A277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60802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2A77C8B-8313-A13D-5202-B5BB4F92206B}"/>
              </a:ext>
            </a:extLst>
          </p:cNvPr>
          <p:cNvSpPr txBox="1"/>
          <p:nvPr/>
        </p:nvSpPr>
        <p:spPr>
          <a:xfrm>
            <a:off x="2250219" y="220221"/>
            <a:ext cx="886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sukcesów polskich MSP</a:t>
            </a:r>
            <a:endParaRPr lang="pl-PL" sz="4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679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1C5F-4473-5D0A-79E1-98A6DB1A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4705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Bariery dla rozwoju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110BA2-D73B-5DB5-994E-0A647A3D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72" y="915987"/>
            <a:ext cx="12046856" cy="1594077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Kompleksowość systemu podatkowego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 problemu: Skomplikowany system podatkowy w Polsce, w tym często zmieniające się przepisy i różne formy opodatkowania w zależności od wielkości i rodzaju działalności, stanowi wyzwanie dla MSP.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Przykłady: Trudności w interpretacji przepisów, kosztowna konieczność korzystania z usług doradczych.</a:t>
            </a:r>
            <a:endParaRPr lang="pl-PL" sz="1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9BE17DE-49A1-2EFB-9AE2-2A94177422E9}"/>
              </a:ext>
            </a:extLst>
          </p:cNvPr>
          <p:cNvSpPr txBox="1"/>
          <p:nvPr/>
        </p:nvSpPr>
        <p:spPr>
          <a:xfrm>
            <a:off x="65314" y="2554514"/>
            <a:ext cx="11858172" cy="14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Problemy z dostępem do wykwalifikowanych pracowników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 problemu: Brak dostępu do odpowiednio wykwalifikowanej siły roboczej, szczególnie w sektorach technologicznych i specjalistycznych, ogranicza możliwości rozwoju i innowacji w MSP.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Przykłady: Wysoka konkurencja o pracowników z dużymi korporacjami, które oferują lepsze warunki zatrudnienia.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l-PL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54CB7F3-1292-314B-489C-660942D9379C}"/>
              </a:ext>
            </a:extLst>
          </p:cNvPr>
          <p:cNvSpPr txBox="1"/>
          <p:nvPr/>
        </p:nvSpPr>
        <p:spPr>
          <a:xfrm>
            <a:off x="65314" y="3984090"/>
            <a:ext cx="11277600" cy="14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Niewystarczające wsparcie lokalne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 problemu: Choć istnieją programy wsparcia na poziomie krajowym i unijnym, brakuje skutecznych inicjatyw na poziomie lokalnym, które byłyby dostosowane do specyficznych potrzeb MSP.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Przykłady: Niedostateczne doradztwo biznesowe, brak lokalnych grantów na rozwój.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l-PL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003D1DE-E05A-AC9B-A4DC-FCE500A94CDE}"/>
              </a:ext>
            </a:extLst>
          </p:cNvPr>
          <p:cNvSpPr txBox="1"/>
          <p:nvPr/>
        </p:nvSpPr>
        <p:spPr>
          <a:xfrm>
            <a:off x="65314" y="5435513"/>
            <a:ext cx="11858172" cy="92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Bariery na rynkach międzynarodowych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 problemu: MSP często napotykają trudności w ekspansji międzynarodowej, w tym złożoność prawna związana z eksportem, cła i różnice kulturowe.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Przykłady: Problemy z zabezpieczeniem kontraktów zagranicznych, wyzwania logistyczne, konieczność adaptacji produktów do wymagań innych rynków.</a:t>
            </a:r>
          </a:p>
        </p:txBody>
      </p:sp>
    </p:spTree>
    <p:extLst>
      <p:ext uri="{BB962C8B-B14F-4D97-AF65-F5344CB8AC3E}">
        <p14:creationId xmlns:p14="http://schemas.microsoft.com/office/powerpoint/2010/main" val="25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128464-802A-7318-FDCE-93997897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91500" cy="9096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Dostęp do finansowania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984015-99FB-3AF4-FBFF-B60EF36FE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6" y="974952"/>
            <a:ext cx="3447143" cy="3495448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Finansowanie zewnętrzne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Bankowe kredyty inwestycyjne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Opis: Długoterminowe pożyczki na finansowanie większych inwestycji.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Wymagania: Wysokie zabezpieczenia, historia kredytowa.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Zalety: Duże kwoty finansowania, stałe oprocentowanie.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Wady: Ryzyko zadłużenia, wymóg zabezpieczeń.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Leasing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Opis: Popularna forma finansowania zakupu sprzętu lub pojazdów.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Zalety: Nie wymaga zabezpieczeń jak w przypadku kredytów, koszty są rozkładane w czasie.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Wady: Całkowity koszt leasingu może przekroczyć wartość zakupionego dobra.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l-PL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endParaRPr lang="pl-PL" sz="1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D776742-2363-5AFC-0AD6-FE1F2D590237}"/>
              </a:ext>
            </a:extLst>
          </p:cNvPr>
          <p:cNvSpPr txBox="1"/>
          <p:nvPr/>
        </p:nvSpPr>
        <p:spPr>
          <a:xfrm>
            <a:off x="4753428" y="909637"/>
            <a:ext cx="2569029" cy="588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Finansowanie publiczne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Dotacje z Unii Europejskiej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Opis: Granty na rozwój, innowacje, szkolenia.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Wymagania: Złożone procedury aplikacyjne, zgodność projektu z celami UE.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Zalety: Nie trzeba zwracać, wspiera innowacyjność.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Wady: Długi czas oczekiwania, wymóg współfinansowania.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l-PL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z Polskiego Funduszu Rozwoju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Opis: Programy pożyczkowe i gwarancje kredytowe.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Zalety: Ułatwia dostęp do finansowania bankowego, mniejsze ryzyko dla banku.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Wady: Nadal wymaga częściowego zabezpieczenia pożyczki.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7CEAD3A-A9EF-92B9-85B8-5F4270FD3B71}"/>
              </a:ext>
            </a:extLst>
          </p:cNvPr>
          <p:cNvSpPr txBox="1"/>
          <p:nvPr/>
        </p:nvSpPr>
        <p:spPr>
          <a:xfrm>
            <a:off x="8541656" y="909637"/>
            <a:ext cx="2728685" cy="525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Finansowanie prywatne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Business angels i venture capital</a:t>
            </a:r>
            <a:endParaRPr lang="pl-PL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Opis: Inwestycje kapitałowe w zamian za udziały w przedsiębiorstwie.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Zalety: Dostęp do kapitału i wiedzy biznesowej.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Wady: Udział inwestorów w zarządzaniu, rozcieńczenie udziałów właściciela.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Crowdfunding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Opis: Zbieranie środków na określony projekt od wielu inwestorów, zwykle poprzez platformy internetowe.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Zalety: Możliwość pozyskania środków bez tradycyjnych zabezpieczeń.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Wady: Potrzeba przekonującej kampanii, wysokie ryzyko niepowodzenia.</a:t>
            </a:r>
          </a:p>
        </p:txBody>
      </p:sp>
      <p:pic>
        <p:nvPicPr>
          <p:cNvPr id="10" name="Obraz 9" descr="Obraz zawierający gwiazda, Jaskrawoniebieski, żółty, Majorelle blue&#10;&#10;Opis wygenerowany automatycznie">
            <a:extLst>
              <a:ext uri="{FF2B5EF4-FFF2-40B4-BE49-F238E27FC236}">
                <a16:creationId xmlns:a16="http://schemas.microsoft.com/office/drawing/2014/main" id="{17657324-F629-9094-1724-754FD52C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3" y="1342756"/>
            <a:ext cx="1215736" cy="764269"/>
          </a:xfrm>
          <a:prstGeom prst="rect">
            <a:avLst/>
          </a:prstGeom>
        </p:spPr>
      </p:pic>
      <p:pic>
        <p:nvPicPr>
          <p:cNvPr id="12" name="Obraz 11" descr="Obraz zawierający tekst, Czcionka, logo, symbol&#10;&#10;Opis wygenerowany automatycznie">
            <a:extLst>
              <a:ext uri="{FF2B5EF4-FFF2-40B4-BE49-F238E27FC236}">
                <a16:creationId xmlns:a16="http://schemas.microsoft.com/office/drawing/2014/main" id="{BFBA2051-E934-FC97-D51A-CC031FC55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46" y="3791099"/>
            <a:ext cx="1880978" cy="65736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4A8E21F-7292-8C8A-E174-05285165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22" y="1075511"/>
            <a:ext cx="1222019" cy="1146095"/>
          </a:xfrm>
          <a:prstGeom prst="rect">
            <a:avLst/>
          </a:prstGeom>
        </p:spPr>
      </p:pic>
      <p:pic>
        <p:nvPicPr>
          <p:cNvPr id="16" name="Obraz 15" descr="Obraz zawierający symbol, klucz, design, narzędzie&#10;&#10;Opis wygenerowany automatycznie">
            <a:extLst>
              <a:ext uri="{FF2B5EF4-FFF2-40B4-BE49-F238E27FC236}">
                <a16:creationId xmlns:a16="http://schemas.microsoft.com/office/drawing/2014/main" id="{DA4BA7AD-F2A6-6E04-9698-6F4BB8F24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59" y="4636274"/>
            <a:ext cx="1357782" cy="1349243"/>
          </a:xfrm>
          <a:prstGeom prst="rect">
            <a:avLst/>
          </a:prstGeom>
        </p:spPr>
      </p:pic>
      <p:pic>
        <p:nvPicPr>
          <p:cNvPr id="18" name="Obraz 17" descr="Obraz zawierający krąg, kreskówka, Grafika, clipart&#10;&#10;Opis wygenerowany automatycznie">
            <a:extLst>
              <a:ext uri="{FF2B5EF4-FFF2-40B4-BE49-F238E27FC236}">
                <a16:creationId xmlns:a16="http://schemas.microsoft.com/office/drawing/2014/main" id="{857AB82E-8A52-058B-ACA9-F53786D4A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04" y="5950161"/>
            <a:ext cx="781343" cy="666601"/>
          </a:xfrm>
          <a:prstGeom prst="rect">
            <a:avLst/>
          </a:prstGeom>
        </p:spPr>
      </p:pic>
      <p:pic>
        <p:nvPicPr>
          <p:cNvPr id="20" name="Obraz 19" descr="Obraz zawierający symbol, tekst, wieszak&#10;&#10;Opis wygenerowany automatycznie">
            <a:extLst>
              <a:ext uri="{FF2B5EF4-FFF2-40B4-BE49-F238E27FC236}">
                <a16:creationId xmlns:a16="http://schemas.microsoft.com/office/drawing/2014/main" id="{087BA4DF-AB80-84BF-627F-D2A721CE8C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628" y="3008759"/>
            <a:ext cx="927428" cy="8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05016-4558-3AF5-DBE9-5E312A2C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0"/>
            <a:ext cx="4673600" cy="1084263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91AB48-C823-AF75-5DD9-86985A887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925" y="963613"/>
            <a:ext cx="3625850" cy="254793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Wprowadzenie do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Znaczenie MSP w gospodarce globalnej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Definicja i klasyfikacja MSP w Polsce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69620D-94EE-0ACA-6427-92F43FBABF02}"/>
              </a:ext>
            </a:extLst>
          </p:cNvPr>
          <p:cNvSpPr txBox="1"/>
          <p:nvPr/>
        </p:nvSpPr>
        <p:spPr>
          <a:xfrm>
            <a:off x="3810000" y="104776"/>
            <a:ext cx="2901950" cy="377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Wkład MSP w gospodarkę Polski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Statystyki i fakty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Rola MSP w tworzeniu miejsc pracy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Udział w PKB i innowacjach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a eksport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Przypadki sukcesu polskich MSP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7BE19A3-F37A-0274-7BF5-B7F21126695B}"/>
              </a:ext>
            </a:extLst>
          </p:cNvPr>
          <p:cNvSpPr txBox="1"/>
          <p:nvPr/>
        </p:nvSpPr>
        <p:spPr>
          <a:xfrm>
            <a:off x="6661150" y="104776"/>
            <a:ext cx="2451100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Środowisko działalności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Wsparcie państwa i fundusze UE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Środowisko prawne i biznesowe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i wyzwania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FC9ED73-91F0-C8D2-415D-FA5AA24EBA1B}"/>
              </a:ext>
            </a:extLst>
          </p:cNvPr>
          <p:cNvSpPr txBox="1"/>
          <p:nvPr/>
        </p:nvSpPr>
        <p:spPr>
          <a:xfrm>
            <a:off x="9334500" y="104776"/>
            <a:ext cx="2857500" cy="47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Wyzwania i perspektywy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rozwoju i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Wpływ pandemii COVID-19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Transformacja cyfrowa i innowacje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Ekologiczna odpowiedzialność i zrównoważony rozwój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Przyszłe trendy i możliwości rozwoju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A5C1EF1-D7DF-1387-893C-F563AC31C59E}"/>
              </a:ext>
            </a:extLst>
          </p:cNvPr>
          <p:cNvSpPr txBox="1"/>
          <p:nvPr/>
        </p:nvSpPr>
        <p:spPr>
          <a:xfrm>
            <a:off x="695325" y="4419598"/>
            <a:ext cx="2901950" cy="229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Studia przypadków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Sukcesy polskich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Jak MSP przekształcają wyzwania w sukcesy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jako liderzy innowacji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7B8C29-B117-5BE8-9ADC-0280589B34A1}"/>
              </a:ext>
            </a:extLst>
          </p:cNvPr>
          <p:cNvSpPr txBox="1"/>
          <p:nvPr/>
        </p:nvSpPr>
        <p:spPr>
          <a:xfrm>
            <a:off x="5486400" y="4475244"/>
            <a:ext cx="3848100" cy="16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Zakończenie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Podsumowanie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Śmieszna anegdota 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Q&amp;A</a:t>
            </a:r>
          </a:p>
        </p:txBody>
      </p:sp>
    </p:spTree>
    <p:extLst>
      <p:ext uri="{BB962C8B-B14F-4D97-AF65-F5344CB8AC3E}">
        <p14:creationId xmlns:p14="http://schemas.microsoft.com/office/powerpoint/2010/main" val="189223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CA0A8-1892-C35B-CA9A-C74CCAE3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93" y="186744"/>
            <a:ext cx="3262525" cy="1320084"/>
          </a:xfrm>
        </p:spPr>
        <p:txBody>
          <a:bodyPr/>
          <a:lstStyle/>
          <a:p>
            <a:r>
              <a:rPr lang="en-GB" sz="4000" dirty="0"/>
              <a:t>Finansowanie  MSP w </a:t>
            </a:r>
            <a:r>
              <a:rPr lang="en-GB" sz="4000" dirty="0" err="1"/>
              <a:t>Plsce</a:t>
            </a:r>
            <a:r>
              <a:rPr lang="en-GB" sz="4000" dirty="0"/>
              <a:t> </a:t>
            </a:r>
            <a:endParaRPr lang="pl-PL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3F34497-C955-A15E-F8EE-0BAB6844D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5201897"/>
            <a:ext cx="9144000" cy="165576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DE26646-6CBB-8951-CDAD-D1652443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" y="3989074"/>
            <a:ext cx="12080875" cy="2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 descr="Obraz zawierający tekst, zrzut ekranu, diagram, design&#10;&#10;Opis wygenerowany automatycznie">
            <a:extLst>
              <a:ext uri="{FF2B5EF4-FFF2-40B4-BE49-F238E27FC236}">
                <a16:creationId xmlns:a16="http://schemas.microsoft.com/office/drawing/2014/main" id="{BCDF0E4A-852A-4818-5A34-5D44304A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515"/>
            <a:ext cx="8731875" cy="39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9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F3566-6B95-A30A-5F3B-DCC07A48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210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Technologie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5074C2-F5B8-FC2E-CE2B-84DD20D2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76" y="871537"/>
            <a:ext cx="2629437" cy="1655762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Cyfryzacja procesów biznesowych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Opis: Implementacja systemów ERP, CRM oraz innych narzędzi do automatyzacji.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Korzyści: Zwiększenie efektywności, lepsze zarządzanie zasobami, uproszczenie procesów.</a:t>
            </a:r>
          </a:p>
          <a:p>
            <a:pPr marL="171450" indent="-1714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Wyzwania: Koszty implementacji, potrzeba szkolenia personelu.</a:t>
            </a:r>
          </a:p>
          <a:p>
            <a:pPr algn="l"/>
            <a:endParaRPr lang="pl-PL" sz="1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A142F7-016A-F4F7-A91B-CE36D45BEFF1}"/>
              </a:ext>
            </a:extLst>
          </p:cNvPr>
          <p:cNvSpPr txBox="1"/>
          <p:nvPr/>
        </p:nvSpPr>
        <p:spPr>
          <a:xfrm>
            <a:off x="3168071" y="871537"/>
            <a:ext cx="2060620" cy="357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E-commerce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Opis: Wykorzystanie platform internetowych do sprzedaży produktów i usług.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Korzyści: Dostęp do szerszego rynku, możliwość personalizacji oferty, redukcja kosztów tradycyjnej sprzedaży.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Wyzwania: Konkurencja globalna, wymagania logistyczne, zabezpieczenie transakcji online.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138BC50-92BD-C179-5AF3-1DD887DA202B}"/>
              </a:ext>
            </a:extLst>
          </p:cNvPr>
          <p:cNvSpPr txBox="1"/>
          <p:nvPr/>
        </p:nvSpPr>
        <p:spPr>
          <a:xfrm>
            <a:off x="5569849" y="871537"/>
            <a:ext cx="1485497" cy="442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Bezpieczeństwo cyfrowe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Opis: Ochrona danych i systemów przed cyberatakami.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Korzyści: Zabezpieczenie ważnych danych biznesowych, wzrost zaufania klientów.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Wyzwania: Ciągła potrzeba aktualizacji systemów bezpieczeństwa, koszty zabezpieczeń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5D9A1E-AC8B-FC68-5F90-2DF6BCFD67AD}"/>
              </a:ext>
            </a:extLst>
          </p:cNvPr>
          <p:cNvSpPr txBox="1"/>
          <p:nvPr/>
        </p:nvSpPr>
        <p:spPr>
          <a:xfrm>
            <a:off x="7396504" y="791996"/>
            <a:ext cx="1741057" cy="442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Innowacje technologiczne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Opis: Rozwój i wdrożenie nowych technologii, takich jak AI, </a:t>
            </a:r>
            <a:r>
              <a:rPr lang="pl-PL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IoT</a:t>
            </a: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czy Big Data.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Korzyści: Optymalizacja operacji, lepsze zrozumienie potrzeb klientów, nowe możliwości biznesowe.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Wyzwania: Wysokie koszty początkowe, brak wewnętrznych kompetencji technologicznych.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FE0F392-8104-C177-946C-BE69D1A548BF}"/>
              </a:ext>
            </a:extLst>
          </p:cNvPr>
          <p:cNvSpPr txBox="1"/>
          <p:nvPr/>
        </p:nvSpPr>
        <p:spPr>
          <a:xfrm>
            <a:off x="9478719" y="791996"/>
            <a:ext cx="1867568" cy="4636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Programy wsparcia technologicznego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Opis: Inicjatywy rządowe i unijne wspierające digitalizację i innowacje w MSP.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Przykłady: Programy Polskiej Agencji Rozwoju Przedsiębiorczości oferujące dotacje na innowacje, szkolenia w zakresie cyfryzacji.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Korzyści: Dofinansowanie projektów technologicznych, dostęp do wiedzy i narzędzi.</a:t>
            </a:r>
          </a:p>
        </p:txBody>
      </p:sp>
    </p:spTree>
    <p:extLst>
      <p:ext uri="{BB962C8B-B14F-4D97-AF65-F5344CB8AC3E}">
        <p14:creationId xmlns:p14="http://schemas.microsoft.com/office/powerpoint/2010/main" val="282177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06549-DBE1-1A47-5D1A-F68E32DE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136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Cyfryzacja i innowacje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BDA4C5-C2B6-68AB-A9AD-2E5773DB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Rozwiniecie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poprzedniego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slajdu</a:t>
            </a:r>
            <a:r>
              <a:rPr lang="en-GB" sz="18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</a:t>
            </a:r>
            <a:endParaRPr lang="pl-P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9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666CD-FAEF-999B-6420-E2491B67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52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i rozwoju kompetencji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FCDCC6-68DB-1A5D-8F9D-E9896E7CE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szkoleń i podnoszenia kwalifikacji w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4773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CB12CA-BBA4-9F7A-3999-527C4358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pandemii COVID-19 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909995-A5AE-1B15-A818-5F4B581BE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pandemia zmieniła funkcjonowanie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54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BAA494-A207-4FE5-0D89-56FB59D2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8648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Transformacja ekologiczna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1885A0-1771-5BAA-07C0-A3C00C3FE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Wdrażanie zasad zrównoważonego rozwoju.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212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D585B-DBAB-943D-1ED1-37B6803F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73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Współpraca MSP z dużymi przedsiębiorstwami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54C0FD-E333-4BD7-14F6-FE18A9E1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 korzyści z partnerstw biznesowych.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9173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642AB-BDDD-0E89-7D8D-D27FDA07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093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Internacjonalizacja działalności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163BF6-010E-285F-6418-3BA286CE0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i możliwości dla MSP na rynkach zagranicznych.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89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55E167-AB31-2622-16BA-6949C563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16650" cy="8969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kobiet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FBAE18-A4DD-2153-F4BC-5458115E1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kobiet w rozwój małych i średnich przedsiębiorstw.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842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402F0-559D-988E-CD81-6657D946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937"/>
            <a:ext cx="106172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innowacyjności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16867-1A8C-6050-EDBF-83BECC4F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Programy i inicjatywy wspierające innowacyjność.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15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0F0A2-1E0E-42CF-116E-5BD14BE8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91150" cy="125853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Wprowadzenie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B04C57-ADF2-37F8-73B4-07D7FBAFB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 Ogólne informacje o znaczeniu MSP w gospodarce globalnej.</a:t>
            </a:r>
            <a:b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6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F122B-BA55-807F-04FE-D8C50461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758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wsparcia unijnego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62837-E435-F4A8-8A0F-873FA451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mogą korzystać z funduszy UE.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0265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27EA1-839C-8FAD-6E5F-25A8E527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63"/>
            <a:ext cx="9817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prawny na działalność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8D59A5-8973-11E5-2A44-FA5393A32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najważniejszych regulacji prawnych.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8274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D8C9E-1B84-F384-3CBD-2C6B4D62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01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roli MSP w gospodarce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9596A3-67C0-0A05-3818-22067A265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Kluczowe punkty dotyczące znaczenia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4608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0D1FD-37DE-756F-502E-F303EB62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3460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przyszłości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3F4A0C-AAF5-61AD-5F29-A26E4F2F3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Przyszłe trendy i wyzwania.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009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63A98-C732-F10F-4AD1-E900C491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756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Perspektywy rozwoju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10BDC3-D246-0489-9DA5-B9B506919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Jakie są perspektywy dla MSP w najbliższych latach.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335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1D744-2968-AF9F-3C2E-B5DBC435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63"/>
            <a:ext cx="8883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Rekomendacje dla polityki gospodarczej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6C80A6-1C06-F1A4-A1B1-1241F83E6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Propozycje działań wspierających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010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1ED27-A993-3C8B-C8B8-667A5F8B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3315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ekonomicznej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6C0515-4DCC-3B1F-66C6-B0224FBBA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edukacja wpływa na rozwój przedsiębiorczości.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89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CB974-477A-30E4-EFA7-FB73BF1E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2355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organizacji pozarządowych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9FED86-0910-814F-A420-711A3C269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MSP ze strony NGO.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3440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EA8395-92A0-5270-979F-654F2EA6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09100" cy="846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Networking i jego znaczenie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67660E-D456-E413-775C-EB4BA7E58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sieci biznesowych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2185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4E6F7-5F11-C0AC-6AD8-E60F34C3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63"/>
            <a:ext cx="9544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study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Przekształcenie kryzysu w sukces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73E86A-6E74-6CD7-D0D3-942206610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 MSP, które odniosło sukces dzięki adaptacji.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94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B262444-3C87-E3DC-7658-E1CEB99E4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21" y="4630206"/>
            <a:ext cx="7423079" cy="222779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15C6E8F-355E-EF51-E148-0EE6C527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6850" y="0"/>
            <a:ext cx="4910893" cy="131389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Definicja MSP</a:t>
            </a:r>
            <a:b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BF3C98-1146-9972-0301-5C604E72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4146"/>
            <a:ext cx="12192000" cy="58038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MŚP - Małe Średnie Przedsiębiorstwa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Przedsiębiorstwo - wyodrębniona prawnie i ekonomicznie jednostka gospodarcza. Istotą działalności przedsiębiorstwa jest produkcja dóbr lub świadczenie usług. Najczęściej definiowanym celem działalności przedsiębiorstwa jest osiąganie zysku poprzez zaspokajanie potrzeb konsumentów.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Po 3 latach przekraczania progu zatrudnienia lub pułapu finansowego przedsiębiorstwo traci status MŚP.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W celu zebrania danych (do tabeli poniżej) trzeba zaklasyfikować przedsiębiorstwo do jednego z: niezależne, partnerskie lub związane.</a:t>
            </a:r>
          </a:p>
        </p:txBody>
      </p:sp>
    </p:spTree>
    <p:extLst>
      <p:ext uri="{BB962C8B-B14F-4D97-AF65-F5344CB8AC3E}">
        <p14:creationId xmlns:p14="http://schemas.microsoft.com/office/powerpoint/2010/main" val="1038769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B5555-BC53-C00A-E331-00D62AF8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57150"/>
            <a:ext cx="444500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Zakończenie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9A5743-2E76-475E-C8F7-C18A9C50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i wnioski z prezentacji.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297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D515B-6F73-E232-3589-AC56D331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61913"/>
            <a:ext cx="7772400" cy="8080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Pytania i odpowiedzi??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457B9D-EC95-4084-5685-FBDCB1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Sesja Q&amp;A z publicznością??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7657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EB1A6-CEAB-E223-7CB6-538FAF0F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" y="61913"/>
            <a:ext cx="5092700" cy="7889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215E0C-1108-ED8C-7A8B-6C8803E91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Podziękowanie za uwagę. + coś wesołego na koniec …?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588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38052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Rodzaje Przedsiębiorstw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2"/>
            <a:ext cx="12192000" cy="5824537"/>
          </a:xfrm>
        </p:spPr>
        <p:txBody>
          <a:bodyPr/>
          <a:lstStyle/>
          <a:p>
            <a:pPr algn="l"/>
            <a:r>
              <a:rPr lang="pl-PL" sz="1400" b="1" dirty="0"/>
              <a:t>Przedsiębiorstwo niezależne: </a:t>
            </a:r>
          </a:p>
          <a:p>
            <a:pPr algn="l"/>
            <a:r>
              <a:rPr lang="pl-PL" sz="1400" dirty="0"/>
              <a:t>• przedsiębiorstwo w pełni samodzielne - nie posiada udziałów w innych przedsiębiorstwach, a inne przedsiębiorstwa nie posiadają w nim udziałów;</a:t>
            </a:r>
          </a:p>
          <a:p>
            <a:pPr algn="l"/>
            <a:r>
              <a:rPr lang="pl-PL" sz="1400" dirty="0"/>
              <a:t>• posiada poniżej 25% kapitału lub głosów (w zależności, która z tych wielkości jest większa) w jednym lub kilku innych przedsiębiorstwach, a/lub inne przedsiębiorstwa posiadają poniżej 25% kapitału lub głosów (w zależności, która z tych wielkości jest większa) w tym przedsiębiorstwie </a:t>
            </a:r>
          </a:p>
          <a:p>
            <a:pPr algn="l"/>
            <a:r>
              <a:rPr lang="pl-PL" sz="1400" dirty="0"/>
              <a:t>(wyjątkowo przedsiębiorstwo może zostać zakwalifikowane jako niezależne jeśli więcej niż 25% kapitału lub głosów jest w posiadaniu poniższych inwestorów: publiczne korporacje inwestycyjne, spółki kapitałowe podwyższonego ryzyka, anioły biznesu, uniwersytety, niedochodowe ośrodki badawcze, inwestorzy instytucjonalni łącznie z regionalnymi funduszami rozwoju, samorządy lokalne z rocznym budżetem nieprzekraczającym 10 milionów euro oraz liczbą mieszkańców poniżej 5000) </a:t>
            </a:r>
          </a:p>
          <a:p>
            <a:pPr algn="l"/>
            <a:r>
              <a:rPr lang="pl-PL" sz="1400" b="1" dirty="0"/>
              <a:t>Przedsiębiorstwo partnerskie: </a:t>
            </a:r>
          </a:p>
          <a:p>
            <a:pPr algn="l"/>
            <a:r>
              <a:rPr lang="pl-PL" sz="1400" dirty="0"/>
              <a:t>• posiada 25% lub więcej kapitału lub głosów w innym przedsiębiorstwie, a/lub inne przedsiębiorstwo posiada 25% lub więcej kapitału lub głosów w tym przedsiębiorstwie </a:t>
            </a:r>
          </a:p>
          <a:p>
            <a:pPr algn="l"/>
            <a:r>
              <a:rPr lang="pl-PL" sz="1400" dirty="0"/>
              <a:t>• przedsiębiorstwo nie jest związane z innym przedsiębiorstwem (głosy jakie posiada w innym przedsiębiorstwie (lub odwrotnie), nie przekraczają 50% ogólnej sumy głosów </a:t>
            </a:r>
          </a:p>
          <a:p>
            <a:pPr algn="l"/>
            <a:r>
              <a:rPr lang="pl-PL" sz="1400" b="1" dirty="0"/>
              <a:t>Przedsiębiorstwo związane </a:t>
            </a:r>
            <a:r>
              <a:rPr lang="pl-PL" sz="1400" dirty="0"/>
              <a:t>-</a:t>
            </a:r>
            <a:r>
              <a:rPr lang="pl-PL" sz="1400" b="1" dirty="0"/>
              <a:t> </a:t>
            </a:r>
            <a:r>
              <a:rPr lang="pl-PL" sz="1400" dirty="0"/>
              <a:t>Dwa lub więcej przedsiębiorstw można uznać za związane, jeżeli pozostają one ze sobą w następującym związku: </a:t>
            </a:r>
          </a:p>
          <a:p>
            <a:pPr algn="l"/>
            <a:r>
              <a:rPr lang="pl-PL" sz="1400" dirty="0"/>
              <a:t>• przedsiębiorstwo posiada większość głosów przysługujących udziałowcom lub wspólnikom w innym przedsiębiorstwie, </a:t>
            </a:r>
          </a:p>
          <a:p>
            <a:pPr algn="l"/>
            <a:r>
              <a:rPr lang="pl-PL" sz="1400" dirty="0"/>
              <a:t>• przedsiębiorstwo ma prawo wyznaczyć lub odwołać większość członków organu administracyjnego, zarządzającego lub nadzorczego innego przedsiębiorstwa </a:t>
            </a:r>
          </a:p>
          <a:p>
            <a:pPr algn="l"/>
            <a:r>
              <a:rPr lang="pl-PL" sz="1400" dirty="0"/>
              <a:t>• przedsiębiorstwo ma prawo wywierać dominujący wpływ na inne przedsiębiorstwo zgodnie z umową zawartą z tym przedsiębiorstwem lub postanowieniem w jego dokumencie założycielskim lub statucie, </a:t>
            </a:r>
          </a:p>
          <a:p>
            <a:pPr algn="l"/>
            <a:r>
              <a:rPr lang="pl-PL" sz="1400" dirty="0"/>
              <a:t>• przedsiębiorstwo jest w stanie kontrolować samodzielnie, zgodnie z umową, większość głosów udziałowców lub członków w innym przedsiębiorstwie.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63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7085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Statystyki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1230343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Według raportu PARP o stanie sektora małych i średnich przedsiębiorstw w Polsce z roku 2023:</a:t>
            </a:r>
          </a:p>
          <a:p>
            <a:pPr algn="l"/>
            <a:r>
              <a:rPr lang="pl-PL" sz="1800" dirty="0"/>
              <a:t>PARP - Polska Agencja Rozwoju Przedsiębiorczości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51D531-4409-E8F4-1CBC-4B56D7E7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19418" r="26675" b="11517"/>
          <a:stretch/>
        </p:blipFill>
        <p:spPr>
          <a:xfrm>
            <a:off x="7519386" y="1033463"/>
            <a:ext cx="4672614" cy="57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5FC4F8-23ED-3C78-B430-0B90A0739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59" t="26279" r="27258" b="18317"/>
          <a:stretch/>
        </p:blipFill>
        <p:spPr>
          <a:xfrm>
            <a:off x="6533964" y="1033463"/>
            <a:ext cx="5658036" cy="5618655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Polska jest 5-tym krajem w UE z najwyższą liczbą przedsiębiorstw po: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Włoszech 3,64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Francji 3,08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Hiszpanii 2,68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Niemczech 2,49 mln</a:t>
            </a: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/>
              <a:t>Najwyższą wartość produkcji dodanej w UE mają Niemcy 1,82 mld EUR, najniższą – Malta 6,8 mld EUR.</a:t>
            </a:r>
          </a:p>
        </p:txBody>
      </p:sp>
    </p:spTree>
    <p:extLst>
      <p:ext uri="{BB962C8B-B14F-4D97-AF65-F5344CB8AC3E}">
        <p14:creationId xmlns:p14="http://schemas.microsoft.com/office/powerpoint/2010/main" val="396980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3"/>
            <a:ext cx="6161104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BERD - 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Business </a:t>
            </a: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nterprise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expenditure on R&amp;D</a:t>
            </a:r>
            <a:endParaRPr lang="pl-PL" sz="18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R&amp;D – </a:t>
            </a:r>
            <a:r>
              <a:rPr lang="pl-PL" sz="1800" dirty="0" err="1">
                <a:cs typeface="Arial" panose="020B0604020202020204" pitchFamily="34" charset="0"/>
              </a:rPr>
              <a:t>Research</a:t>
            </a:r>
            <a:r>
              <a:rPr lang="pl-PL" sz="1800" dirty="0">
                <a:cs typeface="Arial" panose="020B0604020202020204" pitchFamily="34" charset="0"/>
              </a:rPr>
              <a:t> and </a:t>
            </a:r>
            <a:r>
              <a:rPr lang="pl-PL" sz="1800" dirty="0" err="1">
                <a:cs typeface="Arial" panose="020B0604020202020204" pitchFamily="34" charset="0"/>
              </a:rPr>
              <a:t>Developement</a:t>
            </a:r>
            <a:r>
              <a:rPr lang="pl-PL" sz="1800" dirty="0">
                <a:cs typeface="Arial" panose="020B0604020202020204" pitchFamily="34" charset="0"/>
              </a:rPr>
              <a:t> </a:t>
            </a: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ICT - Information and Communications Technology</a:t>
            </a: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 Kraje UE z najwyższym udziałem BERD w PKB i jednocześnie większym niż 2% to: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Belgia 2,42%,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Szwecja 2,41%,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Austria 2,22%,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Niemcy 2,09%,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Finlandia 2,06%.</a:t>
            </a:r>
          </a:p>
          <a:p>
            <a:pPr algn="l"/>
            <a:endParaRPr lang="pl-PL" sz="18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01E7CFA-5949-142D-7016-08881EC34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24207" r="27257" b="29709"/>
          <a:stretch/>
        </p:blipFill>
        <p:spPr>
          <a:xfrm>
            <a:off x="6253392" y="1033463"/>
            <a:ext cx="5938608" cy="49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D4B06E-C6C0-1BE6-2A96-45DFBDE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62800" cy="1655762"/>
          </a:xfrm>
        </p:spPr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Sektorowe rozmieszczenie MSP</a:t>
            </a:r>
            <a:endParaRPr lang="pl-PL" dirty="0"/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45D29DFD-EEEC-EF7B-F19B-B09E23A5F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878987"/>
              </p:ext>
            </p:extLst>
          </p:nvPr>
        </p:nvGraphicFramePr>
        <p:xfrm>
          <a:off x="316033" y="1655762"/>
          <a:ext cx="57799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58BC6D40-1A96-197C-154D-1B7F186C6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627725"/>
              </p:ext>
            </p:extLst>
          </p:nvPr>
        </p:nvGraphicFramePr>
        <p:xfrm>
          <a:off x="6096000" y="1655762"/>
          <a:ext cx="57799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17073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3027</Words>
  <Application>Microsoft Office PowerPoint</Application>
  <PresentationFormat>Panoramiczny</PresentationFormat>
  <Paragraphs>304</Paragraphs>
  <Slides>42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7" baseType="lpstr">
      <vt:lpstr>Aptos</vt:lpstr>
      <vt:lpstr>Arial</vt:lpstr>
      <vt:lpstr>Söhne</vt:lpstr>
      <vt:lpstr>Times New Roman</vt:lpstr>
      <vt:lpstr>Motyw pakietu Office</vt:lpstr>
      <vt:lpstr>Rola i znaczenie MSP dla gospodarki Polski </vt:lpstr>
      <vt:lpstr>Agenda</vt:lpstr>
      <vt:lpstr>Wprowadzenie</vt:lpstr>
      <vt:lpstr> Definicja MSP   </vt:lpstr>
      <vt:lpstr>Rodzaje Przedsiębiorstw</vt:lpstr>
      <vt:lpstr>Statystyki MSP w Polsce</vt:lpstr>
      <vt:lpstr>Porównanie z innymi krajami</vt:lpstr>
      <vt:lpstr>Porównanie z innymi krajami</vt:lpstr>
      <vt:lpstr> Sektorowe rozmieszczenie MSP</vt:lpstr>
      <vt:lpstr>Znaczenie MSP dla rynku pracy</vt:lpstr>
      <vt:lpstr>Wkład w PKB</vt:lpstr>
      <vt:lpstr>Innowacyjność i rozwój technologiczny w MSP</vt:lpstr>
      <vt:lpstr>Rola MSP w eksporcie : Internacjonalizacja, globalizacja i integracja</vt:lpstr>
      <vt:lpstr>Przedsiębiorczość w Polsce</vt:lpstr>
      <vt:lpstr>Wsparcie dla MSP</vt:lpstr>
      <vt:lpstr>Środowisko biznesowe dla MSP</vt:lpstr>
      <vt:lpstr>Prezentacja programu PowerPoint</vt:lpstr>
      <vt:lpstr>Bariery dla rozwoju MSP</vt:lpstr>
      <vt:lpstr>Dostęp do finansowania</vt:lpstr>
      <vt:lpstr>Finansowanie  MSP w Plsce </vt:lpstr>
      <vt:lpstr>Technologie w MSP</vt:lpstr>
      <vt:lpstr>Cyfryzacja i innowacje</vt:lpstr>
      <vt:lpstr>Znaczenie edukacji i rozwoju kompetencji</vt:lpstr>
      <vt:lpstr>Wpływ pandemii COVID-19 na MSP</vt:lpstr>
      <vt:lpstr>Transformacja ekologiczna MSP</vt:lpstr>
      <vt:lpstr>Współpraca MSP z dużymi przedsiębiorstwami</vt:lpstr>
      <vt:lpstr>Internacjonalizacja działalności MSP</vt:lpstr>
      <vt:lpstr>Rola kobiet w MSP</vt:lpstr>
      <vt:lpstr>Wsparcie dla innowacyjności w MSP</vt:lpstr>
      <vt:lpstr>Przykłady wsparcia unijnego dla MSP</vt:lpstr>
      <vt:lpstr>Wpływ prawny na działalność MSP</vt:lpstr>
      <vt:lpstr>Podsumowanie roli MSP w gospodarce</vt:lpstr>
      <vt:lpstr>Wyzwania przyszłości dla MSP</vt:lpstr>
      <vt:lpstr>Perspektywy rozwoju MSP w Polsce</vt:lpstr>
      <vt:lpstr>Rekomendacje dla polityki gospodarczej</vt:lpstr>
      <vt:lpstr>Znaczenie edukacji ekonomicznej</vt:lpstr>
      <vt:lpstr>Rola organizacji pozarządowych</vt:lpstr>
      <vt:lpstr>Networking i jego znaczenie</vt:lpstr>
      <vt:lpstr>Case study: Przekształcenie kryzysu w sukces</vt:lpstr>
      <vt:lpstr>Zakończenie</vt:lpstr>
      <vt:lpstr>Pytania i odpowiedzi??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 i znaczenie MSP dla gospodarki Polski </dc:title>
  <dc:creator>Damian 79818</dc:creator>
  <cp:lastModifiedBy>Damian Wyrwinski</cp:lastModifiedBy>
  <cp:revision>21</cp:revision>
  <dcterms:created xsi:type="dcterms:W3CDTF">2024-03-26T13:03:49Z</dcterms:created>
  <dcterms:modified xsi:type="dcterms:W3CDTF">2024-04-13T11:40:37Z</dcterms:modified>
</cp:coreProperties>
</file>