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95" r:id="rId7"/>
    <p:sldId id="261" r:id="rId8"/>
    <p:sldId id="29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E622-8C56-4731-9D34-899558E94A45}" type="datetimeFigureOut">
              <a:rPr lang="pl-PL" smtClean="0"/>
              <a:t>31.03.2024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13549-AA33-4E14-83CF-9CF2FE6802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025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http://www.pih.org.pl/images/definicja_msp.pdf</a:t>
            </a:r>
            <a:br>
              <a:rPr lang="pl-PL" dirty="0"/>
            </a:br>
            <a:r>
              <a:rPr lang="pl-PL" dirty="0"/>
              <a:t>https://pl.wikipedia.org/wiki/Przedsi%C4%99biorstwo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336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780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https://www.parp.gov.pl/storage/publications/pdf/ROSS_2023_scalony_ost_popr.pdf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92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https://www.parp.gov.pl/storage/publications/pdf/ROSS_2023_scalony_ost_popr.pdf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332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https://www.parp.gov.pl/storage/publications/pdf/ROSS_2023_scalony_ost_popr.pdf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76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F8DED7-32B1-0156-6EEF-0576EE6B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6E8347-904F-956D-0C32-911014C4A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359737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8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1AA03A-CB5B-7254-803E-C13C43884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450" y="684213"/>
            <a:ext cx="9036050" cy="2586038"/>
          </a:xfrm>
        </p:spPr>
        <p:txBody>
          <a:bodyPr/>
          <a:lstStyle/>
          <a:p>
            <a:r>
              <a:rPr lang="pl-PL" sz="4400" b="0" i="0" dirty="0">
                <a:effectLst/>
                <a:latin typeface="Söhne"/>
              </a:rPr>
              <a:t>Rola i znaczenie MSP dla gospodarki Polski </a:t>
            </a:r>
            <a:endParaRPr lang="pl-PL" sz="44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598AD81-4673-B251-2A6B-028E3A18F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0" y="490538"/>
            <a:ext cx="4038600" cy="1598612"/>
          </a:xfrm>
        </p:spPr>
        <p:txBody>
          <a:bodyPr/>
          <a:lstStyle/>
          <a:p>
            <a:r>
              <a:rPr lang="pl-PL" dirty="0"/>
              <a:t>Wydział Finansów i Zarządzania Kierunek: Informatyka</a:t>
            </a:r>
          </a:p>
        </p:txBody>
      </p:sp>
      <p:pic>
        <p:nvPicPr>
          <p:cNvPr id="4" name="Obraz 3" descr="Obraz zawierający Czcionka, logo, tekst, Jaskrawoniebieski">
            <a:extLst>
              <a:ext uri="{FF2B5EF4-FFF2-40B4-BE49-F238E27FC236}">
                <a16:creationId xmlns:a16="http://schemas.microsoft.com/office/drawing/2014/main" id="{CA460198-D369-6625-92B3-9023279B3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" y="0"/>
            <a:ext cx="3750860" cy="192788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E2DBDBA-4923-C0CD-EE0E-4BB395E45C30}"/>
              </a:ext>
            </a:extLst>
          </p:cNvPr>
          <p:cNvSpPr txBox="1"/>
          <p:nvPr/>
        </p:nvSpPr>
        <p:spPr>
          <a:xfrm>
            <a:off x="5299307" y="6211669"/>
            <a:ext cx="1280992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l-P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Wrocław 2024</a:t>
            </a:r>
          </a:p>
          <a:p>
            <a:pPr>
              <a:spcAft>
                <a:spcPts val="600"/>
              </a:spcAft>
            </a:pPr>
            <a:endParaRPr lang="pl-PL" dirty="0"/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E2B9948E-E3CF-0DAF-2C73-A9C2C46057EC}"/>
              </a:ext>
            </a:extLst>
          </p:cNvPr>
          <p:cNvSpPr txBox="1">
            <a:spLocks/>
          </p:cNvSpPr>
          <p:nvPr/>
        </p:nvSpPr>
        <p:spPr>
          <a:xfrm>
            <a:off x="5626913" y="3839030"/>
            <a:ext cx="4361543" cy="1418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Damian Wyrwinski</a:t>
            </a:r>
          </a:p>
          <a:p>
            <a:endParaRPr lang="pl-PL" dirty="0"/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0DCE479E-DD6F-DAB3-09DF-B42F3D011F4C}"/>
              </a:ext>
            </a:extLst>
          </p:cNvPr>
          <p:cNvSpPr txBox="1">
            <a:spLocks/>
          </p:cNvSpPr>
          <p:nvPr/>
        </p:nvSpPr>
        <p:spPr>
          <a:xfrm>
            <a:off x="2058213" y="3839030"/>
            <a:ext cx="4361543" cy="1418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Katarzyna Ko</a:t>
            </a:r>
            <a:r>
              <a:rPr lang="pl-P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łoda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l-PL" dirty="0"/>
          </a:p>
        </p:txBody>
      </p:sp>
      <p:sp>
        <p:nvSpPr>
          <p:cNvPr id="8" name="Podtytuł 2">
            <a:extLst>
              <a:ext uri="{FF2B5EF4-FFF2-40B4-BE49-F238E27FC236}">
                <a16:creationId xmlns:a16="http://schemas.microsoft.com/office/drawing/2014/main" id="{8DFF32F7-159C-9838-7236-F6918B650ED9}"/>
              </a:ext>
            </a:extLst>
          </p:cNvPr>
          <p:cNvSpPr txBox="1">
            <a:spLocks/>
          </p:cNvSpPr>
          <p:nvPr/>
        </p:nvSpPr>
        <p:spPr>
          <a:xfrm>
            <a:off x="4159703" y="4677230"/>
            <a:ext cx="4361543" cy="1418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Maciej Zientara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997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B67E54-BB9E-A0AA-5DE2-4E193C12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4264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Znaczenie MSP dla rynku pracy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F1D6111-8DA6-7059-9817-B31D4C66D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12935"/>
            <a:ext cx="9144000" cy="165576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Sektor MSP stanowi przeważającą większość przedsiębiorstw w Polsce – 99,8%.</a:t>
            </a:r>
          </a:p>
          <a:p>
            <a:pPr algn="l">
              <a:lnSpc>
                <a:spcPct val="100000"/>
              </a:lnSpc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Według stanu na 31.12.2021 r. w sektorze przedsiębiorstw (również dużych) pracowało ponad 10,2 mln osób i ta liczba rośnie już od wielu lat. W sektorze MSP pracowało ponad 6,9 mln osób, tj. 68% pracujących ogółem w sektorze przedsiębiorstw.</a:t>
            </a:r>
          </a:p>
          <a:p>
            <a:pPr algn="l">
              <a:lnSpc>
                <a:spcPct val="100000"/>
              </a:lnSpc>
            </a:pPr>
            <a:r>
              <a:rPr lang="pl-PL" sz="1800" dirty="0">
                <a:latin typeface="Aptos" panose="020B0004020202020204" pitchFamily="34" charset="0"/>
                <a:cs typeface="Arial" panose="020B0604020202020204" pitchFamily="34" charset="0"/>
              </a:rPr>
              <a:t>Mikroprzedsiębiorstwa – 4,3 mln osób</a:t>
            </a:r>
          </a:p>
          <a:p>
            <a:pPr algn="l">
              <a:lnSpc>
                <a:spcPct val="100000"/>
              </a:lnSpc>
            </a:pPr>
            <a:r>
              <a:rPr lang="pl-PL" sz="1800" dirty="0">
                <a:latin typeface="Aptos" panose="020B0004020202020204" pitchFamily="34" charset="0"/>
                <a:cs typeface="Arial" panose="020B0604020202020204" pitchFamily="34" charset="0"/>
              </a:rPr>
              <a:t>Małe przedsiębiorstwa – 1 mln osób</a:t>
            </a:r>
          </a:p>
          <a:p>
            <a:pPr algn="l">
              <a:lnSpc>
                <a:spcPct val="100000"/>
              </a:lnSpc>
            </a:pPr>
            <a:r>
              <a:rPr lang="pl-PL" sz="1800" dirty="0">
                <a:latin typeface="Aptos" panose="020B0004020202020204" pitchFamily="34" charset="0"/>
                <a:cs typeface="Arial" panose="020B0604020202020204" pitchFamily="34" charset="0"/>
              </a:rPr>
              <a:t>Średnie przedsiębiorstwa </a:t>
            </a:r>
            <a:r>
              <a:rPr lang="pl-PL" sz="1800">
                <a:latin typeface="Aptos" panose="020B0004020202020204" pitchFamily="34" charset="0"/>
                <a:cs typeface="Arial" panose="020B0604020202020204" pitchFamily="34" charset="0"/>
              </a:rPr>
              <a:t>– 1,6 mln osób</a:t>
            </a:r>
            <a:endParaRPr lang="pl-PL" sz="18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l-PL" sz="1800" dirty="0">
                <a:latin typeface="Aptos" panose="020B0004020202020204" pitchFamily="34" charset="0"/>
                <a:cs typeface="Arial" panose="020B0604020202020204" pitchFamily="34" charset="0"/>
              </a:rPr>
              <a:t>Duże przedsiębiorstwa – 3,3 mln osób</a:t>
            </a:r>
          </a:p>
          <a:p>
            <a:pPr algn="l">
              <a:lnSpc>
                <a:spcPct val="100000"/>
              </a:lnSpc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827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927BD-F6AC-6437-AF66-B488ACCFE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572000" cy="9667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Wkład w PKB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F40F42-DB84-9D9C-4F28-635C23E5F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6787"/>
            <a:ext cx="9144000" cy="1655762"/>
          </a:xfrm>
        </p:spPr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Procentowy udział MSP w PKB Polski.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8815AA2-0404-CBF2-FF8A-0B729DF5E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78" t="34046" r="27039" b="32038"/>
          <a:stretch/>
        </p:blipFill>
        <p:spPr>
          <a:xfrm>
            <a:off x="5116317" y="2556769"/>
            <a:ext cx="7075683" cy="43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6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147321-0FF6-68B2-B522-C20D8EE8C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500" y="-7937"/>
            <a:ext cx="8001000" cy="16081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Innowacyjność i rozwój technologiczny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CED6C1-E64B-FCC3-B9C5-134661BF8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 innowacyjności w MSP.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007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B0DEFA-2957-1FEB-3FE0-8D29E77A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50" y="61913"/>
            <a:ext cx="7581900" cy="8842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MSP w eksporcie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964D8E1-046F-A8EC-1A89-C3CCC13CE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Udział MSP w eksporcie towarów i usług.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91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361370-871F-BE6D-DED4-6E7C65C87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" y="30163"/>
            <a:ext cx="69215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Przedsiębiorczość w Polsce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C9FB858-C4FA-2AEC-F406-D0FD34B3C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Analiza kultury przedsiębiorczości wśród Polaków.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980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9D4F82-07B9-972A-5A8D-DF413C15A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223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Wsparcie państwa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1CA8BAF-B783-ECD1-F8E8-CAFD1D083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Przegląd programów wsparcia i finansowania dostępnych dla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331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21D8A6-4564-60A9-5146-2E22608D1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0327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Środowisko biznesowe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D0EB4F-5B22-1A62-ED2A-F691A57CA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Analiza warunków prowadzenia działalności gospodarczej przez MSP w Polsce.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071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015324-B709-8A9C-43E1-F6133EB01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731000" cy="17414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 sukcesów polskich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04257C-630E-0D8C-4E0E-DF5C77306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Case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studies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kilku udanych polskich MSP.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679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A91C5F-4473-5D0A-79E1-98A6DB1A7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47050" cy="8715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Bariery dla rozwoju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F110BA2-D73B-5DB5-994E-0A647A3D4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Największe wyzwania i bariery.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4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128464-802A-7318-FDCE-939978970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91500" cy="9096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Dostęp do finansowania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984015-99FB-3AF4-FBFF-B60EF36FE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Omówienie dostępnych źródeł finansowania dla MSP.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310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605016-4558-3AF5-DBE9-5E312A2C5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0650" y="0"/>
            <a:ext cx="4673600" cy="1084263"/>
          </a:xfrm>
        </p:spPr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591AB48-C823-AF75-5DD9-86985A887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1925" y="963613"/>
            <a:ext cx="3625850" cy="2547937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Wprowadzenie do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Znaczenie MSP w gospodarce globalnej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Definicja i klasyfikacja MSP w Polsce</a:t>
            </a:r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B69620D-94EE-0ACA-6427-92F43FBABF02}"/>
              </a:ext>
            </a:extLst>
          </p:cNvPr>
          <p:cNvSpPr txBox="1"/>
          <p:nvPr/>
        </p:nvSpPr>
        <p:spPr>
          <a:xfrm>
            <a:off x="3810000" y="104776"/>
            <a:ext cx="2901950" cy="3775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Wkład MSP w gospodarkę Polski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Statystyki i fakty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Rola MSP w tworzeniu miejsc pracy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Udział w PKB i innowacjach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MSP a eksport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Przypadki sukcesu polskich MSP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7BE19A3-F37A-0274-7BF5-B7F21126695B}"/>
              </a:ext>
            </a:extLst>
          </p:cNvPr>
          <p:cNvSpPr txBox="1"/>
          <p:nvPr/>
        </p:nvSpPr>
        <p:spPr>
          <a:xfrm>
            <a:off x="6661150" y="104776"/>
            <a:ext cx="2451100" cy="335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Środowisko działalności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Wsparcie państwa i fundusze UE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Środowisko prawne i biznesowe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Dostęp do finansowania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Bariery i wyzwania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FC9ED73-91F0-C8D2-415D-FA5AA24EBA1B}"/>
              </a:ext>
            </a:extLst>
          </p:cNvPr>
          <p:cNvSpPr txBox="1"/>
          <p:nvPr/>
        </p:nvSpPr>
        <p:spPr>
          <a:xfrm>
            <a:off x="9334500" y="104776"/>
            <a:ext cx="2857500" cy="47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Wyzwania i perspektywy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Bariery rozwoju i dostęp do finansowania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Wpływ pandemii COVID-19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Transformacja cyfrowa i innowacje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Ekologiczna odpowiedzialność i zrównoważony rozwój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Przyszłe trendy i możliwości rozwoju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A5C1EF1-D7DF-1387-893C-F563AC31C59E}"/>
              </a:ext>
            </a:extLst>
          </p:cNvPr>
          <p:cNvSpPr txBox="1"/>
          <p:nvPr/>
        </p:nvSpPr>
        <p:spPr>
          <a:xfrm>
            <a:off x="695325" y="4419598"/>
            <a:ext cx="2901950" cy="2295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Studia przypadków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Sukcesy polskich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Jak MSP przekształcają wyzwania w sukcesy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MSP jako liderzy innowacji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C7B8C29-B117-5BE8-9ADC-0280589B34A1}"/>
              </a:ext>
            </a:extLst>
          </p:cNvPr>
          <p:cNvSpPr txBox="1"/>
          <p:nvPr/>
        </p:nvSpPr>
        <p:spPr>
          <a:xfrm>
            <a:off x="5486400" y="4475244"/>
            <a:ext cx="3848100" cy="16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6. Zakończenie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Podsumowanie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Śmieszna anegdota o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Q&amp;A</a:t>
            </a:r>
          </a:p>
        </p:txBody>
      </p:sp>
    </p:spTree>
    <p:extLst>
      <p:ext uri="{BB962C8B-B14F-4D97-AF65-F5344CB8AC3E}">
        <p14:creationId xmlns:p14="http://schemas.microsoft.com/office/powerpoint/2010/main" val="1892235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6F3566-6B95-A30A-5F3B-DCC07A48B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2100" cy="8715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Technologie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C5074C2-F5B8-FC2E-CE2B-84DD20D23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 MSP wykorzystują nowoczesne technologie.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177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E06549-DBE1-1A47-5D1A-F68E32DE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613650" cy="8588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Cyfryzacja i innowacje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BBDA4C5-C2B6-68AB-A9AD-2E5773DB0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Wpływ cyfryzacji na rozwój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569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A666CD-FAEF-999B-6420-E2491B67B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0520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Znaczenie edukacji i rozwoju kompetencji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8FCDCC6-68DB-1A5D-8F9D-E9896E7CE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szkoleń i podnoszenia kwalifikacji w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4773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CB12CA-BBA4-9F7A-3999-527C4358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Wpływ pandemii COVID-19 na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7909995-A5AE-1B15-A818-5F4B581BE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 pandemia zmieniła funkcjonowanie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9547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BAA494-A207-4FE5-0D89-56FB59D2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864850" cy="8588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Transformacja ekologiczna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C1885A0-1771-5BAA-07C0-A3C00C3FE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Wdrażanie zasad zrównoważonego rozwoju.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212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ED585B-DBAB-943D-1ED1-37B6803F8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732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Współpraca MSP z dużymi przedsiębiorstwami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454C0FD-E333-4BD7-14F6-FE18A9E11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 i korzyści z partnerstw biznesowych.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9173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E642AB-BDDD-0E89-7D8D-D27FDA070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0934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Internacjonalizacja działalności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F163BF6-010E-285F-6418-3BA286CE0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Wyzwania i możliwości dla MSP na rynkach zagranicznych.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6489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55E167-AB31-2622-16BA-6949C563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216650" cy="8969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kobiet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FBAE18-A4DD-2153-F4BC-5458115E1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Wkład kobiet w rozwój małych i średnich przedsiębiorstw.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8428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402F0-559D-988E-CD81-6657D9463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937"/>
            <a:ext cx="106172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Wsparcie dla innowacyjności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216867-1A8C-6050-EDBF-83BECC4F2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Programy i inicjatywy wspierające innowacyjność.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1513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BF122B-BA55-807F-04FE-D8C504618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5758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 wsparcia unijnego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E62837-E435-F4A8-8A0F-873FA4517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 MSP mogą korzystać z funduszy UE.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026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D0F0A2-1E0E-42CF-116E-5BD14BE8F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0650" y="-831850"/>
            <a:ext cx="5391150" cy="29210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Wprowadzenie</a:t>
            </a:r>
            <a:b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3B04C57-ADF2-37F8-73B4-07D7FBAFB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- Ogólne informacje o znaczeniu MSP w gospodarce globalnej.</a:t>
            </a:r>
            <a:br>
              <a:rPr lang="pl-PL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5660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A27EA1-839C-8FAD-6E5F-25A8E527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63"/>
            <a:ext cx="98171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Wpływ prawny na działalność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8D59A5-8973-11E5-2A44-FA5393A32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Przegląd najważniejszych regulacji prawnych.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8274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1D8C9E-1B84-F384-3CBD-2C6B4D625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011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Podsumowanie roli MSP w gospodarce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D9596A3-67C0-0A05-3818-22067A265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Kluczowe punkty dotyczące znaczenia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4608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80D1FD-37DE-756F-502E-F303EB623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134600" cy="8588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Wyzwania przyszłości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3F4A0C-AAF5-61AD-5F29-A26E4F2F3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Przyszłe trendy i wyzwania.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1009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763A98-C732-F10F-4AD1-E900C4911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7566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Perspektywy rozwoju MSP w Polsce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910BDC3-D246-0489-9DA5-B9B506919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Jakie są perspektywy dla MSP w najbliższych latach.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3335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81D744-2968-AF9F-3C2E-B5DBC4352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263"/>
            <a:ext cx="88836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Rekomendacje dla polityki gospodarczej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86C80A6-1C06-F1A4-A1B1-1241F83E67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Propozycje działań wspierających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8010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E1ED27-A993-3C8B-C8B8-667A5F8BE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33150" cy="9223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Znaczenie edukacji ekonomicznej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B6C0515-4DCC-3B1F-66C6-B0224FBBA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 edukacja wpływa na rozwój przedsiębiorczości.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1894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FCB974-477A-30E4-EFA7-FB73BF1EA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623550" cy="8143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organizacji pozarządowych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D9FED86-0910-814F-A420-711A3C269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Wsparcie dla MSP ze strony NGO.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3440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EA8395-92A0-5270-979F-654F2EA6C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309100" cy="8461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Networking i jego znaczenie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67660E-D456-E413-775C-EB4BA7E58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sieci biznesowych dla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2185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4E6F7-5F11-C0AC-6AD8-E60F34C3C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163"/>
            <a:ext cx="95440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Case </a:t>
            </a:r>
            <a:r>
              <a:rPr lang="pl-PL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study</a:t>
            </a:r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Przekształcenie kryzysu w sukces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73E86A-6E74-6CD7-D0D3-942206610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 MSP, które odniosło sukces dzięki adaptacji.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9453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5B5555-BC53-C00A-E331-00D62AF8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" y="57150"/>
            <a:ext cx="4445000" cy="8143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Zakończenie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69A5743-2E76-475E-C8F7-C18A9C503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Podsumowanie i wnioski z prezentacji.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329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7B262444-3C87-E3DC-7658-E1CEB99E4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21" y="4630206"/>
            <a:ext cx="7423079" cy="222779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15C6E8F-355E-EF51-E148-0EE6C527E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6850" y="0"/>
            <a:ext cx="4910893" cy="1313895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Definicja MSP</a:t>
            </a:r>
            <a:b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5BF3C98-1146-9972-0301-5C604E727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54146"/>
            <a:ext cx="12192000" cy="58038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MŚP - Małe Średnie Przedsiębiorstwa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Przedsiębiorstwo - wyodrębniona prawnie i ekonomicznie jednostka gospodarcza. Istotą działalności przedsiębiorstwa jest produkcja dóbr lub świadczenie usług. Najczęściej definiowanym celem działalności przedsiębiorstwa jest osiąganie zysku poprzez zaspokajanie potrzeb konsumentów.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Po 3 latach przekraczania progu zatrudnienia lub pułapu finansowego przedsiębiorstwo traci status MŚP.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W celu zebrania danych (do tabeli poniżej) trzeba zaklasyfikować przedsiębiorstwo do jednego z: niezależne, partnerskie lub związane.</a:t>
            </a:r>
          </a:p>
        </p:txBody>
      </p:sp>
    </p:spTree>
    <p:extLst>
      <p:ext uri="{BB962C8B-B14F-4D97-AF65-F5344CB8AC3E}">
        <p14:creationId xmlns:p14="http://schemas.microsoft.com/office/powerpoint/2010/main" val="1038769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BD515B-6F73-E232-3589-AC56D3310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" y="61913"/>
            <a:ext cx="7772400" cy="8080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Pytania i odpowiedzi??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457B9D-EC95-4084-5685-FBDCB1B0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Sesja Q&amp;A z publicznością??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7657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8EB1A6-CEAB-E223-7CB6-538FAF0FB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" y="61913"/>
            <a:ext cx="5092700" cy="7889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Podziękowania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215E0C-1108-ED8C-7A8B-6C8803E91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Podziękowanie za uwagę. + coś wesołego na koniec …?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588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47919A-6E05-A02A-7B18-7335BE2F7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380520" cy="1033463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Rodzaje Przedsiębiorstw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A3F49A4-9AD5-CFBF-37CC-FFED197C6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33462"/>
            <a:ext cx="12192000" cy="5824537"/>
          </a:xfrm>
        </p:spPr>
        <p:txBody>
          <a:bodyPr/>
          <a:lstStyle/>
          <a:p>
            <a:pPr algn="l"/>
            <a:r>
              <a:rPr lang="pl-PL" sz="1400" b="1" dirty="0"/>
              <a:t>Przedsiębiorstwo niezależne: </a:t>
            </a:r>
          </a:p>
          <a:p>
            <a:pPr algn="l"/>
            <a:r>
              <a:rPr lang="pl-PL" sz="1400" dirty="0"/>
              <a:t>• przedsiębiorstwo w pełni samodzielne - nie posiada udziałów w innych przedsiębiorstwach, a inne przedsiębiorstwa nie posiadają w nim udziałów;</a:t>
            </a:r>
          </a:p>
          <a:p>
            <a:pPr algn="l"/>
            <a:r>
              <a:rPr lang="pl-PL" sz="1400" dirty="0"/>
              <a:t>• posiada poniżej 25% kapitału lub głosów (w zależności, która z tych wielkości jest większa) w jednym lub kilku innych przedsiębiorstwach, a/lub inne przedsiębiorstwa posiadają poniżej 25% kapitału lub głosów (w zależności, która z tych wielkości jest większa) w tym przedsiębiorstwie </a:t>
            </a:r>
          </a:p>
          <a:p>
            <a:pPr algn="l"/>
            <a:r>
              <a:rPr lang="pl-PL" sz="1400" dirty="0"/>
              <a:t>(wyjątkowo przedsiębiorstwo może zostać zakwalifikowane jako niezależne jeśli więcej niż 25% kapitału lub głosów jest w posiadaniu poniższych inwestorów: publiczne korporacje inwestycyjne, spółki kapitałowe podwyższonego ryzyka, anioły biznesu, uniwersytety, niedochodowe ośrodki badawcze, inwestorzy instytucjonalni łącznie z regionalnymi funduszami rozwoju, samorządy lokalne z rocznym budżetem nieprzekraczającym 10 milionów euro oraz liczbą mieszkańców poniżej 5000) </a:t>
            </a:r>
          </a:p>
          <a:p>
            <a:pPr algn="l"/>
            <a:r>
              <a:rPr lang="pl-PL" sz="1400" b="1" dirty="0"/>
              <a:t>Przedsiębiorstwo partnerskie: </a:t>
            </a:r>
          </a:p>
          <a:p>
            <a:pPr algn="l"/>
            <a:r>
              <a:rPr lang="pl-PL" sz="1400" dirty="0"/>
              <a:t>• posiada 25% lub więcej kapitału lub głosów w innym przedsiębiorstwie, a/lub inne przedsiębiorstwo posiada 25% lub więcej kapitału lub głosów w tym przedsiębiorstwie </a:t>
            </a:r>
          </a:p>
          <a:p>
            <a:pPr algn="l"/>
            <a:r>
              <a:rPr lang="pl-PL" sz="1400" dirty="0"/>
              <a:t>• przedsiębiorstwo nie jest związane z innym przedsiębiorstwem (głosy jakie posiada w innym przedsiębiorstwie (lub odwrotnie), nie przekraczają 50% ogólnej sumy głosów </a:t>
            </a:r>
          </a:p>
          <a:p>
            <a:pPr algn="l"/>
            <a:r>
              <a:rPr lang="pl-PL" sz="1400" b="1" dirty="0"/>
              <a:t>Przedsiębiorstwo związane </a:t>
            </a:r>
            <a:r>
              <a:rPr lang="pl-PL" sz="1400" dirty="0"/>
              <a:t>-</a:t>
            </a:r>
            <a:r>
              <a:rPr lang="pl-PL" sz="1400" b="1" dirty="0"/>
              <a:t> </a:t>
            </a:r>
            <a:r>
              <a:rPr lang="pl-PL" sz="1400" dirty="0"/>
              <a:t>Dwa lub więcej przedsiębiorstw można uznać za związane, jeżeli pozostają one ze sobą w następującym związku: </a:t>
            </a:r>
          </a:p>
          <a:p>
            <a:pPr algn="l"/>
            <a:r>
              <a:rPr lang="pl-PL" sz="1400" dirty="0"/>
              <a:t>• przedsiębiorstwo posiada większość głosów przysługujących udziałowcom lub wspólnikom w innym przedsiębiorstwie, </a:t>
            </a:r>
          </a:p>
          <a:p>
            <a:pPr algn="l"/>
            <a:r>
              <a:rPr lang="pl-PL" sz="1400" dirty="0"/>
              <a:t>• przedsiębiorstwo ma prawo wyznaczyć lub odwołać większość członków organu administracyjnego, zarządzającego lub nadzorczego innego przedsiębiorstwa </a:t>
            </a:r>
          </a:p>
          <a:p>
            <a:pPr algn="l"/>
            <a:r>
              <a:rPr lang="pl-PL" sz="1400" dirty="0"/>
              <a:t>• przedsiębiorstwo ma prawo wywierać dominujący wpływ na inne przedsiębiorstwo zgodnie z umową zawartą z tym przedsiębiorstwem lub postanowieniem w jego dokumencie założycielskim lub statucie, </a:t>
            </a:r>
          </a:p>
          <a:p>
            <a:pPr algn="l"/>
            <a:r>
              <a:rPr lang="pl-PL" sz="1400" dirty="0"/>
              <a:t>• przedsiębiorstwo jest w stanie kontrolować samodzielnie, zgodnie z umową, większość głosów udziałowców lub członków w innym przedsiębiorstwie.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63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47919A-6E05-A02A-7B18-7335BE2F7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070850" cy="1033463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Statystyki MSP w Polsce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A3F49A4-9AD5-CFBF-37CC-FFED197C6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33463"/>
            <a:ext cx="6533965" cy="1230343"/>
          </a:xfrm>
        </p:spPr>
        <p:txBody>
          <a:bodyPr/>
          <a:lstStyle/>
          <a:p>
            <a:pPr algn="l"/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Według raportu PARP o stanie sektora małych i średnich przedsiębiorstw w Polsce z roku 2023:</a:t>
            </a:r>
          </a:p>
          <a:p>
            <a:pPr algn="l"/>
            <a:r>
              <a:rPr lang="pl-PL" sz="1800" dirty="0"/>
              <a:t>PARP - Polska Agencja Rozwoju Przedsiębiorczości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851D531-4409-E8F4-1CBC-4B56D7E78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05" t="19417" r="26675" b="7702"/>
          <a:stretch/>
        </p:blipFill>
        <p:spPr>
          <a:xfrm>
            <a:off x="7519386" y="965370"/>
            <a:ext cx="4672614" cy="60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2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CE57D2-455B-7BC4-A8CE-5307563F9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0"/>
            <a:ext cx="9907481" cy="964961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Porównanie z innymi krajami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85FC4F8-23ED-3C78-B430-0B90A0739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59" t="26279" r="27258" b="18317"/>
          <a:stretch/>
        </p:blipFill>
        <p:spPr>
          <a:xfrm>
            <a:off x="7229382" y="964961"/>
            <a:ext cx="4962618" cy="4928077"/>
          </a:xfrm>
          <a:prstGeom prst="rect">
            <a:avLst/>
          </a:prstGeom>
        </p:spPr>
      </p:pic>
      <p:sp>
        <p:nvSpPr>
          <p:cNvPr id="8" name="Podtytuł 2">
            <a:extLst>
              <a:ext uri="{FF2B5EF4-FFF2-40B4-BE49-F238E27FC236}">
                <a16:creationId xmlns:a16="http://schemas.microsoft.com/office/drawing/2014/main" id="{21D19807-1971-6AEA-5315-F0563FDD1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33463"/>
            <a:ext cx="6533965" cy="5824537"/>
          </a:xfrm>
        </p:spPr>
        <p:txBody>
          <a:bodyPr/>
          <a:lstStyle/>
          <a:p>
            <a:pPr algn="l"/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Polska jest 5-tym krajem w UE z najwyższą liczbą przedsiębiorstw po: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Włoszech 3,64 mln,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Francji 3,08 mln,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Hiszpanii 2,68 mln,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Niemczech 2,49 mln</a:t>
            </a:r>
          </a:p>
          <a:p>
            <a:pPr algn="l"/>
            <a:endParaRPr lang="pl-PL" sz="1800" dirty="0">
              <a:cs typeface="Arial" panose="020B0604020202020204" pitchFamily="34" charset="0"/>
            </a:endParaRPr>
          </a:p>
          <a:p>
            <a:pPr algn="l"/>
            <a:r>
              <a:rPr lang="pl-PL" sz="1800" dirty="0"/>
              <a:t>Najwyższą wartość produkcji dodanej w UE mają Niemcy 1,82 mld EUR, najniższą – Malta 6,8 mld EUR.</a:t>
            </a:r>
          </a:p>
        </p:txBody>
      </p:sp>
    </p:spTree>
    <p:extLst>
      <p:ext uri="{BB962C8B-B14F-4D97-AF65-F5344CB8AC3E}">
        <p14:creationId xmlns:p14="http://schemas.microsoft.com/office/powerpoint/2010/main" val="396980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CE57D2-455B-7BC4-A8CE-5307563F9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0"/>
            <a:ext cx="9907481" cy="964961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Porównanie z innymi krajami</a:t>
            </a:r>
            <a:endParaRPr lang="pl-PL" dirty="0"/>
          </a:p>
        </p:txBody>
      </p:sp>
      <p:sp>
        <p:nvSpPr>
          <p:cNvPr id="8" name="Podtytuł 2">
            <a:extLst>
              <a:ext uri="{FF2B5EF4-FFF2-40B4-BE49-F238E27FC236}">
                <a16:creationId xmlns:a16="http://schemas.microsoft.com/office/drawing/2014/main" id="{21D19807-1971-6AEA-5315-F0563FDD1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33463"/>
            <a:ext cx="6161104" cy="5824537"/>
          </a:xfrm>
        </p:spPr>
        <p:txBody>
          <a:bodyPr/>
          <a:lstStyle/>
          <a:p>
            <a:pPr algn="l"/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BERD - </a:t>
            </a:r>
            <a:r>
              <a:rPr lang="en-US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Business </a:t>
            </a: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E</a:t>
            </a:r>
            <a:r>
              <a:rPr lang="en-US" sz="18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nterprise</a:t>
            </a:r>
            <a:r>
              <a:rPr lang="en-US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expenditure on R&amp;D</a:t>
            </a:r>
            <a:endParaRPr lang="pl-PL" sz="18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l-PL" sz="1800" dirty="0">
                <a:cs typeface="Arial" panose="020B0604020202020204" pitchFamily="34" charset="0"/>
              </a:rPr>
              <a:t>R&amp;D – </a:t>
            </a:r>
            <a:r>
              <a:rPr lang="pl-PL" sz="1800" dirty="0" err="1">
                <a:cs typeface="Arial" panose="020B0604020202020204" pitchFamily="34" charset="0"/>
              </a:rPr>
              <a:t>Research</a:t>
            </a:r>
            <a:r>
              <a:rPr lang="pl-PL" sz="1800" dirty="0">
                <a:cs typeface="Arial" panose="020B0604020202020204" pitchFamily="34" charset="0"/>
              </a:rPr>
              <a:t> and </a:t>
            </a:r>
            <a:r>
              <a:rPr lang="pl-PL" sz="1800" dirty="0" err="1">
                <a:cs typeface="Arial" panose="020B0604020202020204" pitchFamily="34" charset="0"/>
              </a:rPr>
              <a:t>Developement</a:t>
            </a:r>
            <a:r>
              <a:rPr lang="pl-PL" sz="1800" dirty="0">
                <a:cs typeface="Arial" panose="020B0604020202020204" pitchFamily="34" charset="0"/>
              </a:rPr>
              <a:t> </a:t>
            </a:r>
          </a:p>
          <a:p>
            <a:pPr algn="l"/>
            <a:r>
              <a:rPr lang="pl-PL" sz="1800" dirty="0">
                <a:cs typeface="Arial" panose="020B0604020202020204" pitchFamily="34" charset="0"/>
              </a:rPr>
              <a:t>ICT - Information and Communications Technology</a:t>
            </a:r>
          </a:p>
          <a:p>
            <a:pPr algn="l"/>
            <a:endParaRPr lang="pl-PL" sz="1800" dirty="0">
              <a:cs typeface="Arial" panose="020B0604020202020204" pitchFamily="34" charset="0"/>
            </a:endParaRPr>
          </a:p>
          <a:p>
            <a:pPr algn="l"/>
            <a:r>
              <a:rPr lang="pl-PL" sz="1800" dirty="0">
                <a:cs typeface="Arial" panose="020B0604020202020204" pitchFamily="34" charset="0"/>
              </a:rPr>
              <a:t> Kraje UE z najwyższym udziałem BERD w PKB i jednocześnie większym niż 2% to: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Belgia 2,42%,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Szwecja 2,41%,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Austria 2,22%,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Niemcy 2,09%,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Finlandia 2,06%.</a:t>
            </a:r>
          </a:p>
          <a:p>
            <a:pPr algn="l"/>
            <a:endParaRPr lang="pl-PL" sz="18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301E7CFA-5949-142D-7016-08881EC34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05" t="24207" r="27257" b="29709"/>
          <a:stretch/>
        </p:blipFill>
        <p:spPr>
          <a:xfrm>
            <a:off x="6253392" y="1033463"/>
            <a:ext cx="5938608" cy="49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D4B06E-C6C0-1BE6-2A96-45DFBDE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62800" cy="1655762"/>
          </a:xfrm>
        </p:spPr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Sektorowe rozmieszczenie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081AC7-A0AB-888A-E05C-7ECA761AF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55762"/>
            <a:ext cx="9144000" cy="5202238"/>
          </a:xfrm>
        </p:spPr>
        <p:txBody>
          <a:bodyPr/>
          <a:lstStyle/>
          <a:p>
            <a:pPr algn="l"/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Sektor MSP: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Usługi 53,9%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Handel 20,9%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Budownictwo 15,6%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Przemysł 9,6%</a:t>
            </a:r>
          </a:p>
          <a:p>
            <a:pPr algn="l"/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Dla porównania, duże firmy: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Przemysł 51,1%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Usługi 32%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Handel 13,6%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Budownictwo 3,3%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170736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1291</Words>
  <Application>Microsoft Office PowerPoint</Application>
  <PresentationFormat>Panoramiczny</PresentationFormat>
  <Paragraphs>166</Paragraphs>
  <Slides>41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41</vt:i4>
      </vt:variant>
    </vt:vector>
  </HeadingPairs>
  <TitlesOfParts>
    <vt:vector size="46" baseType="lpstr">
      <vt:lpstr>Aptos</vt:lpstr>
      <vt:lpstr>Arial</vt:lpstr>
      <vt:lpstr>Söhne</vt:lpstr>
      <vt:lpstr>Times New Roman</vt:lpstr>
      <vt:lpstr>Motyw pakietu Office</vt:lpstr>
      <vt:lpstr>Rola i znaczenie MSP dla gospodarki Polski </vt:lpstr>
      <vt:lpstr>Agenda</vt:lpstr>
      <vt:lpstr>Wprowadzenie </vt:lpstr>
      <vt:lpstr> Definicja MSP   </vt:lpstr>
      <vt:lpstr>Rodzaje Przedsiębiorstw</vt:lpstr>
      <vt:lpstr>Statystyki MSP w Polsce</vt:lpstr>
      <vt:lpstr>Porównanie z innymi krajami</vt:lpstr>
      <vt:lpstr>Porównanie z innymi krajami</vt:lpstr>
      <vt:lpstr> Sektorowe rozmieszczenie MSP</vt:lpstr>
      <vt:lpstr>Znaczenie MSP dla rynku pracy</vt:lpstr>
      <vt:lpstr>Wkład w PKB</vt:lpstr>
      <vt:lpstr>Innowacyjność i rozwój technologiczny w MSP</vt:lpstr>
      <vt:lpstr>Rola MSP w eksporcie</vt:lpstr>
      <vt:lpstr>Przedsiębiorczość w Polsce</vt:lpstr>
      <vt:lpstr>Wsparcie państwa dla MSP</vt:lpstr>
      <vt:lpstr>Środowisko biznesowe dla MSP</vt:lpstr>
      <vt:lpstr>Przykłady sukcesów polskich MSP</vt:lpstr>
      <vt:lpstr>Bariery dla rozwoju MSP</vt:lpstr>
      <vt:lpstr>Dostęp do finansowania</vt:lpstr>
      <vt:lpstr>Technologie w MSP</vt:lpstr>
      <vt:lpstr>Cyfryzacja i innowacje</vt:lpstr>
      <vt:lpstr>Znaczenie edukacji i rozwoju kompetencji</vt:lpstr>
      <vt:lpstr>Wpływ pandemii COVID-19 na MSP</vt:lpstr>
      <vt:lpstr>Transformacja ekologiczna MSP</vt:lpstr>
      <vt:lpstr>Współpraca MSP z dużymi przedsiębiorstwami</vt:lpstr>
      <vt:lpstr>Internacjonalizacja działalności MSP</vt:lpstr>
      <vt:lpstr>Rola kobiet w MSP</vt:lpstr>
      <vt:lpstr>Wsparcie dla innowacyjności w MSP</vt:lpstr>
      <vt:lpstr>Przykłady wsparcia unijnego dla MSP</vt:lpstr>
      <vt:lpstr>Wpływ prawny na działalność MSP</vt:lpstr>
      <vt:lpstr>Podsumowanie roli MSP w gospodarce</vt:lpstr>
      <vt:lpstr>Wyzwania przyszłości dla MSP</vt:lpstr>
      <vt:lpstr>Perspektywy rozwoju MSP w Polsce</vt:lpstr>
      <vt:lpstr>Rekomendacje dla polityki gospodarczej</vt:lpstr>
      <vt:lpstr>Znaczenie edukacji ekonomicznej</vt:lpstr>
      <vt:lpstr>Rola organizacji pozarządowych</vt:lpstr>
      <vt:lpstr>Networking i jego znaczenie</vt:lpstr>
      <vt:lpstr>Case study: Przekształcenie kryzysu w sukces</vt:lpstr>
      <vt:lpstr>Zakończenie</vt:lpstr>
      <vt:lpstr>Pytania i odpowiedzi??</vt:lpstr>
      <vt:lpstr>Podziękowania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Rola i znaczenie MSP dla gospodarki Polski </dc:title>
  <dc:creator>Damian 79818</dc:creator>
  <cp:lastModifiedBy>Maciej Zientara</cp:lastModifiedBy>
  <cp:revision>15</cp:revision>
  <dcterms:created xsi:type="dcterms:W3CDTF">2024-03-26T13:03:49Z</dcterms:created>
  <dcterms:modified xsi:type="dcterms:W3CDTF">2024-03-31T20:06:52Z</dcterms:modified>
</cp:coreProperties>
</file>