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64" d="100"/>
          <a:sy n="64" d="100"/>
        </p:scale>
        <p:origin x="-1216" y="-68"/>
      </p:cViewPr>
      <p:guideLst>
        <p:guide orient="horz" pos="2160"/>
        <p:guide pos="2880"/>
      </p:guideLst>
    </p:cSldViewPr>
  </p:slideViewPr>
  <p:notesTextViewPr>
    <p:cViewPr>
      <p:scale>
        <a:sx n="1" d="1"/>
        <a:sy n="1" d="1"/>
      </p:scale>
      <p:origin x="0" y="0"/>
    </p:cViewPr>
  </p:notesTextViewPr>
  <p:notesViewPr>
    <p:cSldViewPr snapToGrid="0">
      <p:cViewPr varScale="1">
        <p:scale>
          <a:sx n="73" d="100"/>
          <a:sy n="73" d="100"/>
        </p:scale>
        <p:origin x="269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6C2A0-86DD-4E44-A9D3-2FE6179C40CC}" type="datetimeFigureOut">
              <a:rPr lang="ko-KR" altLang="en-US" smtClean="0"/>
              <a:t>2018-07-25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0DD16-137C-436F-AD6A-9211B7F3A7D2}" type="slidenum">
              <a:rPr lang="ko-KR" altLang="en-US" smtClean="0"/>
              <a:t>‹#›</a:t>
            </a:fld>
            <a:endParaRPr lang="ko-KR" altLang="en-US"/>
          </a:p>
        </p:txBody>
      </p:sp>
    </p:spTree>
    <p:extLst>
      <p:ext uri="{BB962C8B-B14F-4D97-AF65-F5344CB8AC3E}">
        <p14:creationId xmlns:p14="http://schemas.microsoft.com/office/powerpoint/2010/main" val="18189870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11586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171498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389978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49883"/>
          </a:xfrm>
        </p:spPr>
        <p:txBody>
          <a:bodyPr/>
          <a:lstStyle/>
          <a:p>
            <a:r>
              <a:rPr lang="ko-KR" altLang="en-US" dirty="0"/>
              <a:t>마스터 제목 스타일 편집</a:t>
            </a:r>
            <a:endParaRPr lang="en-US" dirty="0"/>
          </a:p>
        </p:txBody>
      </p:sp>
      <p:sp>
        <p:nvSpPr>
          <p:cNvPr id="3" name="Content Placeholder 2"/>
          <p:cNvSpPr>
            <a:spLocks noGrp="1"/>
          </p:cNvSpPr>
          <p:nvPr>
            <p:ph idx="1"/>
          </p:nvPr>
        </p:nvSpPr>
        <p:spPr>
          <a:xfrm>
            <a:off x="628650" y="974035"/>
            <a:ext cx="7886700" cy="520292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41967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161029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332903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335479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234933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391892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33320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3F30305-13B8-4843-94F2-3D0DBFE6D949}" type="datetimeFigureOut">
              <a:rPr lang="ko-KR" altLang="en-US" smtClean="0"/>
              <a:t>2018-07-25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114723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30305-13B8-4843-94F2-3D0DBFE6D949}" type="datetimeFigureOut">
              <a:rPr lang="ko-KR" altLang="en-US" smtClean="0"/>
              <a:t>2018-07-25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CD308-1AD3-495D-A62A-A7B0201B8A33}" type="slidenum">
              <a:rPr lang="ko-KR" altLang="en-US" smtClean="0"/>
              <a:t>‹#›</a:t>
            </a:fld>
            <a:endParaRPr lang="ko-KR" altLang="en-US"/>
          </a:p>
        </p:txBody>
      </p:sp>
    </p:spTree>
    <p:extLst>
      <p:ext uri="{BB962C8B-B14F-4D97-AF65-F5344CB8AC3E}">
        <p14:creationId xmlns:p14="http://schemas.microsoft.com/office/powerpoint/2010/main" val="2197803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xmlns="" id="{C40190C1-3DC1-482F-81DF-65F7C4C795AB}"/>
              </a:ext>
            </a:extLst>
          </p:cNvPr>
          <p:cNvSpPr>
            <a:spLocks noGrp="1"/>
          </p:cNvSpPr>
          <p:nvPr>
            <p:ph type="ctrTitle"/>
          </p:nvPr>
        </p:nvSpPr>
        <p:spPr>
          <a:xfrm>
            <a:off x="848139" y="2024409"/>
            <a:ext cx="7398999" cy="1470025"/>
          </a:xfrm>
        </p:spPr>
        <p:txBody>
          <a:bodyPr>
            <a:normAutofit/>
          </a:bodyPr>
          <a:lstStyle/>
          <a:p>
            <a:pPr>
              <a:lnSpc>
                <a:spcPct val="120000"/>
              </a:lnSpc>
            </a:pPr>
            <a:r>
              <a:rPr lang="en-US" altLang="ko-KR" sz="3000" dirty="0">
                <a:latin typeface="Arial" panose="020B0604020202020204" pitchFamily="34" charset="0"/>
                <a:cs typeface="Arial" panose="020B0604020202020204" pitchFamily="34" charset="0"/>
              </a:rPr>
              <a:t>Mathematical epidemiology</a:t>
            </a:r>
            <a:br>
              <a:rPr lang="en-US" altLang="ko-KR" sz="3000" dirty="0">
                <a:latin typeface="Arial" panose="020B0604020202020204" pitchFamily="34" charset="0"/>
                <a:cs typeface="Arial" panose="020B0604020202020204" pitchFamily="34" charset="0"/>
              </a:rPr>
            </a:br>
            <a:r>
              <a:rPr lang="en-US" altLang="ko-KR" sz="3000" dirty="0">
                <a:latin typeface="Arial" panose="020B0604020202020204" pitchFamily="34" charset="0"/>
                <a:cs typeface="Arial" panose="020B0604020202020204" pitchFamily="34" charset="0"/>
              </a:rPr>
              <a:t>Short course</a:t>
            </a:r>
            <a:endParaRPr lang="ko-KR" altLang="en-US" sz="3000" dirty="0">
              <a:latin typeface="Arial" panose="020B0604020202020204" pitchFamily="34" charset="0"/>
              <a:cs typeface="Arial" panose="020B0604020202020204" pitchFamily="34" charset="0"/>
            </a:endParaRPr>
          </a:p>
        </p:txBody>
      </p:sp>
      <p:sp>
        <p:nvSpPr>
          <p:cNvPr id="7" name="부제목 2">
            <a:extLst>
              <a:ext uri="{FF2B5EF4-FFF2-40B4-BE49-F238E27FC236}">
                <a16:creationId xmlns:a16="http://schemas.microsoft.com/office/drawing/2014/main" xmlns="" id="{8370CB1F-1AFF-42C0-8EF5-B1E1CD0A2EA9}"/>
              </a:ext>
            </a:extLst>
          </p:cNvPr>
          <p:cNvSpPr>
            <a:spLocks noGrp="1"/>
          </p:cNvSpPr>
          <p:nvPr>
            <p:ph type="subTitle" idx="1"/>
          </p:nvPr>
        </p:nvSpPr>
        <p:spPr>
          <a:xfrm>
            <a:off x="967798" y="3886200"/>
            <a:ext cx="7279340" cy="1752600"/>
          </a:xfrm>
        </p:spPr>
        <p:txBody>
          <a:bodyPr/>
          <a:lstStyle/>
          <a:p>
            <a:r>
              <a:rPr lang="en-US" altLang="ko-KR" dirty="0">
                <a:latin typeface="Arial" panose="020B0604020202020204" pitchFamily="34" charset="0"/>
                <a:cs typeface="Arial" panose="020B0604020202020204" pitchFamily="34" charset="0"/>
              </a:rPr>
              <a:t>Day 4 : 7/25</a:t>
            </a: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Practical </a:t>
            </a:r>
            <a:r>
              <a:rPr lang="en-US" altLang="ko-KR" dirty="0" smtClean="0">
                <a:latin typeface="Arial" panose="020B0604020202020204" pitchFamily="34" charset="0"/>
                <a:cs typeface="Arial" panose="020B0604020202020204" pitchFamily="34" charset="0"/>
              </a:rPr>
              <a:t>8</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4189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E2525F04-E5D7-4A8D-AC9A-913CC014FFA7}"/>
              </a:ext>
            </a:extLst>
          </p:cNvPr>
          <p:cNvSpPr>
            <a:spLocks noGrp="1"/>
          </p:cNvSpPr>
          <p:nvPr>
            <p:ph type="title"/>
          </p:nvPr>
        </p:nvSpPr>
        <p:spPr>
          <a:xfrm>
            <a:off x="628650" y="365126"/>
            <a:ext cx="7886700" cy="502891"/>
          </a:xfrm>
        </p:spPr>
        <p:txBody>
          <a:bodyPr>
            <a:noAutofit/>
          </a:bodyPr>
          <a:lstStyle/>
          <a:p>
            <a:r>
              <a:rPr lang="en-US" altLang="ko-KR" sz="2000" dirty="0">
                <a:latin typeface="Arial" panose="020B0604020202020204" pitchFamily="34" charset="0"/>
                <a:cs typeface="Arial" panose="020B0604020202020204" pitchFamily="34" charset="0"/>
              </a:rPr>
              <a:t>Q11 What do you notice about these values? Suggest reasons for the differences in the force of infection between China and the UK.</a:t>
            </a:r>
            <a:endParaRPr lang="ko-KR" altLang="en-US" sz="2000" dirty="0">
              <a:latin typeface="Arial" panose="020B0604020202020204" pitchFamily="34" charset="0"/>
              <a:cs typeface="Arial" panose="020B0604020202020204" pitchFamily="34" charset="0"/>
            </a:endParaRPr>
          </a:p>
        </p:txBody>
      </p:sp>
      <p:sp>
        <p:nvSpPr>
          <p:cNvPr id="3" name="내용 개체 틀 2">
            <a:extLst>
              <a:ext uri="{FF2B5EF4-FFF2-40B4-BE49-F238E27FC236}">
                <a16:creationId xmlns:a16="http://schemas.microsoft.com/office/drawing/2014/main" xmlns="" id="{B5ECD512-95C9-4CAC-8FE0-91C14FC4FD9A}"/>
              </a:ext>
            </a:extLst>
          </p:cNvPr>
          <p:cNvSpPr>
            <a:spLocks noGrp="1"/>
          </p:cNvSpPr>
          <p:nvPr>
            <p:ph idx="1"/>
          </p:nvPr>
        </p:nvSpPr>
        <p:spPr>
          <a:xfrm>
            <a:off x="628650" y="2451653"/>
            <a:ext cx="7886700" cy="3725310"/>
          </a:xfrm>
        </p:spPr>
        <p:txBody>
          <a:bodyPr/>
          <a:lstStyle/>
          <a:p>
            <a:r>
              <a:rPr lang="en-US" altLang="ko-KR" dirty="0" err="1"/>
              <a:t>C.f</a:t>
            </a:r>
            <a:r>
              <a:rPr lang="en-US" altLang="ko-KR" dirty="0" smtClean="0"/>
              <a:t>) </a:t>
            </a:r>
            <a:r>
              <a:rPr lang="en-US" altLang="ko-KR" dirty="0"/>
              <a:t>UK – 12.23%, 13.05% (Maternal) , China – 27.89% </a:t>
            </a:r>
          </a:p>
          <a:p>
            <a:r>
              <a:rPr lang="en-US" altLang="ko-KR" dirty="0"/>
              <a:t>Data </a:t>
            </a:r>
            <a:r>
              <a:rPr lang="en-US" altLang="ko-KR" dirty="0" smtClean="0"/>
              <a:t>balance (Each Seropositive Data)</a:t>
            </a:r>
            <a:endParaRPr lang="en-US" altLang="ko-KR" dirty="0"/>
          </a:p>
          <a:p>
            <a:pPr lvl="1"/>
            <a:r>
              <a:rPr lang="en-US" altLang="ko-KR" dirty="0"/>
              <a:t>UK – 2507 (&lt;=15), 1665 (&gt;15) – Diff: 842, </a:t>
            </a:r>
            <a:r>
              <a:rPr lang="en-US" altLang="ko-KR" dirty="0" err="1"/>
              <a:t>Mult</a:t>
            </a:r>
            <a:r>
              <a:rPr lang="en-US" altLang="ko-KR" dirty="0"/>
              <a:t>: 1.5057</a:t>
            </a:r>
          </a:p>
          <a:p>
            <a:pPr lvl="1"/>
            <a:r>
              <a:rPr lang="en-US" altLang="ko-KR" dirty="0"/>
              <a:t>China – 9304 (&lt;=15), 7354 (&gt;15) – Diff: 1950, </a:t>
            </a:r>
            <a:r>
              <a:rPr lang="en-US" altLang="ko-KR" dirty="0" err="1"/>
              <a:t>Mult</a:t>
            </a:r>
            <a:r>
              <a:rPr lang="en-US" altLang="ko-KR" dirty="0"/>
              <a:t>: 1.2652</a:t>
            </a:r>
          </a:p>
          <a:p>
            <a:r>
              <a:rPr lang="en-US" altLang="ko-KR" dirty="0"/>
              <a:t> </a:t>
            </a:r>
            <a:r>
              <a:rPr lang="en-US" altLang="ko-KR" dirty="0" smtClean="0"/>
              <a:t>Data resolution  (Tendency)</a:t>
            </a:r>
            <a:endParaRPr lang="ko-KR" altLang="en-US" dirty="0"/>
          </a:p>
        </p:txBody>
      </p:sp>
      <p:pic>
        <p:nvPicPr>
          <p:cNvPr id="4" name="그림 3">
            <a:extLst>
              <a:ext uri="{FF2B5EF4-FFF2-40B4-BE49-F238E27FC236}">
                <a16:creationId xmlns:a16="http://schemas.microsoft.com/office/drawing/2014/main" xmlns="" id="{8FE74BDA-9664-4219-9BF2-91A0098DA06C}"/>
              </a:ext>
            </a:extLst>
          </p:cNvPr>
          <p:cNvPicPr>
            <a:picLocks noChangeAspect="1"/>
          </p:cNvPicPr>
          <p:nvPr/>
        </p:nvPicPr>
        <p:blipFill>
          <a:blip r:embed="rId2"/>
          <a:stretch>
            <a:fillRect/>
          </a:stretch>
        </p:blipFill>
        <p:spPr>
          <a:xfrm>
            <a:off x="899556" y="974035"/>
            <a:ext cx="7344888" cy="1371600"/>
          </a:xfrm>
          <a:prstGeom prst="rect">
            <a:avLst/>
          </a:prstGeom>
        </p:spPr>
      </p:pic>
    </p:spTree>
    <p:extLst>
      <p:ext uri="{BB962C8B-B14F-4D97-AF65-F5344CB8AC3E}">
        <p14:creationId xmlns:p14="http://schemas.microsoft.com/office/powerpoint/2010/main" val="1288323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xmlns="" id="{1F6793F5-641C-413A-A82A-64E3AEA1A269}"/>
                  </a:ext>
                </a:extLst>
              </p:cNvPr>
              <p:cNvSpPr>
                <a:spLocks noGrp="1"/>
              </p:cNvSpPr>
              <p:nvPr>
                <p:ph type="title"/>
              </p:nvPr>
            </p:nvSpPr>
            <p:spPr>
              <a:xfrm>
                <a:off x="628650" y="225288"/>
                <a:ext cx="7886700" cy="1285460"/>
              </a:xfrm>
            </p:spPr>
            <p:txBody>
              <a:bodyPr>
                <a:normAutofit/>
              </a:bodyPr>
              <a:lstStyle/>
              <a:p>
                <a:r>
                  <a:rPr lang="en-US" altLang="ko-KR" sz="2000" dirty="0">
                    <a:latin typeface="Arial" panose="020B0604020202020204" pitchFamily="34" charset="0"/>
                    <a:cs typeface="Arial" panose="020B0604020202020204" pitchFamily="34" charset="0"/>
                  </a:rPr>
                  <a:t>Q1 Ignoring the contribution of maternal antibodies for now, what is the formula for the proportion of </a:t>
                </a:r>
                <a14:m>
                  <m:oMath xmlns:m="http://schemas.openxmlformats.org/officeDocument/2006/math">
                    <m:r>
                      <a:rPr lang="en-US" altLang="ko-KR" sz="2000" i="1" dirty="0" smtClean="0">
                        <a:latin typeface="Cambria Math" panose="02040503050406030204" pitchFamily="18" charset="0"/>
                      </a:rPr>
                      <m:t>𝑎</m:t>
                    </m:r>
                  </m:oMath>
                </a14:m>
                <a:r>
                  <a:rPr lang="en-US" altLang="ko-KR" sz="2000" dirty="0">
                    <a:latin typeface="Arial" panose="020B0604020202020204" pitchFamily="34" charset="0"/>
                    <a:cs typeface="Arial" panose="020B0604020202020204" pitchFamily="34" charset="0"/>
                  </a:rPr>
                  <a:t> years old who have ever been infected in terms of </a:t>
                </a:r>
                <a:r>
                  <a:rPr lang="en-US" altLang="ko-KR" sz="2000" i="1" dirty="0" err="1">
                    <a:latin typeface="Arial" panose="020B0604020202020204" pitchFamily="34" charset="0"/>
                    <a:cs typeface="Arial" panose="020B0604020202020204" pitchFamily="34" charset="0"/>
                  </a:rPr>
                  <a:t>foi_uk</a:t>
                </a:r>
                <a:endParaRPr lang="ko-KR" altLang="en-US" sz="2000" i="1" dirty="0">
                  <a:latin typeface="Arial" panose="020B0604020202020204" pitchFamily="34" charset="0"/>
                  <a:cs typeface="Arial" panose="020B0604020202020204" pitchFamily="34" charset="0"/>
                </a:endParaRPr>
              </a:p>
            </p:txBody>
          </p:sp>
        </mc:Choice>
        <mc:Fallback xmlns="">
          <p:sp>
            <p:nvSpPr>
              <p:cNvPr id="2" name="제목 1">
                <a:extLst>
                  <a:ext uri="{FF2B5EF4-FFF2-40B4-BE49-F238E27FC236}">
                    <a16:creationId xmlns:a16="http://schemas.microsoft.com/office/drawing/2014/main" id="{1F6793F5-641C-413A-A82A-64E3AEA1A269}"/>
                  </a:ext>
                </a:extLst>
              </p:cNvPr>
              <p:cNvSpPr>
                <a:spLocks noGrp="1" noRot="1" noChangeAspect="1" noMove="1" noResize="1" noEditPoints="1" noAdjustHandles="1" noChangeArrowheads="1" noChangeShapeType="1" noTextEdit="1"/>
              </p:cNvSpPr>
              <p:nvPr>
                <p:ph type="title"/>
              </p:nvPr>
            </p:nvSpPr>
            <p:spPr>
              <a:xfrm>
                <a:off x="628650" y="225288"/>
                <a:ext cx="7886700" cy="1285460"/>
              </a:xfrm>
              <a:blipFill>
                <a:blip r:embed="rId2"/>
                <a:stretch>
                  <a:fillRect l="-77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xmlns="" id="{4536F485-BA32-43AB-B013-E7E664753703}"/>
                  </a:ext>
                </a:extLst>
              </p:cNvPr>
              <p:cNvSpPr>
                <a:spLocks noGrp="1"/>
              </p:cNvSpPr>
              <p:nvPr>
                <p:ph idx="1"/>
              </p:nvPr>
            </p:nvSpPr>
            <p:spPr>
              <a:xfrm>
                <a:off x="628650" y="1547118"/>
                <a:ext cx="7886700" cy="563984"/>
              </a:xfrm>
            </p:spPr>
            <p:txBody>
              <a:bodyPr>
                <a:normAutofit/>
              </a:bodyPr>
              <a:lstStyle/>
              <a:p>
                <a:pPr marL="0" indent="0" algn="ctr">
                  <a:buNone/>
                </a:pPr>
                <a:r>
                  <a:rPr lang="en-US" altLang="ko-KR" dirty="0">
                    <a:latin typeface="Arial" panose="020B0604020202020204" pitchFamily="34" charset="0"/>
                    <a:cs typeface="Arial" panose="020B0604020202020204" pitchFamily="34" charset="0"/>
                  </a:rPr>
                  <a:t>1-exp(-</a:t>
                </a:r>
                <a14:m>
                  <m:oMath xmlns:m="http://schemas.openxmlformats.org/officeDocument/2006/math">
                    <m:sSub>
                      <m:sSubPr>
                        <m:ctrlPr>
                          <a:rPr lang="en-US" altLang="ko-KR" b="0" i="1" smtClean="0">
                            <a:latin typeface="Cambria Math"/>
                          </a:rPr>
                        </m:ctrlPr>
                      </m:sSubPr>
                      <m:e>
                        <m:r>
                          <a:rPr lang="en-US" altLang="ko-KR" b="0" i="1" smtClean="0">
                            <a:latin typeface="Cambria Math" panose="02040503050406030204" pitchFamily="18" charset="0"/>
                          </a:rPr>
                          <m:t>𝜆</m:t>
                        </m:r>
                      </m:e>
                      <m:sub>
                        <m:r>
                          <a:rPr lang="en-US" altLang="ko-KR" b="0" i="1" smtClean="0">
                            <a:latin typeface="Cambria Math" panose="02040503050406030204" pitchFamily="18" charset="0"/>
                          </a:rPr>
                          <m:t>𝑈𝐾</m:t>
                        </m:r>
                      </m:sub>
                    </m:sSub>
                  </m:oMath>
                </a14:m>
                <a:r>
                  <a:rPr lang="en-US" altLang="ko-KR" dirty="0">
                    <a:latin typeface="Arial" panose="020B0604020202020204" pitchFamily="34" charset="0"/>
                    <a:cs typeface="Arial" panose="020B0604020202020204" pitchFamily="34" charset="0"/>
                  </a:rPr>
                  <a:t>a)</a:t>
                </a:r>
              </a:p>
              <a:p>
                <a:pPr marL="0" indent="0" algn="ctr">
                  <a:buNone/>
                </a:pPr>
                <a:endParaRPr lang="en-US" altLang="ko-KR" dirty="0">
                  <a:latin typeface="Arial" panose="020B0604020202020204" pitchFamily="34" charset="0"/>
                  <a:cs typeface="Arial" panose="020B0604020202020204" pitchFamily="34" charset="0"/>
                </a:endParaRPr>
              </a:p>
              <a:p>
                <a:pPr marL="0" indent="0" algn="just">
                  <a:buNone/>
                </a:pPr>
                <a:endParaRPr lang="ko-KR" altLang="en-US" dirty="0">
                  <a:latin typeface="Arial" panose="020B0604020202020204" pitchFamily="34" charset="0"/>
                  <a:cs typeface="Arial" panose="020B0604020202020204" pitchFamily="34" charset="0"/>
                </a:endParaRPr>
              </a:p>
            </p:txBody>
          </p:sp>
        </mc:Choice>
        <mc:Fallback xmlns="">
          <p:sp>
            <p:nvSpPr>
              <p:cNvPr id="3" name="내용 개체 틀 2">
                <a:extLst>
                  <a:ext uri="{FF2B5EF4-FFF2-40B4-BE49-F238E27FC236}">
                    <a16:creationId xmlns:a16="http://schemas.microsoft.com/office/drawing/2014/main" id="{4536F485-BA32-43AB-B013-E7E664753703}"/>
                  </a:ext>
                </a:extLst>
              </p:cNvPr>
              <p:cNvSpPr>
                <a:spLocks noGrp="1" noRot="1" noChangeAspect="1" noMove="1" noResize="1" noEditPoints="1" noAdjustHandles="1" noChangeArrowheads="1" noChangeShapeType="1" noTextEdit="1"/>
              </p:cNvSpPr>
              <p:nvPr>
                <p:ph idx="1"/>
              </p:nvPr>
            </p:nvSpPr>
            <p:spPr>
              <a:xfrm>
                <a:off x="628650" y="1547118"/>
                <a:ext cx="7886700" cy="563984"/>
              </a:xfrm>
              <a:blipFill>
                <a:blip r:embed="rId3"/>
                <a:stretch>
                  <a:fillRect t="-10870"/>
                </a:stretch>
              </a:blipFill>
            </p:spPr>
            <p:txBody>
              <a:bodyPr/>
              <a:lstStyle/>
              <a:p>
                <a:r>
                  <a:rPr lang="ko-KR" altLang="en-US">
                    <a:noFill/>
                  </a:rPr>
                  <a:t> </a:t>
                </a:r>
              </a:p>
            </p:txBody>
          </p:sp>
        </mc:Fallback>
      </mc:AlternateContent>
      <p:sp>
        <p:nvSpPr>
          <p:cNvPr id="4" name="제목 1">
            <a:extLst>
              <a:ext uri="{FF2B5EF4-FFF2-40B4-BE49-F238E27FC236}">
                <a16:creationId xmlns:a16="http://schemas.microsoft.com/office/drawing/2014/main" xmlns="" id="{31196FF2-A8EE-464A-AE84-E70B4381C61C}"/>
              </a:ext>
            </a:extLst>
          </p:cNvPr>
          <p:cNvSpPr txBox="1">
            <a:spLocks/>
          </p:cNvSpPr>
          <p:nvPr/>
        </p:nvSpPr>
        <p:spPr>
          <a:xfrm>
            <a:off x="628650" y="2339701"/>
            <a:ext cx="7886700" cy="8607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2400" kern="1200">
                <a:solidFill>
                  <a:schemeClr val="tx1"/>
                </a:solidFill>
                <a:latin typeface="+mj-lt"/>
                <a:ea typeface="+mj-ea"/>
                <a:cs typeface="+mj-cs"/>
              </a:defRPr>
            </a:lvl1pPr>
          </a:lstStyle>
          <a:p>
            <a:r>
              <a:rPr lang="en-US" altLang="ko-KR" sz="2000" dirty="0">
                <a:latin typeface="Arial" panose="020B0604020202020204" pitchFamily="34" charset="0"/>
                <a:cs typeface="Arial" panose="020B0604020202020204" pitchFamily="34" charset="0"/>
              </a:rPr>
              <a:t>Q2 Do you think the true value for the force infection in the UK was greater or smaller than that currently assumed?</a:t>
            </a:r>
            <a:endParaRPr lang="ko-KR" altLang="en-US" sz="2000"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xmlns="" id="{A7A0FCBD-0C18-4731-8D89-B7F61269E7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650" y="3200401"/>
            <a:ext cx="5731565" cy="3372602"/>
          </a:xfrm>
          <a:prstGeom prst="rect">
            <a:avLst/>
          </a:prstGeom>
        </p:spPr>
      </p:pic>
      <p:cxnSp>
        <p:nvCxnSpPr>
          <p:cNvPr id="9" name="직선 연결선 8">
            <a:extLst>
              <a:ext uri="{FF2B5EF4-FFF2-40B4-BE49-F238E27FC236}">
                <a16:creationId xmlns:a16="http://schemas.microsoft.com/office/drawing/2014/main" xmlns="" id="{74B9384B-8BA7-4895-BCCB-9C8655C0F885}"/>
              </a:ext>
            </a:extLst>
          </p:cNvPr>
          <p:cNvCxnSpPr/>
          <p:nvPr/>
        </p:nvCxnSpPr>
        <p:spPr>
          <a:xfrm flipV="1">
            <a:off x="2855016" y="3429000"/>
            <a:ext cx="0" cy="277964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DAF7EC3F-3146-46FE-AE87-AFC2436390BC}"/>
                  </a:ext>
                </a:extLst>
              </p:cNvPr>
              <p:cNvSpPr txBox="1"/>
              <p:nvPr/>
            </p:nvSpPr>
            <p:spPr>
              <a:xfrm>
                <a:off x="5983356" y="3200401"/>
                <a:ext cx="2550215" cy="1938992"/>
              </a:xfrm>
              <a:prstGeom prst="rect">
                <a:avLst/>
              </a:prstGeom>
              <a:noFill/>
            </p:spPr>
            <p:txBody>
              <a:bodyPr wrap="square" rtlCol="0">
                <a:spAutoFit/>
              </a:bodyPr>
              <a:lstStyle/>
              <a:p>
                <a:r>
                  <a:rPr lang="en-US" altLang="ko-KR" sz="2000" dirty="0">
                    <a:latin typeface="Arial" panose="020B0604020202020204" pitchFamily="34" charset="0"/>
                    <a:cs typeface="Arial" panose="020B0604020202020204" pitchFamily="34" charset="0"/>
                  </a:rPr>
                  <a:t> Based on the data around 15 </a:t>
                </a:r>
                <a:r>
                  <a:rPr lang="en-US" altLang="ko-KR" sz="2000" dirty="0" err="1">
                    <a:latin typeface="Arial" panose="020B0604020202020204" pitchFamily="34" charset="0"/>
                    <a:cs typeface="Arial" panose="020B0604020202020204" pitchFamily="34" charset="0"/>
                  </a:rPr>
                  <a:t>yrs</a:t>
                </a:r>
                <a:r>
                  <a:rPr lang="en-US" altLang="ko-KR" sz="2000" dirty="0">
                    <a:latin typeface="Arial" panose="020B0604020202020204" pitchFamily="34" charset="0"/>
                    <a:cs typeface="Arial" panose="020B0604020202020204" pitchFamily="34" charset="0"/>
                  </a:rPr>
                  <a:t> old, we can notice that </a:t>
                </a:r>
                <a14:m>
                  <m:oMath xmlns:m="http://schemas.openxmlformats.org/officeDocument/2006/math">
                    <m:r>
                      <a:rPr lang="en-US" altLang="ko-KR" sz="2000" b="0" i="1" smtClean="0">
                        <a:latin typeface="Cambria Math" panose="02040503050406030204" pitchFamily="18" charset="0"/>
                      </a:rPr>
                      <m:t>𝜆</m:t>
                    </m:r>
                  </m:oMath>
                </a14:m>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is underestimated, which should be more stiff than now.</a:t>
                </a:r>
                <a:endParaRPr lang="ko-KR" altLang="en-US" sz="2000"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DAF7EC3F-3146-46FE-AE87-AFC2436390BC}"/>
                  </a:ext>
                </a:extLst>
              </p:cNvPr>
              <p:cNvSpPr txBox="1">
                <a:spLocks noRot="1" noChangeAspect="1" noMove="1" noResize="1" noEditPoints="1" noAdjustHandles="1" noChangeArrowheads="1" noChangeShapeType="1" noTextEdit="1"/>
              </p:cNvSpPr>
              <p:nvPr/>
            </p:nvSpPr>
            <p:spPr>
              <a:xfrm>
                <a:off x="5983356" y="3200401"/>
                <a:ext cx="2550215" cy="1938992"/>
              </a:xfrm>
              <a:prstGeom prst="rect">
                <a:avLst/>
              </a:prstGeom>
              <a:blipFill>
                <a:blip r:embed="rId5"/>
                <a:stretch>
                  <a:fillRect l="-2632" t="-1258" b="-503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6773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2A262EB9-4050-455F-A437-B8DB8C8F8694}"/>
              </a:ext>
            </a:extLst>
          </p:cNvPr>
          <p:cNvSpPr>
            <a:spLocks noGrp="1"/>
          </p:cNvSpPr>
          <p:nvPr>
            <p:ph type="title"/>
          </p:nvPr>
        </p:nvSpPr>
        <p:spPr>
          <a:xfrm>
            <a:off x="628650" y="365126"/>
            <a:ext cx="7886700" cy="860700"/>
          </a:xfrm>
        </p:spPr>
        <p:txBody>
          <a:bodyPr>
            <a:normAutofit/>
          </a:bodyPr>
          <a:lstStyle/>
          <a:p>
            <a:r>
              <a:rPr lang="en-US" altLang="ko-KR" sz="2000" dirty="0">
                <a:latin typeface="Arial" panose="020B0604020202020204" pitchFamily="34" charset="0"/>
                <a:cs typeface="Arial" panose="020B0604020202020204" pitchFamily="34" charset="0"/>
              </a:rPr>
              <a:t>Q4 What is the best-fitting value for the force of infection? Is this consistent with your answer to question Q2 above?</a:t>
            </a:r>
            <a:endParaRPr lang="ko-KR" altLang="en-US" sz="2000" dirty="0">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xmlns="" id="{2C4B1B2B-9B67-4A06-9B62-2856743D55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48" y="1724461"/>
            <a:ext cx="5414344" cy="3185940"/>
          </a:xfrm>
          <a:prstGeom prst="rect">
            <a:avLst/>
          </a:prstGeom>
        </p:spPr>
      </p:pic>
      <p:cxnSp>
        <p:nvCxnSpPr>
          <p:cNvPr id="6" name="직선 연결선 5">
            <a:extLst>
              <a:ext uri="{FF2B5EF4-FFF2-40B4-BE49-F238E27FC236}">
                <a16:creationId xmlns:a16="http://schemas.microsoft.com/office/drawing/2014/main" xmlns="" id="{70CD4737-BB67-46B5-8E7D-43DA81BFDA83}"/>
              </a:ext>
            </a:extLst>
          </p:cNvPr>
          <p:cNvCxnSpPr>
            <a:cxnSpLocks/>
          </p:cNvCxnSpPr>
          <p:nvPr/>
        </p:nvCxnSpPr>
        <p:spPr>
          <a:xfrm flipV="1">
            <a:off x="2737116" y="1946963"/>
            <a:ext cx="0" cy="2592844"/>
          </a:xfrm>
          <a:prstGeom prst="line">
            <a:avLst/>
          </a:prstGeom>
        </p:spPr>
        <p:style>
          <a:lnRef idx="1">
            <a:schemeClr val="accent1"/>
          </a:lnRef>
          <a:fillRef idx="0">
            <a:schemeClr val="accent1"/>
          </a:fillRef>
          <a:effectRef idx="0">
            <a:schemeClr val="accent1"/>
          </a:effectRef>
          <a:fontRef idx="minor">
            <a:schemeClr val="tx1"/>
          </a:fontRef>
        </p:style>
      </p:cxnSp>
      <p:sp>
        <p:nvSpPr>
          <p:cNvPr id="3" name="내용 개체 틀 2">
            <a:extLst>
              <a:ext uri="{FF2B5EF4-FFF2-40B4-BE49-F238E27FC236}">
                <a16:creationId xmlns:a16="http://schemas.microsoft.com/office/drawing/2014/main" xmlns="" id="{CEE2CF9B-4FB5-4971-95C1-7ADEFE674829}"/>
              </a:ext>
            </a:extLst>
          </p:cNvPr>
          <p:cNvSpPr>
            <a:spLocks noGrp="1"/>
          </p:cNvSpPr>
          <p:nvPr>
            <p:ph idx="1"/>
          </p:nvPr>
        </p:nvSpPr>
        <p:spPr>
          <a:xfrm>
            <a:off x="628650" y="1225827"/>
            <a:ext cx="7886700" cy="801756"/>
          </a:xfrm>
        </p:spPr>
        <p:txBody>
          <a:bodyPr>
            <a:normAutofit/>
          </a:bodyPr>
          <a:lstStyle/>
          <a:p>
            <a:r>
              <a:rPr lang="en-US" altLang="ko-KR" dirty="0">
                <a:latin typeface="Arial" panose="020B0604020202020204" pitchFamily="34" charset="0"/>
                <a:cs typeface="Arial" panose="020B0604020202020204" pitchFamily="34" charset="0"/>
              </a:rPr>
              <a:t>With using </a:t>
            </a:r>
            <a:r>
              <a:rPr lang="en-US" altLang="ko-KR" dirty="0" err="1">
                <a:latin typeface="Arial" panose="020B0604020202020204" pitchFamily="34" charset="0"/>
                <a:cs typeface="Arial" panose="020B0604020202020204" pitchFamily="34" charset="0"/>
              </a:rPr>
              <a:t>lsqcurvefit</a:t>
            </a:r>
            <a:r>
              <a:rPr lang="en-US" altLang="ko-KR" dirty="0">
                <a:latin typeface="Arial" panose="020B0604020202020204" pitchFamily="34" charset="0"/>
                <a:cs typeface="Arial" panose="020B0604020202020204" pitchFamily="34" charset="0"/>
              </a:rPr>
              <a:t> method in Optimization Toolbox add-on, I got the </a:t>
            </a:r>
            <a:r>
              <a:rPr lang="el-GR" altLang="ko-KR" dirty="0">
                <a:latin typeface="Arial" panose="020B0604020202020204" pitchFamily="34" charset="0"/>
                <a:cs typeface="Arial" panose="020B0604020202020204" pitchFamily="34" charset="0"/>
              </a:rPr>
              <a:t>λ</a:t>
            </a:r>
            <a:r>
              <a:rPr lang="en-US" altLang="ko-KR" dirty="0">
                <a:latin typeface="Arial" panose="020B0604020202020204" pitchFamily="34" charset="0"/>
                <a:cs typeface="Arial" panose="020B0604020202020204" pitchFamily="34" charset="0"/>
              </a:rPr>
              <a:t> as 0.1223. </a:t>
            </a:r>
            <a:endParaRPr lang="ko-KR" alt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260825C2-763D-4B7D-8642-F4C27A9641D7}"/>
              </a:ext>
            </a:extLst>
          </p:cNvPr>
          <p:cNvSpPr txBox="1"/>
          <p:nvPr/>
        </p:nvSpPr>
        <p:spPr>
          <a:xfrm>
            <a:off x="5678554" y="1814858"/>
            <a:ext cx="2869098" cy="3170099"/>
          </a:xfrm>
          <a:prstGeom prst="rect">
            <a:avLst/>
          </a:prstGeom>
          <a:noFill/>
        </p:spPr>
        <p:txBody>
          <a:bodyPr wrap="square" rtlCol="0">
            <a:spAutoFit/>
          </a:bodyPr>
          <a:lstStyle/>
          <a:p>
            <a:r>
              <a:rPr lang="en-US" altLang="ko-KR" sz="2000" dirty="0">
                <a:latin typeface="Arial" panose="020B0604020202020204" pitchFamily="34" charset="0"/>
                <a:cs typeface="Arial" panose="020B0604020202020204" pitchFamily="34" charset="0"/>
              </a:rPr>
              <a:t>It is slightly nicer than first expectation. However, there is still the basic problem which is underestimation of data.</a:t>
            </a:r>
          </a:p>
          <a:p>
            <a:r>
              <a:rPr lang="en-US" altLang="ko-KR" sz="2000" dirty="0">
                <a:latin typeface="Arial" panose="020B0604020202020204" pitchFamily="34" charset="0"/>
                <a:cs typeface="Arial" panose="020B0604020202020204" pitchFamily="34" charset="0"/>
              </a:rPr>
              <a:t>Therefore, we can conclude the problem is not on optimization process.</a:t>
            </a:r>
            <a:endParaRPr lang="ko-KR" altLang="en-US" sz="2000" dirty="0">
              <a:latin typeface="Arial" panose="020B060402020202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xmlns="" id="{C1F8ACE7-5406-4612-8AF3-7778FAC0459E}"/>
              </a:ext>
            </a:extLst>
          </p:cNvPr>
          <p:cNvSpPr/>
          <p:nvPr/>
        </p:nvSpPr>
        <p:spPr>
          <a:xfrm>
            <a:off x="628654" y="4947370"/>
            <a:ext cx="7886691" cy="1015663"/>
          </a:xfrm>
          <a:prstGeom prst="rect">
            <a:avLst/>
          </a:prstGeom>
        </p:spPr>
        <p:txBody>
          <a:bodyPr wrap="square">
            <a:spAutoFit/>
          </a:bodyPr>
          <a:lstStyle/>
          <a:p>
            <a:r>
              <a:rPr lang="en-US" altLang="ko-KR" sz="2000" dirty="0">
                <a:latin typeface="Arial" panose="020B0604020202020204" pitchFamily="34" charset="0"/>
                <a:cs typeface="Arial" panose="020B0604020202020204" pitchFamily="34" charset="0"/>
              </a:rPr>
              <a:t>Q5 For which age groups does the model underestimate the proportion of individuals who are </a:t>
            </a:r>
            <a:r>
              <a:rPr lang="en-US" altLang="ko-KR" sz="2000" dirty="0" err="1">
                <a:latin typeface="Arial" panose="020B0604020202020204" pitchFamily="34" charset="0"/>
                <a:cs typeface="Arial" panose="020B0604020202020204" pitchFamily="34" charset="0"/>
              </a:rPr>
              <a:t>sero</a:t>
            </a:r>
            <a:r>
              <a:rPr lang="en-US" altLang="ko-KR" sz="2000" dirty="0">
                <a:latin typeface="Arial" panose="020B0604020202020204" pitchFamily="34" charset="0"/>
                <a:cs typeface="Arial" panose="020B0604020202020204" pitchFamily="34" charset="0"/>
              </a:rPr>
              <a:t>-positive? For which age groups does it overestimate it?</a:t>
            </a:r>
            <a:endParaRPr lang="ko-KR" altLang="en-US" sz="2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xmlns="" id="{25A310C1-9136-40BB-B654-CF1E5B86E7D8}"/>
              </a:ext>
            </a:extLst>
          </p:cNvPr>
          <p:cNvSpPr txBox="1"/>
          <p:nvPr/>
        </p:nvSpPr>
        <p:spPr>
          <a:xfrm>
            <a:off x="628649" y="5970104"/>
            <a:ext cx="7919003" cy="707886"/>
          </a:xfrm>
          <a:prstGeom prst="rect">
            <a:avLst/>
          </a:prstGeom>
          <a:noFill/>
        </p:spPr>
        <p:txBody>
          <a:bodyPr wrap="square" rtlCol="0">
            <a:spAutoFit/>
          </a:bodyPr>
          <a:lstStyle/>
          <a:p>
            <a:r>
              <a:rPr lang="en-US" altLang="ko-KR" sz="2000" dirty="0">
                <a:latin typeface="Arial" panose="020B0604020202020204" pitchFamily="34" charset="0"/>
                <a:cs typeface="Arial" panose="020B0604020202020204" pitchFamily="34" charset="0"/>
              </a:rPr>
              <a:t>Before the age 15, the values are underestimated, and after that, they are overestimated.</a:t>
            </a:r>
            <a:endParaRPr lang="ko-KR"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5194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ABAF46E6-9FE4-4E13-AC56-A3BBE96C0780}"/>
              </a:ext>
            </a:extLst>
          </p:cNvPr>
          <p:cNvSpPr>
            <a:spLocks noGrp="1"/>
          </p:cNvSpPr>
          <p:nvPr>
            <p:ph type="title"/>
          </p:nvPr>
        </p:nvSpPr>
        <p:spPr/>
        <p:txBody>
          <a:bodyPr/>
          <a:lstStyle/>
          <a:p>
            <a:r>
              <a:rPr lang="en-US" altLang="ko-KR" dirty="0" err="1">
                <a:latin typeface="Arial" panose="020B0604020202020204" pitchFamily="34" charset="0"/>
                <a:cs typeface="Arial" panose="020B0604020202020204" pitchFamily="34" charset="0"/>
              </a:rPr>
              <a:t>lsqcurvefit</a:t>
            </a:r>
            <a:r>
              <a:rPr lang="en-US" altLang="ko-KR" dirty="0">
                <a:latin typeface="Arial" panose="020B0604020202020204" pitchFamily="34" charset="0"/>
                <a:cs typeface="Arial" panose="020B0604020202020204" pitchFamily="34" charset="0"/>
              </a:rPr>
              <a:t> method</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xmlns="" id="{BE20F922-39AB-4CEC-97CA-E99741FFFC3E}"/>
                  </a:ext>
                </a:extLst>
              </p:cNvPr>
              <p:cNvSpPr>
                <a:spLocks noGrp="1"/>
              </p:cNvSpPr>
              <p:nvPr>
                <p:ph idx="1"/>
              </p:nvPr>
            </p:nvSpPr>
            <p:spPr/>
            <p:txBody>
              <a:bodyPr/>
              <a:lstStyle/>
              <a:p>
                <a:r>
                  <a:rPr lang="en-US" altLang="ko-KR" dirty="0"/>
                  <a:t>Ordinary Least Squares with fitting function</a:t>
                </a:r>
              </a:p>
              <a:p>
                <a14:m>
                  <m:oMath xmlns:m="http://schemas.openxmlformats.org/officeDocument/2006/math">
                    <m:r>
                      <a:rPr lang="en-US" altLang="ko-KR" b="0" i="1" smtClean="0">
                        <a:latin typeface="Cambria Math" panose="02040503050406030204" pitchFamily="18" charset="0"/>
                      </a:rPr>
                      <m:t>∑</m:t>
                    </m:r>
                    <m:sSup>
                      <m:sSupPr>
                        <m:ctrlPr>
                          <a:rPr lang="en-US" altLang="ko-KR" b="0" i="1" smtClean="0">
                            <a:latin typeface="Cambria Math"/>
                          </a:rPr>
                        </m:ctrlPr>
                      </m:sSupPr>
                      <m:e>
                        <m:r>
                          <a:rPr lang="en-US" altLang="ko-KR" b="0" i="1" smtClean="0">
                            <a:latin typeface="Cambria Math" panose="02040503050406030204" pitchFamily="18" charset="0"/>
                          </a:rPr>
                          <m:t>𝑟𝑒𝑠𝑖𝑑𝑢𝑎𝑙</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=0.1086</m:t>
                    </m:r>
                  </m:oMath>
                </a14:m>
                <a:endParaRPr lang="en-US" altLang="ko-KR" b="0" dirty="0"/>
              </a:p>
              <a:p>
                <a:r>
                  <a:rPr lang="en-US" altLang="ko-KR" dirty="0"/>
                  <a:t>Tolerance = </a:t>
                </a:r>
                <a14:m>
                  <m:oMath xmlns:m="http://schemas.openxmlformats.org/officeDocument/2006/math">
                    <m:sSup>
                      <m:sSupPr>
                        <m:ctrlPr>
                          <a:rPr lang="en-US" altLang="ko-KR" b="0" i="1" smtClean="0">
                            <a:latin typeface="Cambria Math"/>
                          </a:rPr>
                        </m:ctrlPr>
                      </m:sSupPr>
                      <m:e>
                        <m:r>
                          <a:rPr lang="en-US" altLang="ko-KR" b="0" i="1" smtClean="0">
                            <a:latin typeface="Cambria Math" panose="02040503050406030204" pitchFamily="18" charset="0"/>
                          </a:rPr>
                          <m:t>10</m:t>
                        </m:r>
                      </m:e>
                      <m:sup>
                        <m:r>
                          <a:rPr lang="en-US" altLang="ko-KR" b="0" i="1" smtClean="0">
                            <a:latin typeface="Cambria Math" panose="02040503050406030204" pitchFamily="18" charset="0"/>
                          </a:rPr>
                          <m:t>−6</m:t>
                        </m:r>
                      </m:sup>
                    </m:sSup>
                  </m:oMath>
                </a14:m>
                <a:endParaRPr lang="ko-KR" altLang="en-US" dirty="0"/>
              </a:p>
            </p:txBody>
          </p:sp>
        </mc:Choice>
        <mc:Fallback xmlns="">
          <p:sp>
            <p:nvSpPr>
              <p:cNvPr id="3" name="내용 개체 틀 2">
                <a:extLst>
                  <a:ext uri="{FF2B5EF4-FFF2-40B4-BE49-F238E27FC236}">
                    <a16:creationId xmlns:a16="http://schemas.microsoft.com/office/drawing/2014/main" id="{BE20F922-39AB-4CEC-97CA-E99741FFFC3E}"/>
                  </a:ext>
                </a:extLst>
              </p:cNvPr>
              <p:cNvSpPr>
                <a:spLocks noGrp="1" noRot="1" noChangeAspect="1" noMove="1" noResize="1" noEditPoints="1" noAdjustHandles="1" noChangeArrowheads="1" noChangeShapeType="1" noTextEdit="1"/>
              </p:cNvSpPr>
              <p:nvPr>
                <p:ph idx="1"/>
              </p:nvPr>
            </p:nvSpPr>
            <p:spPr>
              <a:blipFill>
                <a:blip r:embed="rId2"/>
                <a:stretch>
                  <a:fillRect l="-696" t="-129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90952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5BA6727-41E9-410A-B174-9032E9E92E2D}"/>
              </a:ext>
            </a:extLst>
          </p:cNvPr>
          <p:cNvSpPr>
            <a:spLocks noGrp="1"/>
          </p:cNvSpPr>
          <p:nvPr>
            <p:ph type="title"/>
          </p:nvPr>
        </p:nvSpPr>
        <p:spPr>
          <a:xfrm>
            <a:off x="628650" y="206100"/>
            <a:ext cx="7886700" cy="767935"/>
          </a:xfrm>
        </p:spPr>
        <p:txBody>
          <a:bodyPr>
            <a:noAutofit/>
          </a:bodyPr>
          <a:lstStyle/>
          <a:p>
            <a:r>
              <a:rPr lang="en-US" altLang="ko-KR" sz="2000" dirty="0">
                <a:latin typeface="Arial" panose="020B0604020202020204" pitchFamily="34" charset="0"/>
                <a:cs typeface="Arial" panose="020B0604020202020204" pitchFamily="34" charset="0"/>
              </a:rPr>
              <a:t>Q6 According to the formula you saw in the lecture, what is the average age at infection in the UK? (Assume that the force of infection is independent of age)</a:t>
            </a:r>
            <a:endParaRPr lang="ko-KR" altLang="en-US" sz="2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xmlns="" id="{12155486-6887-4242-83B9-4BF99F12CE09}"/>
                  </a:ext>
                </a:extLst>
              </p:cNvPr>
              <p:cNvSpPr>
                <a:spLocks noGrp="1"/>
              </p:cNvSpPr>
              <p:nvPr>
                <p:ph idx="1"/>
              </p:nvPr>
            </p:nvSpPr>
            <p:spPr>
              <a:xfrm>
                <a:off x="628650" y="1152939"/>
                <a:ext cx="7886700" cy="993495"/>
              </a:xfrm>
            </p:spPr>
            <p:txBody>
              <a:bodyPr>
                <a:normAutofit/>
              </a:bodyPr>
              <a:lstStyle/>
              <a:p>
                <a:pPr marL="0" indent="0" algn="ctr">
                  <a:buNone/>
                </a:pPr>
                <a:r>
                  <a:rPr lang="en-US" altLang="ko-KR" b="0" dirty="0" smtClean="0">
                    <a:latin typeface="Cambria Math" panose="02040503050406030204" pitchFamily="18" charset="0"/>
                  </a:rPr>
                  <a:t>(Median) 5.6683 </a:t>
                </a:r>
                <a:r>
                  <a:rPr lang="en-US" altLang="ko-KR" b="0" dirty="0" err="1" smtClean="0">
                    <a:latin typeface="Cambria Math" panose="02040503050406030204" pitchFamily="18" charset="0"/>
                  </a:rPr>
                  <a:t>y.o</a:t>
                </a:r>
                <a:r>
                  <a:rPr lang="en-US" altLang="ko-KR" b="0" dirty="0" smtClean="0">
                    <a:latin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𝐴</m:t>
                      </m:r>
                      <m:r>
                        <a:rPr lang="en-US" altLang="ko-KR" b="0" i="1" smtClean="0">
                          <a:latin typeface="Cambria Math" panose="02040503050406030204" pitchFamily="18" charset="0"/>
                        </a:rPr>
                        <m:t>=</m:t>
                      </m:r>
                      <m:f>
                        <m:fPr>
                          <m:ctrlPr>
                            <a:rPr lang="en-US" altLang="ko-KR" b="0" i="1" smtClean="0">
                              <a:latin typeface="Cambria Math"/>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𝜆</m:t>
                          </m:r>
                        </m:den>
                      </m:f>
                      <m:r>
                        <a:rPr lang="en-US" altLang="ko-KR" b="0" i="1" smtClean="0">
                          <a:latin typeface="Cambria Math" panose="02040503050406030204" pitchFamily="18" charset="0"/>
                        </a:rPr>
                        <m:t>=</m:t>
                      </m:r>
                      <m:f>
                        <m:fPr>
                          <m:ctrlPr>
                            <a:rPr lang="en-US" altLang="ko-KR" b="0" i="1" smtClean="0">
                              <a:latin typeface="Cambria Math"/>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0.1223</m:t>
                          </m:r>
                        </m:den>
                      </m:f>
                      <m:r>
                        <a:rPr lang="en-US" altLang="ko-KR" b="0" i="1" smtClean="0">
                          <a:latin typeface="Cambria Math" panose="02040503050406030204" pitchFamily="18" charset="0"/>
                        </a:rPr>
                        <m:t>=8.1766 </m:t>
                      </m:r>
                      <m:r>
                        <m:rPr>
                          <m:sty m:val="p"/>
                        </m:rPr>
                        <a:rPr lang="en-US" altLang="ko-KR" b="0" i="0" smtClean="0">
                          <a:latin typeface="Cambria Math" panose="02040503050406030204" pitchFamily="18" charset="0"/>
                        </a:rPr>
                        <m:t>y</m:t>
                      </m:r>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o</m:t>
                      </m:r>
                      <m:r>
                        <a:rPr lang="en-US" altLang="ko-KR" b="0" i="0" smtClean="0">
                          <a:latin typeface="Cambria Math" panose="02040503050406030204" pitchFamily="18" charset="0"/>
                        </a:rPr>
                        <m:t>.</m:t>
                      </m:r>
                    </m:oMath>
                  </m:oMathPara>
                </a14:m>
                <a:endParaRPr lang="en-US" altLang="ko-KR" dirty="0"/>
              </a:p>
              <a:p>
                <a:pPr marL="0" indent="0">
                  <a:buNone/>
                </a:pPr>
                <a:endParaRPr lang="ko-KR" altLang="en-US" dirty="0"/>
              </a:p>
            </p:txBody>
          </p:sp>
        </mc:Choice>
        <mc:Fallback>
          <p:sp>
            <p:nvSpPr>
              <p:cNvPr id="3" name="내용 개체 틀 2">
                <a:extLst>
                  <a:ext uri="{FF2B5EF4-FFF2-40B4-BE49-F238E27FC236}">
                    <a16:creationId xmlns:a16="http://schemas.microsoft.com/office/drawing/2014/main" xmlns:a14="http://schemas.microsoft.com/office/drawing/2010/main" xmlns="" id="{12155486-6887-4242-83B9-4BF99F12CE09}"/>
                  </a:ext>
                </a:extLst>
              </p:cNvPr>
              <p:cNvSpPr>
                <a:spLocks noGrp="1" noRot="1" noChangeAspect="1" noMove="1" noResize="1" noEditPoints="1" noAdjustHandles="1" noChangeArrowheads="1" noChangeShapeType="1" noTextEdit="1"/>
              </p:cNvSpPr>
              <p:nvPr>
                <p:ph idx="1"/>
              </p:nvPr>
            </p:nvSpPr>
            <p:spPr>
              <a:xfrm>
                <a:off x="628650" y="1152939"/>
                <a:ext cx="7886700" cy="993495"/>
              </a:xfrm>
              <a:blipFill rotWithShape="1">
                <a:blip r:embed="rId2"/>
                <a:stretch>
                  <a:fillRect t="-613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직사각형 3">
                <a:extLst>
                  <a:ext uri="{FF2B5EF4-FFF2-40B4-BE49-F238E27FC236}">
                    <a16:creationId xmlns:a16="http://schemas.microsoft.com/office/drawing/2014/main" xmlns="" id="{7273D88A-74E6-45A7-BBCD-61346D4CFCB8}"/>
                  </a:ext>
                </a:extLst>
              </p:cNvPr>
              <p:cNvSpPr/>
              <p:nvPr/>
            </p:nvSpPr>
            <p:spPr>
              <a:xfrm>
                <a:off x="628650" y="2214428"/>
                <a:ext cx="7886699" cy="923330"/>
              </a:xfrm>
              <a:prstGeom prst="rect">
                <a:avLst/>
              </a:prstGeom>
            </p:spPr>
            <p:txBody>
              <a:bodyPr wrap="square">
                <a:spAutoFit/>
              </a:bodyPr>
              <a:lstStyle/>
              <a:p>
                <a:r>
                  <a:rPr lang="en-US" altLang="ko-KR" dirty="0">
                    <a:latin typeface="Arial" panose="020B0604020202020204" pitchFamily="34" charset="0"/>
                  </a:rPr>
                  <a:t>Q7 Assuming that the average life expectancy (L) is 60 years, what is the </a:t>
                </a:r>
                <a14:m>
                  <m:oMath xmlns:m="http://schemas.openxmlformats.org/officeDocument/2006/math">
                    <m:sSub>
                      <m:sSubPr>
                        <m:ctrlPr>
                          <a:rPr lang="en-US" altLang="ko-KR" i="1" dirty="0">
                            <a:latin typeface="Cambria Math"/>
                          </a:rPr>
                        </m:ctrlPr>
                      </m:sSubPr>
                      <m:e>
                        <m:r>
                          <m:rPr>
                            <m:sty m:val="p"/>
                          </m:rPr>
                          <a:rPr lang="en-US" altLang="ko-KR" dirty="0">
                            <a:latin typeface="Cambria Math" panose="02040503050406030204" pitchFamily="18" charset="0"/>
                          </a:rPr>
                          <m:t>R</m:t>
                        </m:r>
                      </m:e>
                      <m:sub>
                        <m:r>
                          <a:rPr lang="en-US" altLang="ko-KR" dirty="0">
                            <a:latin typeface="Cambria Math" panose="02040503050406030204" pitchFamily="18" charset="0"/>
                          </a:rPr>
                          <m:t>0</m:t>
                        </m:r>
                      </m:sub>
                    </m:sSub>
                  </m:oMath>
                </a14:m>
                <a:r>
                  <a:rPr lang="en-US" altLang="ko-KR" sz="800" dirty="0">
                    <a:latin typeface="Arial" panose="020B0604020202020204" pitchFamily="34" charset="0"/>
                  </a:rPr>
                  <a:t> </a:t>
                </a:r>
                <a:r>
                  <a:rPr lang="en-US" altLang="ko-KR" dirty="0">
                    <a:latin typeface="Arial" panose="020B0604020202020204" pitchFamily="34" charset="0"/>
                  </a:rPr>
                  <a:t>for this population according to the expression </a:t>
                </a:r>
                <a14:m>
                  <m:oMath xmlns:m="http://schemas.openxmlformats.org/officeDocument/2006/math">
                    <m:sSub>
                      <m:sSubPr>
                        <m:ctrlPr>
                          <a:rPr lang="en-US" altLang="ko-KR" b="0" i="1" dirty="0" smtClean="0">
                            <a:latin typeface="Cambria Math"/>
                          </a:rPr>
                        </m:ctrlPr>
                      </m:sSubPr>
                      <m:e>
                        <m:r>
                          <m:rPr>
                            <m:sty m:val="p"/>
                          </m:rPr>
                          <a:rPr lang="en-US" altLang="ko-KR" b="0" i="0" dirty="0" smtClean="0">
                            <a:latin typeface="Cambria Math" panose="02040503050406030204" pitchFamily="18" charset="0"/>
                          </a:rPr>
                          <m:t>R</m:t>
                        </m:r>
                      </m:e>
                      <m:sub>
                        <m:r>
                          <a:rPr lang="en-US" altLang="ko-KR" b="0" i="0" dirty="0" smtClean="0">
                            <a:latin typeface="Cambria Math" panose="02040503050406030204" pitchFamily="18" charset="0"/>
                          </a:rPr>
                          <m:t>0</m:t>
                        </m:r>
                      </m:sub>
                    </m:sSub>
                    <m:r>
                      <a:rPr lang="en-US" altLang="ko-KR" i="0" dirty="0">
                        <a:latin typeface="Cambria Math" panose="02040503050406030204" pitchFamily="18" charset="0"/>
                      </a:rPr>
                      <m:t>=</m:t>
                    </m:r>
                    <m:r>
                      <m:rPr>
                        <m:sty m:val="p"/>
                      </m:rPr>
                      <a:rPr lang="en-US" altLang="ko-KR" i="0" dirty="0">
                        <a:latin typeface="Cambria Math" panose="02040503050406030204" pitchFamily="18" charset="0"/>
                      </a:rPr>
                      <m:t>L</m:t>
                    </m:r>
                    <m:r>
                      <a:rPr lang="en-US" altLang="ko-KR" i="0" dirty="0">
                        <a:latin typeface="Cambria Math" panose="02040503050406030204" pitchFamily="18" charset="0"/>
                      </a:rPr>
                      <m:t>/</m:t>
                    </m:r>
                    <m:r>
                      <m:rPr>
                        <m:sty m:val="p"/>
                      </m:rPr>
                      <a:rPr lang="en-US" altLang="ko-KR" i="0" dirty="0">
                        <a:latin typeface="Cambria Math" panose="02040503050406030204" pitchFamily="18" charset="0"/>
                      </a:rPr>
                      <m:t>A</m:t>
                    </m:r>
                  </m:oMath>
                </a14:m>
                <a:r>
                  <a:rPr lang="en-US" altLang="ko-KR" dirty="0">
                    <a:latin typeface="Arial" panose="020B0604020202020204" pitchFamily="34" charset="0"/>
                  </a:rPr>
                  <a:t>? What is the herd immunity threshold?</a:t>
                </a:r>
                <a:endParaRPr lang="ko-KR" altLang="en-US" dirty="0"/>
              </a:p>
            </p:txBody>
          </p:sp>
        </mc:Choice>
        <mc:Fallback>
          <p:sp>
            <p:nvSpPr>
              <p:cNvPr id="4" name="직사각형 3">
                <a:extLst>
                  <a:ext uri="{FF2B5EF4-FFF2-40B4-BE49-F238E27FC236}">
                    <a16:creationId xmlns:a16="http://schemas.microsoft.com/office/drawing/2014/main" xmlns:a14="http://schemas.microsoft.com/office/drawing/2010/main" xmlns="" id="{7273D88A-74E6-45A7-BBCD-61346D4CFCB8}"/>
                  </a:ext>
                </a:extLst>
              </p:cNvPr>
              <p:cNvSpPr>
                <a:spLocks noRot="1" noChangeAspect="1" noMove="1" noResize="1" noEditPoints="1" noAdjustHandles="1" noChangeArrowheads="1" noChangeShapeType="1" noTextEdit="1"/>
              </p:cNvSpPr>
              <p:nvPr/>
            </p:nvSpPr>
            <p:spPr>
              <a:xfrm>
                <a:off x="628650" y="2214428"/>
                <a:ext cx="7886699" cy="923330"/>
              </a:xfrm>
              <a:prstGeom prst="rect">
                <a:avLst/>
              </a:prstGeom>
              <a:blipFill rotWithShape="1">
                <a:blip r:embed="rId3"/>
                <a:stretch>
                  <a:fillRect l="-618" t="-3289" b="-855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내용 개체 틀 2">
                <a:extLst>
                  <a:ext uri="{FF2B5EF4-FFF2-40B4-BE49-F238E27FC236}">
                    <a16:creationId xmlns:a16="http://schemas.microsoft.com/office/drawing/2014/main" xmlns="" id="{1506B27A-09BC-42A4-BE14-5B183251A72B}"/>
                  </a:ext>
                </a:extLst>
              </p:cNvPr>
              <p:cNvSpPr txBox="1">
                <a:spLocks/>
              </p:cNvSpPr>
              <p:nvPr/>
            </p:nvSpPr>
            <p:spPr>
              <a:xfrm>
                <a:off x="628650" y="3186302"/>
                <a:ext cx="7886700" cy="146206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0</m:t>
                          </m:r>
                        </m:sub>
                      </m:sSub>
                      <m:r>
                        <a:rPr lang="en-US" altLang="ko-KR" i="1" smtClean="0">
                          <a:latin typeface="Cambria Math" panose="02040503050406030204" pitchFamily="18" charset="0"/>
                        </a:rPr>
                        <m:t>=</m:t>
                      </m:r>
                      <m:f>
                        <m:fPr>
                          <m:ctrlPr>
                            <a:rPr lang="en-US" altLang="ko-KR" b="0" i="1" smtClean="0">
                              <a:latin typeface="Cambria Math"/>
                            </a:rPr>
                          </m:ctrlPr>
                        </m:fPr>
                        <m:num>
                          <m:r>
                            <a:rPr lang="en-US" altLang="ko-KR" b="0" i="1" smtClean="0">
                              <a:latin typeface="Cambria Math" panose="02040503050406030204" pitchFamily="18" charset="0"/>
                            </a:rPr>
                            <m:t>𝐿</m:t>
                          </m:r>
                        </m:num>
                        <m:den>
                          <m:r>
                            <a:rPr lang="en-US" altLang="ko-KR" b="0" i="1" smtClean="0">
                              <a:latin typeface="Cambria Math" panose="02040503050406030204" pitchFamily="18" charset="0"/>
                            </a:rPr>
                            <m:t>𝐴</m:t>
                          </m:r>
                        </m:den>
                      </m:f>
                      <m:r>
                        <a:rPr lang="en-US" altLang="ko-KR" i="1" smtClean="0">
                          <a:latin typeface="Cambria Math" panose="02040503050406030204" pitchFamily="18" charset="0"/>
                        </a:rPr>
                        <m:t>=</m:t>
                      </m:r>
                      <m:f>
                        <m:fPr>
                          <m:ctrlPr>
                            <a:rPr lang="en-US" altLang="ko-KR" i="1" smtClean="0">
                              <a:latin typeface="Cambria Math"/>
                            </a:rPr>
                          </m:ctrlPr>
                        </m:fPr>
                        <m:num>
                          <m:r>
                            <a:rPr lang="en-US" altLang="ko-KR" b="0" i="1" smtClean="0">
                              <a:latin typeface="Cambria Math" panose="02040503050406030204" pitchFamily="18" charset="0"/>
                            </a:rPr>
                            <m:t>60 </m:t>
                          </m:r>
                          <m:r>
                            <a:rPr lang="en-US" altLang="ko-KR" b="0" i="1" smtClean="0">
                              <a:latin typeface="Cambria Math" panose="02040503050406030204" pitchFamily="18" charset="0"/>
                            </a:rPr>
                            <m:t>𝑦𝑒𝑎𝑟𝑠</m:t>
                          </m:r>
                        </m:num>
                        <m:den>
                          <m:r>
                            <a:rPr lang="en-US" altLang="ko-KR" b="0" i="1" smtClean="0">
                              <a:latin typeface="Cambria Math" panose="02040503050406030204" pitchFamily="18" charset="0"/>
                            </a:rPr>
                            <m:t>8.1766 </m:t>
                          </m:r>
                          <m:r>
                            <a:rPr lang="en-US" altLang="ko-KR" b="0" i="1" smtClean="0">
                              <a:latin typeface="Cambria Math" panose="02040503050406030204" pitchFamily="18" charset="0"/>
                            </a:rPr>
                            <m:t>𝑦𝑒𝑎𝑟𝑠</m:t>
                          </m:r>
                        </m:den>
                      </m:f>
                      <m:r>
                        <a:rPr lang="en-US" altLang="ko-KR" i="1" smtClean="0">
                          <a:latin typeface="Cambria Math" panose="02040503050406030204" pitchFamily="18" charset="0"/>
                        </a:rPr>
                        <m:t>=</m:t>
                      </m:r>
                      <m:r>
                        <a:rPr lang="en-US" altLang="ko-KR" b="0" i="1" smtClean="0">
                          <a:latin typeface="Cambria Math" panose="02040503050406030204" pitchFamily="18" charset="0"/>
                        </a:rPr>
                        <m:t>7.3380</m:t>
                      </m:r>
                    </m:oMath>
                  </m:oMathPara>
                </a14:m>
                <a:endParaRPr lang="en-US" altLang="ko-KR"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US" altLang="ko-KR" dirty="0">
                    <a:latin typeface="Arial" panose="020B0604020202020204" pitchFamily="34" charset="0"/>
                    <a:cs typeface="Arial" panose="020B0604020202020204" pitchFamily="34" charset="0"/>
                  </a:rPr>
                  <a:t>Herd Immunity </a:t>
                </a:r>
                <a14:m>
                  <m:oMath xmlns:m="http://schemas.openxmlformats.org/officeDocument/2006/math">
                    <m:r>
                      <a:rPr lang="en-US" altLang="ko-KR" b="0" i="1" smtClean="0">
                        <a:latin typeface="Cambria Math" panose="02040503050406030204" pitchFamily="18" charset="0"/>
                        <a:cs typeface="Arial" panose="020B0604020202020204" pitchFamily="34" charset="0"/>
                      </a:rPr>
                      <m:t>𝐻</m:t>
                    </m:r>
                    <m:r>
                      <a:rPr lang="en-US" altLang="ko-KR" b="0" i="1" smtClean="0">
                        <a:latin typeface="Cambria Math" panose="02040503050406030204" pitchFamily="18" charset="0"/>
                        <a:cs typeface="Arial" panose="020B0604020202020204" pitchFamily="34" charset="0"/>
                      </a:rPr>
                      <m:t>=1−</m:t>
                    </m:r>
                    <m:f>
                      <m:fPr>
                        <m:ctrlPr>
                          <a:rPr lang="en-US" altLang="ko-KR" b="0" i="1" smtClean="0">
                            <a:latin typeface="Cambria Math"/>
                            <a:cs typeface="Arial" panose="020B0604020202020204" pitchFamily="34" charset="0"/>
                          </a:rPr>
                        </m:ctrlPr>
                      </m:fPr>
                      <m:num>
                        <m:r>
                          <a:rPr lang="en-US" altLang="ko-KR" b="0" i="1" smtClean="0">
                            <a:latin typeface="Cambria Math" panose="02040503050406030204" pitchFamily="18" charset="0"/>
                            <a:cs typeface="Arial" panose="020B0604020202020204" pitchFamily="34" charset="0"/>
                          </a:rPr>
                          <m:t>1</m:t>
                        </m:r>
                      </m:num>
                      <m:den>
                        <m:sSub>
                          <m:sSubPr>
                            <m:ctrlPr>
                              <a:rPr lang="en-US" altLang="ko-KR" b="0" i="1" smtClean="0">
                                <a:latin typeface="Cambria Math"/>
                                <a:cs typeface="Arial" panose="020B0604020202020204" pitchFamily="34" charset="0"/>
                              </a:rPr>
                            </m:ctrlPr>
                          </m:sSubPr>
                          <m:e>
                            <m:r>
                              <a:rPr lang="en-US" altLang="ko-KR" b="0" i="1" smtClean="0">
                                <a:latin typeface="Cambria Math" panose="02040503050406030204" pitchFamily="18" charset="0"/>
                                <a:cs typeface="Arial" panose="020B0604020202020204" pitchFamily="34" charset="0"/>
                              </a:rPr>
                              <m:t>𝑅</m:t>
                            </m:r>
                          </m:e>
                          <m:sub>
                            <m:r>
                              <a:rPr lang="en-US" altLang="ko-KR" b="0" i="1" smtClean="0">
                                <a:latin typeface="Cambria Math" panose="02040503050406030204" pitchFamily="18" charset="0"/>
                                <a:cs typeface="Arial" panose="020B0604020202020204" pitchFamily="34" charset="0"/>
                              </a:rPr>
                              <m:t>0</m:t>
                            </m:r>
                          </m:sub>
                        </m:sSub>
                      </m:den>
                    </m:f>
                    <m:r>
                      <a:rPr lang="en-US" altLang="ko-KR" b="0" i="1" smtClean="0">
                        <a:latin typeface="Cambria Math" panose="02040503050406030204" pitchFamily="18" charset="0"/>
                        <a:cs typeface="Arial" panose="020B0604020202020204" pitchFamily="34" charset="0"/>
                      </a:rPr>
                      <m:t>=0.8637</m:t>
                    </m:r>
                  </m:oMath>
                </a14:m>
                <a:endParaRPr lang="en-US" altLang="ko-KR"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ko-KR" altLang="en-US" dirty="0">
                  <a:latin typeface="Arial" panose="020B0604020202020204" pitchFamily="34" charset="0"/>
                  <a:cs typeface="Arial" panose="020B0604020202020204" pitchFamily="34" charset="0"/>
                </a:endParaRPr>
              </a:p>
            </p:txBody>
          </p:sp>
        </mc:Choice>
        <mc:Fallback>
          <p:sp>
            <p:nvSpPr>
              <p:cNvPr id="5" name="내용 개체 틀 2">
                <a:extLst>
                  <a:ext uri="{FF2B5EF4-FFF2-40B4-BE49-F238E27FC236}">
                    <a16:creationId xmlns:a16="http://schemas.microsoft.com/office/drawing/2014/main" xmlns:a14="http://schemas.microsoft.com/office/drawing/2010/main" xmlns="" id="{1506B27A-09BC-42A4-BE14-5B183251A72B}"/>
                  </a:ext>
                </a:extLst>
              </p:cNvPr>
              <p:cNvSpPr txBox="1">
                <a:spLocks noRot="1" noChangeAspect="1" noMove="1" noResize="1" noEditPoints="1" noAdjustHandles="1" noChangeArrowheads="1" noChangeShapeType="1" noTextEdit="1"/>
              </p:cNvSpPr>
              <p:nvPr/>
            </p:nvSpPr>
            <p:spPr>
              <a:xfrm>
                <a:off x="628650" y="3186302"/>
                <a:ext cx="7886700" cy="1462062"/>
              </a:xfrm>
              <a:prstGeom prst="rect">
                <a:avLst/>
              </a:prstGeom>
              <a:blipFill rotWithShape="1">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90767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62A36F47-4131-4833-B851-104B3EF65EE7}"/>
              </a:ext>
            </a:extLst>
          </p:cNvPr>
          <p:cNvSpPr>
            <a:spLocks noGrp="1"/>
          </p:cNvSpPr>
          <p:nvPr>
            <p:ph type="title"/>
          </p:nvPr>
        </p:nvSpPr>
        <p:spPr>
          <a:xfrm>
            <a:off x="628650" y="139839"/>
            <a:ext cx="7886700" cy="834196"/>
          </a:xfrm>
        </p:spPr>
        <p:txBody>
          <a:bodyPr>
            <a:noAutofit/>
          </a:bodyPr>
          <a:lstStyle/>
          <a:p>
            <a:r>
              <a:rPr lang="en-US" altLang="ko-KR" sz="2000" dirty="0">
                <a:latin typeface="Arial" panose="020B0604020202020204" pitchFamily="34" charset="0"/>
                <a:cs typeface="Arial" panose="020B0604020202020204" pitchFamily="34" charset="0"/>
              </a:rPr>
              <a:t>Q8 How do the values for the force of infection, average age at infection, R0 and herd immunity threshold in China compare against those for the UK? Suggest possible reasons for these differences.</a:t>
            </a:r>
            <a:endParaRPr lang="ko-KR" altLang="en-US" sz="2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xmlns="" id="{5EB55B8E-940C-4082-8981-CEFA7490503E}"/>
                  </a:ext>
                </a:extLst>
              </p:cNvPr>
              <p:cNvSpPr>
                <a:spLocks noGrp="1"/>
              </p:cNvSpPr>
              <p:nvPr>
                <p:ph idx="1"/>
              </p:nvPr>
            </p:nvSpPr>
            <p:spPr>
              <a:xfrm>
                <a:off x="5221356" y="1113183"/>
                <a:ext cx="3293993" cy="5063780"/>
              </a:xfrm>
            </p:spPr>
            <p:txBody>
              <a:bodyPr/>
              <a:lstStyle/>
              <a:p>
                <a:r>
                  <a:rPr lang="en-US" altLang="ko-KR" dirty="0"/>
                  <a:t>Force of Infection</a:t>
                </a:r>
              </a:p>
              <a:p>
                <a:pPr lvl="1"/>
                <a:r>
                  <a:rPr lang="en-US" altLang="ko-KR" dirty="0"/>
                  <a:t>0.18 </a:t>
                </a:r>
                <a:r>
                  <a:rPr lang="en-US" altLang="ko-KR" dirty="0">
                    <a:sym typeface="Wingdings" panose="05000000000000000000" pitchFamily="2" charset="2"/>
                  </a:rPr>
                  <a:t> 0.2789</a:t>
                </a:r>
              </a:p>
              <a:p>
                <a:pPr lvl="1"/>
                <a:r>
                  <a:rPr lang="en-US" altLang="ko-KR" dirty="0">
                    <a:sym typeface="Wingdings" panose="05000000000000000000" pitchFamily="2" charset="2"/>
                  </a:rPr>
                  <a:t>It is way better than 0.18 case. But it also has problems of overestimation after age 15.</a:t>
                </a:r>
              </a:p>
              <a:p>
                <a:r>
                  <a:rPr lang="en-US" altLang="ko-KR" dirty="0">
                    <a:sym typeface="Wingdings" panose="05000000000000000000" pitchFamily="2" charset="2"/>
                  </a:rPr>
                  <a:t>Average age A</a:t>
                </a:r>
              </a:p>
              <a:p>
                <a:pPr lvl="1"/>
                <a:r>
                  <a:rPr lang="en-US" altLang="ko-KR" dirty="0">
                    <a:sym typeface="Wingdings" panose="05000000000000000000" pitchFamily="2" charset="2"/>
                  </a:rPr>
                  <a:t>A = 1/</a:t>
                </a:r>
                <a:r>
                  <a:rPr lang="el-GR" altLang="ko-KR" dirty="0">
                    <a:sym typeface="Wingdings" panose="05000000000000000000" pitchFamily="2" charset="2"/>
                  </a:rPr>
                  <a:t>λ</a:t>
                </a:r>
                <a:r>
                  <a:rPr lang="en-US" altLang="ko-KR" dirty="0">
                    <a:sym typeface="Wingdings" panose="05000000000000000000" pitchFamily="2" charset="2"/>
                  </a:rPr>
                  <a:t> = </a:t>
                </a:r>
                <a:r>
                  <a:rPr lang="en-US" altLang="ko-KR" dirty="0" smtClean="0">
                    <a:sym typeface="Wingdings" panose="05000000000000000000" pitchFamily="2" charset="2"/>
                  </a:rPr>
                  <a:t>3.5859 </a:t>
                </a:r>
                <a:r>
                  <a:rPr lang="en-US" altLang="ko-KR" dirty="0" err="1">
                    <a:sym typeface="Wingdings" panose="05000000000000000000" pitchFamily="2" charset="2"/>
                  </a:rPr>
                  <a:t>y.o</a:t>
                </a:r>
                <a:r>
                  <a:rPr lang="en-US" altLang="ko-KR" dirty="0">
                    <a:sym typeface="Wingdings" panose="05000000000000000000" pitchFamily="2" charset="2"/>
                  </a:rPr>
                  <a:t>.</a:t>
                </a:r>
              </a:p>
              <a:p>
                <a:r>
                  <a:rPr lang="en-US" altLang="ko-KR" dirty="0">
                    <a:sym typeface="Wingdings" panose="05000000000000000000" pitchFamily="2" charset="2"/>
                  </a:rPr>
                  <a:t>Basic Rep. Number R0</a:t>
                </a:r>
              </a:p>
              <a:p>
                <a:pPr lvl="1"/>
                <a14:m>
                  <m:oMath xmlns:m="http://schemas.openxmlformats.org/officeDocument/2006/math">
                    <m:sSub>
                      <m:sSubPr>
                        <m:ctrlPr>
                          <a:rPr lang="en-US" altLang="ko-KR" b="0" i="1" smtClean="0">
                            <a:latin typeface="Cambria Math"/>
                          </a:rPr>
                        </m:ctrlPr>
                      </m:sSubPr>
                      <m:e>
                        <m:r>
                          <m:rPr>
                            <m:sty m:val="p"/>
                          </m:rPr>
                          <a:rPr lang="en-US" altLang="ko-KR" b="0" i="0" smtClean="0">
                            <a:latin typeface="Cambria Math" panose="02040503050406030204" pitchFamily="18" charset="0"/>
                          </a:rPr>
                          <m:t>R</m:t>
                        </m:r>
                      </m:e>
                      <m:sub>
                        <m:r>
                          <a:rPr lang="en-US" altLang="ko-KR" b="0" i="0" smtClean="0">
                            <a:latin typeface="Cambria Math" panose="02040503050406030204" pitchFamily="18" charset="0"/>
                          </a:rPr>
                          <m:t>0</m:t>
                        </m:r>
                      </m:sub>
                    </m:sSub>
                  </m:oMath>
                </a14:m>
                <a:r>
                  <a:rPr lang="en-US" altLang="ko-KR" dirty="0"/>
                  <a:t>=L/A = </a:t>
                </a:r>
                <a:r>
                  <a:rPr lang="en-US" altLang="ko-KR" dirty="0" smtClean="0"/>
                  <a:t>16.7320</a:t>
                </a:r>
                <a:endParaRPr lang="en-US" altLang="ko-KR" dirty="0"/>
              </a:p>
              <a:p>
                <a:r>
                  <a:rPr lang="en-US" altLang="ko-KR" dirty="0"/>
                  <a:t>Herd Immunity H</a:t>
                </a:r>
              </a:p>
              <a:p>
                <a:pPr lvl="1"/>
                <a:r>
                  <a:rPr lang="en-US" altLang="ko-KR" dirty="0"/>
                  <a:t>H=1-1/</a:t>
                </a:r>
                <a14:m>
                  <m:oMath xmlns:m="http://schemas.openxmlformats.org/officeDocument/2006/math">
                    <m:sSub>
                      <m:sSubPr>
                        <m:ctrlPr>
                          <a:rPr lang="en-US" altLang="ko-KR" i="1">
                            <a:latin typeface="Cambria Math"/>
                          </a:rPr>
                        </m:ctrlPr>
                      </m:sSubPr>
                      <m:e>
                        <m:r>
                          <m:rPr>
                            <m:sty m:val="p"/>
                          </m:rPr>
                          <a:rPr lang="en-US" altLang="ko-KR" i="0" smtClean="0">
                            <a:latin typeface="Cambria Math" panose="02040503050406030204" pitchFamily="18" charset="0"/>
                          </a:rPr>
                          <m:t>R</m:t>
                        </m:r>
                      </m:e>
                      <m:sub>
                        <m:r>
                          <a:rPr lang="en-US" altLang="ko-KR" i="0" smtClean="0">
                            <a:latin typeface="Cambria Math" panose="02040503050406030204" pitchFamily="18" charset="0"/>
                          </a:rPr>
                          <m:t>0</m:t>
                        </m:r>
                      </m:sub>
                    </m:sSub>
                  </m:oMath>
                </a14:m>
                <a:r>
                  <a:rPr lang="en-US" altLang="ko-KR" dirty="0"/>
                  <a:t>= 0.9402</a:t>
                </a:r>
              </a:p>
              <a:p>
                <a:endParaRPr lang="ko-KR" altLang="en-US" dirty="0"/>
              </a:p>
            </p:txBody>
          </p:sp>
        </mc:Choice>
        <mc:Fallback>
          <p:sp>
            <p:nvSpPr>
              <p:cNvPr id="3" name="내용 개체 틀 2">
                <a:extLst>
                  <a:ext uri="{FF2B5EF4-FFF2-40B4-BE49-F238E27FC236}">
                    <a16:creationId xmlns:a16="http://schemas.microsoft.com/office/drawing/2014/main" xmlns:a14="http://schemas.microsoft.com/office/drawing/2010/main" xmlns="" id="{5EB55B8E-940C-4082-8981-CEFA7490503E}"/>
                  </a:ext>
                </a:extLst>
              </p:cNvPr>
              <p:cNvSpPr>
                <a:spLocks noGrp="1" noRot="1" noChangeAspect="1" noMove="1" noResize="1" noEditPoints="1" noAdjustHandles="1" noChangeArrowheads="1" noChangeShapeType="1" noTextEdit="1"/>
              </p:cNvSpPr>
              <p:nvPr>
                <p:ph idx="1"/>
              </p:nvPr>
            </p:nvSpPr>
            <p:spPr>
              <a:xfrm>
                <a:off x="5221356" y="1113183"/>
                <a:ext cx="3293993" cy="5063780"/>
              </a:xfrm>
              <a:blipFill rotWithShape="1">
                <a:blip r:embed="rId2"/>
                <a:stretch>
                  <a:fillRect l="-1667" t="-1205"/>
                </a:stretch>
              </a:blipFill>
            </p:spPr>
            <p:txBody>
              <a:bodyPr/>
              <a:lstStyle/>
              <a:p>
                <a:r>
                  <a:rPr lang="ko-KR" altLang="en-US">
                    <a:noFill/>
                  </a:rPr>
                  <a:t> </a:t>
                </a:r>
              </a:p>
            </p:txBody>
          </p:sp>
        </mc:Fallback>
      </mc:AlternateContent>
      <p:pic>
        <p:nvPicPr>
          <p:cNvPr id="11" name="그림 10" descr="텍스트, 지도이(가) 표시된 사진&#10;&#10;매우 높은 신뢰도로 생성된 설명">
            <a:extLst>
              <a:ext uri="{FF2B5EF4-FFF2-40B4-BE49-F238E27FC236}">
                <a16:creationId xmlns:a16="http://schemas.microsoft.com/office/drawing/2014/main" xmlns="" id="{1336218C-5AED-4A6F-A1D9-11005FB2B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1113183"/>
            <a:ext cx="4592706" cy="2702467"/>
          </a:xfrm>
          <a:prstGeom prst="rect">
            <a:avLst/>
          </a:prstGeom>
        </p:spPr>
      </p:pic>
      <p:pic>
        <p:nvPicPr>
          <p:cNvPr id="13" name="그림 12">
            <a:extLst>
              <a:ext uri="{FF2B5EF4-FFF2-40B4-BE49-F238E27FC236}">
                <a16:creationId xmlns:a16="http://schemas.microsoft.com/office/drawing/2014/main" xmlns="" id="{507B21FC-4199-4BA8-89AB-E208A3D46E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726" y="3815650"/>
            <a:ext cx="4594630" cy="2703599"/>
          </a:xfrm>
          <a:prstGeom prst="rect">
            <a:avLst/>
          </a:prstGeom>
        </p:spPr>
      </p:pic>
    </p:spTree>
    <p:extLst>
      <p:ext uri="{BB962C8B-B14F-4D97-AF65-F5344CB8AC3E}">
        <p14:creationId xmlns:p14="http://schemas.microsoft.com/office/powerpoint/2010/main" val="1763297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631B41DC-190B-4F09-8490-19E1D78E2D21}"/>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Difference</a:t>
            </a:r>
            <a:endParaRPr lang="ko-KR" altLang="en-US" dirty="0">
              <a:latin typeface="Arial" panose="020B0604020202020204" pitchFamily="34" charset="0"/>
              <a:cs typeface="Arial" panose="020B0604020202020204" pitchFamily="34" charset="0"/>
            </a:endParaRPr>
          </a:p>
        </p:txBody>
      </p:sp>
      <p:sp>
        <p:nvSpPr>
          <p:cNvPr id="3" name="내용 개체 틀 2">
            <a:extLst>
              <a:ext uri="{FF2B5EF4-FFF2-40B4-BE49-F238E27FC236}">
                <a16:creationId xmlns:a16="http://schemas.microsoft.com/office/drawing/2014/main" xmlns="" id="{2EAEA210-2EFD-4336-B752-F9A138F3C1B9}"/>
              </a:ext>
            </a:extLst>
          </p:cNvPr>
          <p:cNvSpPr>
            <a:spLocks noGrp="1"/>
          </p:cNvSpPr>
          <p:nvPr>
            <p:ph idx="1"/>
          </p:nvPr>
        </p:nvSpPr>
        <p:spPr/>
        <p:txBody>
          <a:bodyPr/>
          <a:lstStyle/>
          <a:p>
            <a:r>
              <a:rPr lang="en-US" altLang="ko-KR" dirty="0" smtClean="0"/>
              <a:t>To Data</a:t>
            </a:r>
            <a:endParaRPr lang="en-US" altLang="ko-KR" dirty="0"/>
          </a:p>
          <a:p>
            <a:pPr lvl="1"/>
            <a:r>
              <a:rPr lang="en-US" altLang="ko-KR" dirty="0" smtClean="0"/>
              <a:t>Hygiene</a:t>
            </a:r>
          </a:p>
          <a:p>
            <a:pPr lvl="1"/>
            <a:r>
              <a:rPr lang="en-US" altLang="ko-KR" dirty="0" smtClean="0"/>
              <a:t>The birth rate of China is way higher than UK.</a:t>
            </a:r>
          </a:p>
          <a:p>
            <a:pPr lvl="1"/>
            <a:r>
              <a:rPr lang="en-US" altLang="ko-KR" dirty="0" smtClean="0"/>
              <a:t>The density of population is also.</a:t>
            </a:r>
            <a:endParaRPr lang="en-US" altLang="ko-KR" dirty="0" smtClean="0"/>
          </a:p>
          <a:p>
            <a:endParaRPr lang="en-US" altLang="ko-KR" dirty="0"/>
          </a:p>
          <a:p>
            <a:r>
              <a:rPr lang="en-US" altLang="ko-KR" dirty="0" smtClean="0"/>
              <a:t>From Data</a:t>
            </a:r>
          </a:p>
          <a:p>
            <a:pPr lvl="1"/>
            <a:r>
              <a:rPr lang="en-US" altLang="ko-KR" dirty="0" smtClean="0"/>
              <a:t>The average age at infection of China is way younger than the one of UK.</a:t>
            </a:r>
          </a:p>
          <a:p>
            <a:pPr lvl="1"/>
            <a:endParaRPr lang="en-US" altLang="ko-KR" dirty="0" smtClean="0"/>
          </a:p>
          <a:p>
            <a:endParaRPr lang="en-US" altLang="ko-KR" dirty="0" smtClean="0"/>
          </a:p>
          <a:p>
            <a:endParaRPr lang="en-US" altLang="ko-KR" dirty="0" smtClean="0"/>
          </a:p>
        </p:txBody>
      </p:sp>
    </p:spTree>
    <p:extLst>
      <p:ext uri="{BB962C8B-B14F-4D97-AF65-F5344CB8AC3E}">
        <p14:creationId xmlns:p14="http://schemas.microsoft.com/office/powerpoint/2010/main" val="168814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0F44FD5-2F17-4938-A9CF-DEDA98E23319}"/>
              </a:ext>
            </a:extLst>
          </p:cNvPr>
          <p:cNvSpPr>
            <a:spLocks noGrp="1"/>
          </p:cNvSpPr>
          <p:nvPr>
            <p:ph type="title"/>
          </p:nvPr>
        </p:nvSpPr>
        <p:spPr>
          <a:xfrm>
            <a:off x="628650" y="267252"/>
            <a:ext cx="7886700" cy="827570"/>
          </a:xfrm>
        </p:spPr>
        <p:txBody>
          <a:bodyPr>
            <a:noAutofit/>
          </a:bodyPr>
          <a:lstStyle/>
          <a:p>
            <a:r>
              <a:rPr lang="en-US" altLang="ko-KR" sz="2000" dirty="0">
                <a:latin typeface="Arial" panose="020B0604020202020204" pitchFamily="34" charset="0"/>
                <a:cs typeface="Arial" panose="020B0604020202020204" pitchFamily="34" charset="0"/>
              </a:rPr>
              <a:t>Q9 How should your estimate of the force of infection change if you were to assume that individuals are immune for the first 6 months of life as a result of maternal antibodies?</a:t>
            </a:r>
            <a:endParaRPr lang="ko-KR"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xmlns="" id="{5EE5BC61-864C-40A4-839A-59989D6CD486}"/>
                  </a:ext>
                </a:extLst>
              </p:cNvPr>
              <p:cNvSpPr>
                <a:spLocks noGrp="1"/>
              </p:cNvSpPr>
              <p:nvPr>
                <p:ph idx="1"/>
              </p:nvPr>
            </p:nvSpPr>
            <p:spPr>
              <a:xfrm>
                <a:off x="628650" y="1172817"/>
                <a:ext cx="7886700" cy="1371600"/>
              </a:xfrm>
            </p:spPr>
            <p:txBody>
              <a:bodyPr>
                <a:normAutofit/>
              </a:bodyPr>
              <a:lstStyle/>
              <a:p>
                <a:r>
                  <a:rPr lang="en-US" altLang="ko-KR" dirty="0">
                    <a:latin typeface="Arial" panose="020B0604020202020204" pitchFamily="34" charset="0"/>
                    <a:cs typeface="Arial" panose="020B0604020202020204" pitchFamily="34" charset="0"/>
                  </a:rPr>
                  <a:t>Because the epidemic is start from 0.5 ages, my fitting function should have the form of, for </a:t>
                </a:r>
                <a:r>
                  <a:rPr lang="en-US" altLang="ko-KR" dirty="0" err="1">
                    <a:latin typeface="Arial" panose="020B0604020202020204" pitchFamily="34" charset="0"/>
                    <a:cs typeface="Arial" panose="020B0604020202020204" pitchFamily="34" charset="0"/>
                  </a:rPr>
                  <a:t>sero</a:t>
                </a:r>
                <a:r>
                  <a:rPr lang="en-US" altLang="ko-KR" dirty="0">
                    <a:latin typeface="Arial" panose="020B0604020202020204" pitchFamily="34" charset="0"/>
                    <a:cs typeface="Arial" panose="020B0604020202020204" pitchFamily="34" charset="0"/>
                  </a:rPr>
                  <a:t>-positive data,</a:t>
                </a:r>
              </a:p>
              <a:p>
                <a:endParaRPr lang="en-US" altLang="ko-KR"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1−</m:t>
                      </m:r>
                      <m:sSup>
                        <m:sSupPr>
                          <m:ctrlPr>
                            <a:rPr lang="en-US" altLang="ko-KR" b="0" i="1" smtClean="0">
                              <a:latin typeface="Cambria Math"/>
                            </a:rPr>
                          </m:ctrlPr>
                        </m:sSupPr>
                        <m:e>
                          <m:r>
                            <m:rPr>
                              <m:sty m:val="p"/>
                            </m:rPr>
                            <a:rPr lang="en-US" altLang="ko-KR" b="0" i="0" smtClean="0">
                              <a:latin typeface="Cambria Math" panose="02040503050406030204" pitchFamily="18" charset="0"/>
                            </a:rPr>
                            <m:t>e</m:t>
                          </m:r>
                        </m:e>
                        <m:sup>
                          <m:r>
                            <a:rPr lang="en-US" altLang="ko-KR" b="0" i="0" smtClean="0">
                              <a:latin typeface="Cambria Math" panose="02040503050406030204" pitchFamily="18" charset="0"/>
                            </a:rPr>
                            <m:t>−</m:t>
                          </m:r>
                          <m:r>
                            <a:rPr lang="en-US" altLang="ko-KR" b="0" i="1" smtClean="0">
                              <a:latin typeface="Cambria Math" panose="02040503050406030204" pitchFamily="18" charset="0"/>
                            </a:rPr>
                            <m:t>𝜆</m:t>
                          </m:r>
                          <m:d>
                            <m:dPr>
                              <m:ctrlPr>
                                <a:rPr lang="en-US" altLang="ko-KR" b="0" i="1" smtClean="0">
                                  <a:latin typeface="Cambria Math"/>
                                </a:rPr>
                              </m:ctrlPr>
                            </m:dPr>
                            <m:e>
                              <m:r>
                                <a:rPr lang="en-US" altLang="ko-KR" b="0" i="1" smtClean="0">
                                  <a:latin typeface="Cambria Math" panose="02040503050406030204" pitchFamily="18" charset="0"/>
                                </a:rPr>
                                <m:t>𝑎</m:t>
                              </m:r>
                              <m:r>
                                <a:rPr lang="en-US" altLang="ko-KR" b="0" i="1" smtClean="0">
                                  <a:latin typeface="Cambria Math" panose="02040503050406030204" pitchFamily="18" charset="0"/>
                                </a:rPr>
                                <m:t>−0.5</m:t>
                              </m:r>
                            </m:e>
                          </m:d>
                        </m:sup>
                      </m:sSup>
                    </m:oMath>
                  </m:oMathPara>
                </a14:m>
                <a:endParaRPr lang="en-US" altLang="ko-KR" dirty="0">
                  <a:latin typeface="Arial" panose="020B0604020202020204" pitchFamily="34" charset="0"/>
                  <a:cs typeface="Arial" panose="020B0604020202020204" pitchFamily="34" charset="0"/>
                </a:endParaRPr>
              </a:p>
              <a:p>
                <a:pPr marL="0" indent="0">
                  <a:buNone/>
                </a:pPr>
                <a:endParaRPr lang="ko-KR" altLang="en-US" dirty="0">
                  <a:latin typeface="Arial" panose="020B0604020202020204" pitchFamily="34" charset="0"/>
                  <a:cs typeface="Arial" panose="020B0604020202020204" pitchFamily="34" charset="0"/>
                </a:endParaRPr>
              </a:p>
            </p:txBody>
          </p:sp>
        </mc:Choice>
        <mc:Fallback xmlns="">
          <p:sp>
            <p:nvSpPr>
              <p:cNvPr id="3" name="내용 개체 틀 2">
                <a:extLst>
                  <a:ext uri="{FF2B5EF4-FFF2-40B4-BE49-F238E27FC236}">
                    <a16:creationId xmlns:a16="http://schemas.microsoft.com/office/drawing/2014/main" id="{5EE5BC61-864C-40A4-839A-59989D6CD486}"/>
                  </a:ext>
                </a:extLst>
              </p:cNvPr>
              <p:cNvSpPr>
                <a:spLocks noGrp="1" noRot="1" noChangeAspect="1" noMove="1" noResize="1" noEditPoints="1" noAdjustHandles="1" noChangeArrowheads="1" noChangeShapeType="1" noTextEdit="1"/>
              </p:cNvSpPr>
              <p:nvPr>
                <p:ph idx="1"/>
              </p:nvPr>
            </p:nvSpPr>
            <p:spPr>
              <a:xfrm>
                <a:off x="628650" y="1172817"/>
                <a:ext cx="7886700" cy="1371600"/>
              </a:xfrm>
              <a:blipFill>
                <a:blip r:embed="rId2"/>
                <a:stretch>
                  <a:fillRect l="-696" t="-4000"/>
                </a:stretch>
              </a:blipFill>
            </p:spPr>
            <p:txBody>
              <a:bodyPr/>
              <a:lstStyle/>
              <a:p>
                <a:r>
                  <a:rPr lang="ko-KR" altLang="en-US">
                    <a:noFill/>
                  </a:rPr>
                  <a:t> </a:t>
                </a:r>
              </a:p>
            </p:txBody>
          </p:sp>
        </mc:Fallback>
      </mc:AlternateContent>
      <p:pic>
        <p:nvPicPr>
          <p:cNvPr id="5" name="그림 4" descr="텍스트, 지도이(가) 표시된 사진&#10;&#10;매우 높은 신뢰도로 생성된 설명">
            <a:extLst>
              <a:ext uri="{FF2B5EF4-FFF2-40B4-BE49-F238E27FC236}">
                <a16:creationId xmlns:a16="http://schemas.microsoft.com/office/drawing/2014/main" xmlns="" id="{6571722D-699C-45FB-9D01-DED0EC6F74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080" y="2470013"/>
            <a:ext cx="6964846" cy="4098296"/>
          </a:xfrm>
          <a:prstGeom prst="rect">
            <a:avLst/>
          </a:prstGeom>
        </p:spPr>
      </p:pic>
    </p:spTree>
    <p:extLst>
      <p:ext uri="{BB962C8B-B14F-4D97-AF65-F5344CB8AC3E}">
        <p14:creationId xmlns:p14="http://schemas.microsoft.com/office/powerpoint/2010/main" val="1993558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9ABB90C3-6FE1-4346-8B5F-1B579D6B0D62}"/>
              </a:ext>
            </a:extLst>
          </p:cNvPr>
          <p:cNvSpPr>
            <a:spLocks noGrp="1"/>
          </p:cNvSpPr>
          <p:nvPr>
            <p:ph type="title"/>
          </p:nvPr>
        </p:nvSpPr>
        <p:spPr>
          <a:xfrm>
            <a:off x="628650" y="219352"/>
            <a:ext cx="7886700" cy="1205257"/>
          </a:xfrm>
        </p:spPr>
        <p:txBody>
          <a:bodyPr>
            <a:noAutofit/>
          </a:bodyPr>
          <a:lstStyle/>
          <a:p>
            <a:r>
              <a:rPr lang="en-US" altLang="ko-KR" sz="2000" dirty="0">
                <a:latin typeface="Arial" panose="020B0604020202020204" pitchFamily="34" charset="0"/>
                <a:cs typeface="Arial" panose="020B0604020202020204" pitchFamily="34" charset="0"/>
              </a:rPr>
              <a:t>Q10 According to Figure 2 in the sheets for China and the UK, is the assumption that the force of infection is independent of age in these populations justified? At what age does it look as though the force of infection changes in these populations?</a:t>
            </a:r>
            <a:endParaRPr lang="ko-KR"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xmlns="" id="{8F505E93-68B3-453E-8FA7-91F2B41EAB74}"/>
                  </a:ext>
                </a:extLst>
              </p:cNvPr>
              <p:cNvSpPr>
                <a:spLocks noGrp="1"/>
              </p:cNvSpPr>
              <p:nvPr>
                <p:ph idx="1"/>
              </p:nvPr>
            </p:nvSpPr>
            <p:spPr>
              <a:xfrm>
                <a:off x="4817166" y="1424609"/>
                <a:ext cx="3698184" cy="4752353"/>
              </a:xfrm>
            </p:spPr>
            <p:txBody>
              <a:bodyPr/>
              <a:lstStyle/>
              <a:p>
                <a:r>
                  <a:rPr lang="en-US" altLang="ko-KR" dirty="0"/>
                  <a:t>Notice that</a:t>
                </a:r>
              </a:p>
              <a:p>
                <a:pPr lvl="1"/>
                <a:r>
                  <a:rPr lang="en-US" altLang="ko-KR" b="0" dirty="0"/>
                  <a:t>from </a:t>
                </a:r>
                <a14:m>
                  <m:oMath xmlns:m="http://schemas.openxmlformats.org/officeDocument/2006/math">
                    <m:f>
                      <m:fPr>
                        <m:ctrlPr>
                          <a:rPr lang="en-US" altLang="ko-KR" b="0" i="1" smtClean="0">
                            <a:latin typeface="Cambria Math"/>
                          </a:rPr>
                        </m:ctrlPr>
                      </m:fPr>
                      <m:num>
                        <m:sSub>
                          <m:sSubPr>
                            <m:ctrlPr>
                              <a:rPr lang="en-US" altLang="ko-KR" b="0" i="1" smtClean="0">
                                <a:latin typeface="Cambria Math"/>
                              </a:rPr>
                            </m:ctrlPr>
                          </m:sSubPr>
                          <m:e>
                            <m:r>
                              <m:rPr>
                                <m:sty m:val="p"/>
                              </m:rPr>
                              <a:rPr lang="en-US" altLang="ko-KR" i="1">
                                <a:latin typeface="Cambria Math" panose="02040503050406030204" pitchFamily="18" charset="0"/>
                              </a:rPr>
                              <m:t>S</m:t>
                            </m:r>
                          </m:e>
                          <m:sub>
                            <m:r>
                              <a:rPr lang="en-US" altLang="ko-KR" b="0" i="1" smtClean="0">
                                <a:latin typeface="Cambria Math" panose="02040503050406030204" pitchFamily="18" charset="0"/>
                              </a:rPr>
                              <m:t>𝑎</m:t>
                            </m:r>
                          </m:sub>
                        </m:sSub>
                      </m:num>
                      <m:den>
                        <m:sSub>
                          <m:sSubPr>
                            <m:ctrlPr>
                              <a:rPr lang="en-US" altLang="ko-KR" b="0" i="1" smtClean="0">
                                <a:latin typeface="Cambria Math"/>
                              </a:rPr>
                            </m:ctrlPr>
                          </m:sSubPr>
                          <m:e>
                            <m:r>
                              <a:rPr lang="en-US" altLang="ko-KR" b="0" i="1" smtClean="0">
                                <a:latin typeface="Cambria Math" panose="02040503050406030204" pitchFamily="18" charset="0"/>
                              </a:rPr>
                              <m:t>𝑁</m:t>
                            </m:r>
                          </m:e>
                          <m:sub>
                            <m:r>
                              <a:rPr lang="en-US" altLang="ko-KR" b="0" i="1" smtClean="0">
                                <a:latin typeface="Cambria Math" panose="02040503050406030204" pitchFamily="18" charset="0"/>
                              </a:rPr>
                              <m:t>𝑎</m:t>
                            </m:r>
                          </m:sub>
                        </m:sSub>
                      </m:den>
                    </m:f>
                    <m:r>
                      <a:rPr lang="en-US" altLang="ko-KR" b="0" i="1" smtClean="0">
                        <a:latin typeface="Cambria Math" panose="02040503050406030204" pitchFamily="18" charset="0"/>
                      </a:rPr>
                      <m:t>=</m:t>
                    </m:r>
                    <m:sSup>
                      <m:sSupPr>
                        <m:ctrlPr>
                          <a:rPr lang="en-US" altLang="ko-KR" b="0" i="1" smtClean="0">
                            <a:latin typeface="Cambria Math"/>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𝜆</m:t>
                        </m:r>
                        <m:r>
                          <a:rPr lang="en-US" altLang="ko-KR" b="0" i="1" smtClean="0">
                            <a:latin typeface="Cambria Math" panose="02040503050406030204" pitchFamily="18" charset="0"/>
                          </a:rPr>
                          <m:t>𝑎</m:t>
                        </m:r>
                      </m:sup>
                    </m:sSup>
                  </m:oMath>
                </a14:m>
                <a:r>
                  <a:rPr lang="en-US" altLang="ko-KR" dirty="0"/>
                  <a:t>, we get </a:t>
                </a:r>
                <a14:m>
                  <m:oMath xmlns:m="http://schemas.openxmlformats.org/officeDocument/2006/math">
                    <m:r>
                      <a:rPr lang="en-US" altLang="ko-KR" i="1">
                        <a:latin typeface="Cambria Math" panose="02040503050406030204" pitchFamily="18" charset="0"/>
                      </a:rPr>
                      <m:t>−</m:t>
                    </m:r>
                    <m:func>
                      <m:funcPr>
                        <m:ctrlPr>
                          <a:rPr lang="en-US" altLang="ko-KR" i="1">
                            <a:latin typeface="Cambria Math"/>
                          </a:rPr>
                        </m:ctrlPr>
                      </m:funcPr>
                      <m:fName>
                        <m:r>
                          <m:rPr>
                            <m:sty m:val="p"/>
                          </m:rPr>
                          <a:rPr lang="en-US" altLang="ko-KR">
                            <a:latin typeface="Cambria Math" panose="02040503050406030204" pitchFamily="18" charset="0"/>
                          </a:rPr>
                          <m:t>ln</m:t>
                        </m:r>
                      </m:fName>
                      <m:e>
                        <m:d>
                          <m:dPr>
                            <m:ctrlPr>
                              <a:rPr lang="en-US" altLang="ko-KR" i="1">
                                <a:latin typeface="Cambria Math"/>
                              </a:rPr>
                            </m:ctrlPr>
                          </m:dPr>
                          <m:e>
                            <m:f>
                              <m:fPr>
                                <m:ctrlPr>
                                  <a:rPr lang="en-US" altLang="ko-KR" i="1">
                                    <a:latin typeface="Cambria Math"/>
                                  </a:rPr>
                                </m:ctrlPr>
                              </m:fPr>
                              <m:num>
                                <m:sSub>
                                  <m:sSubPr>
                                    <m:ctrlPr>
                                      <a:rPr lang="en-US" altLang="ko-KR" i="1">
                                        <a:latin typeface="Cambria Math"/>
                                      </a:rPr>
                                    </m:ctrlPr>
                                  </m:sSubPr>
                                  <m:e>
                                    <m:r>
                                      <a:rPr lang="en-US" altLang="ko-KR" i="1">
                                        <a:latin typeface="Cambria Math" panose="02040503050406030204" pitchFamily="18" charset="0"/>
                                      </a:rPr>
                                      <m:t>𝑆</m:t>
                                    </m:r>
                                  </m:e>
                                  <m:sub>
                                    <m:r>
                                      <a:rPr lang="en-US" altLang="ko-KR" i="1">
                                        <a:latin typeface="Cambria Math" panose="02040503050406030204" pitchFamily="18" charset="0"/>
                                      </a:rPr>
                                      <m:t>𝑎</m:t>
                                    </m:r>
                                  </m:sub>
                                </m:sSub>
                              </m:num>
                              <m:den>
                                <m:sSub>
                                  <m:sSubPr>
                                    <m:ctrlPr>
                                      <a:rPr lang="en-US" altLang="ko-KR" i="1">
                                        <a:latin typeface="Cambria Math"/>
                                      </a:rPr>
                                    </m:ctrlPr>
                                  </m:sSubPr>
                                  <m:e>
                                    <m:r>
                                      <a:rPr lang="en-US" altLang="ko-KR" i="1">
                                        <a:latin typeface="Cambria Math" panose="02040503050406030204" pitchFamily="18" charset="0"/>
                                      </a:rPr>
                                      <m:t>𝑁</m:t>
                                    </m:r>
                                  </m:e>
                                  <m:sub>
                                    <m:r>
                                      <a:rPr lang="en-US" altLang="ko-KR" i="1">
                                        <a:latin typeface="Cambria Math" panose="02040503050406030204" pitchFamily="18" charset="0"/>
                                      </a:rPr>
                                      <m:t>𝑎</m:t>
                                    </m:r>
                                  </m:sub>
                                </m:sSub>
                              </m:den>
                            </m:f>
                          </m:e>
                        </m:d>
                      </m:e>
                    </m:func>
                    <m:r>
                      <a:rPr lang="en-US" altLang="ko-KR" b="0" i="1" smtClean="0">
                        <a:latin typeface="Cambria Math" panose="02040503050406030204" pitchFamily="18" charset="0"/>
                      </a:rPr>
                      <m:t>=</m:t>
                    </m:r>
                    <m:r>
                      <a:rPr lang="en-US" altLang="ko-KR" b="0" i="1" smtClean="0">
                        <a:latin typeface="Cambria Math" panose="02040503050406030204" pitchFamily="18" charset="0"/>
                      </a:rPr>
                      <m:t>𝜆</m:t>
                    </m:r>
                    <m:r>
                      <a:rPr lang="en-US" altLang="ko-KR" b="0" i="1" smtClean="0">
                        <a:latin typeface="Cambria Math" panose="02040503050406030204" pitchFamily="18" charset="0"/>
                      </a:rPr>
                      <m:t>𝑎</m:t>
                    </m:r>
                  </m:oMath>
                </a14:m>
                <a:endParaRPr lang="en-US" altLang="ko-KR" dirty="0"/>
              </a:p>
              <a:p>
                <a:pPr lvl="1"/>
                <a:r>
                  <a:rPr lang="en-US" altLang="ko-KR" dirty="0"/>
                  <a:t>It means the slope means force of infection.</a:t>
                </a:r>
              </a:p>
              <a:p>
                <a:r>
                  <a:rPr lang="en-US" altLang="ko-KR" dirty="0"/>
                  <a:t>Not justified.</a:t>
                </a:r>
              </a:p>
              <a:p>
                <a:r>
                  <a:rPr lang="en-US" altLang="ko-KR" dirty="0"/>
                  <a:t>15 </a:t>
                </a:r>
                <a:r>
                  <a:rPr lang="en-US" altLang="ko-KR" dirty="0" err="1"/>
                  <a:t>y.o</a:t>
                </a:r>
                <a:r>
                  <a:rPr lang="en-US" altLang="ko-KR" dirty="0"/>
                  <a:t>.</a:t>
                </a:r>
              </a:p>
            </p:txBody>
          </p:sp>
        </mc:Choice>
        <mc:Fallback xmlns="">
          <p:sp>
            <p:nvSpPr>
              <p:cNvPr id="3" name="내용 개체 틀 2">
                <a:extLst>
                  <a:ext uri="{FF2B5EF4-FFF2-40B4-BE49-F238E27FC236}">
                    <a16:creationId xmlns:a16="http://schemas.microsoft.com/office/drawing/2014/main" id="{8F505E93-68B3-453E-8FA7-91F2B41EAB74}"/>
                  </a:ext>
                </a:extLst>
              </p:cNvPr>
              <p:cNvSpPr>
                <a:spLocks noGrp="1" noRot="1" noChangeAspect="1" noMove="1" noResize="1" noEditPoints="1" noAdjustHandles="1" noChangeArrowheads="1" noChangeShapeType="1" noTextEdit="1"/>
              </p:cNvSpPr>
              <p:nvPr>
                <p:ph idx="1"/>
              </p:nvPr>
            </p:nvSpPr>
            <p:spPr>
              <a:xfrm>
                <a:off x="4817166" y="1424609"/>
                <a:ext cx="3698184" cy="4752353"/>
              </a:xfrm>
              <a:blipFill>
                <a:blip r:embed="rId2"/>
                <a:stretch>
                  <a:fillRect l="-1483" t="-1412"/>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xmlns="" id="{11815C5E-1166-4628-9285-D5078BB42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1424609"/>
            <a:ext cx="4248151" cy="2499722"/>
          </a:xfrm>
          <a:prstGeom prst="rect">
            <a:avLst/>
          </a:prstGeom>
        </p:spPr>
      </p:pic>
      <p:pic>
        <p:nvPicPr>
          <p:cNvPr id="6" name="그림 5">
            <a:extLst>
              <a:ext uri="{FF2B5EF4-FFF2-40B4-BE49-F238E27FC236}">
                <a16:creationId xmlns:a16="http://schemas.microsoft.com/office/drawing/2014/main" xmlns="" id="{B68B1D56-CE00-459D-B9B3-AAC0FA50BF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651" y="3924166"/>
            <a:ext cx="4248150" cy="2499722"/>
          </a:xfrm>
          <a:prstGeom prst="rect">
            <a:avLst/>
          </a:prstGeom>
        </p:spPr>
      </p:pic>
      <p:cxnSp>
        <p:nvCxnSpPr>
          <p:cNvPr id="8" name="직선 연결선 7">
            <a:extLst>
              <a:ext uri="{FF2B5EF4-FFF2-40B4-BE49-F238E27FC236}">
                <a16:creationId xmlns:a16="http://schemas.microsoft.com/office/drawing/2014/main" xmlns="" id="{B84EAAD5-B321-4DEC-92DF-BCD911FE97F8}"/>
              </a:ext>
            </a:extLst>
          </p:cNvPr>
          <p:cNvCxnSpPr/>
          <p:nvPr/>
        </p:nvCxnSpPr>
        <p:spPr>
          <a:xfrm flipV="1">
            <a:off x="2411896" y="1623391"/>
            <a:ext cx="0" cy="2020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xmlns="" id="{85D71BDE-20B5-4441-A0C3-36C81DF024EC}"/>
              </a:ext>
            </a:extLst>
          </p:cNvPr>
          <p:cNvCxnSpPr/>
          <p:nvPr/>
        </p:nvCxnSpPr>
        <p:spPr>
          <a:xfrm flipV="1">
            <a:off x="2279375" y="4094922"/>
            <a:ext cx="0" cy="20209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145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751</Words>
  <Application>Microsoft Office PowerPoint</Application>
  <PresentationFormat>화면 슬라이드 쇼(4:3)</PresentationFormat>
  <Paragraphs>59</Paragraphs>
  <Slides>10</Slides>
  <Notes>0</Notes>
  <HiddenSlides>0</HiddenSlides>
  <MMClips>0</MMClips>
  <ScaleCrop>false</ScaleCrop>
  <HeadingPairs>
    <vt:vector size="4" baseType="variant">
      <vt:variant>
        <vt:lpstr>테마</vt:lpstr>
      </vt:variant>
      <vt:variant>
        <vt:i4>1</vt:i4>
      </vt:variant>
      <vt:variant>
        <vt:lpstr>슬라이드 제목</vt:lpstr>
      </vt:variant>
      <vt:variant>
        <vt:i4>10</vt:i4>
      </vt:variant>
    </vt:vector>
  </HeadingPairs>
  <TitlesOfParts>
    <vt:vector size="11" baseType="lpstr">
      <vt:lpstr>Office 테마</vt:lpstr>
      <vt:lpstr>Mathematical epidemiology Short course</vt:lpstr>
      <vt:lpstr>Q1 Ignoring the contribution of maternal antibodies for now, what is the formula for the proportion of a years old who have ever been infected in terms of foi_uk</vt:lpstr>
      <vt:lpstr>Q4 What is the best-fitting value for the force of infection? Is this consistent with your answer to question Q2 above?</vt:lpstr>
      <vt:lpstr>lsqcurvefit method</vt:lpstr>
      <vt:lpstr>Q6 According to the formula you saw in the lecture, what is the average age at infection in the UK? (Assume that the force of infection is independent of age)</vt:lpstr>
      <vt:lpstr>Q8 How do the values for the force of infection, average age at infection, R0 and herd immunity threshold in China compare against those for the UK? Suggest possible reasons for these differences.</vt:lpstr>
      <vt:lpstr>Difference</vt:lpstr>
      <vt:lpstr>Q9 How should your estimate of the force of infection change if you were to assume that individuals are immune for the first 6 months of life as a result of maternal antibodies?</vt:lpstr>
      <vt:lpstr>Q10 According to Figure 2 in the sheets for China and the UK, is the assumption that the force of infection is independent of age in these populations justified? At what age does it look as though the force of infection changes in these populations?</vt:lpstr>
      <vt:lpstr>Q11 What do you notice about these values? Suggest reasons for the differences in the force of infection between China and the UK.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epidemiology Short course</dc:title>
  <dc:creator>이 태용</dc:creator>
  <cp:lastModifiedBy>조현우</cp:lastModifiedBy>
  <cp:revision>17</cp:revision>
  <dcterms:created xsi:type="dcterms:W3CDTF">2018-07-25T02:18:08Z</dcterms:created>
  <dcterms:modified xsi:type="dcterms:W3CDTF">2018-07-25T07:08:31Z</dcterms:modified>
</cp:coreProperties>
</file>