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2" r:id="rId2"/>
  </p:sldMasterIdLst>
  <p:notesMasterIdLst>
    <p:notesMasterId r:id="rId34"/>
  </p:notesMasterIdLst>
  <p:sldIdLst>
    <p:sldId id="394" r:id="rId3"/>
    <p:sldId id="433" r:id="rId4"/>
    <p:sldId id="435" r:id="rId5"/>
    <p:sldId id="434" r:id="rId6"/>
    <p:sldId id="396" r:id="rId7"/>
    <p:sldId id="397" r:id="rId8"/>
    <p:sldId id="398" r:id="rId9"/>
    <p:sldId id="399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5" r:id="rId19"/>
    <p:sldId id="414" r:id="rId20"/>
    <p:sldId id="411" r:id="rId21"/>
    <p:sldId id="416" r:id="rId22"/>
    <p:sldId id="417" r:id="rId23"/>
    <p:sldId id="419" r:id="rId24"/>
    <p:sldId id="420" r:id="rId25"/>
    <p:sldId id="421" r:id="rId26"/>
    <p:sldId id="426" r:id="rId27"/>
    <p:sldId id="427" r:id="rId28"/>
    <p:sldId id="431" r:id="rId29"/>
    <p:sldId id="436" r:id="rId30"/>
    <p:sldId id="424" r:id="rId31"/>
    <p:sldId id="425" r:id="rId32"/>
    <p:sldId id="429" r:id="rId33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57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0476" autoAdjust="0"/>
  </p:normalViewPr>
  <p:slideViewPr>
    <p:cSldViewPr>
      <p:cViewPr varScale="1">
        <p:scale>
          <a:sx n="118" d="100"/>
          <a:sy n="118" d="100"/>
        </p:scale>
        <p:origin x="104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724" y="-12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320FE-9390-467E-9C8F-4601F3560907}" type="datetimeFigureOut">
              <a:rPr lang="ko-KR" altLang="en-US" smtClean="0"/>
              <a:pPr/>
              <a:t>2021-01-22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694F-6A07-468D-9A98-8DB611DD52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694F-6A07-468D-9A98-8DB611DD52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0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UK flusurvey 2012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영국 </a:t>
            </a:r>
            <a:r>
              <a:rPr lang="en-US" altLang="ko-KR" sz="1200" dirty="0" smtClean="0"/>
              <a:t>3338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Online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POLYMOD </a:t>
            </a:r>
            <a:r>
              <a:rPr lang="en-US" altLang="ko-KR" b="0" i="0" dirty="0" smtClean="0">
                <a:latin typeface="+mn-lt"/>
              </a:rPr>
              <a:t>2008</a:t>
            </a:r>
            <a:r>
              <a:rPr lang="ko-KR" altLang="en-US" b="0" i="0" dirty="0" smtClean="0">
                <a:latin typeface="+mn-lt"/>
              </a:rPr>
              <a:t>년 유럽</a:t>
            </a:r>
            <a:r>
              <a:rPr lang="en-US" altLang="ko-KR" i="0" dirty="0" smtClean="0">
                <a:latin typeface="+mn-lt"/>
              </a:rPr>
              <a:t>8</a:t>
            </a:r>
            <a:r>
              <a:rPr lang="ko-KR" altLang="en-US" i="0" dirty="0" smtClean="0">
                <a:latin typeface="+mn-lt"/>
              </a:rPr>
              <a:t>개국 </a:t>
            </a:r>
            <a:r>
              <a:rPr lang="en-US" altLang="ko-KR" i="0" dirty="0" smtClean="0">
                <a:latin typeface="+mn-lt"/>
              </a:rPr>
              <a:t>7290</a:t>
            </a:r>
            <a:r>
              <a:rPr lang="ko-KR" altLang="en-US" i="0" dirty="0" smtClean="0">
                <a:latin typeface="+mn-lt"/>
              </a:rPr>
              <a:t>명 </a:t>
            </a:r>
            <a:r>
              <a:rPr lang="en-US" altLang="ko-KR" i="0" dirty="0" smtClean="0">
                <a:latin typeface="+mn-lt"/>
              </a:rPr>
              <a:t>Paper</a:t>
            </a:r>
            <a:endParaRPr lang="ko-KR" altLang="en-US" i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694F-6A07-468D-9A98-8DB611DD525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10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mean number of contacts per person measured during this study was 2.8 which was 74% lower than was measured in POLYMOD (10.8)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694F-6A07-468D-9A98-8DB611DD525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9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00138" y="642918"/>
            <a:ext cx="7600952" cy="642942"/>
          </a:xfrm>
        </p:spPr>
        <p:txBody>
          <a:bodyPr anchor="t" anchorCtr="0"/>
          <a:lstStyle>
            <a:lvl1pPr algn="l">
              <a:defRPr sz="3200" baseline="0">
                <a:solidFill>
                  <a:schemeClr val="tx1"/>
                </a:solidFill>
                <a:latin typeface="(한글 글꼴 사용)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143932" cy="45720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맑은고딕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948" y="500042"/>
            <a:ext cx="8101018" cy="928694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2948" y="500042"/>
            <a:ext cx="228600" cy="92869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2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5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8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9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71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D417A-377F-43DA-9A8F-B80C4FE62842}" type="datetimeFigureOut">
              <a:rPr lang="ko-KR" altLang="en-US" smtClean="0"/>
              <a:pPr/>
              <a:t>2021-01-22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6B6702-626D-4C65-9B57-C8E9DF84FA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8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812360" cy="2745259"/>
          </a:xfrm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4800" dirty="0"/>
              <a:t>Incorporating non-random mixing into models</a:t>
            </a:r>
            <a:endParaRPr lang="ko-KR" altLang="en-US" sz="4800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200800" cy="1224136"/>
          </a:xfrm>
        </p:spPr>
        <p:txBody>
          <a:bodyPr/>
          <a:lstStyle/>
          <a:p>
            <a:pPr algn="l"/>
            <a:r>
              <a:rPr lang="en-US" altLang="ko-KR" sz="2000" dirty="0" smtClean="0"/>
              <a:t>Jeehyun Lee</a:t>
            </a:r>
          </a:p>
          <a:p>
            <a:pPr algn="l"/>
            <a:r>
              <a:rPr lang="en-US" altLang="ko-KR" sz="2000" dirty="0" smtClean="0"/>
              <a:t>Mathematics / Computational Science &amp; Engineering</a:t>
            </a:r>
          </a:p>
          <a:p>
            <a:pPr algn="l"/>
            <a:r>
              <a:rPr lang="en-US" altLang="ko-KR" sz="2000" dirty="0" smtClean="0"/>
              <a:t>Yonsei University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30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FOI for </a:t>
            </a:r>
            <a:r>
              <a:rPr lang="en-US" altLang="ko-KR" dirty="0" smtClean="0">
                <a:latin typeface="+mj-lt"/>
              </a:rPr>
              <a:t>heterogeneous mixing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2060848"/>
                <a:ext cx="7888390" cy="42971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ko-KR" dirty="0" smtClean="0">
                    <a:latin typeface="+mn-lt"/>
                  </a:rPr>
                  <a:t>Example: population in which contact patterns of young </a:t>
                </a:r>
              </a:p>
              <a:p>
                <a:pPr algn="just"/>
                <a:r>
                  <a:rPr lang="en-US" altLang="ko-KR" dirty="0" smtClean="0">
                    <a:latin typeface="+mn-lt"/>
                  </a:rPr>
                  <a:t>individuals </a:t>
                </a:r>
                <a:r>
                  <a:rPr lang="en-US" altLang="ko-KR" dirty="0">
                    <a:latin typeface="+mn-lt"/>
                  </a:rPr>
                  <a:t>differ from those of the old</a:t>
                </a:r>
              </a:p>
              <a:p>
                <a:endParaRPr lang="en-US" altLang="ko-KR" dirty="0" smtClean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Overall force </a:t>
                </a:r>
                <a:r>
                  <a:rPr lang="en-US" altLang="ko-KR" dirty="0">
                    <a:latin typeface="+mn-lt"/>
                  </a:rPr>
                  <a:t>of infection in young individuals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𝑦𝑜</m:t>
                        </m:r>
                      </m:sub>
                    </m:sSub>
                    <m:r>
                      <a:rPr lang="en-US" altLang="ko-K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accent5">
                      <a:lumMod val="75000"/>
                    </a:schemeClr>
                  </a:solidFill>
                  <a:latin typeface="+mn-lt"/>
                </a:endParaRPr>
              </a:p>
              <a:p>
                <a:r>
                  <a:rPr lang="en-US" altLang="ko-KR" sz="1800" dirty="0" smtClean="0">
                    <a:solidFill>
                      <a:srgbClr val="00B050"/>
                    </a:solidFill>
                    <a:latin typeface="+mn-lt"/>
                  </a:rPr>
                  <a:t>force </a:t>
                </a:r>
                <a:r>
                  <a:rPr lang="en-US" altLang="ko-KR" sz="1800" dirty="0">
                    <a:solidFill>
                      <a:srgbClr val="00B050"/>
                    </a:solidFill>
                    <a:latin typeface="+mn-lt"/>
                  </a:rPr>
                  <a:t>of infection attributable to contact with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+mn-lt"/>
                  </a:rPr>
                  <a:t>young individuals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rgbClr val="00B050"/>
                  </a:solidFill>
                  <a:latin typeface="+mn-lt"/>
                </a:endParaRPr>
              </a:p>
              <a:p>
                <a:r>
                  <a:rPr lang="en-US" altLang="ko-KR" sz="1800" dirty="0" smtClean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force </a:t>
                </a:r>
                <a:r>
                  <a:rPr lang="en-US" altLang="ko-KR" sz="1800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of infection attributable to contact with </a:t>
                </a:r>
                <a:r>
                  <a:rPr lang="en-US" altLang="ko-KR" sz="1800" dirty="0" smtClean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old individuals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chemeClr val="accent5">
                      <a:lumMod val="75000"/>
                    </a:schemeClr>
                  </a:solidFill>
                  <a:latin typeface="+mn-lt"/>
                </a:endParaRPr>
              </a:p>
              <a:p>
                <a:endParaRPr lang="en-US" altLang="ko-KR" dirty="0">
                  <a:solidFill>
                    <a:schemeClr val="accent5">
                      <a:lumMod val="75000"/>
                    </a:schemeClr>
                  </a:solidFill>
                  <a:latin typeface="+mn-lt"/>
                </a:endParaRPr>
              </a:p>
              <a:p>
                <a:r>
                  <a:rPr lang="en-US" altLang="ko-KR" dirty="0">
                    <a:latin typeface="+mn-lt"/>
                  </a:rPr>
                  <a:t>Overall</a:t>
                </a:r>
                <a:r>
                  <a:rPr lang="en-US" altLang="ko-KR" dirty="0" smtClean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force of infection in </a:t>
                </a:r>
                <a:r>
                  <a:rPr lang="en-US" altLang="ko-KR" dirty="0" smtClean="0">
                    <a:latin typeface="+mn-lt"/>
                  </a:rPr>
                  <a:t>old </a:t>
                </a:r>
                <a:r>
                  <a:rPr lang="en-US" altLang="ko-KR" dirty="0">
                    <a:latin typeface="+mn-lt"/>
                  </a:rPr>
                  <a:t>individuals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lt"/>
                  </a:rPr>
                  <a:t>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2060848"/>
                <a:ext cx="7888390" cy="4297110"/>
              </a:xfrm>
              <a:blipFill>
                <a:blip r:embed="rId2"/>
                <a:stretch>
                  <a:fillRect l="-850" t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FOI for </a:t>
            </a:r>
            <a:r>
              <a:rPr lang="en-US" altLang="ko-KR" dirty="0" smtClean="0">
                <a:latin typeface="+mj-lt"/>
              </a:rPr>
              <a:t>heterogeneous mixing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916832"/>
                <a:ext cx="7960398" cy="44411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ko-KR" sz="3200" dirty="0" smtClean="0">
                  <a:latin typeface="+mn-lt"/>
                </a:endParaRPr>
              </a:p>
              <a:p>
                <a:endParaRPr lang="en-US" altLang="ko-KR" i="1" dirty="0" smtClean="0">
                  <a:latin typeface="+mn-lt"/>
                </a:endParaRPr>
              </a:p>
              <a:p>
                <a:endParaRPr lang="en-US" altLang="ko-KR" i="1" dirty="0" smtClean="0">
                  <a:latin typeface="+mn-lt"/>
                </a:endParaRPr>
              </a:p>
              <a:p>
                <a:endParaRPr lang="en-US" altLang="ko-KR" i="1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𝑦𝑜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lt"/>
                  </a:rPr>
                  <a:t>= rate at which a </a:t>
                </a:r>
                <a:r>
                  <a:rPr lang="en-US" altLang="ko-KR" dirty="0" smtClean="0">
                    <a:latin typeface="+mn-lt"/>
                  </a:rPr>
                  <a:t>specific susceptible </a:t>
                </a:r>
                <a:r>
                  <a:rPr lang="en-US" altLang="ko-KR" dirty="0">
                    <a:latin typeface="+mn-lt"/>
                  </a:rPr>
                  <a:t>young </a:t>
                </a:r>
                <a:r>
                  <a:rPr lang="en-US" altLang="ko-KR" dirty="0" smtClean="0">
                    <a:latin typeface="+mn-lt"/>
                  </a:rPr>
                  <a:t>individual comes </a:t>
                </a:r>
              </a:p>
              <a:p>
                <a:r>
                  <a:rPr lang="en-US" altLang="ko-KR" dirty="0" smtClean="0">
                    <a:latin typeface="+mn-lt"/>
                  </a:rPr>
                  <a:t>into </a:t>
                </a:r>
                <a:r>
                  <a:rPr lang="en-US" altLang="ko-KR" dirty="0">
                    <a:latin typeface="+mn-lt"/>
                  </a:rPr>
                  <a:t>effective with </a:t>
                </a:r>
                <a:r>
                  <a:rPr lang="en-US" altLang="ko-KR" dirty="0" smtClean="0">
                    <a:latin typeface="+mn-lt"/>
                  </a:rPr>
                  <a:t>a </a:t>
                </a:r>
                <a:r>
                  <a:rPr lang="en-US" altLang="ko-KR" dirty="0">
                    <a:latin typeface="+mn-lt"/>
                  </a:rPr>
                  <a:t>specific</a:t>
                </a:r>
                <a:r>
                  <a:rPr lang="en-US" altLang="ko-KR" dirty="0" smtClean="0">
                    <a:latin typeface="+mn-lt"/>
                  </a:rPr>
                  <a:t> infectious old </a:t>
                </a:r>
                <a:r>
                  <a:rPr lang="en-US" altLang="ko-KR" dirty="0">
                    <a:latin typeface="+mn-lt"/>
                  </a:rPr>
                  <a:t>individual per </a:t>
                </a:r>
                <a:r>
                  <a:rPr lang="en-US" altLang="ko-KR" dirty="0" smtClean="0">
                    <a:latin typeface="+mn-lt"/>
                  </a:rPr>
                  <a:t>unit time</a:t>
                </a:r>
              </a:p>
              <a:p>
                <a:endParaRPr lang="en-US" altLang="ko-KR" dirty="0" smtClean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Recall </a:t>
                </a:r>
                <a:r>
                  <a:rPr lang="en-US" altLang="ko-KR" dirty="0">
                    <a:latin typeface="+mn-lt"/>
                  </a:rPr>
                  <a:t>that for </a:t>
                </a:r>
                <a:r>
                  <a:rPr lang="en-US" altLang="ko-KR" dirty="0" smtClean="0">
                    <a:latin typeface="+mn-lt"/>
                  </a:rPr>
                  <a:t>randomly mixing </a:t>
                </a:r>
                <a:r>
                  <a:rPr lang="en-US" altLang="ko-KR" dirty="0">
                    <a:latin typeface="+mn-lt"/>
                  </a:rPr>
                  <a:t>populations </a:t>
                </a:r>
                <a14:m>
                  <m:oMath xmlns:m="http://schemas.openxmlformats.org/officeDocument/2006/math"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916832"/>
                <a:ext cx="7960398" cy="4441126"/>
              </a:xfrm>
              <a:blipFill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835696" y="2780928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category of the susceptible person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5831" y="2780927"/>
            <a:ext cx="19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category of the infectious person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923928" y="2564904"/>
            <a:ext cx="576064" cy="4320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4860096" y="2564904"/>
            <a:ext cx="57600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ko-KR" dirty="0" smtClean="0">
                <a:latin typeface="+mj-lt"/>
              </a:rPr>
              <a:t>WAIFW matrix</a:t>
            </a:r>
            <a:endParaRPr lang="ko-KR" altLang="en-US" sz="22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0138" y="1785926"/>
                <a:ext cx="7743828" cy="4572032"/>
              </a:xfrm>
            </p:spPr>
            <p:txBody>
              <a:bodyPr>
                <a:normAutofit/>
              </a:bodyPr>
              <a:lstStyle/>
              <a:p>
                <a:endParaRPr lang="en-US" altLang="ko-KR" dirty="0" smtClean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Force </a:t>
                </a:r>
                <a:r>
                  <a:rPr lang="en-US" altLang="ko-KR" dirty="0">
                    <a:latin typeface="+mn-lt"/>
                  </a:rPr>
                  <a:t>of infection </a:t>
                </a:r>
                <a:endParaRPr lang="en-US" altLang="ko-KR" i="1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>
                        <a:latin typeface="+mn-lt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>
                        <a:latin typeface="+mn-lt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Matrix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0138" y="1785926"/>
                <a:ext cx="7743828" cy="4572032"/>
              </a:xfrm>
              <a:blipFill>
                <a:blip r:embed="rId2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123728" y="5445224"/>
            <a:ext cx="576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WAIFW (Who Acquires Infection From Whom) matrix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716016" y="4869160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j-lt"/>
                  </a:rPr>
                  <a:t>Calculating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latin typeface="+mj-lt"/>
                  </a:rPr>
                  <a:t> values for </a:t>
                </a:r>
                <a:r>
                  <a:rPr lang="en-US" altLang="ko-KR" dirty="0" smtClean="0">
                    <a:latin typeface="+mj-lt"/>
                  </a:rPr>
                  <a:t>WAIFW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085" t="-13208" b="-19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988840"/>
                <a:ext cx="7816382" cy="17281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+mn-lt"/>
                  </a:rPr>
                  <a:t>Force </a:t>
                </a:r>
                <a:r>
                  <a:rPr lang="en-US" altLang="ko-KR" dirty="0">
                    <a:latin typeface="+mn-lt"/>
                  </a:rPr>
                  <a:t>of infection </a:t>
                </a:r>
                <a:endParaRPr lang="en-US" altLang="ko-KR" i="1" dirty="0" smtClean="0">
                  <a:latin typeface="+mn-lt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𝑜𝑜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dirty="0">
                  <a:latin typeface="+mn-lt"/>
                </a:endParaRPr>
              </a:p>
            </p:txBody>
          </p:sp>
        </mc:Choice>
        <mc:Fallback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988840"/>
                <a:ext cx="7816382" cy="1728192"/>
              </a:xfrm>
              <a:blipFill>
                <a:blip r:embed="rId3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827584" y="5229200"/>
            <a:ext cx="7600952" cy="7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We have 2 equations with 4 unknowns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→</a:t>
            </a:r>
            <a:r>
              <a:rPr lang="en-US" altLang="ko-KR" sz="2000" dirty="0"/>
              <a:t> need to reduce the equations to 2 equations in 2 unknowns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832995" y="3861048"/>
                <a:ext cx="7816382" cy="1165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/>
                  <a:t>Average number of infectious individuals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/>
                  <a:t>≈ </a:t>
                </a:r>
                <a:r>
                  <a:rPr lang="en-US" altLang="ko-KR" sz="2000" dirty="0"/>
                  <a:t>Average incidence × </a:t>
                </a:r>
                <a:r>
                  <a:rPr lang="en-US" altLang="ko-KR" sz="2000" dirty="0" smtClean="0"/>
                  <a:t>Duration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/>
                  <a:t>𝑆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can be calculated </a:t>
                </a:r>
                <a:r>
                  <a:rPr lang="en-US" altLang="ko-KR" sz="2000" dirty="0"/>
                  <a:t>from </a:t>
                </a:r>
                <a:r>
                  <a:rPr lang="en-US" altLang="ko-KR" sz="2000" dirty="0" err="1"/>
                  <a:t>seroprevalence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data: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95" y="3861048"/>
                <a:ext cx="7816382" cy="1165960"/>
              </a:xfrm>
              <a:prstGeom prst="rect">
                <a:avLst/>
              </a:prstGeom>
              <a:blipFill>
                <a:blip r:embed="rId4"/>
                <a:stretch>
                  <a:fillRect l="-858" t="-521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Structures for WAIFW </a:t>
            </a:r>
            <a:r>
              <a:rPr lang="en-US" altLang="ko-KR" dirty="0" smtClean="0">
                <a:latin typeface="+mj-lt"/>
              </a:rPr>
              <a:t>matrix 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785926"/>
                <a:ext cx="7816382" cy="457203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+mn-lt"/>
                  </a:rPr>
                  <a:t>If </a:t>
                </a:r>
                <a:r>
                  <a:rPr lang="en-US" altLang="ko-KR" dirty="0" smtClean="0">
                    <a:latin typeface="+mn-lt"/>
                  </a:rPr>
                  <a:t>we </a:t>
                </a:r>
                <a:r>
                  <a:rPr lang="en-US" altLang="ko-KR" dirty="0">
                    <a:latin typeface="+mn-lt"/>
                  </a:rPr>
                  <a:t>can measure effective contacts (semi-</a:t>
                </a:r>
                <a:r>
                  <a:rPr lang="en-US" altLang="ko-KR" dirty="0" smtClean="0">
                    <a:latin typeface="+mn-lt"/>
                  </a:rPr>
                  <a:t>) directly, then </a:t>
                </a:r>
                <a:r>
                  <a:rPr lang="en-US" altLang="ko-KR" dirty="0">
                    <a:latin typeface="+mn-lt"/>
                  </a:rPr>
                  <a:t>use this </a:t>
                </a:r>
                <a:r>
                  <a:rPr lang="en-US" altLang="ko-KR" dirty="0" smtClean="0">
                    <a:latin typeface="+mn-lt"/>
                  </a:rPr>
                  <a:t>to complete the matrix </a:t>
                </a:r>
                <a:r>
                  <a:rPr lang="en-US" altLang="ko-KR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n-lt"/>
                  </a:rPr>
                  <a:t>values.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+mn-lt"/>
                  </a:rPr>
                  <a:t>If not, we usually have to impose constraints </a:t>
                </a:r>
                <a:r>
                  <a:rPr lang="en-US" altLang="ko-KR" dirty="0" smtClean="0">
                    <a:latin typeface="+mn-lt"/>
                  </a:rPr>
                  <a:t>by making </a:t>
                </a:r>
                <a:r>
                  <a:rPr lang="en-US" altLang="ko-KR" dirty="0">
                    <a:latin typeface="+mn-lt"/>
                  </a:rPr>
                  <a:t>assumptions about the </a:t>
                </a:r>
                <a:r>
                  <a:rPr lang="en-US" altLang="ko-KR" dirty="0" smtClean="0">
                    <a:latin typeface="+mn-lt"/>
                  </a:rPr>
                  <a:t>structure of the WAIFW matrix. </a:t>
                </a: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785926"/>
                <a:ext cx="7816382" cy="4572032"/>
              </a:xfrm>
              <a:blipFill>
                <a:blip r:embed="rId2"/>
                <a:stretch>
                  <a:fillRect l="-312" r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984479" y="4091896"/>
                <a:ext cx="15025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79" y="4091896"/>
                <a:ext cx="1502591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798330" y="5197120"/>
                <a:ext cx="1237070" cy="67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30" y="5197120"/>
                <a:ext cx="1237070" cy="677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500827" y="5197120"/>
                <a:ext cx="1243033" cy="67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27" y="5197120"/>
                <a:ext cx="1243033" cy="677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209287" y="5197120"/>
                <a:ext cx="1243033" cy="67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87" y="5197120"/>
                <a:ext cx="1243033" cy="677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59632" y="535136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Rubella model for vaccination policy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920" y="1988840"/>
            <a:ext cx="3685388" cy="21625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99592" y="429309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</a:t>
            </a:r>
            <a:r>
              <a:rPr lang="en-US" altLang="ko-KR" sz="1600" dirty="0" smtClean="0"/>
              <a:t>he </a:t>
            </a:r>
            <a:r>
              <a:rPr lang="en-US" altLang="ko-KR" sz="1600" dirty="0"/>
              <a:t>proportion seropositive to </a:t>
            </a:r>
            <a:r>
              <a:rPr lang="en-US" altLang="ko-KR" sz="1600" dirty="0" smtClean="0"/>
              <a:t>rubella antibodies </a:t>
            </a:r>
            <a:r>
              <a:rPr lang="en-US" altLang="ko-KR" sz="1600" dirty="0"/>
              <a:t>in the UK during the </a:t>
            </a:r>
            <a:r>
              <a:rPr lang="en-US" altLang="ko-KR" sz="1600" dirty="0" smtClean="0"/>
              <a:t>1980s.</a:t>
            </a:r>
          </a:p>
          <a:p>
            <a:r>
              <a:rPr lang="en-US" altLang="ko-KR" sz="1600" dirty="0" smtClean="0"/>
              <a:t>[</a:t>
            </a:r>
            <a:r>
              <a:rPr lang="en-US" altLang="ko-KR" sz="1600" dirty="0"/>
              <a:t>Farrington, Stat Med 1990]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715132"/>
                  </p:ext>
                </p:extLst>
              </p:nvPr>
            </p:nvGraphicFramePr>
            <p:xfrm>
              <a:off x="899592" y="5081458"/>
              <a:ext cx="7488832" cy="10118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8778">
                      <a:extLst>
                        <a:ext uri="{9D8B030D-6E8A-4147-A177-3AD203B41FA5}">
                          <a16:colId xmlns:a16="http://schemas.microsoft.com/office/drawing/2014/main" val="2092980603"/>
                        </a:ext>
                      </a:extLst>
                    </a:gridCol>
                    <a:gridCol w="2482150">
                      <a:extLst>
                        <a:ext uri="{9D8B030D-6E8A-4147-A177-3AD203B41FA5}">
                          <a16:colId xmlns:a16="http://schemas.microsoft.com/office/drawing/2014/main" val="852102633"/>
                        </a:ext>
                      </a:extLst>
                    </a:gridCol>
                    <a:gridCol w="1240103">
                      <a:extLst>
                        <a:ext uri="{9D8B030D-6E8A-4147-A177-3AD203B41FA5}">
                          <a16:colId xmlns:a16="http://schemas.microsoft.com/office/drawing/2014/main" val="2454032183"/>
                        </a:ext>
                      </a:extLst>
                    </a:gridCol>
                    <a:gridCol w="2707801">
                      <a:extLst>
                        <a:ext uri="{9D8B030D-6E8A-4147-A177-3AD203B41FA5}">
                          <a16:colId xmlns:a16="http://schemas.microsoft.com/office/drawing/2014/main" val="375313902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kern="0" dirty="0" smtClean="0">
                              <a:effectLst/>
                              <a:latin typeface="+mn-lt"/>
                            </a:rPr>
                            <a:t>FOI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600" b="0" kern="100" dirty="0" smtClean="0">
                              <a:effectLst/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 smtClean="0">
                              <a:effectLst/>
                              <a:latin typeface="+mn-lt"/>
                            </a:rPr>
                            <a:t>Average age at infection</a:t>
                          </a:r>
                        </a:p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=1/</m:t>
                                </m:r>
                                <m:r>
                                  <a:rPr lang="ko-KR" altLang="en-US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600" b="0" i="1" kern="0" baseline="-250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altLang="ko-KR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 smtClean="0">
                              <a:effectLst/>
                              <a:latin typeface="+mn-lt"/>
                            </a:rPr>
                            <a:t>Herd immunity threshold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1−1/</m:t>
                                </m:r>
                                <m:r>
                                  <a:rPr lang="en-US" altLang="ko-KR" sz="1600" b="0" i="1" kern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600" b="0" i="1" kern="0" baseline="-250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oMath>
                            </m:oMathPara>
                          </a14:m>
                          <a:endParaRPr lang="ko-KR" altLang="ko-KR" sz="1600" b="0" kern="100" dirty="0">
                            <a:effectLst/>
                            <a:latin typeface="+mn-lt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98429771"/>
                      </a:ext>
                    </a:extLst>
                  </a:tr>
                  <a:tr h="363766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11.59</a:t>
                          </a:r>
                          <a:endParaRPr lang="ko-KR" sz="16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8.6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6.95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86%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96327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715132"/>
                  </p:ext>
                </p:extLst>
              </p:nvPr>
            </p:nvGraphicFramePr>
            <p:xfrm>
              <a:off x="899592" y="5081458"/>
              <a:ext cx="7488832" cy="10118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8778">
                      <a:extLst>
                        <a:ext uri="{9D8B030D-6E8A-4147-A177-3AD203B41FA5}">
                          <a16:colId xmlns:a16="http://schemas.microsoft.com/office/drawing/2014/main" val="2092980603"/>
                        </a:ext>
                      </a:extLst>
                    </a:gridCol>
                    <a:gridCol w="2482150">
                      <a:extLst>
                        <a:ext uri="{9D8B030D-6E8A-4147-A177-3AD203B41FA5}">
                          <a16:colId xmlns:a16="http://schemas.microsoft.com/office/drawing/2014/main" val="852102633"/>
                        </a:ext>
                      </a:extLst>
                    </a:gridCol>
                    <a:gridCol w="1240103">
                      <a:extLst>
                        <a:ext uri="{9D8B030D-6E8A-4147-A177-3AD203B41FA5}">
                          <a16:colId xmlns:a16="http://schemas.microsoft.com/office/drawing/2014/main" val="2454032183"/>
                        </a:ext>
                      </a:extLst>
                    </a:gridCol>
                    <a:gridCol w="2707801">
                      <a:extLst>
                        <a:ext uri="{9D8B030D-6E8A-4147-A177-3AD203B41FA5}">
                          <a16:colId xmlns:a16="http://schemas.microsoft.com/office/drawing/2014/main" val="375313902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5" t="-935" r="-609195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892" t="-935" r="-159804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7192" t="-935" r="-221182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6629" t="-935" r="-899" b="-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429771"/>
                      </a:ext>
                    </a:extLst>
                  </a:tr>
                  <a:tr h="363766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11.59</a:t>
                          </a:r>
                          <a:endParaRPr lang="ko-KR" sz="16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8.6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6.95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600" b="0" kern="0" dirty="0">
                              <a:effectLst/>
                              <a:latin typeface="+mn-lt"/>
                            </a:rPr>
                            <a:t>86%</a:t>
                          </a:r>
                          <a:endParaRPr lang="ko-KR" sz="1600" b="0" kern="100" dirty="0"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96327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16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Rubella: Heterogeneous model 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544616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38" y="642918"/>
            <a:ext cx="7743828" cy="64294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Rubella: Ingredients to calculate WAIFW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785926"/>
                <a:ext cx="7488832" cy="214713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</a:rPr>
                  <a:t>age-specific force </a:t>
                </a:r>
                <a:r>
                  <a:rPr lang="en-US" altLang="ko-KR" dirty="0">
                    <a:latin typeface="+mn-lt"/>
                  </a:rPr>
                  <a:t>of infection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n-lt"/>
                  </a:rPr>
                  <a:t>1/</a:t>
                </a:r>
                <a:r>
                  <a:rPr lang="ko-KR" altLang="en-US" dirty="0">
                    <a:latin typeface="+mn-lt"/>
                  </a:rPr>
                  <a:t>𝑓 </a:t>
                </a:r>
                <a:r>
                  <a:rPr lang="en-US" altLang="ko-KR" dirty="0" smtClean="0">
                    <a:latin typeface="+mn-lt"/>
                  </a:rPr>
                  <a:t>pre-infectious </a:t>
                </a:r>
                <a:r>
                  <a:rPr lang="en-US" altLang="ko-KR" dirty="0">
                    <a:latin typeface="+mn-lt"/>
                  </a:rPr>
                  <a:t>period </a:t>
                </a:r>
                <a:r>
                  <a:rPr lang="en-US" altLang="ko-KR" dirty="0" smtClean="0">
                    <a:latin typeface="+mn-lt"/>
                  </a:rPr>
                  <a:t>10 days</a:t>
                </a: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n-lt"/>
                  </a:rPr>
                  <a:t>1/</a:t>
                </a:r>
                <a:r>
                  <a:rPr lang="ko-KR" altLang="en-US" dirty="0">
                    <a:latin typeface="+mn-lt"/>
                  </a:rPr>
                  <a:t>𝑟 </a:t>
                </a:r>
                <a:r>
                  <a:rPr lang="en-US" altLang="ko-KR" dirty="0">
                    <a:latin typeface="+mn-lt"/>
                  </a:rPr>
                  <a:t>duration of infectiousness </a:t>
                </a:r>
                <a:r>
                  <a:rPr lang="en-US" altLang="ko-KR" dirty="0" smtClean="0">
                    <a:latin typeface="+mn-lt"/>
                  </a:rPr>
                  <a:t>11 days</a:t>
                </a:r>
                <a:endParaRPr lang="en-US" altLang="ko-KR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>
                    <a:latin typeface="+mn-lt"/>
                  </a:rPr>
                  <a:t>population size of age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785926"/>
                <a:ext cx="7488832" cy="2147130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63575"/>
              </p:ext>
            </p:extLst>
          </p:nvPr>
        </p:nvGraphicFramePr>
        <p:xfrm>
          <a:off x="899592" y="4149080"/>
          <a:ext cx="727280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419">
                  <a:extLst>
                    <a:ext uri="{9D8B030D-6E8A-4147-A177-3AD203B41FA5}">
                      <a16:colId xmlns:a16="http://schemas.microsoft.com/office/drawing/2014/main" val="20929806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21026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540321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53139026"/>
                    </a:ext>
                  </a:extLst>
                </a:gridCol>
                <a:gridCol w="1447885">
                  <a:extLst>
                    <a:ext uri="{9D8B030D-6E8A-4147-A177-3AD203B41FA5}">
                      <a16:colId xmlns:a16="http://schemas.microsoft.com/office/drawing/2014/main" val="500442521"/>
                    </a:ext>
                  </a:extLst>
                </a:gridCol>
              </a:tblGrid>
              <a:tr h="634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dirty="0" smtClean="0">
                          <a:effectLst/>
                          <a:latin typeface="+mn-lt"/>
                        </a:rPr>
                        <a:t>Age group</a:t>
                      </a:r>
                      <a:endParaRPr lang="ko-KR" sz="16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effectLst/>
                          <a:latin typeface="+mn-lt"/>
                        </a:rPr>
                        <a:t>Average 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effectLst/>
                          <a:latin typeface="+mn-lt"/>
                        </a:rPr>
                        <a:t>annual FOI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dirty="0" smtClean="0">
                          <a:effectLst/>
                          <a:latin typeface="+mn-lt"/>
                        </a:rPr>
                        <a:t>Average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dirty="0" smtClean="0">
                          <a:effectLst/>
                          <a:latin typeface="+mn-lt"/>
                        </a:rPr>
                        <a:t>daily FOI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effectLst/>
                          <a:latin typeface="+mn-lt"/>
                        </a:rPr>
                        <a:t>Number susceptible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dirty="0" smtClean="0">
                          <a:effectLst/>
                          <a:latin typeface="+mn-lt"/>
                        </a:rPr>
                        <a:t>Number infectious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429771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Young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0.1329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0.000364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5012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20.1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327606"/>
                  </a:ext>
                </a:extLst>
              </a:tr>
              <a:tr h="54073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Middle-aged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0.0417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0.000114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3083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3.9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266217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Old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0.0417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0.000114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2739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42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Rubella: </a:t>
            </a:r>
            <a:r>
              <a:rPr lang="en-US" altLang="ko-KR" dirty="0" smtClean="0">
                <a:latin typeface="+mj-lt"/>
              </a:rPr>
              <a:t>Structures </a:t>
            </a:r>
            <a:r>
              <a:rPr lang="en-US" altLang="ko-KR" dirty="0">
                <a:latin typeface="+mj-lt"/>
              </a:rPr>
              <a:t>for </a:t>
            </a:r>
            <a:r>
              <a:rPr lang="en-US" altLang="ko-KR" dirty="0" smtClean="0">
                <a:latin typeface="+mj-lt"/>
              </a:rPr>
              <a:t>WAIFW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2132856"/>
                <a:ext cx="7888390" cy="422510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d>
                  </m:oMath>
                </a14:m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2132856"/>
                <a:ext cx="7888390" cy="42251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99" y="4698869"/>
            <a:ext cx="1718050" cy="115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653136"/>
            <a:ext cx="1692000" cy="1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Rubella: </a:t>
            </a:r>
            <a:r>
              <a:rPr lang="en-US" altLang="ko-KR" dirty="0" smtClean="0">
                <a:latin typeface="+mj-lt"/>
              </a:rPr>
              <a:t>Dynamics without </a:t>
            </a:r>
            <a:r>
              <a:rPr lang="en-US" altLang="ko-KR" dirty="0">
                <a:latin typeface="+mj-lt"/>
              </a:rPr>
              <a:t>vaccination</a:t>
            </a:r>
            <a:r>
              <a:rPr lang="en-US" altLang="ko-KR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7023"/>
              </p:ext>
            </p:extLst>
          </p:nvPr>
        </p:nvGraphicFramePr>
        <p:xfrm>
          <a:off x="827583" y="2780928"/>
          <a:ext cx="7488834" cy="2448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574">
                  <a:extLst>
                    <a:ext uri="{9D8B030D-6E8A-4147-A177-3AD203B41FA5}">
                      <a16:colId xmlns:a16="http://schemas.microsoft.com/office/drawing/2014/main" val="2092980603"/>
                    </a:ext>
                  </a:extLst>
                </a:gridCol>
                <a:gridCol w="1036001">
                  <a:extLst>
                    <a:ext uri="{9D8B030D-6E8A-4147-A177-3AD203B41FA5}">
                      <a16:colId xmlns:a16="http://schemas.microsoft.com/office/drawing/2014/main" val="852102633"/>
                    </a:ext>
                  </a:extLst>
                </a:gridCol>
                <a:gridCol w="1113664">
                  <a:extLst>
                    <a:ext uri="{9D8B030D-6E8A-4147-A177-3AD203B41FA5}">
                      <a16:colId xmlns:a16="http://schemas.microsoft.com/office/drawing/2014/main" val="2454032183"/>
                    </a:ext>
                  </a:extLst>
                </a:gridCol>
                <a:gridCol w="1060632">
                  <a:extLst>
                    <a:ext uri="{9D8B030D-6E8A-4147-A177-3AD203B41FA5}">
                      <a16:colId xmlns:a16="http://schemas.microsoft.com/office/drawing/2014/main" val="3753139026"/>
                    </a:ext>
                  </a:extLst>
                </a:gridCol>
                <a:gridCol w="1066321">
                  <a:extLst>
                    <a:ext uri="{9D8B030D-6E8A-4147-A177-3AD203B41FA5}">
                      <a16:colId xmlns:a16="http://schemas.microsoft.com/office/drawing/2014/main" val="500442521"/>
                    </a:ext>
                  </a:extLst>
                </a:gridCol>
                <a:gridCol w="1066321">
                  <a:extLst>
                    <a:ext uri="{9D8B030D-6E8A-4147-A177-3AD203B41FA5}">
                      <a16:colId xmlns:a16="http://schemas.microsoft.com/office/drawing/2014/main" val="3449052728"/>
                    </a:ext>
                  </a:extLst>
                </a:gridCol>
                <a:gridCol w="1066321">
                  <a:extLst>
                    <a:ext uri="{9D8B030D-6E8A-4147-A177-3AD203B41FA5}">
                      <a16:colId xmlns:a16="http://schemas.microsoft.com/office/drawing/2014/main" val="1584186354"/>
                    </a:ext>
                  </a:extLst>
                </a:gridCol>
              </a:tblGrid>
              <a:tr h="641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6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Average % susceptible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altLang="ko-KR" sz="14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ko-KR" sz="1600" b="0" kern="100" baseline="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daily number of new infections/100,000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6233408"/>
                  </a:ext>
                </a:extLst>
              </a:tr>
              <a:tr h="641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dirty="0" smtClean="0">
                          <a:effectLst/>
                          <a:latin typeface="+mn-lt"/>
                        </a:rPr>
                        <a:t>Age group</a:t>
                      </a:r>
                      <a:endParaRPr lang="ko-KR" sz="16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Young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Middle-aged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Old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Young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Middle-aged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Old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429771"/>
                  </a:ext>
                </a:extLst>
              </a:tr>
              <a:tr h="388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Original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33.41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20.56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9.13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12.16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2.35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1.04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327606"/>
                  </a:ext>
                </a:extLst>
              </a:tr>
              <a:tr h="388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WAIFW A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33.61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20.44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9.01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12.13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1.04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266217"/>
                  </a:ext>
                </a:extLst>
              </a:tr>
              <a:tr h="388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WAIFW B</a:t>
                      </a:r>
                      <a:endParaRPr lang="ko-KR" altLang="ko-KR" sz="160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33.53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20.66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9.20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12.14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2.35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1.05</a:t>
                      </a:r>
                      <a:endParaRPr lang="ko-KR" sz="16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42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Quiz: Heterogeneous mixing patterns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953312"/>
            <a:ext cx="7960398" cy="45720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Suppose the same proportion of children are vaccinated against a 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new </a:t>
            </a:r>
            <a:r>
              <a:rPr lang="en-US" altLang="ko-KR" dirty="0">
                <a:latin typeface="+mn-lt"/>
              </a:rPr>
              <a:t>strain of influenza in both populations, no adults vaccinated. </a:t>
            </a:r>
          </a:p>
          <a:p>
            <a:r>
              <a:rPr lang="en-US" altLang="ko-KR" dirty="0">
                <a:latin typeface="+mn-lt"/>
              </a:rPr>
              <a:t>Q: In which population will the vaccine have a stronger effect?</a:t>
            </a: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9535" y="5828634"/>
            <a:ext cx="1388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Population 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21043" y="5828634"/>
            <a:ext cx="1373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Population B</a:t>
            </a:r>
          </a:p>
        </p:txBody>
      </p:sp>
      <p:sp>
        <p:nvSpPr>
          <p:cNvPr id="8" name="타원 7"/>
          <p:cNvSpPr/>
          <p:nvPr/>
        </p:nvSpPr>
        <p:spPr>
          <a:xfrm>
            <a:off x="1383641" y="371639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93730" y="446060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17113" y="4887123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16200000">
            <a:off x="1213730" y="419052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573730" y="455060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-1800000">
            <a:off x="1513918" y="4366021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-3600000">
            <a:off x="1373576" y="425969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1208137" y="491060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2700000">
            <a:off x="1465679" y="478978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746598" y="384586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10427" y="407969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112389" y="446052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293641" y="518060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67596" y="4366021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227596" y="454602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2700000">
            <a:off x="3087829" y="4877988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-2700000">
            <a:off x="3091443" y="4214055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546335" y="388208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10010" y="501873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767596" y="4366021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210154" y="446060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894953" y="4613214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-1200000">
            <a:off x="5365426" y="4427860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-3600000">
            <a:off x="5190000" y="425969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3600000">
            <a:off x="5215324" y="4856471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200000">
            <a:off x="5362855" y="4691209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563022" y="384586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24554" y="507565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884554" y="411314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rot="-1200000">
            <a:off x="7180198" y="4359638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-3600000">
            <a:off x="6971959" y="4120984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3600000">
            <a:off x="6978522" y="490269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1200000">
            <a:off x="7181435" y="469148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7346776" y="371709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08304" y="511371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835483" y="4340206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6266" y="417481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706266" y="4710568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Rubella</a:t>
            </a:r>
            <a:r>
              <a:rPr lang="en-US" altLang="ko-KR" dirty="0" smtClean="0">
                <a:latin typeface="+mj-lt"/>
              </a:rPr>
              <a:t>: Impact of vaccination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71406"/>
              </p:ext>
            </p:extLst>
          </p:nvPr>
        </p:nvGraphicFramePr>
        <p:xfrm>
          <a:off x="1259633" y="2064589"/>
          <a:ext cx="6840759" cy="395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>
                  <a:extLst>
                    <a:ext uri="{9D8B030D-6E8A-4147-A177-3AD203B41FA5}">
                      <a16:colId xmlns:a16="http://schemas.microsoft.com/office/drawing/2014/main" val="373136844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88257705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3180493916"/>
                    </a:ext>
                  </a:extLst>
                </a:gridCol>
              </a:tblGrid>
              <a:tr h="871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Proportion susceptible</a:t>
                      </a:r>
                      <a:endParaRPr lang="ko-KR" altLang="ko-KR" sz="1600" b="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00" baseline="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Daily number of new infections /100,000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</a:rPr>
                        <a:t>Critical level of coverage 1-1/R</a:t>
                      </a:r>
                      <a:r>
                        <a:rPr lang="en-US" altLang="ko-KR" sz="1600" b="0" baseline="-25000" dirty="0" smtClean="0">
                          <a:latin typeface="+mn-lt"/>
                        </a:rPr>
                        <a:t>0</a:t>
                      </a:r>
                      <a:endParaRPr lang="ko-KR" altLang="en-US" sz="1600" b="0" baseline="-25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53376"/>
                  </a:ext>
                </a:extLst>
              </a:tr>
              <a:tr h="15338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1-1/10.9 = 90.8%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973616"/>
                  </a:ext>
                </a:extLst>
              </a:tr>
              <a:tr h="15511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1-1/3.6 = 72.2%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72012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3068960"/>
            <a:ext cx="1973823" cy="118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86" y="3068960"/>
            <a:ext cx="1984668" cy="118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527" y="4617264"/>
            <a:ext cx="1988927" cy="118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4617264"/>
            <a:ext cx="1973823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teps_jpe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149080"/>
            <a:ext cx="1512168" cy="2049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Rubella</a:t>
            </a:r>
            <a:r>
              <a:rPr lang="en-US" altLang="ko-KR" dirty="0" smtClean="0">
                <a:latin typeface="+mj-lt"/>
              </a:rPr>
              <a:t>: </a:t>
            </a:r>
            <a:r>
              <a:rPr lang="en-US" altLang="ko-KR" dirty="0">
                <a:latin typeface="+mj-lt"/>
              </a:rPr>
              <a:t>Take home message 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1785926"/>
            <a:ext cx="7745514" cy="272319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+mn-lt"/>
              </a:rPr>
              <a:t>The </a:t>
            </a:r>
            <a:r>
              <a:rPr lang="en-US" altLang="ko-KR" sz="1800" dirty="0">
                <a:latin typeface="+mn-lt"/>
              </a:rPr>
              <a:t>impact of control will depend on the extent of mixing between individuals in your </a:t>
            </a:r>
            <a:r>
              <a:rPr lang="en-US" altLang="ko-KR" sz="1800" dirty="0" smtClean="0">
                <a:latin typeface="+mn-lt"/>
              </a:rPr>
              <a:t>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+mn-lt"/>
              </a:rPr>
              <a:t>An </a:t>
            </a:r>
            <a:r>
              <a:rPr lang="en-US" altLang="ko-KR" sz="1800" dirty="0">
                <a:latin typeface="+mn-lt"/>
              </a:rPr>
              <a:t>important problem is that you can never be sure of which WAIFW matrix best describes mixing patterns in your population – you can find several WAIFW matrices which fit the observed </a:t>
            </a:r>
            <a:r>
              <a:rPr lang="en-US" altLang="ko-KR" sz="1800" dirty="0" smtClean="0">
                <a:latin typeface="+mn-lt"/>
              </a:rPr>
              <a:t>data </a:t>
            </a:r>
            <a:r>
              <a:rPr lang="en-US" altLang="ko-KR" sz="1800" dirty="0">
                <a:latin typeface="+mn-lt"/>
              </a:rPr>
              <a:t>but predict a different </a:t>
            </a:r>
            <a:r>
              <a:rPr lang="en-US" altLang="ko-KR" sz="1800" dirty="0" smtClean="0">
                <a:latin typeface="+mn-lt"/>
              </a:rPr>
              <a:t>impact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4970" y="4365104"/>
            <a:ext cx="5905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 use this kind of model to guide policy, you would need to explore the implications of several different mixing patterns and (probably) base your recommendation on the most pessimistic scenario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44" y="458112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Measure of contacts 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6604" y="1953312"/>
                <a:ext cx="7743828" cy="45720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Force </a:t>
                </a:r>
                <a:r>
                  <a:rPr lang="en-US" altLang="ko-KR" dirty="0">
                    <a:latin typeface="+mn-lt"/>
                  </a:rPr>
                  <a:t>of infection </a:t>
                </a:r>
                <a:endParaRPr lang="en-US" altLang="ko-KR" i="1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WAIFW (Who </a:t>
                </a:r>
                <a:r>
                  <a:rPr lang="en-US" altLang="ko-KR" dirty="0">
                    <a:latin typeface="+mn-lt"/>
                  </a:rPr>
                  <a:t>Acquires Infection From </a:t>
                </a:r>
                <a:r>
                  <a:rPr lang="en-US" altLang="ko-KR" dirty="0" smtClean="0">
                    <a:latin typeface="+mn-lt"/>
                  </a:rPr>
                  <a:t>Whom) matrix</a:t>
                </a: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en-US" altLang="ko-KR" dirty="0" smtClean="0">
                    <a:latin typeface="+mn-lt"/>
                  </a:rPr>
                  <a:t>Transmission rate = Contact rate ⅹ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+mn-lt"/>
                  </a:rPr>
                  <a:t>Transmission risk per contact</a:t>
                </a:r>
              </a:p>
              <a:p>
                <a:endParaRPr lang="en-US" altLang="ko-KR" sz="800" dirty="0">
                  <a:solidFill>
                    <a:srgbClr val="FF0000"/>
                  </a:solidFill>
                  <a:latin typeface="+mn-lt"/>
                </a:endParaRPr>
              </a:p>
              <a:p>
                <a:pPr algn="ctr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>
                    <a:latin typeface="+mn-lt"/>
                  </a:rPr>
                  <a:t>  </a:t>
                </a:r>
                <a:r>
                  <a:rPr lang="en-US" altLang="ko-KR" sz="1800" dirty="0" smtClean="0">
                    <a:latin typeface="+mn-lt"/>
                  </a:rPr>
                  <a:t>equal transmission </a:t>
                </a:r>
                <a:r>
                  <a:rPr lang="en-US" altLang="ko-KR" sz="1800" dirty="0">
                    <a:latin typeface="+mn-lt"/>
                  </a:rPr>
                  <a:t>risk </a:t>
                </a:r>
                <a:endParaRPr lang="en-US" altLang="ko-KR" sz="1600" dirty="0" smtClean="0">
                  <a:latin typeface="+mn-lt"/>
                </a:endParaRPr>
              </a:p>
              <a:p>
                <a:pPr algn="ctr"/>
                <a:endParaRPr lang="en-US" altLang="ko-KR" sz="800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</a:rPr>
                  <a:t> </a:t>
                </a:r>
                <a:r>
                  <a:rPr lang="en-US" altLang="ko-KR" sz="1800" dirty="0" smtClean="0">
                    <a:latin typeface="+mn-lt"/>
                  </a:rPr>
                  <a:t>different infectivity</a:t>
                </a:r>
                <a:endParaRPr lang="en-US" altLang="ko-K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6604" y="1953312"/>
                <a:ext cx="7743828" cy="4572032"/>
              </a:xfrm>
              <a:blipFill>
                <a:blip r:embed="rId2"/>
                <a:stretch>
                  <a:fillRect l="-866" t="-667" r="-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Contact survey</a:t>
            </a:r>
            <a:endParaRPr lang="ko-KR" altLang="en-US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589240"/>
            <a:ext cx="2952328" cy="513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/>
              <a:t>UK flusurvey contact </a:t>
            </a:r>
            <a:r>
              <a:rPr lang="en-US" altLang="ko-KR" sz="1200" dirty="0" smtClean="0"/>
              <a:t>diary 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 smtClean="0"/>
              <a:t>[</a:t>
            </a:r>
            <a:r>
              <a:rPr lang="en-US" altLang="ko-KR" sz="1200" dirty="0"/>
              <a:t>Eames et </a:t>
            </a:r>
            <a:r>
              <a:rPr lang="en-US" altLang="ko-KR" sz="1200" dirty="0" smtClean="0"/>
              <a:t>al. </a:t>
            </a:r>
            <a:r>
              <a:rPr lang="en-US" altLang="ko-KR" sz="1200" dirty="0"/>
              <a:t>PLoS Comp Bio </a:t>
            </a:r>
            <a:r>
              <a:rPr lang="en-US" altLang="ko-KR" sz="1200" dirty="0" smtClean="0"/>
              <a:t>2012]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4104456" y="570757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POLYMOD contact diary </a:t>
            </a:r>
            <a:r>
              <a:rPr lang="en-US" altLang="ko-KR" sz="1200" dirty="0" smtClean="0"/>
              <a:t>[Mossong et </a:t>
            </a:r>
            <a:r>
              <a:rPr lang="en-US" altLang="ko-KR" sz="1200" dirty="0"/>
              <a:t>al. PLoS Med </a:t>
            </a:r>
            <a:r>
              <a:rPr lang="en-US" altLang="ko-KR" sz="1200" dirty="0" smtClean="0"/>
              <a:t>2008]</a:t>
            </a:r>
            <a:endParaRPr lang="ko-KR" altLang="en-US" sz="1200" dirty="0"/>
          </a:p>
        </p:txBody>
      </p:sp>
      <p:pic>
        <p:nvPicPr>
          <p:cNvPr id="12" name="_x242099160" descr="EMB00000068b3c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4" t="875" r="1784" b="844"/>
          <a:stretch/>
        </p:blipFill>
        <p:spPr bwMode="auto">
          <a:xfrm rot="16200000">
            <a:off x="5275279" y="307796"/>
            <a:ext cx="1619395" cy="47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111423512" descr="EMB00000068b3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3" y="1844824"/>
            <a:ext cx="2649866" cy="35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23184" y="3709869"/>
            <a:ext cx="4745307" cy="180736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" descr="C:\Users\jya06\Desktop\메추라기\그림\POLYMO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5" t="51594" r="9476" b="23955"/>
          <a:stretch/>
        </p:blipFill>
        <p:spPr bwMode="auto">
          <a:xfrm>
            <a:off x="5532699" y="4555487"/>
            <a:ext cx="868868" cy="8688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830377" y="3786900"/>
            <a:ext cx="3722498" cy="161583"/>
            <a:chOff x="3905810" y="4398580"/>
            <a:chExt cx="3722498" cy="161583"/>
          </a:xfrm>
        </p:grpSpPr>
        <p:sp>
          <p:nvSpPr>
            <p:cNvPr id="18" name="직사각형 17"/>
            <p:cNvSpPr/>
            <p:nvPr/>
          </p:nvSpPr>
          <p:spPr>
            <a:xfrm>
              <a:off x="3905810" y="4398580"/>
              <a:ext cx="128560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itchFamily="50" charset="-127"/>
                  <a:ea typeface="나눔스퀘어 ExtraBold" pitchFamily="50" charset="-127"/>
                </a:rPr>
                <a:t>Project information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52895" y="4398580"/>
              <a:ext cx="65242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itchFamily="50" charset="-127"/>
                  <a:ea typeface="나눔스퀘어 ExtraBold" pitchFamily="50" charset="-127"/>
                </a:rPr>
                <a:t>POLYMOD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631" y="4410122"/>
              <a:ext cx="1535677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itchFamily="50" charset="-127"/>
                  <a:ea typeface="나눔스퀘어" pitchFamily="50" charset="-127"/>
                </a:rPr>
                <a:t>Grant agreement ID</a:t>
              </a:r>
              <a:r>
                <a:rPr lang="ko-KR" altLang="en-US" sz="9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itchFamily="50" charset="-127"/>
                  <a:ea typeface="나눔스퀘어" pitchFamily="50" charset="-127"/>
                </a:rPr>
                <a:t> </a:t>
              </a:r>
              <a:r>
                <a:rPr lang="en-US" altLang="ko-KR" sz="9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itchFamily="50" charset="-127"/>
                  <a:ea typeface="나눔스퀘어" pitchFamily="50" charset="-127"/>
                </a:rPr>
                <a:t>: 502084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272157" y="4425371"/>
              <a:ext cx="0" cy="10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3839872" y="4068504"/>
            <a:ext cx="530594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  <a:t>Start date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885328" y="4068504"/>
            <a:ext cx="466474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  <a:t>End date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39872" y="4231883"/>
            <a:ext cx="1040349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itchFamily="50" charset="-127"/>
                <a:ea typeface="나눔스퀘어 ExtraBold" pitchFamily="50" charset="-127"/>
              </a:rPr>
              <a:t>1 September 2004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425754" y="4231883"/>
            <a:ext cx="92604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itchFamily="50" charset="-127"/>
                <a:ea typeface="나눔스퀘어 ExtraBold" pitchFamily="50" charset="-127"/>
              </a:rPr>
              <a:t>31 August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30568" y="4427194"/>
            <a:ext cx="4530539" cy="36000"/>
          </a:xfrm>
          <a:prstGeom prst="roundRect">
            <a:avLst>
              <a:gd name="adj" fmla="val 50000"/>
            </a:avLst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872" y="4543634"/>
            <a:ext cx="1477969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  <a:t>Funded under : </a:t>
            </a:r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  <a:t>FP6-POLICIES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39872" y="4731891"/>
            <a:ext cx="1421864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  <a:t>Overall budget : </a:t>
            </a:r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  <a:t>€ 1 871 100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39872" y="4962323"/>
            <a:ext cx="1517120" cy="432910"/>
          </a:xfrm>
          <a:prstGeom prst="rect">
            <a:avLst/>
          </a:prstGeom>
          <a:solidFill>
            <a:srgbClr val="002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1989" y="4543634"/>
            <a:ext cx="1633460" cy="5386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  <a:t>Coordinated by :</a:t>
            </a:r>
            <a:br>
              <a:rPr lang="en-US" altLang="ko-KR" sz="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  <a:t>COMMUNICABLE DISEASE</a:t>
            </a:r>
            <a:b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  <a:t>SURVEILLANCE CENTER,</a:t>
            </a:r>
            <a:b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9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itchFamily="50" charset="-127"/>
                <a:ea typeface="나눔스퀘어 Bold" pitchFamily="50" charset="-127"/>
              </a:rPr>
              <a:t>HEALTH PROTECTION AGENCY</a:t>
            </a:r>
          </a:p>
        </p:txBody>
      </p:sp>
      <p:pic>
        <p:nvPicPr>
          <p:cNvPr id="31" name="Picture 2" descr="C:\Users\jya06\Desktop\메추라기\그림\POLYMO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91110" r="83368" b="6431"/>
          <a:stretch/>
        </p:blipFill>
        <p:spPr bwMode="auto">
          <a:xfrm>
            <a:off x="6662233" y="5168569"/>
            <a:ext cx="546648" cy="2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27951" y="5024890"/>
            <a:ext cx="94096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EU contribution</a:t>
            </a:r>
            <a:b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€ 1 613 500</a:t>
            </a:r>
          </a:p>
        </p:txBody>
      </p:sp>
      <p:pic>
        <p:nvPicPr>
          <p:cNvPr id="33" name="Picture 13" descr="D:\프로젝트\20160628_대우항공관제\★설명회\1467830031_che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7" y="5682535"/>
            <a:ext cx="108094" cy="110658"/>
          </a:xfrm>
          <a:prstGeom prst="rect">
            <a:avLst/>
          </a:prstGeom>
          <a:solidFill>
            <a:schemeClr val="bg1"/>
          </a:solidFill>
          <a:ln w="12700">
            <a:noFill/>
          </a:ln>
          <a:extLst/>
        </p:spPr>
      </p:pic>
      <p:pic>
        <p:nvPicPr>
          <p:cNvPr id="34" name="Picture 13" descr="D:\프로젝트\20160628_대우항공관제\★설명회\1467830031_che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00" y="5791950"/>
            <a:ext cx="108094" cy="110658"/>
          </a:xfrm>
          <a:prstGeom prst="rect">
            <a:avLst/>
          </a:prstGeom>
          <a:solidFill>
            <a:schemeClr val="bg1"/>
          </a:solidFill>
          <a:ln w="12700"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478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Contact matrix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58" y="1988840"/>
            <a:ext cx="5413650" cy="33905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78566" y="5661248"/>
            <a:ext cx="624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Smoothed contact matrices for each country based on physical contacts weighted by sampling weights [</a:t>
            </a:r>
            <a:r>
              <a:rPr lang="en-US" altLang="ko-KR" sz="1400" dirty="0"/>
              <a:t>M</a:t>
            </a:r>
            <a:r>
              <a:rPr lang="en-US" altLang="ko-KR" sz="1400" dirty="0" smtClean="0"/>
              <a:t>ossong et al. PLoS </a:t>
            </a:r>
            <a:r>
              <a:rPr lang="en-US" altLang="ko-KR" sz="1400" dirty="0"/>
              <a:t>M</a:t>
            </a:r>
            <a:r>
              <a:rPr lang="en-US" altLang="ko-KR" sz="1400" dirty="0" smtClean="0"/>
              <a:t>ed 2008]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3" y="2060848"/>
            <a:ext cx="2233196" cy="16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3" y="3825224"/>
            <a:ext cx="223319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Quantifying the </a:t>
            </a:r>
            <a:r>
              <a:rPr lang="en-US" altLang="ko-KR" dirty="0" smtClean="0">
                <a:latin typeface="+mj-lt"/>
              </a:rPr>
              <a:t>lockdown in the UK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00503E-968C-4533-B2EF-53D7CD4BE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4"/>
          <a:stretch/>
        </p:blipFill>
        <p:spPr>
          <a:xfrm>
            <a:off x="1115616" y="1844824"/>
            <a:ext cx="6140664" cy="39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786" y="5911091"/>
            <a:ext cx="698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Contact matrices for all reported contacts made in different settings, </a:t>
            </a:r>
            <a:r>
              <a:rPr lang="en-US" altLang="ko-KR" sz="1400" dirty="0"/>
              <a:t>comparing CoMix </a:t>
            </a:r>
            <a:r>
              <a:rPr lang="en-US" altLang="ko-KR" sz="1400" dirty="0" smtClean="0"/>
              <a:t>to POLYMOD </a:t>
            </a:r>
            <a:r>
              <a:rPr lang="en-US" altLang="ko-KR" sz="1400" dirty="0"/>
              <a:t>[Jarvis et al. BMC </a:t>
            </a:r>
            <a:r>
              <a:rPr lang="en-US" altLang="ko-KR" sz="1400" dirty="0" smtClean="0"/>
              <a:t>medicine 2020]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32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Reduction in transmission and R</a:t>
            </a:r>
            <a:r>
              <a:rPr lang="en-US" altLang="ko-KR" baseline="-25000" dirty="0" smtClean="0">
                <a:latin typeface="+mj-lt"/>
              </a:rPr>
              <a:t>0</a:t>
            </a:r>
            <a:endParaRPr lang="ko-KR" altLang="en-US" baseline="-25000" dirty="0">
              <a:latin typeface="+mj-lt"/>
            </a:endParaRP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EC0CCC3-C46A-401A-B4B7-151EE41E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04"/>
          <a:stretch/>
        </p:blipFill>
        <p:spPr>
          <a:xfrm>
            <a:off x="1883634" y="1700808"/>
            <a:ext cx="5633960" cy="42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786" y="6021288"/>
            <a:ext cx="698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Estimated </a:t>
            </a:r>
            <a:r>
              <a:rPr lang="en-US" altLang="ko-KR" sz="1400" dirty="0" smtClean="0"/>
              <a:t>reduction </a:t>
            </a:r>
            <a:r>
              <a:rPr lang="en-US" altLang="ko-KR" sz="1400" dirty="0"/>
              <a:t>in </a:t>
            </a:r>
            <a:r>
              <a:rPr lang="en-US" altLang="ko-KR" sz="1400" dirty="0" smtClean="0"/>
              <a:t>reproduction number due to physical distancing for all and physical contacts separately [Jarvis </a:t>
            </a:r>
            <a:r>
              <a:rPr lang="en-US" altLang="ko-KR" sz="1400" dirty="0"/>
              <a:t>et al. BMC </a:t>
            </a:r>
            <a:r>
              <a:rPr lang="en-US" altLang="ko-KR" sz="1400" dirty="0" smtClean="0"/>
              <a:t>medicine 2020]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07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References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0138" y="2132856"/>
            <a:ext cx="7488286" cy="39239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lt"/>
              </a:rPr>
              <a:t>Eames, Ken TD, et al. "Measured dynamic social contact patterns explain the spread of H1N1v influenza." PLoS </a:t>
            </a:r>
            <a:r>
              <a:rPr lang="en-US" altLang="ko-KR" sz="1600" dirty="0" err="1">
                <a:latin typeface="+mn-lt"/>
              </a:rPr>
              <a:t>Comput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Biol</a:t>
            </a:r>
            <a:r>
              <a:rPr lang="en-US" altLang="ko-KR" sz="1600" dirty="0">
                <a:latin typeface="+mn-lt"/>
              </a:rPr>
              <a:t> 8.3 (</a:t>
            </a:r>
            <a:r>
              <a:rPr lang="en-US" altLang="ko-KR" sz="1600" dirty="0" smtClean="0">
                <a:latin typeface="+mn-lt"/>
              </a:rPr>
              <a:t>2012): e1002425.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lt"/>
              </a:rPr>
              <a:t>Farrington, C. Paddy. "Modelling forces of infection for measles, mumps </a:t>
            </a:r>
            <a:r>
              <a:rPr lang="en-US" altLang="ko-KR" sz="1600" dirty="0" smtClean="0">
                <a:latin typeface="+mn-lt"/>
              </a:rPr>
              <a:t>and </a:t>
            </a:r>
            <a:r>
              <a:rPr lang="en-US" altLang="ko-KR" sz="1600" dirty="0">
                <a:latin typeface="+mn-lt"/>
              </a:rPr>
              <a:t>rubella." Statistics in medicine 9.8 (1990): </a:t>
            </a:r>
            <a:r>
              <a:rPr lang="en-US" altLang="ko-KR" sz="1600" dirty="0" smtClean="0">
                <a:latin typeface="+mn-lt"/>
              </a:rPr>
              <a:t>953-967.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lt"/>
              </a:rPr>
              <a:t>Jarvis, C. I., et al. "Quantifying the impact of physical distance measures on the transmission of COVID-19 in the UK. </a:t>
            </a:r>
            <a:r>
              <a:rPr lang="en-US" altLang="ko-KR" sz="1600" dirty="0" err="1">
                <a:latin typeface="+mn-lt"/>
              </a:rPr>
              <a:t>medRxiv</a:t>
            </a:r>
            <a:r>
              <a:rPr lang="en-US" altLang="ko-KR" sz="1600" dirty="0">
                <a:latin typeface="+mn-lt"/>
              </a:rPr>
              <a:t>." DOI 10.2020.03 (2020): 31-20049023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lt"/>
              </a:rPr>
              <a:t>Mossong, </a:t>
            </a:r>
            <a:r>
              <a:rPr lang="en-US" altLang="ko-KR" sz="1600" dirty="0" err="1">
                <a:latin typeface="+mn-lt"/>
              </a:rPr>
              <a:t>Joël</a:t>
            </a:r>
            <a:r>
              <a:rPr lang="en-US" altLang="ko-KR" sz="1600" dirty="0">
                <a:latin typeface="+mn-lt"/>
              </a:rPr>
              <a:t>, et al. "Social contacts and mixing patterns relevant to the spread of infectious diseases." PLoS Med 5.3 (2008): </a:t>
            </a:r>
            <a:r>
              <a:rPr lang="en-US" altLang="ko-KR" sz="1600" dirty="0" smtClean="0">
                <a:latin typeface="+mn-lt"/>
              </a:rPr>
              <a:t>e74.v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86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692696"/>
            <a:ext cx="7812360" cy="52565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4800" dirty="0" smtClean="0"/>
              <a:t>Supplement Information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0199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Impact of COVID-19 controls in Korea</a:t>
            </a:r>
            <a:endParaRPr lang="ko-KR" altLang="en-US" dirty="0">
              <a:latin typeface="+mj-lt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4464733" cy="146541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573016"/>
            <a:ext cx="2458691" cy="17977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18857"/>
            <a:ext cx="2880320" cy="12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Quiz</a:t>
            </a:r>
            <a:r>
              <a:rPr lang="en-US" altLang="ko-KR" dirty="0" smtClean="0">
                <a:latin typeface="+mj-lt"/>
              </a:rPr>
              <a:t>: Heterogeneous mixing patterns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953312"/>
            <a:ext cx="8143932" cy="4572032"/>
          </a:xfrm>
        </p:spPr>
        <p:txBody>
          <a:bodyPr>
            <a:normAutofit/>
          </a:bodyPr>
          <a:lstStyle/>
          <a:p>
            <a:r>
              <a:rPr lang="en-US" altLang="ko-KR" u="sng" dirty="0" smtClean="0">
                <a:latin typeface="+mn-lt"/>
              </a:rPr>
              <a:t>Answer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+mn-lt"/>
              </a:rPr>
              <a:t>childhood vaccination most effective in population B</a:t>
            </a:r>
          </a:p>
          <a:p>
            <a:r>
              <a:rPr lang="en-US" altLang="ko-KR" dirty="0" smtClean="0">
                <a:latin typeface="+mn-lt"/>
              </a:rPr>
              <a:t>(Think about what the net reproduction number would be if all </a:t>
            </a:r>
          </a:p>
          <a:p>
            <a:r>
              <a:rPr lang="en-US" altLang="ko-KR" dirty="0" smtClean="0">
                <a:latin typeface="+mn-lt"/>
              </a:rPr>
              <a:t>children were to be vaccinated with a vaccine with 100% efficacy.)</a:t>
            </a: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 smtClean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endParaRPr lang="en-US" altLang="ko-KR" dirty="0"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828634"/>
            <a:ext cx="196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Population </a:t>
            </a:r>
            <a:r>
              <a:rPr lang="en-US" altLang="ko-KR" sz="1600" dirty="0" smtClean="0"/>
              <a:t>A: R</a:t>
            </a:r>
            <a:r>
              <a:rPr lang="en-US" altLang="ko-KR" sz="1600" baseline="-25000" dirty="0" smtClean="0"/>
              <a:t>n</a:t>
            </a:r>
            <a:r>
              <a:rPr lang="en-US" altLang="ko-KR" sz="1600" dirty="0" smtClean="0"/>
              <a:t>=2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5621043" y="5828634"/>
            <a:ext cx="1952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Population B: </a:t>
            </a:r>
            <a:r>
              <a:rPr lang="en-US" altLang="ko-KR" sz="1600" dirty="0" smtClean="0"/>
              <a:t>R</a:t>
            </a:r>
            <a:r>
              <a:rPr lang="en-US" altLang="ko-KR" sz="1600" baseline="-25000" dirty="0" smtClean="0"/>
              <a:t>n</a:t>
            </a:r>
            <a:r>
              <a:rPr lang="en-US" altLang="ko-KR" sz="1600" dirty="0" smtClean="0"/>
              <a:t>=1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>
            <a:off x="1383641" y="371639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93730" y="446060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17113" y="4887123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>
            <a:off x="1213730" y="419052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73730" y="455060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-1800000">
            <a:off x="1513918" y="4366021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-3600000">
            <a:off x="1373576" y="425969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1208137" y="491060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2700000">
            <a:off x="1465679" y="478978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746598" y="384586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10427" y="407969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12389" y="446052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93641" y="518060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67596" y="4366021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27596" y="454602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2700000">
            <a:off x="3087829" y="4877988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-2700000">
            <a:off x="3091443" y="4214055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46335" y="388208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510010" y="501873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767596" y="4366021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10154" y="446060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94953" y="4613214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rot="-1200000">
            <a:off x="5365426" y="4427860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-3600000">
            <a:off x="5190000" y="425969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3600000">
            <a:off x="5215324" y="4856471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200000">
            <a:off x="5362855" y="4691209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563022" y="384586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24554" y="5075652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884554" y="411314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-1200000">
            <a:off x="7180198" y="4359638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-3600000">
            <a:off x="6971959" y="4120984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3600000">
            <a:off x="6978522" y="490269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200000">
            <a:off x="7181435" y="4691481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7346776" y="3717092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08304" y="511371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35483" y="4340206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06266" y="417481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06266" y="4710568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Impact of COVID-19 controls in Korea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3200512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8" y="4221088"/>
            <a:ext cx="3147675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79" y="1916832"/>
            <a:ext cx="3210821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066" y="4221088"/>
            <a:ext cx="3196426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09061" y="6032121"/>
            <a:ext cx="3419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Effect </a:t>
            </a:r>
            <a:r>
              <a:rPr lang="en-US" altLang="ko-KR" sz="1200" dirty="0"/>
              <a:t>of the coverage rates on the COVID-19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643066" y="3766071"/>
            <a:ext cx="3419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Impact </a:t>
            </a:r>
            <a:r>
              <a:rPr lang="en-US" altLang="ko-KR" sz="1200" dirty="0"/>
              <a:t>of social </a:t>
            </a:r>
            <a:r>
              <a:rPr lang="en-US" altLang="ko-KR" sz="1200" dirty="0" smtClean="0"/>
              <a:t>distancing on </a:t>
            </a:r>
            <a:r>
              <a:rPr lang="en-US" altLang="ko-KR" sz="1200" dirty="0"/>
              <a:t>the COVID-19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1365347" y="3766071"/>
            <a:ext cx="2846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Model calibration to cumulative cases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1514619" y="6032121"/>
            <a:ext cx="2697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Estimated net </a:t>
            </a:r>
            <a:r>
              <a:rPr lang="en-US" altLang="ko-KR" sz="1200" dirty="0"/>
              <a:t>reproduction number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368000" y="5472000"/>
            <a:ext cx="2880320" cy="0"/>
          </a:xfrm>
          <a:prstGeom prst="line">
            <a:avLst/>
          </a:prstGeom>
          <a:ln>
            <a:solidFill>
              <a:srgbClr val="FF7757">
                <a:alpha val="9568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0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91" y="1916832"/>
            <a:ext cx="5400000" cy="30422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Contact </a:t>
            </a:r>
            <a:r>
              <a:rPr lang="en-US" altLang="ko-KR" dirty="0" smtClean="0">
                <a:latin typeface="+mj-ea"/>
              </a:rPr>
              <a:t>matrix in Korea?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72816"/>
            <a:ext cx="3167866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31" y="4149080"/>
            <a:ext cx="45077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4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Topics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084218"/>
            <a:ext cx="7272808" cy="436911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Introduction to heterogeneous transmission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Methods </a:t>
            </a:r>
            <a:r>
              <a:rPr lang="en-US" altLang="ko-KR" dirty="0">
                <a:latin typeface="+mn-lt"/>
              </a:rPr>
              <a:t>for incorporating heterogeneous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mixing into </a:t>
            </a:r>
            <a:r>
              <a:rPr lang="en-US" altLang="ko-KR" dirty="0" smtClean="0">
                <a:latin typeface="+mn-lt"/>
              </a:rPr>
              <a:t>models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	Assumptions on the structure of WAIFW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	Use of survey data on contact patterns</a:t>
            </a:r>
            <a:endParaRPr lang="en-US" altLang="ko-KR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Impact </a:t>
            </a:r>
            <a:r>
              <a:rPr lang="en-US" altLang="ko-KR" dirty="0">
                <a:latin typeface="+mn-lt"/>
              </a:rPr>
              <a:t>of </a:t>
            </a:r>
            <a:r>
              <a:rPr lang="en-US" altLang="ko-KR" dirty="0" smtClean="0">
                <a:latin typeface="+mn-lt"/>
              </a:rPr>
              <a:t>heterogeneous </a:t>
            </a:r>
            <a:r>
              <a:rPr lang="en-US" altLang="ko-KR" dirty="0">
                <a:latin typeface="+mn-lt"/>
              </a:rPr>
              <a:t>mixing patterns </a:t>
            </a:r>
            <a:r>
              <a:rPr lang="en-US" altLang="ko-KR" dirty="0" smtClean="0">
                <a:latin typeface="+mn-lt"/>
              </a:rPr>
              <a:t>on the </a:t>
            </a:r>
            <a:r>
              <a:rPr lang="en-US" altLang="ko-KR" dirty="0">
                <a:latin typeface="+mn-lt"/>
              </a:rPr>
              <a:t>transmission dynamics and control of </a:t>
            </a:r>
            <a:r>
              <a:rPr lang="en-US" altLang="ko-KR" dirty="0" smtClean="0">
                <a:latin typeface="+mn-lt"/>
              </a:rPr>
              <a:t>infectious </a:t>
            </a:r>
            <a:r>
              <a:rPr lang="en-US" altLang="ko-KR" dirty="0">
                <a:latin typeface="+mn-lt"/>
              </a:rPr>
              <a:t>diseases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Homogeneous transmission model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n-US" altLang="ko-KR" dirty="0" smtClean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 smtClean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ko-KR" altLang="en-US" dirty="0" smtClean="0">
                    <a:latin typeface="+mn-lt"/>
                  </a:rPr>
                  <a:t>  𝜆</a:t>
                </a:r>
                <a:r>
                  <a:rPr lang="en-US" altLang="ko-KR" dirty="0">
                    <a:latin typeface="+mn-lt"/>
                  </a:rPr>
                  <a:t>(</a:t>
                </a:r>
                <a:r>
                  <a:rPr lang="ko-KR" altLang="en-US" dirty="0">
                    <a:latin typeface="+mn-lt"/>
                  </a:rPr>
                  <a:t>𝑡</a:t>
                </a:r>
                <a:r>
                  <a:rPr lang="en-US" altLang="ko-KR" dirty="0" smtClean="0">
                    <a:latin typeface="+mn-lt"/>
                  </a:rPr>
                  <a:t>) force of infection = 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r>
                  <a:rPr lang="ko-KR" altLang="en-US" dirty="0" smtClean="0">
                    <a:latin typeface="+mn-lt"/>
                  </a:rPr>
                  <a:t>  𝛽 </a:t>
                </a:r>
                <a:r>
                  <a:rPr lang="en-US" altLang="ko-KR" dirty="0">
                    <a:latin typeface="+mn-lt"/>
                  </a:rPr>
                  <a:t>transmission </a:t>
                </a:r>
                <a:r>
                  <a:rPr lang="en-US" altLang="ko-KR" dirty="0" smtClean="0">
                    <a:latin typeface="+mn-lt"/>
                  </a:rPr>
                  <a:t>rate</a:t>
                </a:r>
              </a:p>
              <a:p>
                <a:r>
                  <a:rPr lang="en-US" altLang="ko-KR" b="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 smtClean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</a:rPr>
                  <a:t>pre-infectious period </a:t>
                </a:r>
                <a:endParaRPr lang="en-US" altLang="ko-KR" dirty="0">
                  <a:latin typeface="+mn-lt"/>
                </a:endParaRPr>
              </a:p>
              <a:p>
                <a:r>
                  <a:rPr lang="en-US" altLang="ko-KR" b="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 smtClean="0">
                    <a:latin typeface="+mn-lt"/>
                  </a:rPr>
                  <a:t> </a:t>
                </a:r>
                <a:r>
                  <a:rPr lang="en-US" altLang="ko-KR" dirty="0" smtClean="0">
                    <a:latin typeface="+mn-lt"/>
                  </a:rPr>
                  <a:t>duration </a:t>
                </a:r>
                <a:r>
                  <a:rPr lang="en-US" altLang="ko-KR" dirty="0">
                    <a:latin typeface="+mn-lt"/>
                  </a:rPr>
                  <a:t>of infectiousness</a:t>
                </a:r>
                <a:endParaRPr lang="ko-KR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755576" y="2411010"/>
            <a:ext cx="1584000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1361" y="2423903"/>
            <a:ext cx="1584000" cy="50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3576" y="2423902"/>
            <a:ext cx="1584000" cy="50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375576" y="2584422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391576" y="2570912"/>
            <a:ext cx="360000" cy="180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407576" y="2567313"/>
            <a:ext cx="360000" cy="180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7576" y="2411009"/>
            <a:ext cx="1584000" cy="50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09776" y="2464441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76" y="2464441"/>
                <a:ext cx="255464" cy="369332"/>
              </a:xfrm>
              <a:prstGeom prst="rect">
                <a:avLst/>
              </a:prstGeom>
              <a:blipFill>
                <a:blip r:embed="rId3"/>
                <a:stretch>
                  <a:fillRect l="-42857" r="-169048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93432" y="2464441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32" y="2464441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0476" r="-185714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46711" y="2464441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11" y="2464441"/>
                <a:ext cx="255464" cy="369332"/>
              </a:xfrm>
              <a:prstGeom prst="rect">
                <a:avLst/>
              </a:prstGeom>
              <a:blipFill>
                <a:blip r:embed="rId5"/>
                <a:stretch>
                  <a:fillRect l="-40476" r="-154762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25880" y="2476863"/>
                <a:ext cx="5181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880" y="2476863"/>
                <a:ext cx="518144" cy="369332"/>
              </a:xfrm>
              <a:prstGeom prst="rect">
                <a:avLst/>
              </a:prstGeom>
              <a:blipFill>
                <a:blip r:embed="rId6"/>
                <a:stretch>
                  <a:fillRect l="-21176" r="-40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8128" y="1979548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28" y="1979548"/>
                <a:ext cx="255464" cy="369332"/>
              </a:xfrm>
              <a:prstGeom prst="rect">
                <a:avLst/>
              </a:prstGeom>
              <a:blipFill>
                <a:blip r:embed="rId7"/>
                <a:stretch>
                  <a:fillRect l="-42857" r="-33333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17888" y="1945359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88" y="1945359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42857" r="-169048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344" y="1979548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44" y="1979548"/>
                <a:ext cx="255464" cy="369332"/>
              </a:xfrm>
              <a:prstGeom prst="rect">
                <a:avLst/>
              </a:prstGeom>
              <a:blipFill>
                <a:blip r:embed="rId9"/>
                <a:stretch>
                  <a:fillRect l="-12195" r="-7317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9" y="4149080"/>
            <a:ext cx="408231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Model fits </a:t>
            </a:r>
            <a:r>
              <a:rPr lang="en-US" altLang="ko-KR" dirty="0" smtClean="0">
                <a:latin typeface="+mj-lt"/>
              </a:rPr>
              <a:t>data </a:t>
            </a:r>
            <a:r>
              <a:rPr lang="en-US" altLang="ko-KR" dirty="0">
                <a:latin typeface="+mj-lt"/>
              </a:rPr>
              <a:t>of </a:t>
            </a:r>
            <a:r>
              <a:rPr lang="en-US" altLang="ko-KR" dirty="0" smtClean="0">
                <a:latin typeface="+mj-lt"/>
              </a:rPr>
              <a:t>rubella (UK)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Picture 350">
            <a:extLst>
              <a:ext uri="{FF2B5EF4-FFF2-40B4-BE49-F238E27FC236}">
                <a16:creationId xmlns:a16="http://schemas.microsoft.com/office/drawing/2014/main" id="{DF92F580-EA19-1046-86CD-BBFA0897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06453"/>
            <a:ext cx="5094261" cy="25164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3318" y="1988840"/>
            <a:ext cx="2376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Simple catalytic model</a:t>
            </a:r>
            <a:r>
              <a:rPr lang="ko-KR" altLang="en-US" sz="16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4305" y="1988840"/>
            <a:ext cx="3137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Age-dependent catalytic model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5681013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Comparison between model fits to seroprevalence data of rubella in the UK (</a:t>
            </a:r>
            <a:r>
              <a:rPr lang="en-US" altLang="ko-KR" sz="1600" dirty="0"/>
              <a:t>1980s) </a:t>
            </a:r>
            <a:r>
              <a:rPr lang="en-US" altLang="ko-KR" sz="1600" dirty="0" smtClean="0"/>
              <a:t>[Farrington, Stat Med 1990]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219" y="3429000"/>
            <a:ext cx="2526117" cy="18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Reasons for heterogeneous FOI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156226"/>
            <a:ext cx="7745514" cy="44411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Age-dependent mixing </a:t>
            </a:r>
            <a:r>
              <a:rPr lang="en-US" altLang="ko-KR" dirty="0" smtClean="0">
                <a:latin typeface="+mn-lt"/>
              </a:rPr>
              <a:t>patterns</a:t>
            </a:r>
          </a:p>
          <a:p>
            <a:pPr marL="360000">
              <a:lnSpc>
                <a:spcPct val="120000"/>
              </a:lnSpc>
            </a:pPr>
            <a:r>
              <a:rPr lang="en-US" altLang="ko-KR" dirty="0" smtClean="0">
                <a:latin typeface="+mn-lt"/>
              </a:rPr>
              <a:t>Children </a:t>
            </a:r>
            <a:r>
              <a:rPr lang="en-US" altLang="ko-KR" dirty="0">
                <a:latin typeface="+mn-lt"/>
              </a:rPr>
              <a:t>are most likely to mix with other </a:t>
            </a:r>
            <a:r>
              <a:rPr lang="en-US" altLang="ko-KR" dirty="0" smtClean="0">
                <a:latin typeface="+mn-lt"/>
              </a:rPr>
              <a:t>children, </a:t>
            </a:r>
            <a:r>
              <a:rPr lang="en-US" altLang="ko-KR" dirty="0">
                <a:latin typeface="+mn-lt"/>
              </a:rPr>
              <a:t>who are also most likely to </a:t>
            </a:r>
            <a:r>
              <a:rPr lang="en-US" altLang="ko-KR" dirty="0" smtClean="0">
                <a:latin typeface="+mn-lt"/>
              </a:rPr>
              <a:t>be infectious</a:t>
            </a:r>
            <a:r>
              <a:rPr lang="en-US" altLang="ko-KR" dirty="0">
                <a:latin typeface="+mn-lt"/>
              </a:rPr>
              <a:t>, at least </a:t>
            </a:r>
            <a:r>
              <a:rPr lang="en-US" altLang="ko-KR" dirty="0" smtClean="0">
                <a:latin typeface="+mn-lt"/>
              </a:rPr>
              <a:t>for measles</a:t>
            </a:r>
            <a:r>
              <a:rPr lang="en-US" altLang="ko-KR" dirty="0">
                <a:latin typeface="+mn-lt"/>
              </a:rPr>
              <a:t>, rubella etc.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Age-dependent differences in </a:t>
            </a:r>
            <a:r>
              <a:rPr lang="en-US" altLang="ko-KR" dirty="0" smtClean="0">
                <a:latin typeface="+mn-lt"/>
              </a:rPr>
              <a:t>susceptibility</a:t>
            </a:r>
          </a:p>
          <a:p>
            <a:pPr marL="360000">
              <a:lnSpc>
                <a:spcPct val="120000"/>
              </a:lnSpc>
            </a:pPr>
            <a:r>
              <a:rPr lang="en-US" altLang="ko-KR" dirty="0" smtClean="0">
                <a:latin typeface="+mn-lt"/>
              </a:rPr>
              <a:t>Children may more </a:t>
            </a:r>
            <a:r>
              <a:rPr lang="en-US" altLang="ko-KR" dirty="0">
                <a:latin typeface="+mn-lt"/>
              </a:rPr>
              <a:t>likely to </a:t>
            </a:r>
            <a:r>
              <a:rPr lang="en-US" altLang="ko-KR" dirty="0" smtClean="0">
                <a:latin typeface="+mn-lt"/>
              </a:rPr>
              <a:t>be susceptible </a:t>
            </a:r>
            <a:r>
              <a:rPr lang="en-US" altLang="ko-KR" dirty="0">
                <a:latin typeface="+mn-lt"/>
              </a:rPr>
              <a:t>to infection than </a:t>
            </a:r>
            <a:r>
              <a:rPr lang="en-US" altLang="ko-KR" dirty="0" smtClean="0">
                <a:latin typeface="+mn-lt"/>
              </a:rPr>
              <a:t>adults.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Genetic </a:t>
            </a:r>
            <a:r>
              <a:rPr lang="en-US" altLang="ko-KR" dirty="0">
                <a:latin typeface="+mn-lt"/>
              </a:rPr>
              <a:t>differences in </a:t>
            </a:r>
            <a:r>
              <a:rPr lang="en-US" altLang="ko-KR" dirty="0" smtClean="0">
                <a:latin typeface="+mn-lt"/>
              </a:rPr>
              <a:t>susceptibility or exposure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High or low </a:t>
            </a:r>
            <a:r>
              <a:rPr lang="en-US" altLang="ko-KR" dirty="0">
                <a:latin typeface="+mn-lt"/>
              </a:rPr>
              <a:t>risk </a:t>
            </a:r>
            <a:r>
              <a:rPr lang="en-US" altLang="ko-KR" dirty="0" smtClean="0">
                <a:latin typeface="+mn-lt"/>
              </a:rPr>
              <a:t>groups / Different area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Age-dependent contact </a:t>
            </a:r>
            <a:r>
              <a:rPr lang="en-US" altLang="ko-KR" dirty="0">
                <a:latin typeface="+mj-lt"/>
              </a:rPr>
              <a:t>patterns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3166" y="5445224"/>
            <a:ext cx="7888390" cy="8640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latin typeface="+mn-lt"/>
              </a:rPr>
              <a:t>Evidence for an age-dependency in contact </a:t>
            </a:r>
            <a:r>
              <a:rPr lang="en-US" altLang="ko-KR" sz="1800" dirty="0" smtClean="0">
                <a:latin typeface="+mn-lt"/>
              </a:rPr>
              <a:t>patterns [</a:t>
            </a:r>
            <a:r>
              <a:rPr lang="en-US" altLang="ko-KR" sz="1800" dirty="0">
                <a:latin typeface="+mn-lt"/>
              </a:rPr>
              <a:t>Eames et </a:t>
            </a:r>
            <a:r>
              <a:rPr lang="en-US" altLang="ko-KR" sz="1800" dirty="0" smtClean="0">
                <a:latin typeface="+mn-lt"/>
              </a:rPr>
              <a:t>al. </a:t>
            </a:r>
            <a:r>
              <a:rPr lang="en-US" altLang="ko-KR" sz="1800" dirty="0">
                <a:latin typeface="+mn-lt"/>
              </a:rPr>
              <a:t>PLoS Comp Bio </a:t>
            </a:r>
            <a:r>
              <a:rPr lang="en-US" altLang="ko-KR" sz="1800" dirty="0" smtClean="0">
                <a:latin typeface="+mn-lt"/>
              </a:rPr>
              <a:t>2012]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lt"/>
              </a:rPr>
              <a:t>A: conversational </a:t>
            </a:r>
            <a:r>
              <a:rPr lang="en-US" altLang="ko-KR" sz="1600" dirty="0">
                <a:latin typeface="+mn-lt"/>
              </a:rPr>
              <a:t>contacts during school term time; </a:t>
            </a:r>
            <a:r>
              <a:rPr lang="en-US" altLang="ko-KR" sz="1600" dirty="0" smtClean="0">
                <a:latin typeface="+mn-lt"/>
              </a:rPr>
              <a:t>B: conversational </a:t>
            </a:r>
            <a:r>
              <a:rPr lang="en-US" altLang="ko-KR" sz="1600" dirty="0">
                <a:latin typeface="+mn-lt"/>
              </a:rPr>
              <a:t>contacts during </a:t>
            </a:r>
            <a:r>
              <a:rPr lang="en-US" altLang="ko-KR" sz="1600" dirty="0" smtClean="0">
                <a:latin typeface="+mn-lt"/>
              </a:rPr>
              <a:t>school holidays;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lt"/>
              </a:rPr>
              <a:t>C: physical </a:t>
            </a:r>
            <a:r>
              <a:rPr lang="en-US" altLang="ko-KR" sz="1600" dirty="0">
                <a:latin typeface="+mn-lt"/>
              </a:rPr>
              <a:t>contacts during school term time; </a:t>
            </a:r>
            <a:r>
              <a:rPr lang="en-US" altLang="ko-KR" sz="1600" dirty="0" smtClean="0">
                <a:latin typeface="+mn-lt"/>
              </a:rPr>
              <a:t>D: physical </a:t>
            </a:r>
            <a:r>
              <a:rPr lang="en-US" altLang="ko-KR" sz="1600" dirty="0">
                <a:latin typeface="+mn-lt"/>
              </a:rPr>
              <a:t>contacts during </a:t>
            </a:r>
            <a:r>
              <a:rPr lang="en-US" altLang="ko-KR" sz="1600" dirty="0" smtClean="0">
                <a:latin typeface="+mn-lt"/>
              </a:rPr>
              <a:t>school holidays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6" y="1844824"/>
            <a:ext cx="4104456" cy="33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FOI </a:t>
            </a:r>
            <a:r>
              <a:rPr lang="en-US" altLang="ko-KR" dirty="0" smtClean="0">
                <a:latin typeface="+mj-lt"/>
              </a:rPr>
              <a:t>for homogeneous mixing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2156226"/>
                <a:ext cx="7888390" cy="436911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n-lt"/>
                  </a:rPr>
                  <a:t>F</a:t>
                </a:r>
                <a:r>
                  <a:rPr lang="en-US" altLang="ko-KR" dirty="0" smtClean="0">
                    <a:latin typeface="+mn-lt"/>
                  </a:rPr>
                  <a:t>orce of infection </a:t>
                </a:r>
                <a:r>
                  <a:rPr lang="ko-KR" altLang="en-US" dirty="0" smtClean="0">
                    <a:latin typeface="+mn-lt"/>
                  </a:rPr>
                  <a:t>𝜆</a:t>
                </a:r>
                <a:r>
                  <a:rPr lang="en-US" altLang="ko-KR" dirty="0">
                    <a:latin typeface="+mn-lt"/>
                  </a:rPr>
                  <a:t>(</a:t>
                </a:r>
                <a:r>
                  <a:rPr lang="ko-KR" altLang="en-US" dirty="0">
                    <a:latin typeface="+mn-lt"/>
                  </a:rPr>
                  <a:t>𝑡</a:t>
                </a:r>
                <a:r>
                  <a:rPr lang="en-US" altLang="ko-KR" dirty="0">
                    <a:latin typeface="+mn-lt"/>
                  </a:rPr>
                  <a:t>) </a:t>
                </a:r>
                <a:r>
                  <a:rPr lang="en-US" altLang="ko-KR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</a:rPr>
                  <a:t>𝛽 </a:t>
                </a:r>
                <a:r>
                  <a:rPr lang="en-US" altLang="ko-KR" dirty="0">
                    <a:latin typeface="+mn-lt"/>
                  </a:rPr>
                  <a:t>transmission </a:t>
                </a:r>
                <a:r>
                  <a:rPr lang="en-US" altLang="ko-KR" dirty="0" smtClean="0">
                    <a:latin typeface="+mn-lt"/>
                  </a:rPr>
                  <a:t>rate </a:t>
                </a:r>
                <a:r>
                  <a:rPr lang="en-US" altLang="ko-KR" dirty="0">
                    <a:latin typeface="+mn-lt"/>
                  </a:rPr>
                  <a:t>at which </a:t>
                </a:r>
                <a:r>
                  <a:rPr lang="en-US" altLang="ko-KR" dirty="0" smtClean="0">
                    <a:latin typeface="+mn-lt"/>
                  </a:rPr>
                  <a:t>two </a:t>
                </a:r>
                <a:r>
                  <a:rPr lang="en-US" altLang="ko-KR" dirty="0">
                    <a:latin typeface="+mn-lt"/>
                  </a:rPr>
                  <a:t>specific individuals come into </a:t>
                </a:r>
                <a:r>
                  <a:rPr lang="en-US" altLang="ko-KR" dirty="0" smtClean="0">
                    <a:latin typeface="+mn-lt"/>
                  </a:rPr>
                  <a:t>effective </a:t>
                </a:r>
                <a:r>
                  <a:rPr lang="en-US" altLang="ko-KR" dirty="0">
                    <a:latin typeface="+mn-lt"/>
                  </a:rPr>
                  <a:t>contact per unit </a:t>
                </a:r>
                <a:r>
                  <a:rPr lang="en-US" altLang="ko-KR" dirty="0" smtClean="0">
                    <a:latin typeface="+mn-lt"/>
                  </a:rPr>
                  <a:t>time (contact, susceptibility, infectivity…)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</a:rPr>
                  <a:t>𝐼</a:t>
                </a:r>
                <a:r>
                  <a:rPr lang="en-US" altLang="ko-KR" dirty="0" smtClean="0">
                    <a:latin typeface="+mn-lt"/>
                  </a:rPr>
                  <a:t>(</a:t>
                </a:r>
                <a:r>
                  <a:rPr lang="ko-KR" altLang="en-US" dirty="0" smtClean="0">
                    <a:latin typeface="+mn-lt"/>
                  </a:rPr>
                  <a:t>𝑡</a:t>
                </a:r>
                <a:r>
                  <a:rPr lang="en-US" altLang="ko-KR" dirty="0">
                    <a:latin typeface="+mn-lt"/>
                  </a:rPr>
                  <a:t>) the number of infectious individuals at time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2156226"/>
                <a:ext cx="7888390" cy="4369118"/>
              </a:xfr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771800" y="2741583"/>
            <a:ext cx="1584000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2754476"/>
            <a:ext cx="1584000" cy="50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427984" y="2902103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47864" y="2795014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5014"/>
                <a:ext cx="255464" cy="369332"/>
              </a:xfrm>
              <a:prstGeom prst="rect">
                <a:avLst/>
              </a:prstGeom>
              <a:blipFill>
                <a:blip r:embed="rId3"/>
                <a:stretch>
                  <a:fillRect l="-40476" r="-171429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862" y="2795014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62" y="2795014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2857" r="-183333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55976" y="229095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290950"/>
                <a:ext cx="255464" cy="369332"/>
              </a:xfrm>
              <a:prstGeom prst="rect">
                <a:avLst/>
              </a:prstGeom>
              <a:blipFill>
                <a:blip r:embed="rId5"/>
                <a:stretch>
                  <a:fillRect l="-43902" r="-17317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4775</TotalTime>
  <Words>1209</Words>
  <Application>Microsoft Office PowerPoint</Application>
  <PresentationFormat>화면 슬라이드 쇼(4:3)</PresentationFormat>
  <Paragraphs>283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(한글 글꼴 사용)</vt:lpstr>
      <vt:lpstr>나눔스퀘어</vt:lpstr>
      <vt:lpstr>나눔스퀘어 Bold</vt:lpstr>
      <vt:lpstr>나눔스퀘어 ExtraBold</vt:lpstr>
      <vt:lpstr>맑은 고딕</vt:lpstr>
      <vt:lpstr>맑은고딕</vt:lpstr>
      <vt:lpstr>Arial</vt:lpstr>
      <vt:lpstr>Cambria Math</vt:lpstr>
      <vt:lpstr>Times New Roman</vt:lpstr>
      <vt:lpstr>Wingdings</vt:lpstr>
      <vt:lpstr>Wingdings 3</vt:lpstr>
      <vt:lpstr>원본</vt:lpstr>
      <vt:lpstr>디자인 사용자 지정</vt:lpstr>
      <vt:lpstr>Incorporating non-random mixing into models</vt:lpstr>
      <vt:lpstr>Quiz: Heterogeneous mixing patterns</vt:lpstr>
      <vt:lpstr>Quiz: Heterogeneous mixing patterns</vt:lpstr>
      <vt:lpstr>Topics</vt:lpstr>
      <vt:lpstr>Homogeneous transmission model</vt:lpstr>
      <vt:lpstr>Model fits data of rubella (UK)</vt:lpstr>
      <vt:lpstr>Reasons for heterogeneous FOI</vt:lpstr>
      <vt:lpstr>Age-dependent contact patterns</vt:lpstr>
      <vt:lpstr>FOI for homogeneous mixing</vt:lpstr>
      <vt:lpstr>FOI for heterogeneous mixing</vt:lpstr>
      <vt:lpstr>FOI for heterogeneous mixing</vt:lpstr>
      <vt:lpstr>WAIFW matrix</vt:lpstr>
      <vt:lpstr>Calculating β values for WAIFW</vt:lpstr>
      <vt:lpstr>Structures for WAIFW matrix </vt:lpstr>
      <vt:lpstr>Rubella model for vaccination policy</vt:lpstr>
      <vt:lpstr>Rubella: Heterogeneous model </vt:lpstr>
      <vt:lpstr>Rubella: Ingredients to calculate WAIFW</vt:lpstr>
      <vt:lpstr>Rubella: Structures for WAIFW</vt:lpstr>
      <vt:lpstr>Rubella: Dynamics without vaccination </vt:lpstr>
      <vt:lpstr>Rubella: Impact of vaccination</vt:lpstr>
      <vt:lpstr>Rubella: Take home message </vt:lpstr>
      <vt:lpstr>Measure of contacts </vt:lpstr>
      <vt:lpstr>Contact survey</vt:lpstr>
      <vt:lpstr>Contact matrix</vt:lpstr>
      <vt:lpstr>Quantifying the lockdown in the UK</vt:lpstr>
      <vt:lpstr>Reduction in transmission and R0</vt:lpstr>
      <vt:lpstr>References</vt:lpstr>
      <vt:lpstr>PowerPoint 프레젠테이션</vt:lpstr>
      <vt:lpstr>Impact of COVID-19 controls in Korea</vt:lpstr>
      <vt:lpstr>Impact of COVID-19 controls in Korea</vt:lpstr>
      <vt:lpstr>Contact matrix in Korea?</vt:lpstr>
    </vt:vector>
  </TitlesOfParts>
  <Company>연세대학교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이지현</dc:creator>
  <cp:lastModifiedBy>LZH-PC</cp:lastModifiedBy>
  <cp:revision>681</cp:revision>
  <dcterms:created xsi:type="dcterms:W3CDTF">2009-06-04T08:16:54Z</dcterms:created>
  <dcterms:modified xsi:type="dcterms:W3CDTF">2021-01-22T01:50:25Z</dcterms:modified>
</cp:coreProperties>
</file>