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82" r:id="rId2"/>
  </p:sldMasterIdLst>
  <p:notesMasterIdLst>
    <p:notesMasterId r:id="rId18"/>
  </p:notesMasterIdLst>
  <p:sldIdLst>
    <p:sldId id="394" r:id="rId3"/>
    <p:sldId id="434" r:id="rId4"/>
    <p:sldId id="396" r:id="rId5"/>
    <p:sldId id="437" r:id="rId6"/>
    <p:sldId id="438" r:id="rId7"/>
    <p:sldId id="439" r:id="rId8"/>
    <p:sldId id="440" r:id="rId9"/>
    <p:sldId id="441" r:id="rId10"/>
    <p:sldId id="442" r:id="rId11"/>
    <p:sldId id="445" r:id="rId12"/>
    <p:sldId id="443" r:id="rId13"/>
    <p:sldId id="444" r:id="rId14"/>
    <p:sldId id="446" r:id="rId15"/>
    <p:sldId id="447" r:id="rId16"/>
    <p:sldId id="448" r:id="rId17"/>
  </p:sldIdLst>
  <p:sldSz cx="9144000" cy="6858000" type="screen4x3"/>
  <p:notesSz cx="6669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7757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90476" autoAdjust="0"/>
  </p:normalViewPr>
  <p:slideViewPr>
    <p:cSldViewPr>
      <p:cViewPr varScale="1">
        <p:scale>
          <a:sx n="150" d="100"/>
          <a:sy n="150" d="100"/>
        </p:scale>
        <p:origin x="2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9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724" y="-120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320FE-9390-467E-9C8F-4601F3560907}" type="datetimeFigureOut">
              <a:rPr lang="ko-KR" altLang="en-US" smtClean="0"/>
              <a:pPr/>
              <a:t>2021-01-27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B694F-6A07-468D-9A98-8DB611DD52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the last session you saw how the effect of vaccination on reducing transmission in a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population depended greatly on assumptions about contact between individuals. This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suggests that the herd immunity threshold and therefore R0 must depend on the amount of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contact between different subgroups in the population. In this session we illustrate how R0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calculated by taking account of contact patterns between different population</a:t>
            </a:r>
          </a:p>
          <a:p>
            <a:r>
              <a:rPr lang="en-US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subgroups.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694F-6A07-468D-9A98-8DB611DD525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51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00138" y="642918"/>
            <a:ext cx="7600952" cy="642942"/>
          </a:xfrm>
        </p:spPr>
        <p:txBody>
          <a:bodyPr anchor="t" anchorCtr="0"/>
          <a:lstStyle>
            <a:lvl1pPr algn="l">
              <a:defRPr sz="3200" baseline="0">
                <a:solidFill>
                  <a:schemeClr val="tx1"/>
                </a:solidFill>
                <a:latin typeface="(한글 글꼴 사용)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00034" y="1785926"/>
            <a:ext cx="8143932" cy="4572032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맑은고딕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42948" y="500042"/>
            <a:ext cx="8101018" cy="928694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42948" y="500042"/>
            <a:ext cx="228600" cy="92869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92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01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57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8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90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68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78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48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71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2F37F1-3B57-47F8-8CC1-56C1054A05E4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9C87EF-74A1-43D6-8E00-E83631162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69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BD417A-377F-43DA-9A8F-B80C4FE62842}" type="datetimeFigureOut">
              <a:rPr lang="ko-KR" altLang="en-US" smtClean="0"/>
              <a:pPr/>
              <a:t>2021-01-27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6B6702-626D-4C65-9B57-C8E9DF84FA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68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812360" cy="2745259"/>
          </a:xfrm>
        </p:spPr>
        <p:txBody>
          <a:bodyPr anchor="ctr"/>
          <a:lstStyle/>
          <a:p>
            <a:pPr algn="l">
              <a:lnSpc>
                <a:spcPct val="120000"/>
              </a:lnSpc>
            </a:pPr>
            <a:r>
              <a:rPr lang="en-US" altLang="ko-K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4800" dirty="0">
                <a:latin typeface="Arial" panose="020B0604020202020204" pitchFamily="34" charset="0"/>
                <a:cs typeface="Arial" panose="020B0604020202020204" pitchFamily="34" charset="0"/>
              </a:rPr>
              <a:t>basic reproduction number for non-randomly mixing populations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899592" y="4509120"/>
            <a:ext cx="7200800" cy="1224136"/>
          </a:xfrm>
        </p:spPr>
        <p:txBody>
          <a:bodyPr/>
          <a:lstStyle/>
          <a:p>
            <a:pPr algn="l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Jeehyun Lee</a:t>
            </a:r>
          </a:p>
          <a:p>
            <a:pPr algn="l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Mathematics / Computational Science &amp; Engineering</a:t>
            </a:r>
          </a:p>
          <a:p>
            <a:pPr algn="l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Yonsei University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0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ctrTitle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the Next Generation Matrix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1684" r="-1203"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937387"/>
                  </p:ext>
                </p:extLst>
              </p:nvPr>
            </p:nvGraphicFramePr>
            <p:xfrm>
              <a:off x="1978869" y="2276872"/>
              <a:ext cx="5307855" cy="15648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13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08011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NGM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469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pc="-8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ko-KR" sz="1800" i="1" spc="-120" baseline="-2102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?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937387"/>
                  </p:ext>
                </p:extLst>
              </p:nvPr>
            </p:nvGraphicFramePr>
            <p:xfrm>
              <a:off x="1978869" y="2276872"/>
              <a:ext cx="5307855" cy="15648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13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08011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NGM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469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8" t="-223750" r="-369892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?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4827961" y="2669174"/>
                <a:ext cx="922367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961" y="2669174"/>
                <a:ext cx="922367" cy="552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932246" y="234887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y   o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9453" y="2638652"/>
            <a:ext cx="322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3395026" y="2669174"/>
                <a:ext cx="922367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026" y="2669174"/>
                <a:ext cx="922367" cy="55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499311" y="234887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y   o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6518" y="2638652"/>
            <a:ext cx="322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6267072" y="2669174"/>
                <a:ext cx="922367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072" y="2669174"/>
                <a:ext cx="922367" cy="5524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371357" y="234887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y   o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8564" y="2638652"/>
            <a:ext cx="322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755576" y="4437112"/>
                <a:ext cx="7888389" cy="1391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5080">
                  <a:lnSpc>
                    <a:spcPct val="120000"/>
                  </a:lnSpc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must define a “typical” infectious person as being partly a child and partly an adult. </a:t>
                </a:r>
                <a:r>
                  <a:rPr lang="en-US" altLang="ko-KR" spc="-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altLang="ko-KR" spc="-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fraction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en-US" altLang="ko-KR" spc="-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typical infectious person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a child, </a:t>
                </a:r>
                <a:r>
                  <a:rPr lang="en-US" altLang="ko-KR" spc="-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ko-KR" i="1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(1−</m:t>
                    </m:r>
                    <m:r>
                      <a:rPr lang="ko-KR" altLang="en-US" i="1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altLang="ko-KR" i="1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)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an</a:t>
                </a:r>
                <a:r>
                  <a:rPr lang="en-US" altLang="ko-KR" spc="-1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pc="-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adult. </a:t>
                </a:r>
                <a:r>
                  <a:rPr lang="en-US" altLang="ko-KR" spc="-13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ko-KR" altLang="en-US" i="1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r>
                      <a:rPr lang="en-US" altLang="ko-KR" i="1" spc="-7" baseline="-20833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</m:oMath>
                </a14:m>
                <a:r>
                  <a:rPr lang="en-US" altLang="ko-KR" spc="-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en-US" altLang="ko-KR" spc="-5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</a:t>
                </a:r>
                <a:r>
                  <a:rPr lang="en-US" altLang="ko-KR" spc="-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many secondary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cases </a:t>
                </a:r>
                <a:r>
                  <a:rPr lang="en-US" altLang="ko-KR" spc="-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“typical” infectious person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causes.</a:t>
                </a: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437112"/>
                <a:ext cx="7888389" cy="1391407"/>
              </a:xfrm>
              <a:prstGeom prst="rect">
                <a:avLst/>
              </a:prstGeom>
              <a:blipFill>
                <a:blip r:embed="rId7"/>
                <a:stretch>
                  <a:fillRect l="-696" t="-439" b="-6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0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ctrTitle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the Next Generation Matrix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1684" r="-1203"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3"/>
              <p:cNvSpPr txBox="1"/>
              <p:nvPr/>
            </p:nvSpPr>
            <p:spPr>
              <a:xfrm>
                <a:off x="683568" y="2025650"/>
                <a:ext cx="7817522" cy="367222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96520" latinLnBrk="0">
                  <a:lnSpc>
                    <a:spcPct val="120000"/>
                  </a:lnSpc>
                </a:pPr>
                <a:r>
                  <a:rPr sz="2000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repeatedly multiply </a:t>
                </a:r>
                <a:r>
                  <a:rPr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ny</a:t>
                </a:r>
                <a:r>
                  <a:rPr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vector representing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 </a:t>
                </a: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 </a:t>
                </a:r>
                <a:r>
                  <a:rPr sz="2000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infectious </a:t>
                </a: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person introduced into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totally susceptible population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by </a:t>
                </a: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Next </a:t>
                </a: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Generation Matrix </a:t>
                </a:r>
                <a:r>
                  <a:rPr sz="2000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assuming there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an </a:t>
                </a: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unlimited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supply of  </a:t>
                </a:r>
                <a:r>
                  <a:rPr sz="2000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susceptible</a:t>
                </a:r>
                <a:r>
                  <a:rPr lang="en-US" sz="2000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individual</a:t>
                </a:r>
                <a:r>
                  <a:rPr sz="2000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000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en-US" sz="2000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atinLnBrk="0">
                  <a:lnSpc>
                    <a:spcPct val="120000"/>
                  </a:lnSpc>
                  <a:spcBef>
                    <a:spcPts val="40"/>
                  </a:spcBef>
                </a:pPr>
                <a:endParaRPr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55600" marR="462915" indent="-3429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526415" algn="l"/>
                    <a:tab pos="527050" algn="l"/>
                  </a:tabLst>
                </a:pPr>
                <a:r>
                  <a:rPr lang="en-US" sz="2000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sz="2000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 </a:t>
                </a: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secondary infectious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people </a:t>
                </a: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resulting from </a:t>
                </a:r>
                <a:r>
                  <a:rPr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each </a:t>
                </a: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infectious person converges to</a:t>
                </a:r>
                <a:r>
                  <a:rPr sz="2000" spc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i="1" spc="-5" dirty="0" smtClean="0"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r>
                      <a:rPr lang="en-US" altLang="ko-KR" sz="2000" i="1" spc="-7" baseline="-20833" dirty="0"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</m:oMath>
                </a14:m>
                <a:endParaRPr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latinLnBrk="0">
                  <a:lnSpc>
                    <a:spcPct val="120000"/>
                  </a:lnSpc>
                  <a:spcBef>
                    <a:spcPts val="30"/>
                  </a:spcBef>
                  <a:buFont typeface="Arial" panose="020B0604020202020204" pitchFamily="34" charset="0"/>
                  <a:buChar char="•"/>
                </a:pPr>
                <a:endParaRPr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55600" marR="5080" indent="-3429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526415" algn="l"/>
                    <a:tab pos="527050" algn="l"/>
                  </a:tabLst>
                </a:pP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The distribution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infectious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people in each </a:t>
                </a: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generation converges  to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distribution that represents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“typical” infectious</a:t>
                </a:r>
                <a:r>
                  <a:rPr sz="2000" spc="4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person</a:t>
                </a:r>
                <a:endParaRPr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25650"/>
                <a:ext cx="7817522" cy="3672224"/>
              </a:xfrm>
              <a:prstGeom prst="rect">
                <a:avLst/>
              </a:prstGeom>
              <a:blipFill>
                <a:blip r:embed="rId3"/>
                <a:stretch>
                  <a:fillRect l="-1793" t="-995" r="-2494" b="-3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0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ctrTitle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from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NGM - Example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2085" t="-6604" b="-26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308957"/>
              </p:ext>
            </p:extLst>
          </p:nvPr>
        </p:nvGraphicFramePr>
        <p:xfrm>
          <a:off x="1043608" y="1988840"/>
          <a:ext cx="67440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4">
                  <a:extLst>
                    <a:ext uri="{9D8B030D-6E8A-4147-A177-3AD203B41FA5}">
                      <a16:colId xmlns:a16="http://schemas.microsoft.com/office/drawing/2014/main" val="247323978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93086809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19903195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924320482"/>
                    </a:ext>
                  </a:extLst>
                </a:gridCol>
                <a:gridCol w="1271464">
                  <a:extLst>
                    <a:ext uri="{9D8B030D-6E8A-4147-A177-3AD203B41FA5}">
                      <a16:colId xmlns:a16="http://schemas.microsoft.com/office/drawing/2014/main" val="216652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generation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children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adults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</a:t>
                      </a:r>
                      <a:r>
                        <a:rPr lang="en-US" altLang="ko-K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altLang="ko-KR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ko-KR" alt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altLang="ko-KR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ko-K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altLang="ko-KR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k-1</a:t>
                      </a:r>
                      <a:endParaRPr lang="ko-KR" altLang="en-US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2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85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5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75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4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4~7</a:t>
                      </a:r>
                      <a:endParaRPr lang="ko-KR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⋯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47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986</a:t>
                      </a:r>
                      <a:r>
                        <a:rPr lang="en-US" altLang="ko-K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32585</a:t>
                      </a:r>
                      <a:endParaRPr lang="ko-KR" alt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4245</a:t>
                      </a:r>
                      <a:r>
                        <a:rPr lang="en-US" altLang="ko-K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7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4245</a:t>
                      </a:r>
                      <a:r>
                        <a:rPr lang="en-US" altLang="ko-K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14020</a:t>
                      </a:r>
                      <a:r>
                        <a:rPr lang="en-US" altLang="ko-KR" sz="1800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182657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365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3440034" y="5622590"/>
                <a:ext cx="1862241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034" y="5622590"/>
                <a:ext cx="1862241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/>
              <p:cNvSpPr/>
              <p:nvPr/>
            </p:nvSpPr>
            <p:spPr>
              <a:xfrm>
                <a:off x="1319990" y="5622590"/>
                <a:ext cx="1868525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990" y="5622590"/>
                <a:ext cx="1868525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/>
              <p:cNvSpPr/>
              <p:nvPr/>
            </p:nvSpPr>
            <p:spPr>
              <a:xfrm>
                <a:off x="5560078" y="5622590"/>
                <a:ext cx="1990481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78" y="5622590"/>
                <a:ext cx="1990481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1495070" y="5245701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generation 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611972" y="5245701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generation 2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96136" y="522920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generation 3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NGM - Example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2085" t="-11321" b="-21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5184576" cy="234483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31" y="2066136"/>
            <a:ext cx="5328592" cy="2409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3144" y="4797152"/>
                <a:ext cx="8034940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After several generations, the </a:t>
                </a:r>
                <a:r>
                  <a:rPr lang="en-US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ratio between the number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infectious 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people in successive </a:t>
                </a:r>
                <a:r>
                  <a:rPr lang="en-US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generations </a:t>
                </a:r>
                <a14:m>
                  <m:oMath xmlns:m="http://schemas.openxmlformats.org/officeDocument/2006/math">
                    <m:r>
                      <a:rPr lang="en-US" altLang="ko-KR" i="1" spc="-5" dirty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ko-KR" altLang="en-US" i="1" spc="-5" dirty="0">
                        <a:latin typeface="Cambria Math" panose="02040503050406030204" pitchFamily="18" charset="0"/>
                        <a:cs typeface="Arial"/>
                      </a:rPr>
                      <m:t>𝐺</m:t>
                    </m:r>
                    <m:r>
                      <a:rPr lang="ko-KR" altLang="en-US" i="1" spc="-7" baseline="-20833" dirty="0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r>
                      <a:rPr lang="en-US" altLang="ko-KR" i="1" spc="-5" dirty="0"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sSub>
                      <m:sSubPr>
                        <m:ctrlPr>
                          <a:rPr lang="en-US" altLang="ko-KR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ko-KR" altLang="en-US" i="1" spc="-5" dirty="0">
                            <a:latin typeface="Cambria Math" panose="02040503050406030204" pitchFamily="18" charset="0"/>
                            <a:cs typeface="Arial"/>
                          </a:rPr>
                          <m:t>𝐺</m:t>
                        </m:r>
                      </m:e>
                      <m:sub>
                        <m:r>
                          <a:rPr lang="en-US" altLang="ko-KR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  <m:r>
                          <a:rPr lang="en-US" altLang="ko-KR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en-US" altLang="ko-KR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ar-AE" altLang="ko-KR" i="1" spc="-5" dirty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ar-AE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converges to </a:t>
                </a:r>
                <a14:m>
                  <m:oMath xmlns:m="http://schemas.openxmlformats.org/officeDocument/2006/math">
                    <m:r>
                      <a:rPr lang="ko-KR" altLang="en-US" i="1" spc="-5" dirty="0"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r>
                      <a:rPr lang="en-US" altLang="ko-KR" i="1" spc="-7" baseline="-20833" dirty="0"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distribution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children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altLang="ko-KR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adults </a:t>
                </a:r>
                <a:r>
                  <a:rPr lang="en-US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converges to represent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“typical infectious</a:t>
                </a:r>
                <a:r>
                  <a:rPr lang="en-US" altLang="ko-KR" spc="15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person</a:t>
                </a:r>
                <a:r>
                  <a:rPr lang="en-US" altLang="ko-KR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44" y="4797152"/>
                <a:ext cx="8034940" cy="1421928"/>
              </a:xfrm>
              <a:prstGeom prst="rect">
                <a:avLst/>
              </a:prstGeom>
              <a:blipFill>
                <a:blip r:embed="rId5"/>
                <a:stretch>
                  <a:fillRect l="-607" t="-429" b="-4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22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ko-KR" spc="-4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Analytic </a:t>
                </a:r>
                <a:r>
                  <a:rPr lang="en-US" altLang="ko-KR" spc="-10" dirty="0">
                    <a:latin typeface="Arial" panose="020B0604020202020204" pitchFamily="34" charset="0"/>
                    <a:cs typeface="Arial" panose="020B0604020202020204" pitchFamily="34" charset="0"/>
                  </a:rPr>
                  <a:t>method </a:t>
                </a:r>
                <a:r>
                  <a:rPr lang="en-US" altLang="ko-KR" spc="-35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altLang="ko-KR" spc="-45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calculating</a:t>
                </a:r>
                <a:r>
                  <a:rPr lang="en-US" altLang="ko-KR" spc="25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pc="-80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spc="-120" baseline="-2102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from NGM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1764" t="-9434" b="-10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23"/>
          <p:cNvSpPr txBox="1"/>
          <p:nvPr/>
        </p:nvSpPr>
        <p:spPr>
          <a:xfrm>
            <a:off x="1927892" y="3460701"/>
            <a:ext cx="2643861" cy="39241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000" dirty="0">
                <a:latin typeface="Arial"/>
                <a:cs typeface="Arial"/>
              </a:rPr>
              <a:t>Next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 smtClean="0">
                <a:latin typeface="Arial"/>
                <a:cs typeface="Arial"/>
              </a:rPr>
              <a:t>generation </a:t>
            </a:r>
            <a:r>
              <a:rPr sz="2000" spc="-5" dirty="0">
                <a:latin typeface="Arial"/>
                <a:cs typeface="Arial"/>
              </a:rPr>
              <a:t>matrix</a:t>
            </a:r>
            <a:endParaRPr sz="20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8"/>
              <p:cNvSpPr txBox="1"/>
              <p:nvPr/>
            </p:nvSpPr>
            <p:spPr>
              <a:xfrm>
                <a:off x="2487823" y="1886032"/>
                <a:ext cx="1371600" cy="1244956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 algn="ctr">
                  <a:lnSpc>
                    <a:spcPct val="120000"/>
                  </a:lnSpc>
                  <a:tabLst>
                    <a:tab pos="73723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baseline="-3623" smtClean="0">
                              <a:latin typeface="Cambria Math" panose="02040503050406030204" pitchFamily="18" charset="0"/>
                              <a:cs typeface="Symbol"/>
                            </a:rPr>
                          </m:ctrlPr>
                        </m:sSubPr>
                        <m:e>
                          <m:r>
                            <a:rPr lang="en-US" altLang="ko-KR" sz="3200" b="0" i="1" baseline="-3623" smtClean="0">
                              <a:latin typeface="Cambria Math" panose="02040503050406030204" pitchFamily="18" charset="0"/>
                              <a:cs typeface="Symbol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3200" b="0" i="1" baseline="-3623" smtClean="0">
                              <a:latin typeface="Cambria Math" panose="02040503050406030204" pitchFamily="18" charset="0"/>
                              <a:cs typeface="Symbol"/>
                            </a:rPr>
                            <m:t>𝑦𝑦</m:t>
                          </m:r>
                        </m:sub>
                      </m:sSub>
                      <m:r>
                        <a:rPr lang="en-US" altLang="ko-KR" sz="3200" b="0" i="1" baseline="-3623" smtClean="0">
                          <a:latin typeface="Cambria Math" panose="02040503050406030204" pitchFamily="18" charset="0"/>
                          <a:cs typeface="Symbol"/>
                        </a:rPr>
                        <m:t>  </m:t>
                      </m:r>
                      <m:sSub>
                        <m:sSubPr>
                          <m:ctrlPr>
                            <a:rPr lang="en-US" altLang="ko-KR" sz="3200" b="0" i="1" baseline="-3623" smtClean="0">
                              <a:latin typeface="Cambria Math" panose="02040503050406030204" pitchFamily="18" charset="0"/>
                              <a:cs typeface="Symbol"/>
                            </a:rPr>
                          </m:ctrlPr>
                        </m:sSubPr>
                        <m:e>
                          <m:r>
                            <a:rPr lang="en-US" altLang="ko-KR" sz="3200" b="0" i="1" baseline="-3623" smtClean="0">
                              <a:latin typeface="Cambria Math" panose="02040503050406030204" pitchFamily="18" charset="0"/>
                              <a:cs typeface="Symbol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3200" b="0" i="1" baseline="-3623" smtClean="0">
                              <a:latin typeface="Cambria Math" panose="02040503050406030204" pitchFamily="18" charset="0"/>
                              <a:cs typeface="Symbol"/>
                            </a:rPr>
                            <m:t>𝑦𝑜</m:t>
                          </m:r>
                        </m:sub>
                      </m:sSub>
                    </m:oMath>
                  </m:oMathPara>
                </a14:m>
                <a:endParaRPr lang="en-US" altLang="ko-KR" sz="3200" b="0" baseline="-3623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20000"/>
                  </a:lnSpc>
                  <a:tabLst>
                    <a:tab pos="73723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baseline="-3623">
                            <a:latin typeface="Cambria Math" panose="02040503050406030204" pitchFamily="18" charset="0"/>
                            <a:cs typeface="Symbol"/>
                          </a:rPr>
                        </m:ctrlPr>
                      </m:sSubPr>
                      <m:e>
                        <m:r>
                          <a:rPr lang="en-US" altLang="ko-KR" sz="3200" i="1" baseline="-3623">
                            <a:latin typeface="Cambria Math" panose="02040503050406030204" pitchFamily="18" charset="0"/>
                            <a:cs typeface="Symbol"/>
                          </a:rPr>
                          <m:t>𝑅</m:t>
                        </m:r>
                      </m:e>
                      <m:sub>
                        <m:r>
                          <a:rPr lang="en-US" altLang="ko-KR" sz="3200" b="0" i="1" baseline="-3623" smtClean="0">
                            <a:latin typeface="Cambria Math" panose="02040503050406030204" pitchFamily="18" charset="0"/>
                            <a:cs typeface="Symbol"/>
                          </a:rPr>
                          <m:t>𝑜</m:t>
                        </m:r>
                        <m:r>
                          <a:rPr lang="en-US" altLang="ko-KR" sz="3200" i="1" baseline="-3623">
                            <a:latin typeface="Cambria Math" panose="02040503050406030204" pitchFamily="18" charset="0"/>
                            <a:cs typeface="Symbol"/>
                          </a:rPr>
                          <m:t>𝑦</m:t>
                        </m:r>
                      </m:sub>
                    </m:sSub>
                    <m:r>
                      <a:rPr lang="en-US" altLang="ko-KR" sz="3200" b="0" i="1" baseline="-3623" smtClean="0">
                        <a:latin typeface="Cambria Math" panose="02040503050406030204" pitchFamily="18" charset="0"/>
                        <a:cs typeface="Symbol"/>
                      </a:rPr>
                      <m:t>  </m:t>
                    </m:r>
                    <m:sSub>
                      <m:sSubPr>
                        <m:ctrlPr>
                          <a:rPr lang="en-US" altLang="ko-KR" sz="3200" i="1" baseline="-3623">
                            <a:latin typeface="Cambria Math" panose="02040503050406030204" pitchFamily="18" charset="0"/>
                            <a:cs typeface="Symbol"/>
                          </a:rPr>
                        </m:ctrlPr>
                      </m:sSubPr>
                      <m:e>
                        <m:r>
                          <a:rPr lang="en-US" altLang="ko-KR" sz="3200" i="1" baseline="-3623">
                            <a:latin typeface="Cambria Math" panose="02040503050406030204" pitchFamily="18" charset="0"/>
                            <a:cs typeface="Symbol"/>
                          </a:rPr>
                          <m:t>𝑅</m:t>
                        </m:r>
                      </m:e>
                      <m:sub>
                        <m:r>
                          <a:rPr lang="en-US" altLang="ko-KR" sz="3200" b="0" i="1" baseline="-3623" smtClean="0">
                            <a:latin typeface="Cambria Math" panose="02040503050406030204" pitchFamily="18" charset="0"/>
                            <a:cs typeface="Symbol"/>
                          </a:rPr>
                          <m:t>𝑜</m:t>
                        </m:r>
                        <m:r>
                          <a:rPr lang="en-US" altLang="ko-KR" sz="3200" i="1" baseline="-3623">
                            <a:latin typeface="Cambria Math" panose="02040503050406030204" pitchFamily="18" charset="0"/>
                            <a:cs typeface="Symbol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3200" baseline="-3623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sz="3200" baseline="-3623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823" y="1886032"/>
                <a:ext cx="1371600" cy="12449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왼쪽 대괄호 6"/>
          <p:cNvSpPr/>
          <p:nvPr/>
        </p:nvSpPr>
        <p:spPr>
          <a:xfrm>
            <a:off x="2487823" y="2055897"/>
            <a:ext cx="72000" cy="1008000"/>
          </a:xfrm>
          <a:prstGeom prst="leftBracke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왼쪽 대괄호 7"/>
          <p:cNvSpPr/>
          <p:nvPr/>
        </p:nvSpPr>
        <p:spPr>
          <a:xfrm flipH="1">
            <a:off x="3707023" y="2055899"/>
            <a:ext cx="72000" cy="1008000"/>
          </a:xfrm>
          <a:prstGeom prst="leftBracke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/>
              <p:cNvSpPr txBox="1"/>
              <p:nvPr/>
            </p:nvSpPr>
            <p:spPr>
              <a:xfrm>
                <a:off x="4011823" y="1886032"/>
                <a:ext cx="1005576" cy="1170705"/>
              </a:xfrm>
              <a:prstGeom prst="rect">
                <a:avLst/>
              </a:prstGeom>
            </p:spPr>
            <p:txBody>
              <a:bodyPr vert="horz" wrap="square" lIns="0" tIns="15875" rIns="0" bIns="0" rtlCol="0" anchor="ctr">
                <a:spAutoFit/>
              </a:bodyPr>
              <a:lstStyle/>
              <a:p>
                <a:pPr marL="12700" algn="ctr">
                  <a:lnSpc>
                    <a:spcPct val="120000"/>
                  </a:lnSpc>
                  <a:tabLst>
                    <a:tab pos="73723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baseline="-3623" smtClean="0">
                          <a:latin typeface="Cambria Math" panose="02040503050406030204" pitchFamily="18" charset="0"/>
                          <a:cs typeface="Symbol"/>
                        </a:rPr>
                        <m:t>𝑥</m:t>
                      </m:r>
                    </m:oMath>
                  </m:oMathPara>
                </a14:m>
                <a:endParaRPr lang="en-US" altLang="ko-KR" sz="3200" b="0" baseline="-3623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20000"/>
                  </a:lnSpc>
                  <a:tabLst>
                    <a:tab pos="73723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baseline="-3623" smtClean="0">
                          <a:latin typeface="Cambria Math" panose="02040503050406030204" pitchFamily="18" charset="0"/>
                          <a:cs typeface="Symbol"/>
                        </a:rPr>
                        <m:t>1</m:t>
                      </m:r>
                      <m:r>
                        <a:rPr lang="en-US" altLang="ko-KR" sz="3200" b="0" i="1" baseline="-3623" smtClean="0">
                          <a:latin typeface="Cambria Math" panose="02040503050406030204" pitchFamily="18" charset="0"/>
                          <a:cs typeface="Symbol"/>
                        </a:rPr>
                        <m:t>−</m:t>
                      </m:r>
                      <m:r>
                        <a:rPr lang="en-US" altLang="ko-KR" sz="3200" b="0" i="1" baseline="-3623" smtClean="0">
                          <a:latin typeface="Cambria Math" panose="02040503050406030204" pitchFamily="18" charset="0"/>
                          <a:cs typeface="Symbol"/>
                        </a:rPr>
                        <m:t>𝑥</m:t>
                      </m:r>
                    </m:oMath>
                  </m:oMathPara>
                </a14:m>
                <a:endParaRPr lang="en-US" altLang="ko-KR" sz="3200" b="0" baseline="-3623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823" y="1886032"/>
                <a:ext cx="1005576" cy="11707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왼쪽 대괄호 9"/>
          <p:cNvSpPr/>
          <p:nvPr/>
        </p:nvSpPr>
        <p:spPr>
          <a:xfrm>
            <a:off x="3983300" y="2055897"/>
            <a:ext cx="72000" cy="1008000"/>
          </a:xfrm>
          <a:prstGeom prst="leftBracke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왼쪽 대괄호 10"/>
          <p:cNvSpPr/>
          <p:nvPr/>
        </p:nvSpPr>
        <p:spPr>
          <a:xfrm flipH="1">
            <a:off x="4906240" y="2055897"/>
            <a:ext cx="72000" cy="1008000"/>
          </a:xfrm>
          <a:prstGeom prst="leftBracke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2423" y="22557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왼쪽 대괄호 12"/>
          <p:cNvSpPr/>
          <p:nvPr/>
        </p:nvSpPr>
        <p:spPr>
          <a:xfrm>
            <a:off x="5357391" y="2052680"/>
            <a:ext cx="72000" cy="1008000"/>
          </a:xfrm>
          <a:prstGeom prst="leftBracke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왼쪽 대괄호 13"/>
          <p:cNvSpPr/>
          <p:nvPr/>
        </p:nvSpPr>
        <p:spPr>
          <a:xfrm flipH="1">
            <a:off x="6814627" y="2055897"/>
            <a:ext cx="72000" cy="1008000"/>
          </a:xfrm>
          <a:prstGeom prst="leftBracke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8"/>
              <p:cNvSpPr txBox="1"/>
              <p:nvPr/>
            </p:nvSpPr>
            <p:spPr>
              <a:xfrm>
                <a:off x="5508104" y="1858327"/>
                <a:ext cx="1308210" cy="1170705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 algn="ctr">
                  <a:lnSpc>
                    <a:spcPct val="120000"/>
                  </a:lnSpc>
                  <a:tabLst>
                    <a:tab pos="73723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baseline="-3623" smtClean="0">
                              <a:latin typeface="Cambria Math" panose="02040503050406030204" pitchFamily="18" charset="0"/>
                              <a:cs typeface="Symbol"/>
                            </a:rPr>
                          </m:ctrlPr>
                        </m:sSubPr>
                        <m:e>
                          <m:r>
                            <a:rPr lang="en-US" altLang="ko-KR" sz="3200" b="0" i="1" baseline="-3623" smtClean="0">
                              <a:latin typeface="Cambria Math" panose="02040503050406030204" pitchFamily="18" charset="0"/>
                              <a:cs typeface="Symbol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3200" b="0" i="1" baseline="-3623" smtClean="0">
                              <a:latin typeface="Cambria Math" panose="02040503050406030204" pitchFamily="18" charset="0"/>
                              <a:cs typeface="Symbol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baseline="-3623" smtClean="0">
                          <a:latin typeface="Cambria Math" panose="02040503050406030204" pitchFamily="18" charset="0"/>
                          <a:cs typeface="Symbol"/>
                        </a:rPr>
                        <m:t>𝑥</m:t>
                      </m:r>
                    </m:oMath>
                  </m:oMathPara>
                </a14:m>
                <a:endParaRPr lang="en-US" altLang="ko-KR" sz="3200" b="0" i="1" baseline="-3623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20000"/>
                  </a:lnSpc>
                  <a:tabLst>
                    <a:tab pos="73723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baseline="-3623" smtClean="0">
                              <a:latin typeface="Cambria Math" panose="02040503050406030204" pitchFamily="18" charset="0"/>
                              <a:cs typeface="Symbol"/>
                            </a:rPr>
                          </m:ctrlPr>
                        </m:sSubPr>
                        <m:e>
                          <m:r>
                            <a:rPr lang="en-US" altLang="ko-KR" sz="3200" b="0" i="1" baseline="-3623" smtClean="0">
                              <a:latin typeface="Cambria Math" panose="02040503050406030204" pitchFamily="18" charset="0"/>
                              <a:cs typeface="Symbol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3200" b="0" i="1" baseline="-3623" smtClean="0">
                              <a:latin typeface="Cambria Math" panose="02040503050406030204" pitchFamily="18" charset="0"/>
                              <a:cs typeface="Symbol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baseline="-3623" smtClean="0">
                          <a:latin typeface="Cambria Math" panose="02040503050406030204" pitchFamily="18" charset="0"/>
                          <a:cs typeface="Symbol"/>
                        </a:rPr>
                        <m:t>(</m:t>
                      </m:r>
                      <m:r>
                        <a:rPr lang="en-US" altLang="ko-KR" sz="3200" b="0" i="1" baseline="-3623" smtClean="0">
                          <a:latin typeface="Cambria Math" panose="02040503050406030204" pitchFamily="18" charset="0"/>
                          <a:cs typeface="Symbol"/>
                        </a:rPr>
                        <m:t>1</m:t>
                      </m:r>
                      <m:r>
                        <a:rPr lang="en-US" altLang="ko-KR" sz="3200" b="0" i="1" baseline="-3623" smtClean="0">
                          <a:latin typeface="Cambria Math" panose="02040503050406030204" pitchFamily="18" charset="0"/>
                          <a:cs typeface="Symbol"/>
                        </a:rPr>
                        <m:t>−</m:t>
                      </m:r>
                      <m:r>
                        <a:rPr lang="en-US" altLang="ko-KR" sz="3200" b="0" i="1" baseline="-3623" smtClean="0">
                          <a:latin typeface="Cambria Math" panose="02040503050406030204" pitchFamily="18" charset="0"/>
                          <a:cs typeface="Symbol"/>
                        </a:rPr>
                        <m:t>𝑥</m:t>
                      </m:r>
                      <m:r>
                        <a:rPr lang="en-US" altLang="ko-KR" sz="3200" b="0" i="1" baseline="-3623" smtClean="0">
                          <a:latin typeface="Cambria Math" panose="02040503050406030204" pitchFamily="18" charset="0"/>
                          <a:cs typeface="Symbol"/>
                        </a:rPr>
                        <m:t>)</m:t>
                      </m:r>
                    </m:oMath>
                  </m:oMathPara>
                </a14:m>
                <a:endParaRPr lang="en-US" altLang="ko-KR" sz="3200" b="0" baseline="-3623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858327"/>
                <a:ext cx="1308210" cy="11707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 flipV="1">
            <a:off x="3173623" y="321297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900138" y="4213471"/>
                <a:ext cx="7560840" cy="1914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55600" marR="71755" indent="-342900" latinLnBrk="0">
                  <a:lnSpc>
                    <a:spcPct val="120000"/>
                  </a:lnSpc>
                  <a:spcBef>
                    <a:spcPts val="125"/>
                  </a:spcBef>
                  <a:buFont typeface="Arial" panose="020B0604020202020204" pitchFamily="34" charset="0"/>
                  <a:buChar char="•"/>
                  <a:tabLst>
                    <a:tab pos="198755" algn="l"/>
                  </a:tabLst>
                </a:pPr>
                <a:r>
                  <a:rPr lang="en-US" altLang="ko-KR" spc="-5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mathematical </a:t>
                </a:r>
                <a:r>
                  <a:rPr lang="en-US" altLang="ko-KR" spc="-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definition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ko-KR" altLang="en-US" i="1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r>
                      <a:rPr lang="en-US" altLang="ko-KR" i="1" spc="-7" baseline="-20833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</m:oMath>
                </a14:m>
                <a:r>
                  <a:rPr lang="en-US" altLang="ko-KR" spc="-7" baseline="-20833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ko-KR" spc="-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altLang="ko-KR" spc="-5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dominant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eigenvalue of </a:t>
                </a:r>
                <a:r>
                  <a:rPr lang="en-US" altLang="ko-KR" spc="-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Next </a:t>
                </a:r>
                <a:r>
                  <a:rPr lang="en-US" altLang="ko-KR" spc="-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Generation Matrix, i.e. the largest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value </a:t>
                </a:r>
                <a:r>
                  <a:rPr lang="en-US" altLang="ko-KR" spc="-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ko-KR" altLang="en-US" i="1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r>
                      <a:rPr lang="en-US" altLang="ko-KR" i="1" spc="-7" baseline="-20833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en-US" altLang="ko-KR" i="1" spc="-7" baseline="-20833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altLang="ko-KR" spc="-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which </a:t>
                </a:r>
                <a:r>
                  <a:rPr lang="en-US" altLang="ko-KR" spc="-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satisfies the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above </a:t>
                </a:r>
                <a:r>
                  <a:rPr lang="en-US" altLang="ko-KR" spc="-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equations.</a:t>
                </a:r>
              </a:p>
              <a:p>
                <a:pPr marL="355600" marR="71755" indent="-342900" latinLnBrk="0">
                  <a:lnSpc>
                    <a:spcPct val="120000"/>
                  </a:lnSpc>
                  <a:spcBef>
                    <a:spcPts val="125"/>
                  </a:spcBef>
                  <a:buFont typeface="Arial" panose="020B0604020202020204" pitchFamily="34" charset="0"/>
                  <a:buChar char="•"/>
                  <a:tabLst>
                    <a:tab pos="198755" algn="l"/>
                  </a:tabLst>
                </a:pPr>
                <a:endPara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55600" marR="5080" indent="-3429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526415" algn="l"/>
                    <a:tab pos="527050" algn="l"/>
                  </a:tabLst>
                </a:pP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altLang="ko-KR" spc="-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 that represents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altLang="ko-KR" spc="-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“typical” infectious</a:t>
                </a:r>
                <a:r>
                  <a:rPr lang="en-US" altLang="ko-KR" spc="4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pc="-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person is the corresponding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eigenvector </a:t>
                </a: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8" y="4213471"/>
                <a:ext cx="7560840" cy="1914883"/>
              </a:xfrm>
              <a:prstGeom prst="rect">
                <a:avLst/>
              </a:prstGeom>
              <a:blipFill>
                <a:blip r:embed="rId6"/>
                <a:stretch>
                  <a:fillRect l="-403" b="-2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183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Next Generation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Matrix for </a:t>
                </a:r>
                <a14:m>
                  <m:oMath xmlns:m="http://schemas.openxmlformats.org/officeDocument/2006/math">
                    <m:r>
                      <a:rPr lang="ko-KR" altLang="en-US" i="1" spc="-120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ko-KR" altLang="en-US" i="1" spc="-179" baseline="-2102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2085" t="-12264"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bject 2"/>
              <p:cNvSpPr txBox="1"/>
              <p:nvPr/>
            </p:nvSpPr>
            <p:spPr>
              <a:xfrm>
                <a:off x="576100" y="2832572"/>
                <a:ext cx="3851883" cy="1086195"/>
              </a:xfrm>
              <a:prstGeom prst="rect">
                <a:avLst/>
              </a:prstGeom>
            </p:spPr>
            <p:txBody>
              <a:bodyPr vert="horz" wrap="square" lIns="0" tIns="22860" rIns="0" bIns="0" rtlCol="0">
                <a:spAutoFit/>
              </a:bodyPr>
              <a:lstStyle/>
              <a:p>
                <a:pPr marL="12700" marR="5080" latinLnBrk="0">
                  <a:lnSpc>
                    <a:spcPct val="120000"/>
                  </a:lnSpc>
                  <a:spcBef>
                    <a:spcPts val="180"/>
                  </a:spcBef>
                </a:pPr>
                <a:r>
                  <a:rPr lang="en-US" spc="-1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Number </a:t>
                </a:r>
                <a:r>
                  <a:rPr lang="en-US" spc="-20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spc="-35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young </a:t>
                </a:r>
                <a:r>
                  <a:rPr lang="en-US" spc="-30" dirty="0">
                    <a:latin typeface="Arial" panose="020B0604020202020204" pitchFamily="34" charset="0"/>
                    <a:cs typeface="Arial" panose="020B0604020202020204" pitchFamily="34" charset="0"/>
                  </a:rPr>
                  <a:t>secondary </a:t>
                </a:r>
                <a:r>
                  <a:rPr lang="en-US" spc="-3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infectious generated </a:t>
                </a:r>
                <a:r>
                  <a:rPr lang="en-US" spc="-20" dirty="0">
                    <a:latin typeface="Arial" panose="020B0604020202020204" pitchFamily="34" charset="0"/>
                    <a:cs typeface="Arial" panose="020B0604020202020204" pitchFamily="34" charset="0"/>
                  </a:rPr>
                  <a:t>by </a:t>
                </a:r>
                <a:r>
                  <a:rPr lang="en-US" spc="-4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</a:t>
                </a:r>
                <a:r>
                  <a:rPr lang="en-US" spc="-35" dirty="0" smtClean="0">
                    <a:solidFill>
                      <a:srgbClr val="FF3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young </a:t>
                </a:r>
                <a:r>
                  <a:rPr lang="en-US" spc="-35" dirty="0">
                    <a:latin typeface="Arial" panose="020B0604020202020204" pitchFamily="34" charset="0"/>
                    <a:cs typeface="Arial" panose="020B0604020202020204" pitchFamily="34" charset="0"/>
                  </a:rPr>
                  <a:t>infectious </a:t>
                </a:r>
                <a:endParaRPr lang="en-US" spc="-35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marR="5080" latinLnBrk="0">
                  <a:lnSpc>
                    <a:spcPct val="120000"/>
                  </a:lnSpc>
                  <a:spcBef>
                    <a:spcPts val="1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2000" b="0" i="0" spc="-45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ymbol"/>
                        </a:rPr>
                        <m:t>=</m:t>
                      </m:r>
                      <m:r>
                        <a:rPr lang="ko-KR" altLang="en-US" sz="2000" i="1" spc="-45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ymbol"/>
                        </a:rPr>
                        <m:t>𝛽</m:t>
                      </m:r>
                      <m:r>
                        <a:rPr lang="ko-KR" altLang="en-US" sz="2000" i="1" spc="-67" baseline="-21367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ko-KR" altLang="en-US" sz="2000" i="1" spc="-67" baseline="-21367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en-US" altLang="ko-KR" sz="2000" b="0" i="1" spc="-45" dirty="0" smtClean="0">
                          <a:latin typeface="Cambria Math" panose="02040503050406030204" pitchFamily="18" charset="0"/>
                          <a:cs typeface="Arial"/>
                        </a:rPr>
                        <m:t>𝑆</m:t>
                      </m:r>
                      <m:r>
                        <a:rPr lang="ko-KR" altLang="en-US" sz="2000" i="1" spc="-67" baseline="-21367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ko-KR" altLang="en-US" sz="2000" i="1" spc="-45" dirty="0">
                          <a:latin typeface="Cambria Math" panose="02040503050406030204" pitchFamily="18" charset="0"/>
                          <a:cs typeface="Arial"/>
                        </a:rPr>
                        <m:t>𝐷</m:t>
                      </m:r>
                    </m:oMath>
                  </m:oMathPara>
                </a14:m>
                <a:endParaRPr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00" y="2832572"/>
                <a:ext cx="3851883" cy="1086195"/>
              </a:xfrm>
              <a:prstGeom prst="rect">
                <a:avLst/>
              </a:prstGeom>
              <a:blipFill>
                <a:blip r:embed="rId3"/>
                <a:stretch>
                  <a:fillRect l="-3487" t="-2809" r="-34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bject 16"/>
          <p:cNvSpPr txBox="1"/>
          <p:nvPr/>
        </p:nvSpPr>
        <p:spPr>
          <a:xfrm>
            <a:off x="576101" y="1779935"/>
            <a:ext cx="8064896" cy="6676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lang="en-US" altLang="ko-KR" spc="-5" dirty="0">
                <a:latin typeface="Arial"/>
                <a:cs typeface="Arial"/>
              </a:rPr>
              <a:t>The same approach </a:t>
            </a:r>
            <a:r>
              <a:rPr lang="en-US" altLang="ko-KR" dirty="0">
                <a:latin typeface="Arial"/>
                <a:cs typeface="Arial"/>
              </a:rPr>
              <a:t>can be used </a:t>
            </a:r>
            <a:r>
              <a:rPr lang="en-US" altLang="ko-KR" spc="-5" dirty="0">
                <a:latin typeface="Arial"/>
                <a:cs typeface="Arial"/>
              </a:rPr>
              <a:t>to calculate the </a:t>
            </a:r>
            <a:r>
              <a:rPr lang="en-US" altLang="ko-KR" dirty="0">
                <a:latin typeface="Arial"/>
                <a:cs typeface="Arial"/>
              </a:rPr>
              <a:t>net </a:t>
            </a:r>
            <a:r>
              <a:rPr lang="en-US" altLang="ko-KR" spc="-5" dirty="0">
                <a:latin typeface="Arial"/>
                <a:cs typeface="Arial"/>
              </a:rPr>
              <a:t>reproduction  number for </a:t>
            </a:r>
            <a:r>
              <a:rPr lang="en-US" altLang="ko-KR" dirty="0">
                <a:latin typeface="Arial"/>
                <a:cs typeface="Arial"/>
              </a:rPr>
              <a:t>a </a:t>
            </a:r>
            <a:r>
              <a:rPr lang="en-US" altLang="ko-KR" spc="-5" dirty="0">
                <a:latin typeface="Arial"/>
                <a:cs typeface="Arial"/>
              </a:rPr>
              <a:t>population </a:t>
            </a:r>
            <a:r>
              <a:rPr lang="en-US" altLang="ko-KR" dirty="0">
                <a:latin typeface="Arial"/>
                <a:cs typeface="Arial"/>
              </a:rPr>
              <a:t>in which </a:t>
            </a:r>
            <a:r>
              <a:rPr lang="en-US" altLang="ko-KR" spc="-5" dirty="0">
                <a:latin typeface="Arial"/>
                <a:cs typeface="Arial"/>
              </a:rPr>
              <a:t>some </a:t>
            </a:r>
            <a:r>
              <a:rPr lang="en-US" altLang="ko-KR" dirty="0">
                <a:latin typeface="Arial"/>
                <a:cs typeface="Arial"/>
              </a:rPr>
              <a:t>individuals </a:t>
            </a:r>
            <a:r>
              <a:rPr lang="en-US" altLang="ko-KR" spc="-5" dirty="0">
                <a:latin typeface="Arial"/>
                <a:cs typeface="Arial"/>
              </a:rPr>
              <a:t>are</a:t>
            </a:r>
            <a:r>
              <a:rPr lang="en-US" altLang="ko-KR" spc="15" dirty="0">
                <a:latin typeface="Arial"/>
                <a:cs typeface="Arial"/>
              </a:rPr>
              <a:t> </a:t>
            </a:r>
            <a:r>
              <a:rPr lang="en-US" altLang="ko-KR" spc="-5" dirty="0" smtClean="0">
                <a:latin typeface="Arial"/>
                <a:cs typeface="Arial"/>
              </a:rPr>
              <a:t>immune, where</a:t>
            </a:r>
            <a:r>
              <a:rPr lang="en-US" altLang="ko-KR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NGM is :</a:t>
            </a:r>
            <a:endParaRPr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520362" y="4040140"/>
                <a:ext cx="1815241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ko-KR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ko-KR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362" y="4040140"/>
                <a:ext cx="1815241" cy="914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bject 2"/>
              <p:cNvSpPr txBox="1"/>
              <p:nvPr/>
            </p:nvSpPr>
            <p:spPr>
              <a:xfrm>
                <a:off x="4824572" y="2832572"/>
                <a:ext cx="3851883" cy="1086195"/>
              </a:xfrm>
              <a:prstGeom prst="rect">
                <a:avLst/>
              </a:prstGeom>
            </p:spPr>
            <p:txBody>
              <a:bodyPr vert="horz" wrap="square" lIns="0" tIns="22860" rIns="0" bIns="0" rtlCol="0">
                <a:spAutoFit/>
              </a:bodyPr>
              <a:lstStyle/>
              <a:p>
                <a:pPr marL="12700" marR="5080" latinLnBrk="0">
                  <a:lnSpc>
                    <a:spcPct val="120000"/>
                  </a:lnSpc>
                  <a:spcBef>
                    <a:spcPts val="180"/>
                  </a:spcBef>
                </a:pPr>
                <a:r>
                  <a:rPr lang="en-US" spc="-1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Number </a:t>
                </a:r>
                <a:r>
                  <a:rPr lang="en-US" spc="-20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spc="-35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young </a:t>
                </a:r>
                <a:r>
                  <a:rPr lang="en-US" spc="-30" dirty="0">
                    <a:latin typeface="Arial" panose="020B0604020202020204" pitchFamily="34" charset="0"/>
                    <a:cs typeface="Arial" panose="020B0604020202020204" pitchFamily="34" charset="0"/>
                  </a:rPr>
                  <a:t>secondary </a:t>
                </a:r>
                <a:r>
                  <a:rPr lang="en-US" spc="-3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infectious generated </a:t>
                </a:r>
                <a:r>
                  <a:rPr lang="en-US" spc="-20" dirty="0">
                    <a:latin typeface="Arial" panose="020B0604020202020204" pitchFamily="34" charset="0"/>
                    <a:cs typeface="Arial" panose="020B0604020202020204" pitchFamily="34" charset="0"/>
                  </a:rPr>
                  <a:t>by </a:t>
                </a:r>
                <a:r>
                  <a:rPr lang="en-US" spc="-4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</a:t>
                </a:r>
                <a:r>
                  <a:rPr lang="en-US" spc="-35" dirty="0" smtClean="0">
                    <a:solidFill>
                      <a:srgbClr val="FF3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old </a:t>
                </a:r>
                <a:r>
                  <a:rPr lang="en-US" spc="-35" dirty="0">
                    <a:latin typeface="Arial" panose="020B0604020202020204" pitchFamily="34" charset="0"/>
                    <a:cs typeface="Arial" panose="020B0604020202020204" pitchFamily="34" charset="0"/>
                  </a:rPr>
                  <a:t>infectious </a:t>
                </a:r>
                <a:endParaRPr lang="en-US" spc="-35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marR="5080" latinLnBrk="0">
                  <a:lnSpc>
                    <a:spcPct val="120000"/>
                  </a:lnSpc>
                  <a:spcBef>
                    <a:spcPts val="1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2000" b="0" i="0" spc="-45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ymbol"/>
                        </a:rPr>
                        <m:t>=</m:t>
                      </m:r>
                      <m:r>
                        <a:rPr lang="ko-KR" altLang="en-US" sz="2000" i="1" spc="-45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ymbol"/>
                        </a:rPr>
                        <m:t>𝛽</m:t>
                      </m:r>
                      <m:r>
                        <a:rPr lang="ko-KR" altLang="en-US" sz="2000" i="1" spc="-67" baseline="-21367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en-US" altLang="ko-KR" sz="2000" b="0" i="1" spc="-67" baseline="-21367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𝑜</m:t>
                      </m:r>
                      <m:r>
                        <a:rPr lang="en-US" altLang="ko-KR" sz="2000" b="0" i="1" spc="-45" dirty="0" smtClean="0">
                          <a:latin typeface="Cambria Math" panose="02040503050406030204" pitchFamily="18" charset="0"/>
                          <a:cs typeface="Arial"/>
                        </a:rPr>
                        <m:t>𝑆</m:t>
                      </m:r>
                      <m:r>
                        <a:rPr lang="ko-KR" altLang="en-US" sz="2000" i="1" spc="-67" baseline="-21367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ko-KR" altLang="en-US" sz="2000" i="1" spc="-45" dirty="0">
                          <a:latin typeface="Cambria Math" panose="02040503050406030204" pitchFamily="18" charset="0"/>
                          <a:cs typeface="Arial"/>
                        </a:rPr>
                        <m:t>𝐷</m:t>
                      </m:r>
                    </m:oMath>
                  </m:oMathPara>
                </a14:m>
                <a:endParaRPr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572" y="2832572"/>
                <a:ext cx="3851883" cy="1086195"/>
              </a:xfrm>
              <a:prstGeom prst="rect">
                <a:avLst/>
              </a:prstGeom>
              <a:blipFill>
                <a:blip r:embed="rId5"/>
                <a:stretch>
                  <a:fillRect l="-3323" t="-2809" r="-3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2"/>
              <p:cNvSpPr txBox="1"/>
              <p:nvPr/>
            </p:nvSpPr>
            <p:spPr>
              <a:xfrm>
                <a:off x="576101" y="5080461"/>
                <a:ext cx="3851883" cy="1072217"/>
              </a:xfrm>
              <a:prstGeom prst="rect">
                <a:avLst/>
              </a:prstGeom>
            </p:spPr>
            <p:txBody>
              <a:bodyPr vert="horz" wrap="square" lIns="0" tIns="22860" rIns="0" bIns="0" rtlCol="0">
                <a:spAutoFit/>
              </a:bodyPr>
              <a:lstStyle/>
              <a:p>
                <a:pPr marL="12700" marR="5080" latinLnBrk="0">
                  <a:lnSpc>
                    <a:spcPct val="120000"/>
                  </a:lnSpc>
                  <a:spcBef>
                    <a:spcPts val="180"/>
                  </a:spcBef>
                </a:pPr>
                <a:r>
                  <a:rPr lang="en-US" spc="-1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Number </a:t>
                </a:r>
                <a:r>
                  <a:rPr lang="en-US" spc="-20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spc="-35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old </a:t>
                </a:r>
                <a:r>
                  <a:rPr lang="en-US" spc="-30" dirty="0">
                    <a:latin typeface="Arial" panose="020B0604020202020204" pitchFamily="34" charset="0"/>
                    <a:cs typeface="Arial" panose="020B0604020202020204" pitchFamily="34" charset="0"/>
                  </a:rPr>
                  <a:t>secondary </a:t>
                </a:r>
                <a:r>
                  <a:rPr lang="en-US" spc="-3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infectious generated </a:t>
                </a:r>
                <a:r>
                  <a:rPr lang="en-US" spc="-20" dirty="0">
                    <a:latin typeface="Arial" panose="020B0604020202020204" pitchFamily="34" charset="0"/>
                    <a:cs typeface="Arial" panose="020B0604020202020204" pitchFamily="34" charset="0"/>
                  </a:rPr>
                  <a:t>by </a:t>
                </a:r>
                <a:r>
                  <a:rPr lang="en-US" spc="-4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</a:t>
                </a:r>
                <a:r>
                  <a:rPr lang="en-US" spc="-35" dirty="0">
                    <a:solidFill>
                      <a:srgbClr val="FF3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young  </a:t>
                </a:r>
                <a:r>
                  <a:rPr lang="en-US" spc="-35" dirty="0">
                    <a:latin typeface="Arial" panose="020B0604020202020204" pitchFamily="34" charset="0"/>
                    <a:cs typeface="Arial" panose="020B0604020202020204" pitchFamily="34" charset="0"/>
                  </a:rPr>
                  <a:t>infectious </a:t>
                </a:r>
                <a:endParaRPr lang="en-US" spc="-35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marR="5080" latinLnBrk="0">
                  <a:lnSpc>
                    <a:spcPct val="120000"/>
                  </a:lnSpc>
                  <a:spcBef>
                    <a:spcPts val="1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0" spc="-45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ymbol"/>
                        </a:rPr>
                        <m:t>=</m:t>
                      </m:r>
                      <m:r>
                        <a:rPr lang="ko-KR" altLang="en-US" i="1" spc="-45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ymbol"/>
                        </a:rPr>
                        <m:t>𝛽</m:t>
                      </m:r>
                      <m:r>
                        <a:rPr lang="en-US" altLang="ko-KR" b="0" i="1" spc="-67" baseline="-21367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𝑜</m:t>
                      </m:r>
                      <m:r>
                        <a:rPr lang="ko-KR" altLang="en-US" i="1" spc="-67" baseline="-21367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en-US" altLang="ko-KR" b="0" i="1" spc="-45" dirty="0" smtClean="0">
                          <a:latin typeface="Cambria Math" panose="02040503050406030204" pitchFamily="18" charset="0"/>
                          <a:cs typeface="Arial"/>
                        </a:rPr>
                        <m:t>𝑆</m:t>
                      </m:r>
                      <m:r>
                        <a:rPr lang="en-US" altLang="ko-KR" b="0" i="1" spc="-67" baseline="-21367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𝑜</m:t>
                      </m:r>
                      <m:r>
                        <a:rPr lang="ko-KR" altLang="en-US" i="1" spc="-45" dirty="0">
                          <a:latin typeface="Cambria Math" panose="02040503050406030204" pitchFamily="18" charset="0"/>
                          <a:cs typeface="Arial"/>
                        </a:rPr>
                        <m:t>𝐷</m:t>
                      </m:r>
                    </m:oMath>
                  </m:oMathPara>
                </a14:m>
                <a:endParaRPr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01" y="5080461"/>
                <a:ext cx="3851883" cy="1072217"/>
              </a:xfrm>
              <a:prstGeom prst="rect">
                <a:avLst/>
              </a:prstGeom>
              <a:blipFill>
                <a:blip r:embed="rId6"/>
                <a:stretch>
                  <a:fillRect l="-3487" t="-2273" b="-2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2"/>
              <p:cNvSpPr txBox="1"/>
              <p:nvPr/>
            </p:nvSpPr>
            <p:spPr>
              <a:xfrm>
                <a:off x="4824573" y="5085184"/>
                <a:ext cx="3851883" cy="1086195"/>
              </a:xfrm>
              <a:prstGeom prst="rect">
                <a:avLst/>
              </a:prstGeom>
            </p:spPr>
            <p:txBody>
              <a:bodyPr vert="horz" wrap="square" lIns="0" tIns="22860" rIns="0" bIns="0" rtlCol="0">
                <a:spAutoFit/>
              </a:bodyPr>
              <a:lstStyle/>
              <a:p>
                <a:pPr marL="12700" marR="5080" latinLnBrk="0">
                  <a:lnSpc>
                    <a:spcPct val="120000"/>
                  </a:lnSpc>
                  <a:spcBef>
                    <a:spcPts val="180"/>
                  </a:spcBef>
                </a:pPr>
                <a:r>
                  <a:rPr lang="en-US" spc="-1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Number </a:t>
                </a:r>
                <a:r>
                  <a:rPr lang="en-US" spc="-20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spc="-35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old </a:t>
                </a:r>
                <a:r>
                  <a:rPr lang="en-US" spc="-30" dirty="0">
                    <a:latin typeface="Arial" panose="020B0604020202020204" pitchFamily="34" charset="0"/>
                    <a:cs typeface="Arial" panose="020B0604020202020204" pitchFamily="34" charset="0"/>
                  </a:rPr>
                  <a:t>secondary </a:t>
                </a:r>
                <a:r>
                  <a:rPr lang="en-US" spc="-3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infectious generated </a:t>
                </a:r>
                <a:r>
                  <a:rPr lang="en-US" spc="-20" dirty="0">
                    <a:latin typeface="Arial" panose="020B0604020202020204" pitchFamily="34" charset="0"/>
                    <a:cs typeface="Arial" panose="020B0604020202020204" pitchFamily="34" charset="0"/>
                  </a:rPr>
                  <a:t>by </a:t>
                </a:r>
                <a:r>
                  <a:rPr lang="en-US" spc="-4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</a:t>
                </a:r>
                <a:r>
                  <a:rPr lang="en-US" spc="-35" dirty="0" smtClean="0">
                    <a:solidFill>
                      <a:srgbClr val="FF3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old </a:t>
                </a:r>
                <a:r>
                  <a:rPr lang="en-US" spc="-35" dirty="0">
                    <a:latin typeface="Arial" panose="020B0604020202020204" pitchFamily="34" charset="0"/>
                    <a:cs typeface="Arial" panose="020B0604020202020204" pitchFamily="34" charset="0"/>
                  </a:rPr>
                  <a:t>infectious </a:t>
                </a:r>
                <a:endParaRPr lang="en-US" spc="-35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marR="5080" latinLnBrk="0">
                  <a:lnSpc>
                    <a:spcPct val="120000"/>
                  </a:lnSpc>
                  <a:spcBef>
                    <a:spcPts val="1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2000" b="0" i="0" spc="-45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ymbol"/>
                        </a:rPr>
                        <m:t>=</m:t>
                      </m:r>
                      <m:r>
                        <a:rPr lang="ko-KR" altLang="en-US" sz="2000" i="1" spc="-45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ymbol"/>
                        </a:rPr>
                        <m:t>𝛽</m:t>
                      </m:r>
                      <m:r>
                        <a:rPr lang="en-US" altLang="ko-KR" sz="2000" b="0" i="1" spc="-67" baseline="-21367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𝑜</m:t>
                      </m:r>
                      <m:r>
                        <a:rPr lang="en-US" altLang="ko-KR" sz="2000" b="0" i="1" spc="-67" baseline="-21367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𝑜</m:t>
                      </m:r>
                      <m:r>
                        <a:rPr lang="en-US" altLang="ko-KR" sz="2000" b="0" i="1" spc="-45" dirty="0" smtClean="0">
                          <a:latin typeface="Cambria Math" panose="02040503050406030204" pitchFamily="18" charset="0"/>
                          <a:cs typeface="Arial"/>
                        </a:rPr>
                        <m:t>𝑆</m:t>
                      </m:r>
                      <m:r>
                        <a:rPr lang="en-US" altLang="ko-KR" sz="2000" b="0" i="1" spc="-67" baseline="-21367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𝑜</m:t>
                      </m:r>
                      <m:r>
                        <a:rPr lang="ko-KR" altLang="en-US" sz="2000" i="1" spc="-45" dirty="0">
                          <a:latin typeface="Cambria Math" panose="02040503050406030204" pitchFamily="18" charset="0"/>
                          <a:cs typeface="Arial"/>
                        </a:rPr>
                        <m:t>𝐷</m:t>
                      </m:r>
                    </m:oMath>
                  </m:oMathPara>
                </a14:m>
                <a:endParaRPr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573" y="5085184"/>
                <a:ext cx="3851883" cy="1086195"/>
              </a:xfrm>
              <a:prstGeom prst="rect">
                <a:avLst/>
              </a:prstGeom>
              <a:blipFill>
                <a:blip r:embed="rId7"/>
                <a:stretch>
                  <a:fillRect l="-3323" t="-2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03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00138" y="2084218"/>
                <a:ext cx="7600952" cy="3793054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How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herd immunity threshold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non-randomly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(heterogeneously)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mixing populations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tabLst>
                    <a:tab pos="204470" algn="l"/>
                  </a:tabLst>
                </a:pPr>
                <a:r>
                  <a:rPr lang="en-US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Measure prevalence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lang="en-US" altLang="ko-KR" spc="-5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serosurvey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tabLst>
                    <a:tab pos="204470" algn="l"/>
                  </a:tabLst>
                </a:pPr>
                <a:r>
                  <a:rPr lang="en-US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 forces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infection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lang="en-US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different </a:t>
                </a:r>
                <a:r>
                  <a:rPr lang="en-US" altLang="ko-KR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subgroups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tabLst>
                    <a:tab pos="204470" algn="l"/>
                  </a:tabLst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Choose </a:t>
                </a:r>
                <a:r>
                  <a:rPr lang="en-US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WAIFW matrix</a:t>
                </a:r>
                <a:r>
                  <a:rPr lang="en-US" altLang="ko-KR" spc="-1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structure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tabLst>
                    <a:tab pos="204470" algn="l"/>
                  </a:tabLst>
                </a:pPr>
                <a:r>
                  <a:rPr lang="en-US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 WAIFW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</a:p>
              <a:p>
                <a:pPr marL="342900" indent="-34290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tabLst>
                    <a:tab pos="204470" algn="l"/>
                  </a:tabLst>
                </a:pPr>
                <a:endPara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tabLst>
                    <a:tab pos="204470" algn="l"/>
                  </a:tabLst>
                </a:pPr>
                <a:r>
                  <a:rPr lang="en-US" altLang="ko-KR" spc="-5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Formulate “Next Generation Matrix”</a:t>
                </a:r>
                <a:r>
                  <a:rPr lang="en-US" altLang="ko-KR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pc="-5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(NGM)</a:t>
                </a:r>
                <a:endPara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tabLst>
                    <a:tab pos="204470" algn="l"/>
                  </a:tabLst>
                </a:pPr>
                <a:r>
                  <a:rPr lang="en-US" altLang="ko-KR" spc="-5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ko-KR" altLang="en-US" i="1" spc="-8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spc="-120" baseline="-2102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pc="-7" baseline="-20833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pc="-5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</a:t>
                </a:r>
                <a:r>
                  <a:rPr lang="en-US" altLang="ko-KR" spc="-5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NGM</a:t>
                </a:r>
              </a:p>
              <a:p>
                <a:pPr marL="342900" indent="-34290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tabLst>
                    <a:tab pos="204470" algn="l"/>
                  </a:tabLst>
                </a:pPr>
                <a:endPara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tabLst>
                    <a:tab pos="204470" algn="l"/>
                  </a:tabLst>
                </a:pPr>
                <a:r>
                  <a:rPr lang="en-US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Herd immunity threshold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can be </a:t>
                </a:r>
                <a:r>
                  <a:rPr lang="en-US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calculated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via</a:t>
                </a:r>
                <a:r>
                  <a:rPr lang="en-US" altLang="ko-KR" spc="15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pc="-8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pc="-8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pc="-8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pc="-80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ko-KR" altLang="en-US" i="1" spc="-80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spc="-120" baseline="-2102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00138" y="2084218"/>
                <a:ext cx="7600952" cy="3793054"/>
              </a:xfrm>
              <a:blipFill>
                <a:blip r:embed="rId3"/>
                <a:stretch>
                  <a:fillRect l="-882" t="-161" b="-2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297283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7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Reproduction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number &amp;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9552" y="2276872"/>
                <a:ext cx="8105257" cy="3888432"/>
              </a:xfrm>
            </p:spPr>
            <p:txBody>
              <a:bodyPr>
                <a:no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number of secondary cases generated by one typical  infectious person introduced into a totally susceptible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population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𝑅</m:t>
                      </m:r>
                      <m:r>
                        <a:rPr lang="ko-KR" altLang="en-US" i="1" baseline="-20964" dirty="0">
                          <a:latin typeface="Cambria Math" panose="02040503050406030204" pitchFamily="18" charset="0"/>
                          <a:cs typeface="Arial" pitchFamily="34" charset="0"/>
                        </a:rPr>
                        <m:t>0</m:t>
                      </m:r>
                      <m:r>
                        <a:rPr lang="ko-KR" altLang="en-US" i="1" spc="-367" baseline="-20964" dirty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	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𝛽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𝑁</m:t>
                      </m:r>
                      <m:r>
                        <a:rPr lang="ko-KR" altLang="en-US" i="1" spc="-470" dirty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𝐷</m:t>
                      </m:r>
                    </m:oMath>
                  </m:oMathPara>
                </a14:m>
                <a:endParaRPr lang="ko-KR" alt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In a randomly-mixing population, the net reproduction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r>
                      <a:rPr lang="ko-KR" altLang="en-US" i="1" baseline="-20964" dirty="0" smtClean="0"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ko-KR" altLang="en-US" i="1" dirty="0"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r>
                      <a:rPr lang="ko-KR" altLang="en-US" i="1" baseline="-20964" dirty="0"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ko-KR" altLang="en-US" i="1" spc="-15" baseline="-20964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At equilibrium for an endemic infection, epidemic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threshold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</m:t>
                      </m:r>
                      <m:r>
                        <a:rPr lang="en-US" altLang="ko-KR" i="1" baseline="-20833" dirty="0">
                          <a:latin typeface="Cambria Math" panose="02040503050406030204" pitchFamily="18" charset="0"/>
                          <a:cs typeface="Arial" pitchFamily="34" charset="0"/>
                        </a:rPr>
                        <m:t>0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1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/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𝑠</m:t>
                      </m:r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The herd immunity threshold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latin typeface="Cambria Math" panose="02040503050406030204" pitchFamily="18" charset="0"/>
                          <a:cs typeface="Arial"/>
                        </a:rPr>
                        <m:t>𝐻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cs typeface="Arial"/>
                        </a:rPr>
                        <m:t> =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cs typeface="Arial"/>
                        </a:rPr>
                        <m:t>1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cs typeface="Arial"/>
                        </a:rPr>
                        <m:t> −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cs typeface="Arial"/>
                        </a:rPr>
                        <m:t>1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cs typeface="Arial"/>
                        </a:rPr>
                        <m:t>/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cs typeface="Arial"/>
                        </a:rPr>
                        <m:t>𝑅</m:t>
                      </m:r>
                      <m:r>
                        <a:rPr lang="en-US" altLang="ko-KR" i="1" baseline="-20833" dirty="0">
                          <a:latin typeface="Cambria Math" panose="02040503050406030204" pitchFamily="18" charset="0"/>
                          <a:cs typeface="Arial"/>
                        </a:rPr>
                        <m:t>0</m:t>
                      </m:r>
                    </m:oMath>
                  </m:oMathPara>
                </a14:m>
                <a:endParaRPr lang="en-US" altLang="ko-KR" baseline="-20833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552" y="2276872"/>
                <a:ext cx="8105257" cy="3888432"/>
              </a:xfrm>
              <a:blipFill>
                <a:blip r:embed="rId2"/>
                <a:stretch>
                  <a:fillRect l="-301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ctrTitle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 randomly mixing population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1684" r="-481"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6419" y="2276872"/>
                <a:ext cx="7888390" cy="3240360"/>
              </a:xfrm>
            </p:spPr>
            <p:txBody>
              <a:bodyPr>
                <a:noAutofit/>
              </a:bodyPr>
              <a:lstStyle/>
              <a:p>
                <a:pPr marL="285750" indent="-285750">
                  <a:lnSpc>
                    <a:spcPct val="12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Measure the prevalence of previous </a:t>
                </a:r>
                <a:r>
                  <a:rPr lang="en-US" altLang="ko-KR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infection by </a:t>
                </a:r>
                <a:r>
                  <a:rPr lang="en-US" altLang="ko-KR" spc="-5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serosurvey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altLang="ko-KR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Calculate </a:t>
                </a:r>
                <a:r>
                  <a:rPr lang="en-US" altLang="ko-KR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equilibrium proportion susceptible,</a:t>
                </a:r>
                <a:r>
                  <a:rPr lang="en-US" altLang="ko-KR" spc="75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ko-KR" i="1" spc="75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ko-KR" altLang="ar-AE" i="1" spc="75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p>
                        <m:r>
                          <a:rPr lang="ar-AE" altLang="ko-KR" i="1" spc="75"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spc="75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altLang="ko-KR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ko-KR" altLang="en-US" i="1" spc="-5" dirty="0"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r>
                      <a:rPr lang="en-US" altLang="ko-KR" i="1" spc="-7" baseline="-20833" dirty="0"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</m:oMath>
                </a14:m>
                <a:r>
                  <a:rPr lang="en-US" altLang="ko-KR" spc="15" baseline="-20833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using</a:t>
                </a:r>
              </a:p>
              <a:p>
                <a:pPr algn="ctr">
                  <a:lnSpc>
                    <a:spcPct val="120000"/>
                  </a:lnSpc>
                  <a:spcBef>
                    <a:spcPts val="100"/>
                  </a:spcBef>
                  <a:tabLst>
                    <a:tab pos="354965" algn="l"/>
                    <a:tab pos="355600" algn="l"/>
                  </a:tabLst>
                </a:pPr>
                <a:r>
                  <a:rPr lang="en-US" altLang="ko-KR" spc="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pc="-5" dirty="0"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r>
                      <a:rPr lang="en-US" altLang="ko-KR" i="1" spc="-7" baseline="-20833" dirty="0"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en-US" altLang="ko-KR" i="1" spc="-5" dirty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altLang="ko-KR" i="1" spc="-5" dirty="0">
                        <a:latin typeface="Cambria Math" panose="02040503050406030204" pitchFamily="18" charset="0"/>
                        <a:cs typeface="Arial"/>
                      </a:rPr>
                      <m:t>	</m:t>
                    </m:r>
                    <m:r>
                      <a:rPr lang="en-US" altLang="ko-KR" i="1" spc="-5" dirty="0"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en-US" altLang="ko-KR" i="1" spc="-5" dirty="0"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sSup>
                      <m:sSupPr>
                        <m:ctrlPr>
                          <a:rPr lang="ar-AE" altLang="ko-KR" i="1" spc="-5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ko-KR" altLang="ar-AE" i="1" spc="-5" dirty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p>
                        <m:r>
                          <a:rPr lang="ar-AE" altLang="ko-KR" i="1" spc="-5" dirty="0"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:endParaRPr lang="en-US" altLang="ko-KR" spc="-5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altLang="ko-KR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(Alternative) Estimate </a:t>
                </a:r>
                <a14:m>
                  <m:oMath xmlns:m="http://schemas.openxmlformats.org/officeDocument/2006/math">
                    <m:r>
                      <a:rPr lang="ko-KR" altLang="en-US" i="1" spc="-5" dirty="0"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r>
                      <a:rPr lang="en-US" altLang="ko-KR" i="1" spc="-7" baseline="-20833" dirty="0"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</m:oMath>
                </a14:m>
                <a:r>
                  <a:rPr lang="en-US" altLang="ko-KR" spc="15" baseline="-20833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using</a:t>
                </a:r>
                <a:r>
                  <a:rPr lang="en-US" altLang="ko-KR" spc="5" dirty="0">
                    <a:latin typeface="Arial" panose="020B0604020202020204" pitchFamily="34" charset="0"/>
                    <a:cs typeface="Arial" panose="020B0604020202020204" pitchFamily="34" charset="0"/>
                  </a:rPr>
                  <a:t> the growth rate in the </a:t>
                </a:r>
                <a:r>
                  <a:rPr lang="en-US" altLang="ko-KR" spc="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number </a:t>
                </a:r>
                <a:r>
                  <a:rPr lang="en-US" altLang="ko-KR" spc="5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altLang="ko-KR" spc="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infections</a:t>
                </a:r>
              </a:p>
              <a:p>
                <a:pPr>
                  <a:lnSpc>
                    <a:spcPct val="120000"/>
                  </a:lnSpc>
                  <a:spcBef>
                    <a:spcPts val="100"/>
                  </a:spcBef>
                  <a:tabLst>
                    <a:tab pos="354965" algn="l"/>
                    <a:tab pos="355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6419" y="2276872"/>
                <a:ext cx="7888390" cy="3240360"/>
              </a:xfrm>
              <a:blipFill>
                <a:blip r:embed="rId3"/>
                <a:stretch>
                  <a:fillRect l="-232" t="-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0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ctrTitle"/>
              </p:nvPr>
            </p:nvSpPr>
            <p:spPr>
              <a:xfrm>
                <a:off x="900138" y="642918"/>
                <a:ext cx="7704310" cy="642942"/>
              </a:xfrm>
            </p:spPr>
            <p:txBody>
              <a:bodyPr anchor="ctr">
                <a:noAutofit/>
              </a:bodyPr>
              <a:lstStyle/>
              <a:p>
                <a:r>
                  <a:rPr lang="en-US" altLang="ko-KR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altLang="ko-KR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altLang="ko-KR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non-randomly </a:t>
                </a:r>
                <a:r>
                  <a:rPr lang="en-US" altLang="ko-KR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mixing population</a:t>
                </a:r>
                <a:endParaRPr lang="ko-KR" alt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00138" y="642918"/>
                <a:ext cx="7704310" cy="642942"/>
              </a:xfrm>
              <a:blipFill>
                <a:blip r:embed="rId2"/>
                <a:stretch>
                  <a:fillRect l="-1425" r="-950" b="-12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0138" y="2420888"/>
            <a:ext cx="6088190" cy="2016224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altLang="ko-KR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Measure prevalence in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serosurvey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altLang="ko-KR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Estimate forces of infection in different subgroups (e.g. age strata)</a:t>
            </a:r>
            <a:endParaRPr lang="en-US" altLang="ko-KR" spc="7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altLang="ko-KR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Choose WAIFW </a:t>
            </a:r>
            <a:r>
              <a:rPr lang="en-US" altLang="ko-KR" spc="-5" dirty="0">
                <a:latin typeface="Arial" panose="020B0604020202020204" pitchFamily="34" charset="0"/>
                <a:cs typeface="Arial" panose="020B0604020202020204" pitchFamily="34" charset="0"/>
              </a:rPr>
              <a:t>matrix </a:t>
            </a:r>
            <a:r>
              <a:rPr lang="en-US" altLang="ko-KR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altLang="ko-KR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values </a:t>
            </a:r>
            <a:r>
              <a:rPr lang="en-US" altLang="ko-KR" spc="-5" dirty="0">
                <a:latin typeface="Arial" panose="020B0604020202020204" pitchFamily="34" charset="0"/>
                <a:cs typeface="Arial" panose="020B0604020202020204" pitchFamily="34" charset="0"/>
              </a:rPr>
              <a:t>of WAIFW matrix </a:t>
            </a:r>
            <a:endParaRPr lang="en-US" altLang="ko-KR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900138" y="4725144"/>
                <a:ext cx="7848029" cy="809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20000"/>
                  </a:lnSpc>
                  <a:spcBef>
                    <a:spcPts val="100"/>
                  </a:spcBef>
                  <a:buClr>
                    <a:srgbClr val="727CA3"/>
                  </a:buClr>
                  <a:buSzPct val="76000"/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altLang="ko-KR" sz="2000" spc="-5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Formulate “Next Generation Matrix” (NGM)</a:t>
                </a:r>
              </a:p>
              <a:p>
                <a:pPr marL="285750" lvl="0" indent="-285750">
                  <a:lnSpc>
                    <a:spcPct val="120000"/>
                  </a:lnSpc>
                  <a:spcBef>
                    <a:spcPts val="100"/>
                  </a:spcBef>
                  <a:buClr>
                    <a:srgbClr val="727CA3"/>
                  </a:buClr>
                  <a:buSzPct val="76000"/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altLang="ko-KR" sz="2000" spc="-5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ko-KR" altLang="en-US" sz="2000" i="1" spc="-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r>
                      <a:rPr lang="en-US" altLang="ko-KR" sz="2000" i="1" spc="-7" baseline="-20833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</m:oMath>
                </a14:m>
                <a:r>
                  <a:rPr lang="en-US" altLang="ko-KR" sz="2000" spc="15" baseline="-20833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NGM</a:t>
                </a: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8" y="4725144"/>
                <a:ext cx="7848029" cy="809902"/>
              </a:xfrm>
              <a:prstGeom prst="rect">
                <a:avLst/>
              </a:prstGeom>
              <a:blipFill>
                <a:blip r:embed="rId3"/>
                <a:stretch>
                  <a:fillRect l="-311" b="-127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0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Next Generation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Matrix -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14446" y="5633170"/>
            <a:ext cx="1333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Population A</a:t>
            </a:r>
          </a:p>
        </p:txBody>
      </p:sp>
      <p:sp>
        <p:nvSpPr>
          <p:cNvPr id="6" name="타원 5"/>
          <p:cNvSpPr/>
          <p:nvPr/>
        </p:nvSpPr>
        <p:spPr>
          <a:xfrm>
            <a:off x="1431861" y="3288294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41950" y="4032504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Y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965333" y="4459025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rot="16200000">
            <a:off x="1261950" y="3762424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621950" y="4122504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-1800000">
            <a:off x="1562138" y="3937923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-3600000">
            <a:off x="1421796" y="3831595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5400000">
            <a:off x="1256357" y="4482504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2700000">
            <a:off x="1513899" y="4361685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794818" y="3417768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58647" y="365159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160609" y="4032424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341861" y="4752504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915816" y="3937923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275816" y="4117923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2700000">
            <a:off x="3136049" y="4449890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-2700000">
            <a:off x="3139663" y="3785957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594555" y="3453991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558230" y="4590634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15816" y="3937923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258374" y="4032504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Y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943173" y="4185116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rot="-1200000">
            <a:off x="5413646" y="3999762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-3600000">
            <a:off x="5238220" y="3831595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3600000">
            <a:off x="5263544" y="4428373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1200000">
            <a:off x="5411075" y="4263111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611242" y="3417768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572774" y="4647554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932774" y="3685050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rot="-1200000">
            <a:off x="7228418" y="3931540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-3600000">
            <a:off x="7020179" y="3692886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3600000">
            <a:off x="7026742" y="4474593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1200000">
            <a:off x="7229655" y="4263383"/>
            <a:ext cx="5400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7394996" y="3288994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356524" y="4685619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883703" y="3912108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754486" y="374671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754486" y="428247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92D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81596" y="1829882"/>
            <a:ext cx="8022852" cy="1059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atinLnBrk="0">
              <a:lnSpc>
                <a:spcPct val="120000"/>
              </a:lnSpc>
              <a:spcBef>
                <a:spcPts val="219"/>
              </a:spcBef>
            </a:pPr>
            <a:r>
              <a:rPr lang="en-US" altLang="ko-KR" spc="-5" dirty="0">
                <a:latin typeface="Arial"/>
                <a:cs typeface="Arial"/>
              </a:rPr>
              <a:t>Number </a:t>
            </a:r>
            <a:r>
              <a:rPr lang="en-US" altLang="ko-KR" dirty="0">
                <a:latin typeface="Arial"/>
                <a:cs typeface="Arial"/>
              </a:rPr>
              <a:t>of </a:t>
            </a:r>
            <a:r>
              <a:rPr lang="en-US" altLang="ko-KR" spc="-5" dirty="0">
                <a:latin typeface="Arial"/>
                <a:cs typeface="Arial"/>
              </a:rPr>
              <a:t>secondary infections generated </a:t>
            </a:r>
            <a:r>
              <a:rPr lang="en-US" altLang="ko-KR" dirty="0">
                <a:latin typeface="Arial"/>
                <a:cs typeface="Arial"/>
              </a:rPr>
              <a:t>by one </a:t>
            </a:r>
            <a:r>
              <a:rPr lang="en-US" altLang="ko-KR" spc="-5" dirty="0">
                <a:latin typeface="Arial"/>
                <a:cs typeface="Arial"/>
              </a:rPr>
              <a:t>infectious person introduced into totally susceptible population </a:t>
            </a:r>
            <a:r>
              <a:rPr lang="en-US" altLang="ko-KR" dirty="0">
                <a:latin typeface="Arial"/>
                <a:cs typeface="Arial"/>
              </a:rPr>
              <a:t>depends on </a:t>
            </a:r>
            <a:r>
              <a:rPr lang="en-US" altLang="ko-KR" spc="-5" dirty="0">
                <a:latin typeface="Arial"/>
                <a:cs typeface="Arial"/>
              </a:rPr>
              <a:t>subgroup to </a:t>
            </a:r>
            <a:r>
              <a:rPr lang="en-US" altLang="ko-KR" dirty="0">
                <a:latin typeface="Arial"/>
                <a:cs typeface="Arial"/>
              </a:rPr>
              <a:t>which index case</a:t>
            </a:r>
            <a:r>
              <a:rPr lang="en-US" altLang="ko-KR" spc="-10" dirty="0">
                <a:latin typeface="Arial"/>
                <a:cs typeface="Arial"/>
              </a:rPr>
              <a:t> </a:t>
            </a:r>
            <a:r>
              <a:rPr lang="en-US" altLang="ko-KR" dirty="0">
                <a:latin typeface="Arial"/>
                <a:cs typeface="Arial"/>
              </a:rPr>
              <a:t>belongs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2899706" y="5602214"/>
                <a:ext cx="922367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706" y="5602214"/>
                <a:ext cx="922367" cy="5524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996672" y="528527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y   o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21198" y="5571692"/>
            <a:ext cx="322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40511" y="5570841"/>
            <a:ext cx="1333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Population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6935229" y="5540009"/>
                <a:ext cx="928651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229" y="5540009"/>
                <a:ext cx="928651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7032195" y="522307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y   o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56721" y="5509487"/>
            <a:ext cx="322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2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Next Generation Matrix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4"/>
              <p:cNvSpPr txBox="1"/>
              <p:nvPr/>
            </p:nvSpPr>
            <p:spPr>
              <a:xfrm>
                <a:off x="548474" y="2132856"/>
                <a:ext cx="7976565" cy="3707026"/>
              </a:xfrm>
              <a:prstGeom prst="rect">
                <a:avLst/>
              </a:prstGeom>
            </p:spPr>
            <p:txBody>
              <a:bodyPr vert="horz" wrap="square" lIns="0" tIns="13575" rIns="0" bIns="0" rtlCol="0">
                <a:spAutoFit/>
              </a:bodyPr>
              <a:lstStyle/>
              <a:p>
                <a:pPr marL="304074" marR="4344" indent="-293214" latinLnBrk="0">
                  <a:lnSpc>
                    <a:spcPct val="120000"/>
                  </a:lnSpc>
                  <a:spcBef>
                    <a:spcPts val="107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ko-KR" altLang="en-US" sz="2000" b="0" i="1" baseline="-20833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ko-KR" altLang="en-US" sz="2000" b="0" i="1" baseline="-20833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US"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the number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secondary infections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group </a:t>
                </a:r>
                <a14:m>
                  <m:oMath xmlns:m="http://schemas.openxmlformats.org/officeDocument/2006/math">
                    <m:r>
                      <a:rPr lang="ko-KR" altLang="en-US" sz="2000" b="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sz="20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produced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by an </a:t>
                </a:r>
                <a:r>
                  <a:rPr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infectious person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group </a:t>
                </a:r>
                <a14:m>
                  <m:oMath xmlns:m="http://schemas.openxmlformats.org/officeDocument/2006/math">
                    <m:r>
                      <a:rPr lang="ko-KR" altLang="en-US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totally susceptible population </a:t>
                </a:r>
                <a:endParaRPr lang="en-US" altLang="ko-KR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latinLnBrk="0">
                  <a:lnSpc>
                    <a:spcPct val="120000"/>
                  </a:lnSpc>
                </a:pPr>
                <a:endParaRPr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latinLnBrk="0">
                  <a:lnSpc>
                    <a:spcPct val="120000"/>
                  </a:lnSpc>
                </a:pPr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latinLnBrk="0">
                  <a:lnSpc>
                    <a:spcPct val="120000"/>
                  </a:lnSpc>
                </a:pPr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latinLnBrk="0">
                  <a:lnSpc>
                    <a:spcPct val="120000"/>
                  </a:lnSpc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</a:t>
                </a:r>
                <a:endParaRPr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04074" marR="179729" indent="-293214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169955" algn="l"/>
                  </a:tabLst>
                </a:pPr>
                <a:endParaRPr lang="en-US" sz="2000" spc="-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04074" marR="179729" indent="-293214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169955" algn="l"/>
                  </a:tabLst>
                </a:pPr>
                <a:endParaRPr lang="en-US" sz="2000" spc="-4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04074" marR="179729" indent="-293214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169955" algn="l"/>
                  </a:tabLst>
                </a:pPr>
                <a:r>
                  <a:rPr sz="2000" spc="-4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Next </a:t>
                </a:r>
                <a:r>
                  <a:rPr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Generation Matrix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has </a:t>
                </a:r>
                <a:r>
                  <a:rPr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these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values as </a:t>
                </a:r>
                <a:r>
                  <a:rPr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its entries, where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ko-KR" altLang="en-US" sz="2000" i="1" baseline="-20833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𝑖𝑗</m:t>
                    </m:r>
                  </m:oMath>
                </a14:m>
                <a:r>
                  <a:rPr sz="2000" baseline="-20833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value in </a:t>
                </a:r>
                <a:r>
                  <a:rPr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ko-KR" altLang="en-US" sz="2000" i="1" spc="-4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sz="2000" spc="-6" baseline="24305" dirty="0">
                    <a:latin typeface="Arial" panose="020B0604020202020204" pitchFamily="34" charset="0"/>
                    <a:cs typeface="Arial" panose="020B0604020202020204" pitchFamily="34" charset="0"/>
                  </a:rPr>
                  <a:t>th </a:t>
                </a:r>
                <a:r>
                  <a:rPr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row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ko-KR" altLang="en-US" sz="2000" i="1" spc="-4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sz="2000" spc="-6" baseline="24305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sz="2000" baseline="24305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spc="-4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column</a:t>
                </a:r>
                <a:endParaRPr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74" y="2132856"/>
                <a:ext cx="7976565" cy="3707026"/>
              </a:xfrm>
              <a:prstGeom prst="rect">
                <a:avLst/>
              </a:prstGeom>
              <a:blipFill>
                <a:blip r:embed="rId2"/>
                <a:stretch>
                  <a:fillRect l="-1682" t="-987" b="-24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260993" y="4339560"/>
                <a:ext cx="3686074" cy="408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altLang="ko-KR"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duration </a:t>
                </a: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of in</a:t>
                </a:r>
                <a:r>
                  <a:rPr lang="en-US" altLang="ko-KR"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ec</a:t>
                </a:r>
                <a:r>
                  <a:rPr lang="en-US" altLang="ko-KR"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iousness</a:t>
                </a:r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993" y="4339560"/>
                <a:ext cx="3686074" cy="408125"/>
              </a:xfrm>
              <a:prstGeom prst="rect">
                <a:avLst/>
              </a:prstGeom>
              <a:blipFill>
                <a:blip r:embed="rId3"/>
                <a:stretch>
                  <a:fillRect t="-7463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465288" y="3883446"/>
                <a:ext cx="2862387" cy="408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ko-KR" altLang="en-US" sz="2000" b="0" i="1" baseline="-20833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ko-KR" sz="2000" b="1" baseline="-20833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ko-KR"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 of </a:t>
                </a:r>
                <a:r>
                  <a:rPr lang="en-US" altLang="ko-KR" sz="2000" spc="-4" dirty="0">
                    <a:latin typeface="Arial" panose="020B0604020202020204" pitchFamily="34" charset="0"/>
                    <a:cs typeface="Arial" panose="020B0604020202020204" pitchFamily="34" charset="0"/>
                  </a:rPr>
                  <a:t>group</a:t>
                </a:r>
                <a:r>
                  <a:rPr lang="en-US" altLang="ko-KR" sz="2000" spc="-2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b="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88" y="3883446"/>
                <a:ext cx="2862387" cy="408125"/>
              </a:xfrm>
              <a:prstGeom prst="rect">
                <a:avLst/>
              </a:prstGeom>
              <a:blipFill>
                <a:blip r:embed="rId4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/>
          <p:cNvCxnSpPr/>
          <p:nvPr/>
        </p:nvCxnSpPr>
        <p:spPr>
          <a:xfrm flipV="1">
            <a:off x="4627513" y="3582085"/>
            <a:ext cx="314936" cy="33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5254670" y="3573889"/>
            <a:ext cx="309506" cy="765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/>
              <p:cNvSpPr/>
              <p:nvPr/>
            </p:nvSpPr>
            <p:spPr>
              <a:xfrm>
                <a:off x="548474" y="3089336"/>
                <a:ext cx="7976565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60" marR="4344" latinLnBrk="0">
                  <a:lnSpc>
                    <a:spcPct val="120000"/>
                  </a:lnSpc>
                  <a:spcBef>
                    <a:spcPts val="107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ko-KR" altLang="en-US" sz="2400" b="0" i="1" baseline="-20833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ko-KR" altLang="en-US" sz="2400" b="0" i="1" baseline="-20833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ko-KR" altLang="en-US" sz="2400" b="1" i="1" baseline="-20833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ko-KR" altLang="en-US" sz="2400" b="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ko-KR" altLang="en-US" sz="2400" b="0" i="1" baseline="-20833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ko-KR" altLang="en-US" sz="2400" b="0" i="1" baseline="-20833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ko-KR" altLang="en-US" sz="2400" b="0" i="1" baseline="-20833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ko-KR" altLang="en-US" sz="2400" b="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ko-KR" altLang="en-US" sz="2400" b="0" i="1" baseline="-20833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ko-KR" altLang="en-US" sz="2400" b="0" i="1" spc="-404" baseline="-20833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ko-KR" altLang="en-US" sz="2400" b="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</m:oMath>
                  </m:oMathPara>
                </a14:m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직사각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74" y="3089336"/>
                <a:ext cx="7976565" cy="53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5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Next Generation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bject 2"/>
              <p:cNvSpPr txBox="1"/>
              <p:nvPr/>
            </p:nvSpPr>
            <p:spPr>
              <a:xfrm>
                <a:off x="576101" y="2576885"/>
                <a:ext cx="3851883" cy="1086195"/>
              </a:xfrm>
              <a:prstGeom prst="rect">
                <a:avLst/>
              </a:prstGeom>
            </p:spPr>
            <p:txBody>
              <a:bodyPr vert="horz" wrap="square" lIns="0" tIns="22860" rIns="0" bIns="0" rtlCol="0">
                <a:spAutoFit/>
              </a:bodyPr>
              <a:lstStyle/>
              <a:p>
                <a:pPr marL="12700" marR="5080" latinLnBrk="0">
                  <a:lnSpc>
                    <a:spcPct val="120000"/>
                  </a:lnSpc>
                  <a:spcBef>
                    <a:spcPts val="180"/>
                  </a:spcBef>
                </a:pPr>
                <a:r>
                  <a:rPr lang="en-US" spc="-1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Number </a:t>
                </a:r>
                <a:r>
                  <a:rPr lang="en-US" spc="-20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spc="-35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young </a:t>
                </a:r>
                <a:r>
                  <a:rPr lang="en-US" spc="-30" dirty="0">
                    <a:latin typeface="Arial" panose="020B0604020202020204" pitchFamily="34" charset="0"/>
                    <a:cs typeface="Arial" panose="020B0604020202020204" pitchFamily="34" charset="0"/>
                  </a:rPr>
                  <a:t>secondary </a:t>
                </a:r>
                <a:r>
                  <a:rPr lang="en-US" spc="-3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infectious generated </a:t>
                </a:r>
                <a:r>
                  <a:rPr lang="en-US" spc="-20" dirty="0">
                    <a:latin typeface="Arial" panose="020B0604020202020204" pitchFamily="34" charset="0"/>
                    <a:cs typeface="Arial" panose="020B0604020202020204" pitchFamily="34" charset="0"/>
                  </a:rPr>
                  <a:t>by </a:t>
                </a:r>
                <a:r>
                  <a:rPr lang="en-US" spc="-4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</a:t>
                </a:r>
                <a:r>
                  <a:rPr lang="en-US" spc="-35" dirty="0" smtClean="0">
                    <a:solidFill>
                      <a:srgbClr val="FF3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young </a:t>
                </a:r>
                <a:r>
                  <a:rPr lang="en-US" spc="-35" dirty="0">
                    <a:latin typeface="Arial" panose="020B0604020202020204" pitchFamily="34" charset="0"/>
                    <a:cs typeface="Arial" panose="020B0604020202020204" pitchFamily="34" charset="0"/>
                  </a:rPr>
                  <a:t>infectious </a:t>
                </a:r>
                <a:endParaRPr lang="en-US" spc="-35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marR="5080" latinLnBrk="0">
                  <a:lnSpc>
                    <a:spcPct val="120000"/>
                  </a:lnSpc>
                  <a:spcBef>
                    <a:spcPts val="1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2000" b="0" i="0" spc="-45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ymbol"/>
                        </a:rPr>
                        <m:t>=</m:t>
                      </m:r>
                      <m:r>
                        <a:rPr lang="ko-KR" altLang="en-US" sz="2000" i="1" spc="-45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ymbol"/>
                        </a:rPr>
                        <m:t>𝛽</m:t>
                      </m:r>
                      <m:r>
                        <a:rPr lang="ko-KR" altLang="en-US" sz="2000" i="1" spc="-67" baseline="-21367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ko-KR" altLang="en-US" sz="2000" i="1" spc="-67" baseline="-21367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ko-KR" altLang="en-US" sz="2000" i="1" spc="-45" dirty="0">
                          <a:latin typeface="Cambria Math" panose="02040503050406030204" pitchFamily="18" charset="0"/>
                          <a:cs typeface="Arial"/>
                        </a:rPr>
                        <m:t>𝑁</m:t>
                      </m:r>
                      <m:r>
                        <a:rPr lang="ko-KR" altLang="en-US" sz="2000" i="1" spc="-67" baseline="-21367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ko-KR" altLang="en-US" sz="2000" i="1" spc="-45" dirty="0">
                          <a:latin typeface="Cambria Math" panose="02040503050406030204" pitchFamily="18" charset="0"/>
                          <a:cs typeface="Arial"/>
                        </a:rPr>
                        <m:t>𝐷</m:t>
                      </m:r>
                    </m:oMath>
                  </m:oMathPara>
                </a14:m>
                <a:endParaRPr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01" y="2576885"/>
                <a:ext cx="3851883" cy="1086195"/>
              </a:xfrm>
              <a:prstGeom prst="rect">
                <a:avLst/>
              </a:prstGeom>
              <a:blipFill>
                <a:blip r:embed="rId2"/>
                <a:stretch>
                  <a:fillRect l="-3487" t="-2809" r="-34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bject 16"/>
          <p:cNvSpPr txBox="1"/>
          <p:nvPr/>
        </p:nvSpPr>
        <p:spPr>
          <a:xfrm>
            <a:off x="576101" y="1857629"/>
            <a:ext cx="8064896" cy="3352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pc="-5" dirty="0">
                <a:latin typeface="Arial"/>
                <a:cs typeface="Arial"/>
              </a:rPr>
              <a:t>For populations stratified into </a:t>
            </a:r>
            <a:r>
              <a:rPr dirty="0">
                <a:latin typeface="Arial"/>
                <a:cs typeface="Arial"/>
              </a:rPr>
              <a:t>young and old individuals, </a:t>
            </a:r>
            <a:r>
              <a:rPr lang="en-US" spc="-5" dirty="0" smtClean="0">
                <a:latin typeface="Arial"/>
                <a:cs typeface="Arial"/>
              </a:rPr>
              <a:t>NGM is :</a:t>
            </a:r>
            <a:endParaRPr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613518" y="3912297"/>
                <a:ext cx="1815241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ko-KR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ko-KR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518" y="3912297"/>
                <a:ext cx="1815241" cy="914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bject 2"/>
              <p:cNvSpPr txBox="1"/>
              <p:nvPr/>
            </p:nvSpPr>
            <p:spPr>
              <a:xfrm>
                <a:off x="4824573" y="2576885"/>
                <a:ext cx="3851883" cy="1086195"/>
              </a:xfrm>
              <a:prstGeom prst="rect">
                <a:avLst/>
              </a:prstGeom>
            </p:spPr>
            <p:txBody>
              <a:bodyPr vert="horz" wrap="square" lIns="0" tIns="22860" rIns="0" bIns="0" rtlCol="0">
                <a:spAutoFit/>
              </a:bodyPr>
              <a:lstStyle/>
              <a:p>
                <a:pPr marL="12700" marR="5080" latinLnBrk="0">
                  <a:lnSpc>
                    <a:spcPct val="120000"/>
                  </a:lnSpc>
                  <a:spcBef>
                    <a:spcPts val="180"/>
                  </a:spcBef>
                </a:pPr>
                <a:r>
                  <a:rPr lang="en-US" spc="-1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Number </a:t>
                </a:r>
                <a:r>
                  <a:rPr lang="en-US" spc="-20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spc="-35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young </a:t>
                </a:r>
                <a:r>
                  <a:rPr lang="en-US" spc="-30" dirty="0">
                    <a:latin typeface="Arial" panose="020B0604020202020204" pitchFamily="34" charset="0"/>
                    <a:cs typeface="Arial" panose="020B0604020202020204" pitchFamily="34" charset="0"/>
                  </a:rPr>
                  <a:t>secondary </a:t>
                </a:r>
                <a:r>
                  <a:rPr lang="en-US" spc="-3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infectious generated </a:t>
                </a:r>
                <a:r>
                  <a:rPr lang="en-US" spc="-20" dirty="0">
                    <a:latin typeface="Arial" panose="020B0604020202020204" pitchFamily="34" charset="0"/>
                    <a:cs typeface="Arial" panose="020B0604020202020204" pitchFamily="34" charset="0"/>
                  </a:rPr>
                  <a:t>by </a:t>
                </a:r>
                <a:r>
                  <a:rPr lang="en-US" spc="-4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</a:t>
                </a:r>
                <a:r>
                  <a:rPr lang="en-US" spc="-35" dirty="0" smtClean="0">
                    <a:solidFill>
                      <a:srgbClr val="FF3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old </a:t>
                </a:r>
                <a:r>
                  <a:rPr lang="en-US" spc="-35" dirty="0">
                    <a:latin typeface="Arial" panose="020B0604020202020204" pitchFamily="34" charset="0"/>
                    <a:cs typeface="Arial" panose="020B0604020202020204" pitchFamily="34" charset="0"/>
                  </a:rPr>
                  <a:t>infectious </a:t>
                </a:r>
                <a:endParaRPr lang="en-US" spc="-35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marR="5080" latinLnBrk="0">
                  <a:lnSpc>
                    <a:spcPct val="120000"/>
                  </a:lnSpc>
                  <a:spcBef>
                    <a:spcPts val="1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2000" b="0" i="0" spc="-45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ymbol"/>
                        </a:rPr>
                        <m:t>=</m:t>
                      </m:r>
                      <m:r>
                        <a:rPr lang="ko-KR" altLang="en-US" sz="2000" i="1" spc="-45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ymbol"/>
                        </a:rPr>
                        <m:t>𝛽</m:t>
                      </m:r>
                      <m:r>
                        <a:rPr lang="ko-KR" altLang="en-US" sz="2000" i="1" spc="-67" baseline="-21367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en-US" altLang="ko-KR" sz="2000" b="0" i="1" spc="-67" baseline="-21367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𝑜</m:t>
                      </m:r>
                      <m:r>
                        <a:rPr lang="ko-KR" altLang="en-US" sz="2000" i="1" spc="-45" dirty="0">
                          <a:latin typeface="Cambria Math" panose="02040503050406030204" pitchFamily="18" charset="0"/>
                          <a:cs typeface="Arial"/>
                        </a:rPr>
                        <m:t>𝑁</m:t>
                      </m:r>
                      <m:r>
                        <a:rPr lang="ko-KR" altLang="en-US" sz="2000" i="1" spc="-67" baseline="-21367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ko-KR" altLang="en-US" sz="2000" i="1" spc="-45" dirty="0">
                          <a:latin typeface="Cambria Math" panose="02040503050406030204" pitchFamily="18" charset="0"/>
                          <a:cs typeface="Arial"/>
                        </a:rPr>
                        <m:t>𝐷</m:t>
                      </m:r>
                    </m:oMath>
                  </m:oMathPara>
                </a14:m>
                <a:endParaRPr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573" y="2576885"/>
                <a:ext cx="3851883" cy="1086195"/>
              </a:xfrm>
              <a:prstGeom prst="rect">
                <a:avLst/>
              </a:prstGeom>
              <a:blipFill>
                <a:blip r:embed="rId4"/>
                <a:stretch>
                  <a:fillRect l="-3323" t="-2809" r="-3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2"/>
              <p:cNvSpPr txBox="1"/>
              <p:nvPr/>
            </p:nvSpPr>
            <p:spPr>
              <a:xfrm>
                <a:off x="576101" y="5080461"/>
                <a:ext cx="3851883" cy="1072217"/>
              </a:xfrm>
              <a:prstGeom prst="rect">
                <a:avLst/>
              </a:prstGeom>
            </p:spPr>
            <p:txBody>
              <a:bodyPr vert="horz" wrap="square" lIns="0" tIns="22860" rIns="0" bIns="0" rtlCol="0">
                <a:spAutoFit/>
              </a:bodyPr>
              <a:lstStyle/>
              <a:p>
                <a:pPr marL="12700" marR="5080" latinLnBrk="0">
                  <a:lnSpc>
                    <a:spcPct val="120000"/>
                  </a:lnSpc>
                  <a:spcBef>
                    <a:spcPts val="180"/>
                  </a:spcBef>
                </a:pPr>
                <a:r>
                  <a:rPr lang="en-US" spc="-1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Number </a:t>
                </a:r>
                <a:r>
                  <a:rPr lang="en-US" spc="-20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spc="-35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old </a:t>
                </a:r>
                <a:r>
                  <a:rPr lang="en-US" spc="-30" dirty="0">
                    <a:latin typeface="Arial" panose="020B0604020202020204" pitchFamily="34" charset="0"/>
                    <a:cs typeface="Arial" panose="020B0604020202020204" pitchFamily="34" charset="0"/>
                  </a:rPr>
                  <a:t>secondary </a:t>
                </a:r>
                <a:r>
                  <a:rPr lang="en-US" spc="-3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infectious generated </a:t>
                </a:r>
                <a:r>
                  <a:rPr lang="en-US" spc="-20" dirty="0">
                    <a:latin typeface="Arial" panose="020B0604020202020204" pitchFamily="34" charset="0"/>
                    <a:cs typeface="Arial" panose="020B0604020202020204" pitchFamily="34" charset="0"/>
                  </a:rPr>
                  <a:t>by </a:t>
                </a:r>
                <a:r>
                  <a:rPr lang="en-US" spc="-4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</a:t>
                </a:r>
                <a:r>
                  <a:rPr lang="en-US" spc="-35" dirty="0">
                    <a:solidFill>
                      <a:srgbClr val="FF3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young  </a:t>
                </a:r>
                <a:r>
                  <a:rPr lang="en-US" spc="-35" dirty="0">
                    <a:latin typeface="Arial" panose="020B0604020202020204" pitchFamily="34" charset="0"/>
                    <a:cs typeface="Arial" panose="020B0604020202020204" pitchFamily="34" charset="0"/>
                  </a:rPr>
                  <a:t>infectious </a:t>
                </a:r>
                <a:endParaRPr lang="en-US" spc="-35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marR="5080" latinLnBrk="0">
                  <a:lnSpc>
                    <a:spcPct val="120000"/>
                  </a:lnSpc>
                  <a:spcBef>
                    <a:spcPts val="1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0" spc="-45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ymbol"/>
                        </a:rPr>
                        <m:t>=</m:t>
                      </m:r>
                      <m:r>
                        <a:rPr lang="ko-KR" altLang="en-US" i="1" spc="-45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ymbol"/>
                        </a:rPr>
                        <m:t>𝛽</m:t>
                      </m:r>
                      <m:r>
                        <a:rPr lang="en-US" altLang="ko-KR" b="0" i="1" spc="-67" baseline="-21367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𝑜</m:t>
                      </m:r>
                      <m:r>
                        <a:rPr lang="ko-KR" altLang="en-US" i="1" spc="-67" baseline="-21367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ko-KR" altLang="en-US" i="1" spc="-45" dirty="0">
                          <a:latin typeface="Cambria Math" panose="02040503050406030204" pitchFamily="18" charset="0"/>
                          <a:cs typeface="Arial"/>
                        </a:rPr>
                        <m:t>𝑁</m:t>
                      </m:r>
                      <m:r>
                        <a:rPr lang="en-US" altLang="ko-KR" b="0" i="1" spc="-67" baseline="-21367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𝑜</m:t>
                      </m:r>
                      <m:r>
                        <a:rPr lang="ko-KR" altLang="en-US" i="1" spc="-45" dirty="0">
                          <a:latin typeface="Cambria Math" panose="02040503050406030204" pitchFamily="18" charset="0"/>
                          <a:cs typeface="Arial"/>
                        </a:rPr>
                        <m:t>𝐷</m:t>
                      </m:r>
                    </m:oMath>
                  </m:oMathPara>
                </a14:m>
                <a:endParaRPr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01" y="5080461"/>
                <a:ext cx="3851883" cy="1072217"/>
              </a:xfrm>
              <a:prstGeom prst="rect">
                <a:avLst/>
              </a:prstGeom>
              <a:blipFill>
                <a:blip r:embed="rId5"/>
                <a:stretch>
                  <a:fillRect l="-3487" t="-2273" b="-2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2"/>
              <p:cNvSpPr txBox="1"/>
              <p:nvPr/>
            </p:nvSpPr>
            <p:spPr>
              <a:xfrm>
                <a:off x="4824573" y="5085184"/>
                <a:ext cx="3851883" cy="1086195"/>
              </a:xfrm>
              <a:prstGeom prst="rect">
                <a:avLst/>
              </a:prstGeom>
            </p:spPr>
            <p:txBody>
              <a:bodyPr vert="horz" wrap="square" lIns="0" tIns="22860" rIns="0" bIns="0" rtlCol="0">
                <a:spAutoFit/>
              </a:bodyPr>
              <a:lstStyle/>
              <a:p>
                <a:pPr marL="12700" marR="5080" latinLnBrk="0">
                  <a:lnSpc>
                    <a:spcPct val="120000"/>
                  </a:lnSpc>
                  <a:spcBef>
                    <a:spcPts val="180"/>
                  </a:spcBef>
                </a:pPr>
                <a:r>
                  <a:rPr lang="en-US" spc="-1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Number </a:t>
                </a:r>
                <a:r>
                  <a:rPr lang="en-US" spc="-20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spc="-35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old </a:t>
                </a:r>
                <a:r>
                  <a:rPr lang="en-US" spc="-30" dirty="0">
                    <a:latin typeface="Arial" panose="020B0604020202020204" pitchFamily="34" charset="0"/>
                    <a:cs typeface="Arial" panose="020B0604020202020204" pitchFamily="34" charset="0"/>
                  </a:rPr>
                  <a:t>secondary </a:t>
                </a:r>
                <a:r>
                  <a:rPr lang="en-US" spc="-3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infectious generated </a:t>
                </a:r>
                <a:r>
                  <a:rPr lang="en-US" spc="-20" dirty="0">
                    <a:latin typeface="Arial" panose="020B0604020202020204" pitchFamily="34" charset="0"/>
                    <a:cs typeface="Arial" panose="020B0604020202020204" pitchFamily="34" charset="0"/>
                  </a:rPr>
                  <a:t>by </a:t>
                </a:r>
                <a:r>
                  <a:rPr lang="en-US" spc="-4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</a:t>
                </a:r>
                <a:r>
                  <a:rPr lang="en-US" spc="-35" dirty="0" smtClean="0">
                    <a:solidFill>
                      <a:srgbClr val="FF3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old </a:t>
                </a:r>
                <a:r>
                  <a:rPr lang="en-US" spc="-35" dirty="0">
                    <a:latin typeface="Arial" panose="020B0604020202020204" pitchFamily="34" charset="0"/>
                    <a:cs typeface="Arial" panose="020B0604020202020204" pitchFamily="34" charset="0"/>
                  </a:rPr>
                  <a:t>infectious </a:t>
                </a:r>
                <a:endParaRPr lang="en-US" spc="-35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marR="5080" latinLnBrk="0">
                  <a:lnSpc>
                    <a:spcPct val="120000"/>
                  </a:lnSpc>
                  <a:spcBef>
                    <a:spcPts val="1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2000" b="0" i="0" spc="-45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ymbol"/>
                        </a:rPr>
                        <m:t>=</m:t>
                      </m:r>
                      <m:r>
                        <a:rPr lang="ko-KR" altLang="en-US" sz="2000" i="1" spc="-45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ymbol"/>
                        </a:rPr>
                        <m:t>𝛽</m:t>
                      </m:r>
                      <m:r>
                        <a:rPr lang="en-US" altLang="ko-KR" sz="2000" b="0" i="1" spc="-67" baseline="-21367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𝑜</m:t>
                      </m:r>
                      <m:r>
                        <a:rPr lang="en-US" altLang="ko-KR" sz="2000" b="0" i="1" spc="-67" baseline="-21367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𝑜</m:t>
                      </m:r>
                      <m:r>
                        <a:rPr lang="ko-KR" altLang="en-US" sz="2000" i="1" spc="-45" dirty="0">
                          <a:latin typeface="Cambria Math" panose="02040503050406030204" pitchFamily="18" charset="0"/>
                          <a:cs typeface="Arial"/>
                        </a:rPr>
                        <m:t>𝑁</m:t>
                      </m:r>
                      <m:r>
                        <a:rPr lang="en-US" altLang="ko-KR" sz="2000" b="0" i="1" spc="-67" baseline="-21367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𝑜</m:t>
                      </m:r>
                      <m:r>
                        <a:rPr lang="ko-KR" altLang="en-US" sz="2000" i="1" spc="-45" dirty="0">
                          <a:latin typeface="Cambria Math" panose="02040503050406030204" pitchFamily="18" charset="0"/>
                          <a:cs typeface="Arial"/>
                        </a:rPr>
                        <m:t>𝐷</m:t>
                      </m:r>
                    </m:oMath>
                  </m:oMathPara>
                </a14:m>
                <a:endParaRPr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573" y="5085184"/>
                <a:ext cx="3851883" cy="1086195"/>
              </a:xfrm>
              <a:prstGeom prst="rect">
                <a:avLst/>
              </a:prstGeom>
              <a:blipFill>
                <a:blip r:embed="rId6"/>
                <a:stretch>
                  <a:fillRect l="-3323" t="-2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58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ctrTitle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the Next Generation Matrix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1684" r="-1203"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6419" y="1940898"/>
                <a:ext cx="7888390" cy="313897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  <a:spcBef>
                    <a:spcPts val="100"/>
                  </a:spcBef>
                  <a:tabLst>
                    <a:tab pos="354965" algn="l"/>
                    <a:tab pos="355600" algn="l"/>
                  </a:tabLst>
                </a:pPr>
                <a:r>
                  <a:rPr lang="en-US" altLang="ko-KR" sz="1800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How many </a:t>
                </a:r>
                <a:r>
                  <a:rPr lang="en-US" altLang="ko-KR" sz="18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secondary infections does one infectious individual produce in a totally susceptible population</a:t>
                </a:r>
                <a:r>
                  <a:rPr lang="en-US" altLang="ko-KR" sz="1800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>
                  <a:lnSpc>
                    <a:spcPct val="120000"/>
                  </a:lnSpc>
                  <a:spcBef>
                    <a:spcPts val="100"/>
                  </a:spcBef>
                  <a:tabLst>
                    <a:tab pos="354965" algn="l"/>
                    <a:tab pos="355600" algn="l"/>
                  </a:tabLst>
                </a:pPr>
                <a:endParaRPr lang="en-US" altLang="ko-KR" sz="700" spc="-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altLang="ko-KR" sz="1800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It </a:t>
                </a:r>
                <a:r>
                  <a:rPr lang="en-US" altLang="ko-KR" sz="18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depends on which group the infectious person is </a:t>
                </a:r>
                <a:r>
                  <a:rPr lang="en-US" altLang="ko-KR" sz="1800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:endParaRPr lang="en-US" altLang="ko-KR" sz="700" spc="-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altLang="ko-KR" sz="1800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:r>
                  <a:rPr lang="en-US" altLang="ko-KR" sz="18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, need to define a “typical” infectious person as </a:t>
                </a:r>
                <a:r>
                  <a:rPr lang="en-US" altLang="ko-KR" sz="1800" spc="-5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one which partially belongs to all groups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:endParaRPr lang="en-US" altLang="ko-KR" sz="700" spc="-5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altLang="ko-KR" sz="1800" spc="-5" dirty="0">
                    <a:latin typeface="Arial"/>
                    <a:cs typeface="Arial"/>
                  </a:rPr>
                  <a:t>The true </a:t>
                </a:r>
                <a:r>
                  <a:rPr lang="en-US" altLang="ko-KR" sz="1800" dirty="0">
                    <a:latin typeface="Arial"/>
                    <a:cs typeface="Arial"/>
                  </a:rPr>
                  <a:t>value </a:t>
                </a:r>
                <a:r>
                  <a:rPr lang="en-US" altLang="ko-KR" sz="1800" spc="-5" dirty="0">
                    <a:latin typeface="Arial"/>
                    <a:cs typeface="Arial"/>
                  </a:rPr>
                  <a:t>for </a:t>
                </a:r>
                <a14:m>
                  <m:oMath xmlns:m="http://schemas.openxmlformats.org/officeDocument/2006/math">
                    <m:r>
                      <a:rPr lang="ko-KR" altLang="en-US" sz="1800" i="1" spc="-80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800" i="1" spc="-120" baseline="-2102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1800" dirty="0" smtClean="0">
                    <a:latin typeface="Arial"/>
                    <a:cs typeface="Arial"/>
                  </a:rPr>
                  <a:t> </a:t>
                </a:r>
                <a:r>
                  <a:rPr lang="en-US" altLang="ko-KR" sz="1800" dirty="0">
                    <a:latin typeface="Arial"/>
                    <a:cs typeface="Arial"/>
                  </a:rPr>
                  <a:t>will be </a:t>
                </a:r>
                <a:r>
                  <a:rPr lang="en-US" altLang="ko-KR" sz="1800" spc="-5" dirty="0">
                    <a:latin typeface="Arial"/>
                    <a:cs typeface="Arial"/>
                  </a:rPr>
                  <a:t>some average </a:t>
                </a:r>
                <a:r>
                  <a:rPr lang="en-US" altLang="ko-KR" sz="1800" dirty="0">
                    <a:latin typeface="Arial"/>
                    <a:cs typeface="Arial"/>
                  </a:rPr>
                  <a:t>of </a:t>
                </a:r>
                <a:r>
                  <a:rPr lang="en-US" altLang="ko-KR" sz="1800" spc="-5" dirty="0">
                    <a:latin typeface="Arial"/>
                    <a:cs typeface="Arial"/>
                  </a:rPr>
                  <a:t>the number </a:t>
                </a:r>
                <a:r>
                  <a:rPr lang="en-US" altLang="ko-KR" sz="1800" dirty="0">
                    <a:latin typeface="Arial"/>
                    <a:cs typeface="Arial"/>
                  </a:rPr>
                  <a:t>of </a:t>
                </a:r>
                <a:r>
                  <a:rPr lang="en-US" altLang="ko-KR" sz="1800" spc="-5" dirty="0">
                    <a:latin typeface="Arial"/>
                    <a:cs typeface="Arial"/>
                  </a:rPr>
                  <a:t>secondary </a:t>
                </a:r>
                <a:r>
                  <a:rPr lang="en-US" altLang="ko-KR" sz="1800" dirty="0">
                    <a:latin typeface="Arial"/>
                    <a:cs typeface="Arial"/>
                  </a:rPr>
                  <a:t>cases caused by </a:t>
                </a:r>
                <a:r>
                  <a:rPr lang="en-US" altLang="ko-KR" sz="1800" spc="-5" dirty="0">
                    <a:latin typeface="Arial"/>
                    <a:cs typeface="Arial"/>
                  </a:rPr>
                  <a:t>the </a:t>
                </a:r>
                <a:r>
                  <a:rPr lang="en-US" altLang="ko-KR" sz="1800" spc="-10" dirty="0">
                    <a:latin typeface="Arial"/>
                    <a:cs typeface="Arial"/>
                  </a:rPr>
                  <a:t>different </a:t>
                </a:r>
                <a:r>
                  <a:rPr lang="en-US" altLang="ko-KR" sz="1800" spc="-5" dirty="0">
                    <a:latin typeface="Arial"/>
                    <a:cs typeface="Arial"/>
                  </a:rPr>
                  <a:t>types </a:t>
                </a:r>
                <a:r>
                  <a:rPr lang="en-US" altLang="ko-KR" sz="1800" dirty="0">
                    <a:latin typeface="Arial"/>
                    <a:cs typeface="Arial"/>
                  </a:rPr>
                  <a:t>of</a:t>
                </a:r>
                <a:r>
                  <a:rPr lang="en-US" altLang="ko-KR" sz="1800" spc="-10" dirty="0">
                    <a:latin typeface="Arial"/>
                    <a:cs typeface="Arial"/>
                  </a:rPr>
                  <a:t> </a:t>
                </a:r>
                <a:r>
                  <a:rPr lang="en-US" altLang="ko-KR" sz="1800" spc="-5" dirty="0" smtClean="0">
                    <a:latin typeface="Arial"/>
                    <a:cs typeface="Arial"/>
                  </a:rPr>
                  <a:t>person</a:t>
                </a:r>
                <a:endParaRPr lang="en-US" altLang="ko-KR" sz="1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6419" y="1940898"/>
                <a:ext cx="7888390" cy="3138970"/>
              </a:xfrm>
              <a:blipFill>
                <a:blip r:embed="rId3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/>
          <p:cNvSpPr/>
          <p:nvPr/>
        </p:nvSpPr>
        <p:spPr>
          <a:xfrm>
            <a:off x="1705439" y="5549216"/>
            <a:ext cx="1333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Population 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3261" y="512532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y   o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07787" y="5411742"/>
            <a:ext cx="322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88024" y="5565629"/>
            <a:ext cx="1333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Population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6321066" y="5442263"/>
                <a:ext cx="928651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066" y="5442263"/>
                <a:ext cx="928651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425351" y="517545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y   o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42558" y="5411741"/>
            <a:ext cx="322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3274025" y="5425849"/>
                <a:ext cx="922367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25" y="5425849"/>
                <a:ext cx="922367" cy="55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8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5109</TotalTime>
  <Words>711</Words>
  <Application>Microsoft Office PowerPoint</Application>
  <PresentationFormat>화면 슬라이드 쇼(4:3)</PresentationFormat>
  <Paragraphs>201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(한글 글꼴 사용)</vt:lpstr>
      <vt:lpstr>맑은 고딕</vt:lpstr>
      <vt:lpstr>맑은고딕</vt:lpstr>
      <vt:lpstr>Arial</vt:lpstr>
      <vt:lpstr>Cambria Math</vt:lpstr>
      <vt:lpstr>Symbol</vt:lpstr>
      <vt:lpstr>Wingdings</vt:lpstr>
      <vt:lpstr>Wingdings 3</vt:lpstr>
      <vt:lpstr>원본</vt:lpstr>
      <vt:lpstr>디자인 사용자 지정</vt:lpstr>
      <vt:lpstr>The basic reproduction number for non-randomly mixing populations</vt:lpstr>
      <vt:lpstr>Objectives</vt:lpstr>
      <vt:lpstr>Reproduction number &amp; Threshold</vt:lpstr>
      <vt:lpstr>Calculating R_0 in a randomly mixing population</vt:lpstr>
      <vt:lpstr>Calculating R_0 in a non-randomly mixing population</vt:lpstr>
      <vt:lpstr>Next Generation Matrix - Example</vt:lpstr>
      <vt:lpstr>Next Generation Matrix</vt:lpstr>
      <vt:lpstr>Next Generation Matrix</vt:lpstr>
      <vt:lpstr>Calculating R_0 from the Next Generation Matrix</vt:lpstr>
      <vt:lpstr>Calculating R_0 from the Next Generation Matrix</vt:lpstr>
      <vt:lpstr>Calculating R_0 from the Next Generation Matrix</vt:lpstr>
      <vt:lpstr>Calculating R_0 from NGM - Example</vt:lpstr>
      <vt:lpstr>Calculating R_0 from NGM - Example</vt:lpstr>
      <vt:lpstr>Analytic method for calculating R0 from NGM </vt:lpstr>
      <vt:lpstr>Next Generation Matrix for Rn</vt:lpstr>
    </vt:vector>
  </TitlesOfParts>
  <Company>연세대학교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이지현</dc:creator>
  <cp:lastModifiedBy>LZH-PC</cp:lastModifiedBy>
  <cp:revision>719</cp:revision>
  <dcterms:created xsi:type="dcterms:W3CDTF">2009-06-04T08:16:54Z</dcterms:created>
  <dcterms:modified xsi:type="dcterms:W3CDTF">2021-01-27T01:55:10Z</dcterms:modified>
</cp:coreProperties>
</file>