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82" r:id="rId2"/>
  </p:sldMasterIdLst>
  <p:notesMasterIdLst>
    <p:notesMasterId r:id="rId55"/>
  </p:notesMasterIdLst>
  <p:sldIdLst>
    <p:sldId id="394" r:id="rId3"/>
    <p:sldId id="434" r:id="rId4"/>
    <p:sldId id="435" r:id="rId5"/>
    <p:sldId id="436" r:id="rId6"/>
    <p:sldId id="437" r:id="rId7"/>
    <p:sldId id="438" r:id="rId8"/>
    <p:sldId id="488" r:id="rId9"/>
    <p:sldId id="440" r:id="rId10"/>
    <p:sldId id="441" r:id="rId11"/>
    <p:sldId id="444" r:id="rId12"/>
    <p:sldId id="445" r:id="rId13"/>
    <p:sldId id="446" r:id="rId14"/>
    <p:sldId id="447" r:id="rId15"/>
    <p:sldId id="448" r:id="rId16"/>
    <p:sldId id="451" r:id="rId17"/>
    <p:sldId id="450" r:id="rId18"/>
    <p:sldId id="449" r:id="rId19"/>
    <p:sldId id="442" r:id="rId20"/>
    <p:sldId id="452" r:id="rId21"/>
    <p:sldId id="453" r:id="rId22"/>
    <p:sldId id="455" r:id="rId23"/>
    <p:sldId id="459" r:id="rId24"/>
    <p:sldId id="458" r:id="rId25"/>
    <p:sldId id="460" r:id="rId26"/>
    <p:sldId id="489" r:id="rId27"/>
    <p:sldId id="461" r:id="rId28"/>
    <p:sldId id="490" r:id="rId29"/>
    <p:sldId id="443" r:id="rId30"/>
    <p:sldId id="492" r:id="rId31"/>
    <p:sldId id="493" r:id="rId32"/>
    <p:sldId id="463" r:id="rId33"/>
    <p:sldId id="462" r:id="rId34"/>
    <p:sldId id="465" r:id="rId35"/>
    <p:sldId id="464" r:id="rId36"/>
    <p:sldId id="468" r:id="rId37"/>
    <p:sldId id="469" r:id="rId38"/>
    <p:sldId id="467" r:id="rId39"/>
    <p:sldId id="472" r:id="rId40"/>
    <p:sldId id="473" r:id="rId41"/>
    <p:sldId id="474" r:id="rId42"/>
    <p:sldId id="475" r:id="rId43"/>
    <p:sldId id="476" r:id="rId44"/>
    <p:sldId id="477" r:id="rId45"/>
    <p:sldId id="479" r:id="rId46"/>
    <p:sldId id="480" r:id="rId47"/>
    <p:sldId id="481" r:id="rId48"/>
    <p:sldId id="482" r:id="rId49"/>
    <p:sldId id="483" r:id="rId50"/>
    <p:sldId id="484" r:id="rId51"/>
    <p:sldId id="485" r:id="rId52"/>
    <p:sldId id="486" r:id="rId53"/>
    <p:sldId id="487" r:id="rId54"/>
  </p:sldIdLst>
  <p:sldSz cx="9144000" cy="6858000" type="screen4x3"/>
  <p:notesSz cx="6669088"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757"/>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80437" autoAdjust="0"/>
  </p:normalViewPr>
  <p:slideViewPr>
    <p:cSldViewPr>
      <p:cViewPr varScale="1">
        <p:scale>
          <a:sx n="91" d="100"/>
          <a:sy n="91" d="100"/>
        </p:scale>
        <p:origin x="1980" y="96"/>
      </p:cViewPr>
      <p:guideLst>
        <p:guide orient="horz" pos="2160"/>
        <p:guide pos="2880"/>
      </p:guideLst>
    </p:cSldViewPr>
  </p:slideViewPr>
  <p:outlineViewPr>
    <p:cViewPr>
      <p:scale>
        <a:sx n="33" d="100"/>
        <a:sy n="33" d="100"/>
      </p:scale>
      <p:origin x="0" y="-17972"/>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2724" y="-120"/>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379320FE-9390-467E-9C8F-4601F3560907}" type="datetimeFigureOut">
              <a:rPr lang="ko-KR" altLang="en-US" smtClean="0"/>
              <a:pPr/>
              <a:t>2021-02-04</a:t>
            </a:fld>
            <a:endParaRPr lang="ko-KR" altLang="en-US" dirty="0"/>
          </a:p>
        </p:txBody>
      </p:sp>
      <p:sp>
        <p:nvSpPr>
          <p:cNvPr id="4" name="슬라이드 이미지 개체 틀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D29B694F-6A07-468D-9A98-8DB611DD5258}"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a:t>
            </a:fld>
            <a:endParaRPr lang="ko-KR" altLang="en-US" dirty="0"/>
          </a:p>
        </p:txBody>
      </p:sp>
    </p:spTree>
    <p:extLst>
      <p:ext uri="{BB962C8B-B14F-4D97-AF65-F5344CB8AC3E}">
        <p14:creationId xmlns:p14="http://schemas.microsoft.com/office/powerpoint/2010/main" val="3163511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The transition probabilities are defined for a small time interval </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a:t>
            </a:r>
          </a:p>
          <a:p>
            <a:r>
              <a:rPr lang="en-US" altLang="ko-KR" sz="1200" b="0" i="0" u="none" strike="noStrike" kern="1200" baseline="0" dirty="0">
                <a:solidFill>
                  <a:schemeClr val="tx1"/>
                </a:solidFill>
                <a:latin typeface="+mn-lt"/>
                <a:ea typeface="+mn-ea"/>
                <a:cs typeface="+mn-cs"/>
              </a:rPr>
              <a:t>But in a CTMC model, the transition probabilities are referred to as </a:t>
            </a:r>
            <a:r>
              <a:rPr lang="en-US" altLang="ko-KR" sz="1200" b="0" i="1" u="none" strike="noStrike" kern="1200" baseline="0" dirty="0">
                <a:solidFill>
                  <a:schemeClr val="tx1"/>
                </a:solidFill>
                <a:latin typeface="+mn-lt"/>
                <a:ea typeface="+mn-ea"/>
                <a:cs typeface="+mn-cs"/>
              </a:rPr>
              <a:t>infinitesimal transition probabilities </a:t>
            </a:r>
            <a:r>
              <a:rPr lang="en-US" altLang="ko-KR" sz="1200" b="0" i="0" u="none" strike="noStrike" kern="1200" baseline="0" dirty="0">
                <a:solidFill>
                  <a:schemeClr val="tx1"/>
                </a:solidFill>
                <a:latin typeface="+mn-lt"/>
                <a:ea typeface="+mn-ea"/>
                <a:cs typeface="+mn-cs"/>
              </a:rPr>
              <a:t>because they are valid for sufficiently small </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a:t>
            </a:r>
          </a:p>
          <a:p>
            <a:r>
              <a:rPr lang="en-US" altLang="ko-KR" sz="1200" b="0" i="0" u="none" strike="noStrike" kern="1200" baseline="0" dirty="0">
                <a:solidFill>
                  <a:schemeClr val="tx1"/>
                </a:solidFill>
                <a:latin typeface="+mn-lt"/>
                <a:ea typeface="+mn-ea"/>
                <a:cs typeface="+mn-cs"/>
              </a:rPr>
              <a:t>Therefore, the term </a:t>
            </a:r>
            <a:r>
              <a:rPr lang="en-US" altLang="ko-KR" sz="1200" b="0" i="1" u="none" strike="noStrike" kern="1200" baseline="0" dirty="0">
                <a:solidFill>
                  <a:schemeClr val="tx1"/>
                </a:solidFill>
                <a:latin typeface="+mn-lt"/>
                <a:ea typeface="+mn-ea"/>
                <a:cs typeface="+mn-cs"/>
              </a:rPr>
              <a:t>o</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is included in the definition [</a:t>
            </a:r>
            <a:r>
              <a:rPr lang="en-US" altLang="ko-KR" sz="1200" b="0" i="0" u="none" strike="noStrike" kern="1200" baseline="0" dirty="0" err="1">
                <a:solidFill>
                  <a:schemeClr val="tx1"/>
                </a:solidFill>
                <a:latin typeface="+mn-lt"/>
                <a:ea typeface="+mn-ea"/>
                <a:cs typeface="+mn-cs"/>
              </a:rPr>
              <a:t>lim</a:t>
            </a:r>
            <a:r>
              <a:rPr lang="en-US" altLang="ko-KR" sz="1200" b="0" i="1" u="none" strike="noStrike" kern="1200" baseline="0" dirty="0" err="1">
                <a:solidFill>
                  <a:schemeClr val="tx1"/>
                </a:solidFill>
                <a:latin typeface="+mn-lt"/>
                <a:ea typeface="+mn-ea"/>
                <a:cs typeface="+mn-cs"/>
              </a:rPr>
              <a:t>t</a:t>
            </a:r>
            <a:r>
              <a:rPr lang="en-US" altLang="ko-KR" sz="1200" b="0" i="1" u="none" strike="noStrike" kern="1200" baseline="0" dirty="0">
                <a:solidFill>
                  <a:schemeClr val="tx1"/>
                </a:solidFill>
                <a:latin typeface="+mn-lt"/>
                <a:ea typeface="+mn-ea"/>
                <a:cs typeface="+mn-cs"/>
              </a:rPr>
              <a:t>→∞</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a:solidFill>
                  <a:schemeClr val="tx1"/>
                </a:solidFill>
                <a:latin typeface="+mn-lt"/>
                <a:ea typeface="+mn-ea"/>
                <a:cs typeface="+mn-cs"/>
              </a:rPr>
              <a:t>o</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 0].</a:t>
            </a:r>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19</a:t>
            </a:fld>
            <a:endParaRPr lang="ko-KR" altLang="en-US" dirty="0"/>
          </a:p>
        </p:txBody>
      </p:sp>
    </p:spTree>
    <p:extLst>
      <p:ext uri="{BB962C8B-B14F-4D97-AF65-F5344CB8AC3E}">
        <p14:creationId xmlns:p14="http://schemas.microsoft.com/office/powerpoint/2010/main" val="147142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The transition probabilities are defined for a small time interval </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a:t>
            </a:r>
          </a:p>
          <a:p>
            <a:r>
              <a:rPr lang="en-US" altLang="ko-KR" sz="1200" b="0" i="0" u="none" strike="noStrike" kern="1200" baseline="0" dirty="0">
                <a:solidFill>
                  <a:schemeClr val="tx1"/>
                </a:solidFill>
                <a:latin typeface="+mn-lt"/>
                <a:ea typeface="+mn-ea"/>
                <a:cs typeface="+mn-cs"/>
              </a:rPr>
              <a:t>But in a CTMC model, the transition probabilities are referred to as </a:t>
            </a:r>
            <a:r>
              <a:rPr lang="en-US" altLang="ko-KR" sz="1200" b="0" i="1" u="none" strike="noStrike" kern="1200" baseline="0" dirty="0">
                <a:solidFill>
                  <a:schemeClr val="tx1"/>
                </a:solidFill>
                <a:latin typeface="+mn-lt"/>
                <a:ea typeface="+mn-ea"/>
                <a:cs typeface="+mn-cs"/>
              </a:rPr>
              <a:t>infinitesimal transition probabilities </a:t>
            </a:r>
            <a:r>
              <a:rPr lang="en-US" altLang="ko-KR" sz="1200" b="0" i="0" u="none" strike="noStrike" kern="1200" baseline="0" dirty="0">
                <a:solidFill>
                  <a:schemeClr val="tx1"/>
                </a:solidFill>
                <a:latin typeface="+mn-lt"/>
                <a:ea typeface="+mn-ea"/>
                <a:cs typeface="+mn-cs"/>
              </a:rPr>
              <a:t>because they are valid for sufficiently small </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a:t>
            </a:r>
          </a:p>
          <a:p>
            <a:r>
              <a:rPr lang="en-US" altLang="ko-KR" sz="1200" b="0" i="0" u="none" strike="noStrike" kern="1200" baseline="0" dirty="0">
                <a:solidFill>
                  <a:schemeClr val="tx1"/>
                </a:solidFill>
                <a:latin typeface="+mn-lt"/>
                <a:ea typeface="+mn-ea"/>
                <a:cs typeface="+mn-cs"/>
              </a:rPr>
              <a:t>Therefore, the term </a:t>
            </a:r>
            <a:r>
              <a:rPr lang="en-US" altLang="ko-KR" sz="1200" b="0" i="1" u="none" strike="noStrike" kern="1200" baseline="0" dirty="0">
                <a:solidFill>
                  <a:schemeClr val="tx1"/>
                </a:solidFill>
                <a:latin typeface="+mn-lt"/>
                <a:ea typeface="+mn-ea"/>
                <a:cs typeface="+mn-cs"/>
              </a:rPr>
              <a:t>o</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is included in the definition [</a:t>
            </a:r>
            <a:r>
              <a:rPr lang="en-US" altLang="ko-KR" sz="1200" b="0" i="0" u="none" strike="noStrike" kern="1200" baseline="0" dirty="0" err="1">
                <a:solidFill>
                  <a:schemeClr val="tx1"/>
                </a:solidFill>
                <a:latin typeface="+mn-lt"/>
                <a:ea typeface="+mn-ea"/>
                <a:cs typeface="+mn-cs"/>
              </a:rPr>
              <a:t>lim</a:t>
            </a:r>
            <a:r>
              <a:rPr lang="en-US" altLang="ko-KR" sz="1200" b="0" i="1" u="none" strike="noStrike" kern="1200" baseline="0" dirty="0" err="1">
                <a:solidFill>
                  <a:schemeClr val="tx1"/>
                </a:solidFill>
                <a:latin typeface="+mn-lt"/>
                <a:ea typeface="+mn-ea"/>
                <a:cs typeface="+mn-cs"/>
              </a:rPr>
              <a:t>t</a:t>
            </a:r>
            <a:r>
              <a:rPr lang="en-US" altLang="ko-KR" sz="1200" b="0" i="1" u="none" strike="noStrike" kern="1200" baseline="0" dirty="0">
                <a:solidFill>
                  <a:schemeClr val="tx1"/>
                </a:solidFill>
                <a:latin typeface="+mn-lt"/>
                <a:ea typeface="+mn-ea"/>
                <a:cs typeface="+mn-cs"/>
              </a:rPr>
              <a:t>→∞</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a:solidFill>
                  <a:schemeClr val="tx1"/>
                </a:solidFill>
                <a:latin typeface="+mn-lt"/>
                <a:ea typeface="+mn-ea"/>
                <a:cs typeface="+mn-cs"/>
              </a:rPr>
              <a:t>o</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 0].</a:t>
            </a:r>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20</a:t>
            </a:fld>
            <a:endParaRPr lang="ko-KR" altLang="en-US" dirty="0"/>
          </a:p>
        </p:txBody>
      </p:sp>
    </p:spTree>
    <p:extLst>
      <p:ext uri="{BB962C8B-B14F-4D97-AF65-F5344CB8AC3E}">
        <p14:creationId xmlns:p14="http://schemas.microsoft.com/office/powerpoint/2010/main" val="232870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21</a:t>
            </a:fld>
            <a:endParaRPr lang="ko-KR" altLang="en-US" dirty="0"/>
          </a:p>
        </p:txBody>
      </p:sp>
    </p:spTree>
    <p:extLst>
      <p:ext uri="{BB962C8B-B14F-4D97-AF65-F5344CB8AC3E}">
        <p14:creationId xmlns:p14="http://schemas.microsoft.com/office/powerpoint/2010/main" val="7354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latin typeface="Arial" panose="020B0604020202020204" pitchFamily="34" charset="0"/>
                <a:cs typeface="Arial" panose="020B0604020202020204" pitchFamily="34" charset="0"/>
              </a:rPr>
              <a:t>To compute a sample path of a CTMAC model, we need to use the fact that the </a:t>
            </a:r>
            <a:r>
              <a:rPr lang="en-US" altLang="ko-KR" dirty="0" err="1">
                <a:latin typeface="Arial" panose="020B0604020202020204" pitchFamily="34" charset="0"/>
                <a:cs typeface="Arial" panose="020B0604020202020204" pitchFamily="34" charset="0"/>
              </a:rPr>
              <a:t>interevent</a:t>
            </a:r>
            <a:r>
              <a:rPr lang="en-US" altLang="ko-KR" dirty="0">
                <a:latin typeface="Arial" panose="020B0604020202020204" pitchFamily="34" charset="0"/>
                <a:cs typeface="Arial" panose="020B0604020202020204" pitchFamily="34" charset="0"/>
              </a:rPr>
              <a:t> time has an exponential distribution, which follows from the Markov property.</a:t>
            </a:r>
          </a:p>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22</a:t>
            </a:fld>
            <a:endParaRPr lang="ko-KR" altLang="en-US" dirty="0"/>
          </a:p>
        </p:txBody>
      </p:sp>
    </p:spTree>
    <p:extLst>
      <p:ext uri="{BB962C8B-B14F-4D97-AF65-F5344CB8AC3E}">
        <p14:creationId xmlns:p14="http://schemas.microsoft.com/office/powerpoint/2010/main" val="92596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23</a:t>
            </a:fld>
            <a:endParaRPr lang="ko-KR" altLang="en-US" dirty="0"/>
          </a:p>
        </p:txBody>
      </p:sp>
    </p:spTree>
    <p:extLst>
      <p:ext uri="{BB962C8B-B14F-4D97-AF65-F5344CB8AC3E}">
        <p14:creationId xmlns:p14="http://schemas.microsoft.com/office/powerpoint/2010/main" val="7126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u="none" strike="noStrike"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24</a:t>
            </a:fld>
            <a:endParaRPr lang="ko-KR" altLang="en-US" dirty="0"/>
          </a:p>
        </p:txBody>
      </p:sp>
    </p:spTree>
    <p:extLst>
      <p:ext uri="{BB962C8B-B14F-4D97-AF65-F5344CB8AC3E}">
        <p14:creationId xmlns:p14="http://schemas.microsoft.com/office/powerpoint/2010/main" val="4209120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b="0" i="0" u="none" strike="noStrike"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25</a:t>
            </a:fld>
            <a:endParaRPr lang="ko-KR" altLang="en-US" dirty="0"/>
          </a:p>
        </p:txBody>
      </p:sp>
    </p:spTree>
    <p:extLst>
      <p:ext uri="{BB962C8B-B14F-4D97-AF65-F5344CB8AC3E}">
        <p14:creationId xmlns:p14="http://schemas.microsoft.com/office/powerpoint/2010/main" val="2978128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26</a:t>
            </a:fld>
            <a:endParaRPr lang="ko-KR" altLang="en-US" dirty="0"/>
          </a:p>
        </p:txBody>
      </p:sp>
    </p:spTree>
    <p:extLst>
      <p:ext uri="{BB962C8B-B14F-4D97-AF65-F5344CB8AC3E}">
        <p14:creationId xmlns:p14="http://schemas.microsoft.com/office/powerpoint/2010/main" val="61444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29B694F-6A07-468D-9A98-8DB611DD5258}" type="slidenum">
              <a:rPr lang="ko-KR" altLang="en-US" smtClean="0"/>
              <a:pPr/>
              <a:t>27</a:t>
            </a:fld>
            <a:endParaRPr lang="ko-KR" altLang="en-US" dirty="0"/>
          </a:p>
        </p:txBody>
      </p:sp>
    </p:spTree>
    <p:extLst>
      <p:ext uri="{BB962C8B-B14F-4D97-AF65-F5344CB8AC3E}">
        <p14:creationId xmlns:p14="http://schemas.microsoft.com/office/powerpoint/2010/main" val="172798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34</a:t>
            </a:fld>
            <a:endParaRPr lang="ko-KR" altLang="en-US" dirty="0"/>
          </a:p>
        </p:txBody>
      </p:sp>
    </p:spTree>
    <p:extLst>
      <p:ext uri="{BB962C8B-B14F-4D97-AF65-F5344CB8AC3E}">
        <p14:creationId xmlns:p14="http://schemas.microsoft.com/office/powerpoint/2010/main" val="285464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With deterministic models, when an infectious individual is introduced in a fully susceptible population,</a:t>
            </a:r>
          </a:p>
          <a:p>
            <a:r>
              <a:rPr lang="en-US" altLang="ko-KR" sz="1200" b="0" i="0" u="none" strike="noStrike" kern="1200" baseline="0" dirty="0">
                <a:solidFill>
                  <a:schemeClr val="tx1"/>
                </a:solidFill>
                <a:latin typeface="+mn-lt"/>
                <a:ea typeface="+mn-ea"/>
                <a:cs typeface="+mn-cs"/>
              </a:rPr>
              <a:t>major epidemics always occur when </a:t>
            </a:r>
            <a:r>
              <a:rPr lang="en-US" altLang="ko-KR" sz="1200" b="1" i="1" u="none" strike="noStrike" kern="1200" baseline="0" dirty="0">
                <a:solidFill>
                  <a:schemeClr val="tx1"/>
                </a:solidFill>
                <a:latin typeface="+mn-lt"/>
                <a:ea typeface="+mn-ea"/>
                <a:cs typeface="+mn-cs"/>
              </a:rPr>
              <a:t>R0 </a:t>
            </a:r>
            <a:r>
              <a:rPr lang="en-US" altLang="ko-KR" sz="1200" b="0" i="0" u="none" strike="noStrike" kern="1200" baseline="0" dirty="0">
                <a:solidFill>
                  <a:schemeClr val="tx1"/>
                </a:solidFill>
                <a:latin typeface="+mn-lt"/>
                <a:ea typeface="+mn-ea"/>
                <a:cs typeface="+mn-cs"/>
              </a:rPr>
              <a:t>is greater than one and never when it is less than one, which is not very realistic.</a:t>
            </a:r>
          </a:p>
          <a:p>
            <a:r>
              <a:rPr lang="en-US" altLang="ko-KR" sz="1200" b="0" i="0" u="none" strike="noStrike" kern="1200" baseline="0" dirty="0">
                <a:solidFill>
                  <a:schemeClr val="tx1"/>
                </a:solidFill>
                <a:latin typeface="+mn-lt"/>
                <a:ea typeface="+mn-ea"/>
                <a:cs typeface="+mn-cs"/>
              </a:rPr>
              <a:t>In reality, if there is one initial infectious individual may, by chance, infect no-one even when </a:t>
            </a:r>
            <a:r>
              <a:rPr lang="en-US" altLang="ko-KR" sz="1200" b="1" i="1" u="none" strike="noStrike" kern="1200" baseline="0" dirty="0">
                <a:solidFill>
                  <a:schemeClr val="tx1"/>
                </a:solidFill>
                <a:latin typeface="+mn-lt"/>
                <a:ea typeface="+mn-ea"/>
                <a:cs typeface="+mn-cs"/>
              </a:rPr>
              <a:t>R0 </a:t>
            </a:r>
            <a:r>
              <a:rPr lang="en-US" altLang="ko-KR" sz="1200" b="0" i="0" u="none" strike="noStrike" kern="1200" baseline="0" dirty="0">
                <a:solidFill>
                  <a:schemeClr val="tx1"/>
                </a:solidFill>
                <a:latin typeface="+mn-lt"/>
                <a:ea typeface="+mn-ea"/>
                <a:cs typeface="+mn-cs"/>
              </a:rPr>
              <a:t>is greater than one, then no epidemic would occur. </a:t>
            </a:r>
          </a:p>
          <a:p>
            <a:r>
              <a:rPr lang="en-US" altLang="ko-KR" sz="1200" b="0" i="0" u="none" strike="noStrike" kern="1200" baseline="0" dirty="0">
                <a:solidFill>
                  <a:schemeClr val="tx1"/>
                </a:solidFill>
                <a:latin typeface="+mn-lt"/>
                <a:ea typeface="+mn-ea"/>
                <a:cs typeface="+mn-cs"/>
              </a:rPr>
              <a:t>In a stochastic model, even when </a:t>
            </a:r>
            <a:r>
              <a:rPr lang="en-US" altLang="ko-KR" sz="1200" b="1" i="1" u="none" strike="noStrike" kern="1200" baseline="0" dirty="0">
                <a:solidFill>
                  <a:schemeClr val="tx1"/>
                </a:solidFill>
                <a:latin typeface="+mn-lt"/>
                <a:ea typeface="+mn-ea"/>
                <a:cs typeface="+mn-cs"/>
              </a:rPr>
              <a:t>R0 </a:t>
            </a:r>
            <a:r>
              <a:rPr lang="en-US" altLang="ko-KR" sz="1200" b="0" i="0" u="none" strike="noStrike" kern="1200" baseline="0" dirty="0">
                <a:solidFill>
                  <a:schemeClr val="tx1"/>
                </a:solidFill>
                <a:latin typeface="+mn-lt"/>
                <a:ea typeface="+mn-ea"/>
                <a:cs typeface="+mn-cs"/>
              </a:rPr>
              <a:t>is greater than one, sometimes the epidemic will come to an end by chance after only a small number of secondary cases</a:t>
            </a:r>
          </a:p>
          <a:p>
            <a:r>
              <a:rPr lang="en-US" altLang="ko-KR" sz="1200" b="0" i="0" u="none" strike="noStrike" kern="1200" baseline="0" dirty="0">
                <a:solidFill>
                  <a:schemeClr val="tx1"/>
                </a:solidFill>
                <a:latin typeface="+mn-lt"/>
                <a:ea typeface="+mn-ea"/>
                <a:cs typeface="+mn-cs"/>
              </a:rPr>
              <a:t>However, provided </a:t>
            </a:r>
            <a:r>
              <a:rPr lang="en-US" altLang="ko-KR" sz="1200" b="1" i="1" u="none" strike="noStrike" kern="1200" baseline="0" dirty="0">
                <a:solidFill>
                  <a:schemeClr val="tx1"/>
                </a:solidFill>
                <a:latin typeface="+mn-lt"/>
                <a:ea typeface="+mn-ea"/>
                <a:cs typeface="+mn-cs"/>
              </a:rPr>
              <a:t>R0 </a:t>
            </a:r>
            <a:r>
              <a:rPr lang="en-US" altLang="ko-KR" sz="1200" b="0" i="0" u="none" strike="noStrike" kern="1200" baseline="0" dirty="0">
                <a:solidFill>
                  <a:schemeClr val="tx1"/>
                </a:solidFill>
                <a:latin typeface="+mn-lt"/>
                <a:ea typeface="+mn-ea"/>
                <a:cs typeface="+mn-cs"/>
              </a:rPr>
              <a:t>is greater than one, there is also a chance that a major epidemic occurs and very large numbers are infected.</a:t>
            </a:r>
          </a:p>
          <a:p>
            <a:r>
              <a:rPr lang="en-US" altLang="ko-KR" sz="1200" b="0" i="0" u="none" strike="noStrike" kern="1200" baseline="0" dirty="0">
                <a:solidFill>
                  <a:schemeClr val="tx1"/>
                </a:solidFill>
                <a:latin typeface="+mn-lt"/>
                <a:ea typeface="+mn-ea"/>
                <a:cs typeface="+mn-cs"/>
              </a:rPr>
              <a:t>If we could do the experiment of introducing a case into a susceptible population and seeing if an epidemic occurs then we want to repeat this experiment a number of times</a:t>
            </a:r>
          </a:p>
          <a:p>
            <a:r>
              <a:rPr lang="en-US" altLang="ko-KR" sz="1200" b="0" i="0" u="none" strike="noStrike" kern="1200" baseline="0" dirty="0">
                <a:solidFill>
                  <a:schemeClr val="tx1"/>
                </a:solidFill>
                <a:latin typeface="+mn-lt"/>
                <a:ea typeface="+mn-ea"/>
                <a:cs typeface="+mn-cs"/>
              </a:rPr>
              <a:t>to get an estimate of the average behavior, and the variation in the behavior of the system that might be expected, as we expect that chance may well play a role.</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4</a:t>
            </a:fld>
            <a:endParaRPr lang="ko-KR" altLang="en-US" dirty="0"/>
          </a:p>
        </p:txBody>
      </p:sp>
    </p:spTree>
    <p:extLst>
      <p:ext uri="{BB962C8B-B14F-4D97-AF65-F5344CB8AC3E}">
        <p14:creationId xmlns:p14="http://schemas.microsoft.com/office/powerpoint/2010/main" val="1033885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29B694F-6A07-468D-9A98-8DB611DD5258}" type="slidenum">
              <a:rPr lang="ko-KR" altLang="en-US" smtClean="0"/>
              <a:pPr/>
              <a:t>35</a:t>
            </a:fld>
            <a:endParaRPr lang="ko-KR" altLang="en-US" dirty="0"/>
          </a:p>
        </p:txBody>
      </p:sp>
    </p:spTree>
    <p:extLst>
      <p:ext uri="{BB962C8B-B14F-4D97-AF65-F5344CB8AC3E}">
        <p14:creationId xmlns:p14="http://schemas.microsoft.com/office/powerpoint/2010/main" val="1266906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37</a:t>
            </a:fld>
            <a:endParaRPr lang="ko-KR" altLang="en-US" dirty="0"/>
          </a:p>
        </p:txBody>
      </p:sp>
    </p:spTree>
    <p:extLst>
      <p:ext uri="{BB962C8B-B14F-4D97-AF65-F5344CB8AC3E}">
        <p14:creationId xmlns:p14="http://schemas.microsoft.com/office/powerpoint/2010/main" val="46339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41</a:t>
            </a:fld>
            <a:endParaRPr lang="ko-KR" altLang="en-US"/>
          </a:p>
        </p:txBody>
      </p:sp>
    </p:spTree>
    <p:extLst>
      <p:ext uri="{BB962C8B-B14F-4D97-AF65-F5344CB8AC3E}">
        <p14:creationId xmlns:p14="http://schemas.microsoft.com/office/powerpoint/2010/main" val="471562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29B694F-6A07-468D-9A98-8DB611DD5258}" type="slidenum">
              <a:rPr lang="ko-KR" altLang="en-US" smtClean="0"/>
              <a:pPr/>
              <a:t>45</a:t>
            </a:fld>
            <a:endParaRPr lang="ko-KR" altLang="en-US" dirty="0"/>
          </a:p>
        </p:txBody>
      </p:sp>
    </p:spTree>
    <p:extLst>
      <p:ext uri="{BB962C8B-B14F-4D97-AF65-F5344CB8AC3E}">
        <p14:creationId xmlns:p14="http://schemas.microsoft.com/office/powerpoint/2010/main" val="2246262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46</a:t>
            </a:fld>
            <a:endParaRPr lang="ko-KR" altLang="en-US"/>
          </a:p>
        </p:txBody>
      </p:sp>
    </p:spTree>
    <p:extLst>
      <p:ext uri="{BB962C8B-B14F-4D97-AF65-F5344CB8AC3E}">
        <p14:creationId xmlns:p14="http://schemas.microsoft.com/office/powerpoint/2010/main" val="263410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47</a:t>
            </a:fld>
            <a:endParaRPr lang="ko-KR" altLang="en-US"/>
          </a:p>
        </p:txBody>
      </p:sp>
    </p:spTree>
    <p:extLst>
      <p:ext uri="{BB962C8B-B14F-4D97-AF65-F5344CB8AC3E}">
        <p14:creationId xmlns:p14="http://schemas.microsoft.com/office/powerpoint/2010/main" val="139752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52</a:t>
            </a:fld>
            <a:endParaRPr lang="ko-KR" altLang="en-US"/>
          </a:p>
        </p:txBody>
      </p:sp>
    </p:spTree>
    <p:extLst>
      <p:ext uri="{BB962C8B-B14F-4D97-AF65-F5344CB8AC3E}">
        <p14:creationId xmlns:p14="http://schemas.microsoft.com/office/powerpoint/2010/main" val="1665986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Before vaccination against measles, it was observed that measles persisted (was always present) in large cities but faded out in smaller populations (there were periods when measles was not around). </a:t>
            </a:r>
          </a:p>
          <a:p>
            <a:r>
              <a:rPr lang="en-US" altLang="ko-KR" sz="1200" b="0" i="0" u="none" strike="noStrike" kern="1200" baseline="0" dirty="0">
                <a:solidFill>
                  <a:schemeClr val="tx1"/>
                </a:solidFill>
                <a:latin typeface="+mn-lt"/>
                <a:ea typeface="+mn-ea"/>
                <a:cs typeface="+mn-cs"/>
              </a:rPr>
              <a:t>For measles to take off again in these smaller populations it had to be re-introduced at some point after the number of susceptible had exceeded a critical density. </a:t>
            </a:r>
          </a:p>
          <a:p>
            <a:r>
              <a:rPr lang="en-US" altLang="ko-KR" sz="1200" b="0" i="0" u="none" strike="noStrike" kern="1200" baseline="0" dirty="0">
                <a:solidFill>
                  <a:schemeClr val="tx1"/>
                </a:solidFill>
                <a:latin typeface="+mn-lt"/>
                <a:ea typeface="+mn-ea"/>
                <a:cs typeface="+mn-cs"/>
              </a:rPr>
              <a:t>Clearly a deterministic model cannot properly capture these patterns as the infection always persists in a deterministic framework.</a:t>
            </a:r>
          </a:p>
          <a:p>
            <a:r>
              <a:rPr lang="en-US" altLang="ko-KR" sz="1200" b="0" i="0" u="none" strike="noStrike" kern="1200" baseline="0" dirty="0">
                <a:solidFill>
                  <a:schemeClr val="tx1"/>
                </a:solidFill>
                <a:latin typeface="+mn-lt"/>
                <a:ea typeface="+mn-ea"/>
                <a:cs typeface="+mn-cs"/>
              </a:rPr>
              <a:t>This has very real public health consequences and stochastic models may well be preferred particularly when looking at elimination and eradication.</a:t>
            </a:r>
          </a:p>
          <a:p>
            <a:r>
              <a:rPr lang="en-US" altLang="ko-KR" sz="1200" b="0" i="0" u="none" strike="noStrike" kern="1200" baseline="0" dirty="0">
                <a:solidFill>
                  <a:schemeClr val="tx1"/>
                </a:solidFill>
                <a:latin typeface="+mn-lt"/>
                <a:ea typeface="+mn-ea"/>
                <a:cs typeface="+mn-cs"/>
              </a:rPr>
              <a:t>For instance, to assess whether disease can be eradicated or to quantify how certain you would be that disease had been eliminated, given no cases had been observed for certain amount of time.</a:t>
            </a:r>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5</a:t>
            </a:fld>
            <a:endParaRPr lang="ko-KR" altLang="en-US" dirty="0"/>
          </a:p>
        </p:txBody>
      </p:sp>
    </p:spTree>
    <p:extLst>
      <p:ext uri="{BB962C8B-B14F-4D97-AF65-F5344CB8AC3E}">
        <p14:creationId xmlns:p14="http://schemas.microsoft.com/office/powerpoint/2010/main" val="273313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When the transition probability </a:t>
            </a:r>
            <a:r>
              <a:rPr lang="en-US" altLang="ko-KR" sz="1200" b="0" i="1" u="none" strike="noStrike" kern="1200" baseline="0" dirty="0" err="1">
                <a:solidFill>
                  <a:schemeClr val="tx1"/>
                </a:solidFill>
                <a:latin typeface="+mn-lt"/>
                <a:ea typeface="+mn-ea"/>
                <a:cs typeface="+mn-cs"/>
              </a:rPr>
              <a:t>pji</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t</a:t>
            </a:r>
            <a:r>
              <a:rPr lang="en-US" altLang="ko-KR" sz="1200" b="0" i="0" u="none" strike="noStrike" kern="1200" baseline="0" dirty="0" err="1">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1" u="none" strike="noStrike" kern="1200" baseline="0" dirty="0">
                <a:solidFill>
                  <a:schemeClr val="tx1"/>
                </a:solidFill>
                <a:latin typeface="+mn-lt"/>
                <a:ea typeface="+mn-ea"/>
                <a:cs typeface="+mn-cs"/>
              </a:rPr>
              <a:t>, t</a:t>
            </a:r>
            <a:r>
              <a:rPr lang="en-US" altLang="ko-KR" sz="1200" b="0" i="0" u="none" strike="noStrike" kern="1200" baseline="0" dirty="0">
                <a:solidFill>
                  <a:schemeClr val="tx1"/>
                </a:solidFill>
                <a:latin typeface="+mn-lt"/>
                <a:ea typeface="+mn-ea"/>
                <a:cs typeface="+mn-cs"/>
              </a:rPr>
              <a:t>) does not depend on </a:t>
            </a:r>
            <a:r>
              <a:rPr lang="en-US" altLang="ko-KR" sz="1200" b="0" i="1" u="none" strike="noStrike" kern="1200" baseline="0" dirty="0">
                <a:solidFill>
                  <a:schemeClr val="tx1"/>
                </a:solidFill>
                <a:latin typeface="+mn-lt"/>
                <a:ea typeface="+mn-ea"/>
                <a:cs typeface="+mn-cs"/>
              </a:rPr>
              <a:t>t</a:t>
            </a:r>
            <a:r>
              <a:rPr lang="en-US" altLang="ko-KR" sz="1200" b="0" i="0" u="none" strike="noStrike" kern="1200" baseline="0" dirty="0">
                <a:solidFill>
                  <a:schemeClr val="tx1"/>
                </a:solidFill>
                <a:latin typeface="+mn-lt"/>
                <a:ea typeface="+mn-ea"/>
                <a:cs typeface="+mn-cs"/>
              </a:rPr>
              <a:t>, </a:t>
            </a:r>
            <a:r>
              <a:rPr lang="en-US" altLang="ko-KR" sz="1200" b="0" i="1" u="none" strike="noStrike" kern="1200" baseline="0" dirty="0" err="1">
                <a:solidFill>
                  <a:schemeClr val="tx1"/>
                </a:solidFill>
                <a:latin typeface="+mn-lt"/>
                <a:ea typeface="+mn-ea"/>
                <a:cs typeface="+mn-cs"/>
              </a:rPr>
              <a:t>pji</a:t>
            </a:r>
            <a:r>
              <a:rPr lang="en-US" altLang="ko-KR" sz="1200" b="0" i="0" u="none" strike="noStrike" kern="1200" baseline="0" dirty="0">
                <a:solidFill>
                  <a:schemeClr val="tx1"/>
                </a:solidFill>
                <a:latin typeface="+mn-lt"/>
                <a:ea typeface="+mn-ea"/>
                <a:cs typeface="+mn-cs"/>
              </a:rPr>
              <a:t>(</a:t>
            </a:r>
            <a:r>
              <a:rPr lang="en-US" altLang="ko-KR" sz="1200" b="0" i="1" u="none" strike="noStrike" kern="1200" baseline="0" dirty="0" err="1">
                <a:solidFill>
                  <a:schemeClr val="tx1"/>
                </a:solidFill>
                <a:latin typeface="+mn-lt"/>
                <a:ea typeface="+mn-ea"/>
                <a:cs typeface="+mn-cs"/>
              </a:rPr>
              <a:t>Δt</a:t>
            </a:r>
            <a:r>
              <a:rPr lang="en-US" altLang="ko-KR" sz="1200" b="0" i="0" u="none" strike="noStrike" kern="1200" baseline="0" dirty="0">
                <a:solidFill>
                  <a:schemeClr val="tx1"/>
                </a:solidFill>
                <a:latin typeface="+mn-lt"/>
                <a:ea typeface="+mn-ea"/>
                <a:cs typeface="+mn-cs"/>
              </a:rPr>
              <a:t>), the process is said to be </a:t>
            </a:r>
            <a:r>
              <a:rPr lang="en-US" altLang="ko-KR" sz="1200" b="0" i="1" u="none" strike="noStrike" kern="1200" baseline="0" dirty="0">
                <a:solidFill>
                  <a:schemeClr val="tx1"/>
                </a:solidFill>
                <a:latin typeface="+mn-lt"/>
                <a:ea typeface="+mn-ea"/>
                <a:cs typeface="+mn-cs"/>
              </a:rPr>
              <a:t>time homogeneous</a:t>
            </a:r>
            <a:r>
              <a:rPr lang="en-US" altLang="ko-KR" sz="1200" b="0" i="0" u="none" strike="noStrike" kern="1200" baseline="0" dirty="0">
                <a:solidFill>
                  <a:schemeClr val="tx1"/>
                </a:solidFill>
                <a:latin typeface="+mn-lt"/>
                <a:ea typeface="+mn-ea"/>
                <a:cs typeface="+mn-cs"/>
              </a:rPr>
              <a:t>. </a:t>
            </a:r>
          </a:p>
          <a:p>
            <a:r>
              <a:rPr lang="en-US" altLang="ko-KR" sz="1200" b="0" i="0" u="none" strike="noStrike" kern="1200" baseline="0" dirty="0">
                <a:solidFill>
                  <a:schemeClr val="tx1"/>
                </a:solidFill>
                <a:latin typeface="+mn-lt"/>
                <a:ea typeface="+mn-ea"/>
                <a:cs typeface="+mn-cs"/>
              </a:rPr>
              <a:t>For the stochastic SIS epidemic model, the process is time homogeneous because the deterministic model is autonomous.</a:t>
            </a:r>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10</a:t>
            </a:fld>
            <a:endParaRPr lang="ko-KR" altLang="en-US" dirty="0"/>
          </a:p>
        </p:txBody>
      </p:sp>
    </p:spTree>
    <p:extLst>
      <p:ext uri="{BB962C8B-B14F-4D97-AF65-F5344CB8AC3E}">
        <p14:creationId xmlns:p14="http://schemas.microsoft.com/office/powerpoint/2010/main" val="91686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11</a:t>
            </a:fld>
            <a:endParaRPr lang="ko-KR" altLang="en-US" dirty="0"/>
          </a:p>
        </p:txBody>
      </p:sp>
    </p:spTree>
    <p:extLst>
      <p:ext uri="{BB962C8B-B14F-4D97-AF65-F5344CB8AC3E}">
        <p14:creationId xmlns:p14="http://schemas.microsoft.com/office/powerpoint/2010/main" val="147215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12</a:t>
            </a:fld>
            <a:endParaRPr lang="ko-KR" altLang="en-US" dirty="0"/>
          </a:p>
        </p:txBody>
      </p:sp>
    </p:spTree>
    <p:extLst>
      <p:ext uri="{BB962C8B-B14F-4D97-AF65-F5344CB8AC3E}">
        <p14:creationId xmlns:p14="http://schemas.microsoft.com/office/powerpoint/2010/main" val="1430292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13</a:t>
            </a:fld>
            <a:endParaRPr lang="ko-KR" altLang="en-US" dirty="0"/>
          </a:p>
        </p:txBody>
      </p:sp>
    </p:spTree>
    <p:extLst>
      <p:ext uri="{BB962C8B-B14F-4D97-AF65-F5344CB8AC3E}">
        <p14:creationId xmlns:p14="http://schemas.microsoft.com/office/powerpoint/2010/main" val="130771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14</a:t>
            </a:fld>
            <a:endParaRPr lang="ko-KR" altLang="en-US" dirty="0"/>
          </a:p>
        </p:txBody>
      </p:sp>
    </p:spTree>
    <p:extLst>
      <p:ext uri="{BB962C8B-B14F-4D97-AF65-F5344CB8AC3E}">
        <p14:creationId xmlns:p14="http://schemas.microsoft.com/office/powerpoint/2010/main" val="153419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lnSpc>
                <a:spcPct val="130000"/>
              </a:lnSpc>
            </a:pPr>
            <a:r>
              <a:rPr lang="en-US" altLang="ko-KR">
                <a:solidFill>
                  <a:schemeClr val="tx1"/>
                </a:solidFill>
                <a:latin typeface="+mn-ea"/>
                <a:ea typeface="+mn-ea"/>
              </a:rPr>
              <a:t>Asymptotically, all sample paths eventually are absorbed into the disease-free state (N, 0). Compare this result to the deterministic SIR epidemic model.</a:t>
            </a:r>
          </a:p>
          <a:p>
            <a:pPr algn="just">
              <a:lnSpc>
                <a:spcPct val="130000"/>
              </a:lnSpc>
            </a:pPr>
            <a:r>
              <a:rPr lang="en-US" altLang="ko-KR">
                <a:solidFill>
                  <a:schemeClr val="tx1"/>
                </a:solidFill>
                <a:latin typeface="+mn-ea"/>
                <a:ea typeface="+mn-ea"/>
              </a:rPr>
              <a:t>Difference equations for the mean and higher order moments can be derived as was done for the SIS epidemic model. </a:t>
            </a:r>
          </a:p>
          <a:p>
            <a:pPr algn="just">
              <a:lnSpc>
                <a:spcPct val="130000"/>
              </a:lnSpc>
            </a:pPr>
            <a:r>
              <a:rPr lang="en-US" altLang="ko-KR">
                <a:solidFill>
                  <a:schemeClr val="tx1"/>
                </a:solidFill>
                <a:latin typeface="+mn-ea"/>
                <a:ea typeface="+mn-ea"/>
              </a:rPr>
              <a:t>However, these difference equations cannot be solved directly because they depend on higher order moments.</a:t>
            </a:r>
            <a:endParaRPr lang="ko-KR" altLang="en-US">
              <a:solidFill>
                <a:schemeClr val="tx1"/>
              </a:solidFill>
              <a:latin typeface="+mn-ea"/>
              <a:ea typeface="+mn-ea"/>
            </a:endParaRPr>
          </a:p>
          <a:p>
            <a:endParaRPr lang="ko-KR" altLang="en-US" dirty="0"/>
          </a:p>
        </p:txBody>
      </p:sp>
      <p:sp>
        <p:nvSpPr>
          <p:cNvPr id="4" name="슬라이드 번호 개체 틀 3"/>
          <p:cNvSpPr>
            <a:spLocks noGrp="1"/>
          </p:cNvSpPr>
          <p:nvPr>
            <p:ph type="sldNum" sz="quarter" idx="10"/>
          </p:nvPr>
        </p:nvSpPr>
        <p:spPr/>
        <p:txBody>
          <a:bodyPr/>
          <a:lstStyle/>
          <a:p>
            <a:fld id="{D29B694F-6A07-468D-9A98-8DB611DD5258}" type="slidenum">
              <a:rPr lang="ko-KR" altLang="en-US" smtClean="0"/>
              <a:pPr/>
              <a:t>17</a:t>
            </a:fld>
            <a:endParaRPr lang="ko-KR" altLang="en-US" dirty="0"/>
          </a:p>
        </p:txBody>
      </p:sp>
    </p:spTree>
    <p:extLst>
      <p:ext uri="{BB962C8B-B14F-4D97-AF65-F5344CB8AC3E}">
        <p14:creationId xmlns:p14="http://schemas.microsoft.com/office/powerpoint/2010/main" val="414758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8" name="제목 7"/>
          <p:cNvSpPr>
            <a:spLocks noGrp="1"/>
          </p:cNvSpPr>
          <p:nvPr>
            <p:ph type="ctrTitle"/>
          </p:nvPr>
        </p:nvSpPr>
        <p:spPr>
          <a:xfrm>
            <a:off x="900138" y="642918"/>
            <a:ext cx="7600952" cy="642942"/>
          </a:xfrm>
        </p:spPr>
        <p:txBody>
          <a:bodyPr anchor="t" anchorCtr="0"/>
          <a:lstStyle>
            <a:lvl1pPr algn="l">
              <a:defRPr sz="3200" baseline="0">
                <a:solidFill>
                  <a:schemeClr val="tx1"/>
                </a:solidFill>
                <a:latin typeface="(한글 글꼴 사용)"/>
              </a:defRPr>
            </a:lvl1pPr>
          </a:lstStyle>
          <a:p>
            <a:r>
              <a:rPr kumimoji="0" lang="ko-KR" altLang="en-US" dirty="0"/>
              <a:t>마스터 제목 스타일 편집</a:t>
            </a:r>
            <a:endParaRPr kumimoji="0" lang="en-US" dirty="0"/>
          </a:p>
        </p:txBody>
      </p:sp>
      <p:sp>
        <p:nvSpPr>
          <p:cNvPr id="9" name="부제목 8"/>
          <p:cNvSpPr>
            <a:spLocks noGrp="1"/>
          </p:cNvSpPr>
          <p:nvPr>
            <p:ph type="subTitle" idx="1"/>
          </p:nvPr>
        </p:nvSpPr>
        <p:spPr>
          <a:xfrm>
            <a:off x="500034" y="1785926"/>
            <a:ext cx="8143932" cy="4572032"/>
          </a:xfrm>
        </p:spPr>
        <p:txBody>
          <a:bodyPr/>
          <a:lstStyle>
            <a:lvl1pPr marL="0" indent="0" algn="l">
              <a:buNone/>
              <a:defRPr sz="2000" baseline="0">
                <a:solidFill>
                  <a:schemeClr val="tx1"/>
                </a:solidFill>
                <a:latin typeface="맑은고딕"/>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dirty="0"/>
              <a:t>마스터 부제목 스타일 편집</a:t>
            </a:r>
            <a:endParaRPr kumimoji="0" lang="en-US" dirty="0"/>
          </a:p>
        </p:txBody>
      </p:sp>
      <p:sp>
        <p:nvSpPr>
          <p:cNvPr id="21" name="직사각형 20"/>
          <p:cNvSpPr/>
          <p:nvPr/>
        </p:nvSpPr>
        <p:spPr>
          <a:xfrm>
            <a:off x="542948" y="500042"/>
            <a:ext cx="8101018" cy="928694"/>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직사각형 21"/>
          <p:cNvSpPr/>
          <p:nvPr/>
        </p:nvSpPr>
        <p:spPr>
          <a:xfrm>
            <a:off x="542948" y="500042"/>
            <a:ext cx="228600" cy="92869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6" name="바닥글 개체 틀 5"/>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7" name="슬라이드 번호 개체 틀 6"/>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133392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628650" y="1825625"/>
            <a:ext cx="78867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5" name="바닥글 개체 틀 4"/>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4349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762625"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5" name="바닥글 개체 틀 4"/>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224301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5" name="바닥글 개체 틀 4"/>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6655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p:cNvSpPr>
            <a:spLocks noGrp="1"/>
          </p:cNvSpPr>
          <p:nvPr>
            <p:ph idx="1"/>
          </p:nvPr>
        </p:nvSpPr>
        <p:spPr>
          <a:xfrm>
            <a:off x="628650" y="1825625"/>
            <a:ext cx="78867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5" name="바닥글 개체 틀 4"/>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13238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a:prstGeom prst="rect">
            <a:avLst/>
          </a:prstGeo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5" name="바닥글 개체 틀 4"/>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180490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6" name="바닥글 개체 틀 5"/>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7" name="슬라이드 번호 개체 틀 6"/>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330268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a:prstGeom prst="rect">
            <a:avLst/>
          </a:prstGeom>
        </p:spPr>
        <p:txBody>
          <a:bodyPr/>
          <a:lstStyle/>
          <a:p>
            <a:r>
              <a:rPr lang="ko-KR" altLang="en-US"/>
              <a:t>마스터 제목 스타일 편집</a:t>
            </a:r>
          </a:p>
        </p:txBody>
      </p:sp>
      <p:sp>
        <p:nvSpPr>
          <p:cNvPr id="3" name="텍스트 개체 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630238" y="2505075"/>
            <a:ext cx="38687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4629150" y="2505075"/>
            <a:ext cx="38877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8" name="바닥글 개체 틀 7"/>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9" name="슬라이드 번호 개체 틀 8"/>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284578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4" name="바닥글 개체 틀 3"/>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5" name="슬라이드 번호 개체 틀 4"/>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43548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3" name="바닥글 개체 틀 2"/>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4" name="슬라이드 번호 개체 틀 3"/>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361471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628650" y="6356350"/>
            <a:ext cx="2057400" cy="365125"/>
          </a:xfrm>
          <a:prstGeom prst="rect">
            <a:avLst/>
          </a:prstGeom>
        </p:spPr>
        <p:txBody>
          <a:bodyPr/>
          <a:lstStyle/>
          <a:p>
            <a:fld id="{332F37F1-3B57-47F8-8CC1-56C1054A05E4}" type="datetimeFigureOut">
              <a:rPr lang="ko-KR" altLang="en-US" smtClean="0"/>
              <a:t>2021-02-04</a:t>
            </a:fld>
            <a:endParaRPr lang="ko-KR" altLang="en-US" dirty="0"/>
          </a:p>
        </p:txBody>
      </p:sp>
      <p:sp>
        <p:nvSpPr>
          <p:cNvPr id="6" name="바닥글 개체 틀 5"/>
          <p:cNvSpPr>
            <a:spLocks noGrp="1"/>
          </p:cNvSpPr>
          <p:nvPr>
            <p:ph type="ftr" sz="quarter" idx="11"/>
          </p:nvPr>
        </p:nvSpPr>
        <p:spPr>
          <a:xfrm>
            <a:off x="3028950" y="6356350"/>
            <a:ext cx="3086100" cy="365125"/>
          </a:xfrm>
          <a:prstGeom prst="rect">
            <a:avLst/>
          </a:prstGeom>
        </p:spPr>
        <p:txBody>
          <a:bodyPr/>
          <a:lstStyle/>
          <a:p>
            <a:endParaRPr lang="ko-KR" altLang="en-US" dirty="0"/>
          </a:p>
        </p:txBody>
      </p:sp>
      <p:sp>
        <p:nvSpPr>
          <p:cNvPr id="7" name="슬라이드 번호 개체 틀 6"/>
          <p:cNvSpPr>
            <a:spLocks noGrp="1"/>
          </p:cNvSpPr>
          <p:nvPr>
            <p:ph type="sldNum" sz="quarter" idx="12"/>
          </p:nvPr>
        </p:nvSpPr>
        <p:spPr>
          <a:xfrm>
            <a:off x="6457950" y="6356350"/>
            <a:ext cx="2057400" cy="365125"/>
          </a:xfrm>
          <a:prstGeom prst="rect">
            <a:avLst/>
          </a:prstGeom>
        </p:spPr>
        <p:txBody>
          <a:bodyPr/>
          <a:lstStyle/>
          <a:p>
            <a:fld id="{BE9C87EF-74A1-43D6-8E00-E836311621F9}" type="slidenum">
              <a:rPr lang="ko-KR" altLang="en-US" smtClean="0"/>
              <a:t>‹#›</a:t>
            </a:fld>
            <a:endParaRPr lang="ko-KR" altLang="en-US" dirty="0"/>
          </a:p>
        </p:txBody>
      </p:sp>
    </p:spTree>
    <p:extLst>
      <p:ext uri="{BB962C8B-B14F-4D97-AF65-F5344CB8AC3E}">
        <p14:creationId xmlns:p14="http://schemas.microsoft.com/office/powerpoint/2010/main" val="41016973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457200" y="152400"/>
            <a:ext cx="8229600" cy="990600"/>
          </a:xfrm>
          <a:prstGeom prst="rect">
            <a:avLst/>
          </a:prstGeom>
        </p:spPr>
        <p:txBody>
          <a:bodyPr vert="horz" anchor="b" anchorCtr="0">
            <a:normAutofit/>
          </a:bodyPr>
          <a:lstStyle/>
          <a:p>
            <a:r>
              <a:rPr kumimoji="0" lang="ko-KR" altLang="en-US"/>
              <a:t>마스터 제목 스타일 편집</a:t>
            </a:r>
            <a:endParaRPr kumimoji="0" lang="en-US"/>
          </a:p>
        </p:txBody>
      </p:sp>
      <p:sp>
        <p:nvSpPr>
          <p:cNvPr id="13" name="텍스트 개체 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ko-KR" altLang="en-US"/>
              <a:t>마스터 텍스트 스타일을 편집합니다</a:t>
            </a:r>
          </a:p>
          <a:p>
            <a:pPr lvl="1" eaLnBrk="1" latinLnBrk="0" hangingPunct="1"/>
            <a:r>
              <a:rPr kumimoji="0" lang="ko-KR" altLang="en-US"/>
              <a:t>둘째 수준</a:t>
            </a:r>
          </a:p>
          <a:p>
            <a:pPr lvl="2" eaLnBrk="1" latinLnBrk="0" hangingPunct="1"/>
            <a:r>
              <a:rPr kumimoji="0" lang="ko-KR" altLang="en-US"/>
              <a:t>셋째 수준</a:t>
            </a:r>
          </a:p>
          <a:p>
            <a:pPr lvl="3" eaLnBrk="1" latinLnBrk="0" hangingPunct="1"/>
            <a:r>
              <a:rPr kumimoji="0" lang="ko-KR" altLang="en-US"/>
              <a:t>넷째 수준</a:t>
            </a:r>
          </a:p>
          <a:p>
            <a:pPr lvl="4" eaLnBrk="1" latinLnBrk="0" hangingPunct="1"/>
            <a:r>
              <a:rPr kumimoji="0" lang="ko-KR" altLang="en-US"/>
              <a:t>다섯째 수준</a:t>
            </a:r>
            <a:endParaRPr kumimoji="0" lang="en-US"/>
          </a:p>
        </p:txBody>
      </p:sp>
      <p:sp>
        <p:nvSpPr>
          <p:cNvPr id="14" name="날짜 개체 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9BD417A-377F-43DA-9A8F-B80C4FE62842}" type="datetimeFigureOut">
              <a:rPr lang="ko-KR" altLang="en-US" smtClean="0"/>
              <a:pPr/>
              <a:t>2021-02-04</a:t>
            </a:fld>
            <a:endParaRPr lang="ko-KR" altLang="en-US" dirty="0"/>
          </a:p>
        </p:txBody>
      </p:sp>
      <p:sp>
        <p:nvSpPr>
          <p:cNvPr id="3" name="바닥글 개체 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ko-KR" altLang="en-US" dirty="0"/>
          </a:p>
        </p:txBody>
      </p:sp>
      <p:sp>
        <p:nvSpPr>
          <p:cNvPr id="23" name="슬라이드 번호 개체 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16B6702-626D-4C65-9B57-C8E9DF84FAC8}" type="slidenum">
              <a:rPr lang="ko-KR" altLang="en-US" smtClean="0"/>
              <a:pPr/>
              <a:t>‹#›</a:t>
            </a:fld>
            <a:endParaRPr lang="ko-KR" altLang="en-US" dirty="0"/>
          </a:p>
        </p:txBody>
      </p:sp>
      <p:sp>
        <p:nvSpPr>
          <p:cNvPr id="28" name="직선 연결선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직선 연결선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이등변 삼각형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Lst>
  <p:txStyles>
    <p:titleStyle>
      <a:lvl1pPr algn="l" rtl="0" eaLnBrk="1" latinLnBrk="1"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1"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1"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68164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0.cs.ucl.ac.uk/staff/C.Archambeau/SDE_web/figs_files/ca07_RgIto_text.pdf"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0.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math.hawaii.edu/~gautier/Comparison%20of%20deterministic%20and%20stochastic%20SIS%20and%20SIR%20models.pdf" TargetMode="External"/><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94.png"/></Relationships>
</file>

<file path=ppt/slides/_rels/slide4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51.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a:spLocks noGrp="1"/>
          </p:cNvSpPr>
          <p:nvPr>
            <p:ph type="ctrTitle"/>
          </p:nvPr>
        </p:nvSpPr>
        <p:spPr>
          <a:xfrm>
            <a:off x="827584" y="692696"/>
            <a:ext cx="7812360" cy="2745259"/>
          </a:xfrm>
        </p:spPr>
        <p:txBody>
          <a:bodyPr anchor="ctr"/>
          <a:lstStyle/>
          <a:p>
            <a:pPr algn="l">
              <a:lnSpc>
                <a:spcPct val="120000"/>
              </a:lnSpc>
            </a:pPr>
            <a:r>
              <a:rPr lang="en-US" altLang="ko-KR" sz="4800" spc="-10" dirty="0">
                <a:latin typeface="Arial" panose="020B0604020202020204" pitchFamily="34" charset="0"/>
                <a:cs typeface="Arial" panose="020B0604020202020204" pitchFamily="34" charset="0"/>
              </a:rPr>
              <a:t>Introduction to stochastic epidemic models</a:t>
            </a:r>
            <a:endParaRPr lang="ko-KR" altLang="en-US" sz="4800" dirty="0">
              <a:latin typeface="Arial" panose="020B0604020202020204" pitchFamily="34" charset="0"/>
              <a:cs typeface="Arial" panose="020B0604020202020204" pitchFamily="34" charset="0"/>
            </a:endParaRPr>
          </a:p>
        </p:txBody>
      </p:sp>
      <p:sp>
        <p:nvSpPr>
          <p:cNvPr id="7" name="부제목 2"/>
          <p:cNvSpPr>
            <a:spLocks noGrp="1"/>
          </p:cNvSpPr>
          <p:nvPr>
            <p:ph type="subTitle" idx="1"/>
          </p:nvPr>
        </p:nvSpPr>
        <p:spPr>
          <a:xfrm>
            <a:off x="899592" y="4509120"/>
            <a:ext cx="7200800" cy="1224136"/>
          </a:xfrm>
        </p:spPr>
        <p:txBody>
          <a:bodyPr/>
          <a:lstStyle/>
          <a:p>
            <a:pPr algn="l"/>
            <a:r>
              <a:rPr lang="en-US" altLang="ko-KR" sz="2000" dirty="0">
                <a:latin typeface="Arial" panose="020B0604020202020204" pitchFamily="34" charset="0"/>
                <a:cs typeface="Arial" panose="020B0604020202020204" pitchFamily="34" charset="0"/>
              </a:rPr>
              <a:t>Jeehyun Lee</a:t>
            </a:r>
          </a:p>
          <a:p>
            <a:pPr algn="l"/>
            <a:r>
              <a:rPr lang="en-US" altLang="ko-KR" sz="2000" dirty="0">
                <a:latin typeface="Arial" panose="020B0604020202020204" pitchFamily="34" charset="0"/>
                <a:cs typeface="Arial" panose="020B0604020202020204" pitchFamily="34" charset="0"/>
              </a:rPr>
              <a:t>Mathematics / Computational Science &amp; Engineering</a:t>
            </a:r>
          </a:p>
          <a:p>
            <a:pPr algn="l"/>
            <a:r>
              <a:rPr lang="en-US" altLang="ko-KR" sz="2000" dirty="0">
                <a:latin typeface="Arial" panose="020B0604020202020204" pitchFamily="34" charset="0"/>
                <a:cs typeface="Arial" panose="020B0604020202020204" pitchFamily="34" charset="0"/>
              </a:rPr>
              <a:t>Yonsei University</a:t>
            </a:r>
            <a:endParaRPr lang="ko-KR"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304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DTMC – SIS model</a:t>
            </a:r>
            <a:endParaRPr lang="ko-KR" altLang="en-US" dirty="0"/>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628648" y="2060848"/>
                <a:ext cx="8143932" cy="3744416"/>
              </a:xfrm>
            </p:spPr>
            <p:txBody>
              <a:bodyPr>
                <a:normAutofit/>
              </a:bodyPr>
              <a:lstStyle/>
              <a:p>
                <a:pPr>
                  <a:lnSpc>
                    <a:spcPct val="150000"/>
                  </a:lnSpc>
                  <a:spcBef>
                    <a:spcPts val="1000"/>
                  </a:spcBef>
                </a:pPr>
                <a:r>
                  <a:rPr lang="en-US" altLang="ko-KR" sz="1800" dirty="0">
                    <a:latin typeface="Arial" panose="020B0604020202020204" pitchFamily="34" charset="0"/>
                    <a:cs typeface="Arial" panose="020B0604020202020204" pitchFamily="34" charset="0"/>
                  </a:rPr>
                  <a:t>The stochastic process has the Markov property if the state at time </a:t>
                </a:r>
                <a14:m>
                  <m:oMath xmlns:m="http://schemas.openxmlformats.org/officeDocument/2006/math">
                    <m:r>
                      <a:rPr lang="en-US" altLang="ko-KR" sz="1800" i="1" dirty="0">
                        <a:latin typeface="Cambria Math" panose="02040503050406030204" pitchFamily="18" charset="0"/>
                        <a:cs typeface="Arial" panose="020B0604020202020204" pitchFamily="34" charset="0"/>
                      </a:rPr>
                      <m:t>𝑡</m:t>
                    </m:r>
                    <m:r>
                      <a:rPr lang="en-US" altLang="ko-KR" sz="1800" b="0" i="0" dirty="0" smtClean="0">
                        <a:latin typeface="Cambria Math" panose="02040503050406030204" pitchFamily="18" charset="0"/>
                        <a:cs typeface="Arial" panose="020B0604020202020204" pitchFamily="34" charset="0"/>
                      </a:rPr>
                      <m:t>+</m:t>
                    </m:r>
                    <m:r>
                      <m:rPr>
                        <m:sty m:val="p"/>
                      </m:rPr>
                      <a:rPr lang="en-US" altLang="ko-KR" sz="180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m:t>
                    </m:r>
                  </m:oMath>
                </a14:m>
                <a:r>
                  <a:rPr lang="en-US" altLang="ko-KR" sz="1800" dirty="0">
                    <a:latin typeface="Arial" panose="020B0604020202020204" pitchFamily="34" charset="0"/>
                    <a:cs typeface="Arial" panose="020B0604020202020204" pitchFamily="34" charset="0"/>
                  </a:rPr>
                  <a:t>only depends on the state at the previous time step </a:t>
                </a:r>
                <a14:m>
                  <m:oMath xmlns:m="http://schemas.openxmlformats.org/officeDocument/2006/math">
                    <m:r>
                      <a:rPr lang="en-US" altLang="ko-KR" sz="1800" i="1" dirty="0">
                        <a:latin typeface="Cambria Math" panose="02040503050406030204" pitchFamily="18" charset="0"/>
                        <a:cs typeface="Arial" panose="020B0604020202020204" pitchFamily="34" charset="0"/>
                      </a:rPr>
                      <m:t>𝑡</m:t>
                    </m:r>
                  </m:oMath>
                </a14:m>
                <a:r>
                  <a:rPr lang="en-US" altLang="ko-KR" sz="1800" dirty="0">
                    <a:latin typeface="Arial" panose="020B0604020202020204" pitchFamily="34" charset="0"/>
                    <a:cs typeface="Arial" panose="020B0604020202020204" pitchFamily="34" charset="0"/>
                  </a:rPr>
                  <a:t>.</a:t>
                </a:r>
              </a:p>
              <a:p>
                <a:pPr>
                  <a:lnSpc>
                    <a:spcPct val="150000"/>
                  </a:lnSpc>
                  <a:spcBef>
                    <a:spcPts val="1000"/>
                  </a:spcBef>
                </a:pPr>
                <a:r>
                  <a:rPr lang="en-US" altLang="ko-KR" sz="1800" dirty="0">
                    <a:latin typeface="Arial" panose="020B0604020202020204" pitchFamily="34" charset="0"/>
                    <a:cs typeface="Arial" panose="020B0604020202020204" pitchFamily="34" charset="0"/>
                  </a:rPr>
                  <a:t>To set up a DTMC SIS model, the probability of a transition from </a:t>
                </a:r>
                <a14:m>
                  <m:oMath xmlns:m="http://schemas.openxmlformats.org/officeDocument/2006/math">
                    <m:r>
                      <a:rPr lang="en-US" altLang="ko-KR" sz="1800" i="1" dirty="0">
                        <a:latin typeface="Cambria Math" panose="02040503050406030204" pitchFamily="18" charset="0"/>
                        <a:cs typeface="Arial" panose="020B0604020202020204" pitchFamily="34" charset="0"/>
                      </a:rPr>
                      <m:t>𝐼</m:t>
                    </m:r>
                    <m:d>
                      <m:dPr>
                        <m:ctrlPr>
                          <a:rPr lang="en-US" altLang="ko-KR" sz="1800" i="1" dirty="0">
                            <a:latin typeface="Cambria Math" panose="02040503050406030204" pitchFamily="18" charset="0"/>
                            <a:cs typeface="Arial" panose="020B0604020202020204" pitchFamily="34" charset="0"/>
                          </a:rPr>
                        </m:ctrlPr>
                      </m:dPr>
                      <m:e>
                        <m:r>
                          <a:rPr lang="en-US" altLang="ko-KR" sz="1800" i="1" dirty="0">
                            <a:latin typeface="Cambria Math" panose="02040503050406030204" pitchFamily="18" charset="0"/>
                            <a:cs typeface="Arial" panose="020B0604020202020204" pitchFamily="34" charset="0"/>
                          </a:rPr>
                          <m:t>𝑡</m:t>
                        </m:r>
                      </m:e>
                    </m:d>
                    <m:r>
                      <a:rPr lang="en-US" altLang="ko-KR" sz="1800" b="0" i="1" dirty="0" smtClean="0">
                        <a:latin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cs typeface="Arial" panose="020B0604020202020204" pitchFamily="34" charset="0"/>
                      </a:rPr>
                      <m:t>𝑖</m:t>
                    </m:r>
                  </m:oMath>
                </a14:m>
                <a:r>
                  <a:rPr lang="en-US" altLang="ko-KR" sz="1800" dirty="0">
                    <a:latin typeface="Arial" panose="020B0604020202020204" pitchFamily="34" charset="0"/>
                    <a:cs typeface="Arial" panose="020B0604020202020204" pitchFamily="34" charset="0"/>
                  </a:rPr>
                  <a:t> to </a:t>
                </a:r>
                <a14:m>
                  <m:oMath xmlns:m="http://schemas.openxmlformats.org/officeDocument/2006/math">
                    <m:r>
                      <a:rPr lang="en-US" altLang="ko-KR" sz="1800" i="1" dirty="0">
                        <a:latin typeface="Cambria Math" panose="02040503050406030204" pitchFamily="18" charset="0"/>
                        <a:cs typeface="Arial" panose="020B0604020202020204" pitchFamily="34" charset="0"/>
                      </a:rPr>
                      <m:t>𝐼</m:t>
                    </m:r>
                    <m:d>
                      <m:dPr>
                        <m:ctrlPr>
                          <a:rPr lang="en-US" altLang="ko-KR" sz="1800" i="1" dirty="0">
                            <a:latin typeface="Cambria Math" panose="02040503050406030204" pitchFamily="18" charset="0"/>
                            <a:cs typeface="Arial" panose="020B0604020202020204" pitchFamily="34" charset="0"/>
                          </a:rPr>
                        </m:ctrlPr>
                      </m:dPr>
                      <m:e>
                        <m:r>
                          <a:rPr lang="en-US" altLang="ko-KR" sz="1800" i="1" dirty="0">
                            <a:latin typeface="Cambria Math" panose="02040503050406030204" pitchFamily="18" charset="0"/>
                            <a:cs typeface="Arial" panose="020B0604020202020204" pitchFamily="34" charset="0"/>
                          </a:rPr>
                          <m:t>𝑡</m:t>
                        </m:r>
                        <m:r>
                          <a:rPr lang="en-US" altLang="ko-KR" sz="1800" b="0" i="1" dirty="0" smtClean="0">
                            <a:latin typeface="Cambria Math" panose="02040503050406030204" pitchFamily="18" charset="0"/>
                            <a:cs typeface="Arial" panose="020B0604020202020204" pitchFamily="34" charset="0"/>
                          </a:rPr>
                          <m:t>+</m:t>
                        </m:r>
                        <m:r>
                          <m:rPr>
                            <m:sty m:val="p"/>
                          </m:rPr>
                          <a:rPr lang="en-US" altLang="ko-KR" sz="180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e>
                    </m:d>
                    <m:r>
                      <a:rPr lang="en-US" altLang="ko-KR" sz="1800" b="0" i="1" dirty="0" smtClean="0">
                        <a:latin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cs typeface="Arial" panose="020B0604020202020204" pitchFamily="34" charset="0"/>
                      </a:rPr>
                      <m:t>𝑗</m:t>
                    </m:r>
                  </m:oMath>
                </a14:m>
                <a:r>
                  <a:rPr lang="en-US" altLang="ko-KR" sz="1800" dirty="0">
                    <a:latin typeface="Arial" panose="020B0604020202020204" pitchFamily="34" charset="0"/>
                    <a:cs typeface="Arial" panose="020B0604020202020204" pitchFamily="34" charset="0"/>
                  </a:rPr>
                  <a:t> needs to be defined (transition matrix)</a:t>
                </a:r>
              </a:p>
              <a:p>
                <a:pPr algn="ctr">
                  <a:lnSpc>
                    <a:spcPct val="150000"/>
                  </a:lnSpc>
                  <a:spcBef>
                    <a:spcPts val="1000"/>
                  </a:spcBef>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cs typeface="Arial" panose="020B0604020202020204" pitchFamily="34" charset="0"/>
                        </a:rPr>
                        <m:t>𝑝</m:t>
                      </m:r>
                      <m:r>
                        <a:rPr lang="en-US" altLang="ko-KR" sz="1800" b="0" i="1" baseline="-25000" dirty="0" err="1" smtClean="0">
                          <a:latin typeface="Cambria Math" panose="02040503050406030204" pitchFamily="18" charset="0"/>
                          <a:cs typeface="Arial" panose="020B0604020202020204" pitchFamily="34" charset="0"/>
                        </a:rPr>
                        <m:t>𝑗𝑖</m:t>
                      </m:r>
                      <m:r>
                        <a:rPr lang="en-US" altLang="ko-KR" sz="1800" b="0" i="1" baseline="-25000" dirty="0" smtClean="0">
                          <a:latin typeface="Cambria Math" panose="02040503050406030204" pitchFamily="18" charset="0"/>
                          <a:cs typeface="Arial" panose="020B0604020202020204" pitchFamily="34" charset="0"/>
                        </a:rPr>
                        <m:t> </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m:t>
                      </m:r>
                      <m:r>
                        <m:rPr>
                          <m:sty m:val="p"/>
                        </m:rPr>
                        <a:rPr lang="en-US" altLang="ko-KR" sz="180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r>
                        <a:rPr lang="en-US" altLang="ko-KR" sz="1800" b="0" i="1" dirty="0" smtClean="0">
                          <a:latin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cs typeface="Arial" panose="020B0604020202020204" pitchFamily="34" charset="0"/>
                        </a:rPr>
                        <m:t>= </m:t>
                      </m:r>
                      <m:r>
                        <m:rPr>
                          <m:sty m:val="p"/>
                        </m:rPr>
                        <a:rPr lang="en-US" altLang="ko-KR" sz="1800" i="0" dirty="0" smtClean="0">
                          <a:latin typeface="Cambria Math" panose="02040503050406030204" pitchFamily="18" charset="0"/>
                          <a:cs typeface="Arial" panose="020B0604020202020204" pitchFamily="34" charset="0"/>
                        </a:rPr>
                        <m:t>Prob</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r>
                        <m:rPr>
                          <m:sty m:val="p"/>
                        </m:rPr>
                        <a:rPr lang="en-US" altLang="ko-KR" sz="1800" i="0" dirty="0" smtClean="0">
                          <a:latin typeface="Cambria Math" panose="02040503050406030204" pitchFamily="18" charset="0"/>
                          <a:cs typeface="Arial" panose="020B0604020202020204" pitchFamily="34" charset="0"/>
                        </a:rPr>
                        <m:t>Δ</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𝑗</m:t>
                      </m:r>
                      <m:r>
                        <a:rPr lang="en-US" altLang="ko-KR" sz="1800" b="0" i="1" dirty="0" smtClean="0">
                          <a:latin typeface="Cambria Math" panose="02040503050406030204" pitchFamily="18" charset="0"/>
                          <a:cs typeface="Arial" panose="020B0604020202020204" pitchFamily="34" charset="0"/>
                        </a:rPr>
                        <m:t> | </m:t>
                      </m:r>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 </m:t>
                      </m:r>
                      <m:r>
                        <a:rPr lang="en-US" altLang="ko-KR" sz="1800" i="1" dirty="0" smtClean="0">
                          <a:latin typeface="Cambria Math" panose="02040503050406030204" pitchFamily="18" charset="0"/>
                          <a:cs typeface="Arial" panose="020B0604020202020204" pitchFamily="34" charset="0"/>
                        </a:rPr>
                        <m:t>𝑖</m:t>
                      </m:r>
                      <m:r>
                        <a:rPr lang="en-US" altLang="ko-KR" sz="1800" i="1" dirty="0" smtClean="0">
                          <a:latin typeface="Cambria Math" panose="02040503050406030204" pitchFamily="18" charset="0"/>
                          <a:cs typeface="Arial" panose="020B0604020202020204" pitchFamily="34" charset="0"/>
                        </a:rPr>
                        <m:t>}.</m:t>
                      </m:r>
                    </m:oMath>
                  </m:oMathPara>
                </a14:m>
                <a:endParaRPr lang="en-US" altLang="ko-KR" sz="1800" dirty="0">
                  <a:latin typeface="Arial" panose="020B0604020202020204" pitchFamily="34" charset="0"/>
                  <a:cs typeface="Arial" panose="020B0604020202020204" pitchFamily="34" charset="0"/>
                </a:endParaRPr>
              </a:p>
              <a:p>
                <a:pPr algn="just">
                  <a:lnSpc>
                    <a:spcPct val="130000"/>
                  </a:lnSpc>
                  <a:spcBef>
                    <a:spcPts val="1000"/>
                  </a:spcBef>
                </a:pPr>
                <a:r>
                  <a:rPr lang="en-US" altLang="ko-KR" sz="1800" dirty="0">
                    <a:latin typeface="Arial" panose="020B0604020202020204" pitchFamily="34" charset="0"/>
                    <a:cs typeface="Arial" panose="020B0604020202020204" pitchFamily="34" charset="0"/>
                  </a:rPr>
                  <a:t>The time step </a:t>
                </a:r>
                <a14:m>
                  <m:oMath xmlns:m="http://schemas.openxmlformats.org/officeDocument/2006/math">
                    <m:r>
                      <m:rPr>
                        <m:sty m:val="p"/>
                      </m:rPr>
                      <a:rPr lang="en-US" altLang="ko-KR" sz="180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oMath>
                </a14:m>
                <a:r>
                  <a:rPr lang="en-US" altLang="ko-KR" sz="1800" dirty="0">
                    <a:latin typeface="Arial" panose="020B0604020202020204" pitchFamily="34" charset="0"/>
                    <a:cs typeface="Arial" panose="020B0604020202020204" pitchFamily="34" charset="0"/>
                  </a:rPr>
                  <a:t> is chosen sufficiently small such that the number of infected individuals changes by at most one during the time interval </a:t>
                </a:r>
                <a14:m>
                  <m:oMath xmlns:m="http://schemas.openxmlformats.org/officeDocument/2006/math">
                    <m:r>
                      <m:rPr>
                        <m:sty m:val="p"/>
                      </m:rPr>
                      <a:rPr lang="en-US" altLang="ko-KR" sz="180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oMath>
                </a14:m>
                <a:r>
                  <a:rPr lang="en-US" altLang="ko-KR" sz="1800" dirty="0">
                    <a:latin typeface="Arial" panose="020B0604020202020204" pitchFamily="34" charset="0"/>
                    <a:cs typeface="Arial" panose="020B0604020202020204" pitchFamily="34" charset="0"/>
                  </a:rPr>
                  <a:t>,</a:t>
                </a:r>
              </a:p>
              <a:p>
                <a:pPr algn="ctr">
                  <a:lnSpc>
                    <a:spcPct val="130000"/>
                  </a:lnSpc>
                  <a:spcBef>
                    <a:spcPts val="1000"/>
                  </a:spcBef>
                </a:pPr>
                <a14:m>
                  <m:oMath xmlns:m="http://schemas.openxmlformats.org/officeDocument/2006/math">
                    <m:r>
                      <a:rPr lang="en-US" altLang="ko-KR" sz="1800" i="1" dirty="0">
                        <a:latin typeface="Cambria Math" panose="02040503050406030204" pitchFamily="18" charset="0"/>
                        <a:cs typeface="Arial" panose="020B0604020202020204" pitchFamily="34" charset="0"/>
                      </a:rPr>
                      <m:t>𝑖</m:t>
                    </m:r>
                    <m:r>
                      <a:rPr lang="en-US" altLang="ko-KR" sz="180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ea typeface="Cambria Math" panose="02040503050406030204" pitchFamily="18" charset="0"/>
                        <a:cs typeface="Arial" panose="020B0604020202020204" pitchFamily="34" charset="0"/>
                      </a:rPr>
                      <m:t>𝑖</m:t>
                    </m:r>
                    <m:r>
                      <a:rPr lang="en-US" altLang="ko-KR" sz="1800" b="0" i="1" dirty="0" smtClean="0">
                        <a:latin typeface="Cambria Math" panose="02040503050406030204" pitchFamily="18" charset="0"/>
                        <a:ea typeface="Cambria Math" panose="02040503050406030204" pitchFamily="18" charset="0"/>
                        <a:cs typeface="Arial" panose="020B0604020202020204" pitchFamily="34" charset="0"/>
                      </a:rPr>
                      <m:t>+1</m:t>
                    </m:r>
                  </m:oMath>
                </a14:m>
                <a:r>
                  <a:rPr lang="en-US" altLang="ko-KR" sz="1800" dirty="0">
                    <a:latin typeface="Arial" panose="020B0604020202020204" pitchFamily="34" charset="0"/>
                    <a:cs typeface="Arial" panose="020B0604020202020204" pitchFamily="34" charset="0"/>
                  </a:rPr>
                  <a:t>, </a:t>
                </a:r>
                <a14:m>
                  <m:oMath xmlns:m="http://schemas.openxmlformats.org/officeDocument/2006/math">
                    <m:r>
                      <a:rPr lang="en-US" altLang="ko-KR" sz="1800" i="1" dirty="0">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ea typeface="Cambria Math" panose="02040503050406030204" pitchFamily="18" charset="0"/>
                        <a:cs typeface="Arial" panose="020B0604020202020204" pitchFamily="34" charset="0"/>
                      </a:rPr>
                      <m:t>→</m:t>
                    </m:r>
                    <m:r>
                      <a:rPr lang="en-US" altLang="ko-KR" sz="1800" i="1" dirty="0">
                        <a:latin typeface="Cambria Math" panose="02040503050406030204" pitchFamily="18" charset="0"/>
                        <a:ea typeface="Cambria Math" panose="02040503050406030204" pitchFamily="18" charset="0"/>
                        <a:cs typeface="Arial" panose="020B0604020202020204" pitchFamily="34" charset="0"/>
                      </a:rPr>
                      <m:t>𝑖</m:t>
                    </m:r>
                    <m:r>
                      <a:rPr lang="en-US" altLang="ko-KR" sz="18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ko-KR" sz="1800" i="1" dirty="0">
                        <a:latin typeface="Cambria Math" panose="02040503050406030204" pitchFamily="18" charset="0"/>
                        <a:ea typeface="Cambria Math" panose="02040503050406030204" pitchFamily="18" charset="0"/>
                        <a:cs typeface="Arial" panose="020B0604020202020204" pitchFamily="34" charset="0"/>
                      </a:rPr>
                      <m:t>1</m:t>
                    </m:r>
                  </m:oMath>
                </a14:m>
                <a:r>
                  <a:rPr lang="en-US" altLang="ko-KR" sz="1800" dirty="0">
                    <a:latin typeface="Arial" panose="020B0604020202020204" pitchFamily="34" charset="0"/>
                    <a:cs typeface="Arial" panose="020B0604020202020204" pitchFamily="34" charset="0"/>
                  </a:rPr>
                  <a:t>, or </a:t>
                </a:r>
                <a14:m>
                  <m:oMath xmlns:m="http://schemas.openxmlformats.org/officeDocument/2006/math">
                    <m:r>
                      <a:rPr lang="en-US" altLang="ko-KR" sz="1800" i="1" dirty="0">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ea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altLang="ko-KR" sz="1800" dirty="0">
                  <a:latin typeface="Arial" panose="020B0604020202020204" pitchFamily="34" charset="0"/>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628648" y="2060848"/>
                <a:ext cx="8143932" cy="3744416"/>
              </a:xfrm>
              <a:blipFill>
                <a:blip r:embed="rId3"/>
                <a:stretch>
                  <a:fillRect l="-599" r="-67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1286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DTMC – SIS model</a:t>
            </a:r>
            <a:endParaRPr lang="ko-KR" altLang="en-US" dirty="0"/>
          </a:p>
        </p:txBody>
      </p:sp>
      <p:sp>
        <p:nvSpPr>
          <p:cNvPr id="21" name="직사각형 20"/>
          <p:cNvSpPr/>
          <p:nvPr/>
        </p:nvSpPr>
        <p:spPr>
          <a:xfrm>
            <a:off x="2485326" y="1978065"/>
            <a:ext cx="1928292" cy="874943"/>
          </a:xfrm>
          <a:prstGeom prst="rect">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altLang="ko-KR" sz="2400"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rPr>
              <a:t>Susceptible</a:t>
            </a:r>
            <a:endParaRPr kumimoji="0" lang="ko-KR" altLang="en-US"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p:sp>
        <p:nvSpPr>
          <p:cNvPr id="22" name="오른쪽 화살표 21"/>
          <p:cNvSpPr/>
          <p:nvPr/>
        </p:nvSpPr>
        <p:spPr>
          <a:xfrm>
            <a:off x="4547718" y="2137842"/>
            <a:ext cx="970302" cy="263047"/>
          </a:xfrm>
          <a:prstGeom prst="rightArrow">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4731961" y="1820511"/>
                <a:ext cx="577067" cy="307777"/>
              </a:xfrm>
              <a:prstGeom prst="rect">
                <a:avLst/>
              </a:prstGeom>
              <a:noFill/>
              <a:ln>
                <a:noFill/>
              </a:ln>
            </p:spPr>
            <p:txBody>
              <a:bodyPr wrap="square" lIns="0" tIns="0" rIns="0" bIns="0" rtlCol="0">
                <a:spAutoFit/>
              </a:bodyPr>
              <a:lstStyle/>
              <a:p>
                <a:pPr defTabSz="457200" latinLnBrk="0"/>
                <a14:m>
                  <m:oMathPara xmlns:m="http://schemas.openxmlformats.org/officeDocument/2006/math">
                    <m:oMathParaPr>
                      <m:jc m:val="centerGroup"/>
                    </m:oMathParaPr>
                    <m:oMath xmlns:m="http://schemas.openxmlformats.org/officeDocument/2006/math">
                      <m:r>
                        <a:rPr lang="ko-KR" altLang="en-US" sz="2000" i="1" smtClean="0">
                          <a:solidFill>
                            <a:prstClr val="black"/>
                          </a:solidFill>
                          <a:latin typeface="Cambria Math" panose="02040503050406030204" pitchFamily="18" charset="0"/>
                        </a:rPr>
                        <m:t>𝜆</m:t>
                      </m:r>
                      <m:r>
                        <a:rPr lang="en-US" altLang="ko-KR" sz="2000" i="1" smtClean="0">
                          <a:solidFill>
                            <a:prstClr val="black"/>
                          </a:solidFill>
                          <a:latin typeface="Cambria Math" panose="02040503050406030204" pitchFamily="18" charset="0"/>
                        </a:rPr>
                        <m:t>(</m:t>
                      </m:r>
                      <m:r>
                        <a:rPr lang="en-US" altLang="ko-KR" sz="2000" i="1" smtClean="0">
                          <a:solidFill>
                            <a:prstClr val="black"/>
                          </a:solidFill>
                          <a:latin typeface="Cambria Math" panose="02040503050406030204" pitchFamily="18" charset="0"/>
                        </a:rPr>
                        <m:t>𝑡</m:t>
                      </m:r>
                      <m:r>
                        <a:rPr lang="en-US" altLang="ko-KR" sz="2000" i="1" smtClean="0">
                          <a:solidFill>
                            <a:prstClr val="black"/>
                          </a:solidFill>
                          <a:latin typeface="Cambria Math" panose="02040503050406030204" pitchFamily="18" charset="0"/>
                        </a:rPr>
                        <m:t>)</m:t>
                      </m:r>
                    </m:oMath>
                  </m:oMathPara>
                </a14:m>
                <a:endParaRPr lang="ko-KR" altLang="en-US" sz="2000" dirty="0">
                  <a:solidFill>
                    <a:prstClr val="black"/>
                  </a:solidFill>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731961" y="1820511"/>
                <a:ext cx="577067" cy="307777"/>
              </a:xfrm>
              <a:prstGeom prst="rect">
                <a:avLst/>
              </a:prstGeom>
              <a:blipFill>
                <a:blip r:embed="rId3"/>
                <a:stretch>
                  <a:fillRect l="-5263" r="-9474" b="-40000"/>
                </a:stretch>
              </a:blipFill>
              <a:ln>
                <a:noFill/>
              </a:ln>
            </p:spPr>
            <p:txBody>
              <a:bodyPr/>
              <a:lstStyle/>
              <a:p>
                <a:r>
                  <a:rPr lang="ko-KR" altLang="en-US">
                    <a:noFill/>
                  </a:rPr>
                  <a:t> </a:t>
                </a:r>
              </a:p>
            </p:txBody>
          </p:sp>
        </mc:Fallback>
      </mc:AlternateContent>
      <p:sp>
        <p:nvSpPr>
          <p:cNvPr id="24" name="직사각형 23"/>
          <p:cNvSpPr/>
          <p:nvPr/>
        </p:nvSpPr>
        <p:spPr>
          <a:xfrm>
            <a:off x="5652120" y="1961136"/>
            <a:ext cx="1928292" cy="874943"/>
          </a:xfrm>
          <a:prstGeom prst="rect">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altLang="ko-KR" sz="2400"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rPr>
              <a:t>Infected</a:t>
            </a:r>
            <a:endParaRPr kumimoji="0" lang="ko-KR" altLang="en-US"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p:sp>
        <p:nvSpPr>
          <p:cNvPr id="25" name="오른쪽 화살표 24"/>
          <p:cNvSpPr/>
          <p:nvPr/>
        </p:nvSpPr>
        <p:spPr>
          <a:xfrm rot="10800000">
            <a:off x="4516459" y="2410933"/>
            <a:ext cx="970302" cy="263047"/>
          </a:xfrm>
          <a:prstGeom prst="rightArrow">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mc:AlternateContent xmlns:mc="http://schemas.openxmlformats.org/markup-compatibility/2006" xmlns:a14="http://schemas.microsoft.com/office/drawing/2010/main">
        <mc:Choice Requires="a14">
          <p:sp>
            <p:nvSpPr>
              <p:cNvPr id="26" name="TextBox 25"/>
              <p:cNvSpPr txBox="1"/>
              <p:nvPr/>
            </p:nvSpPr>
            <p:spPr>
              <a:xfrm>
                <a:off x="4892762" y="2608460"/>
                <a:ext cx="255464" cy="307777"/>
              </a:xfrm>
              <a:prstGeom prst="rect">
                <a:avLst/>
              </a:prstGeom>
              <a:noFill/>
              <a:ln>
                <a:noFill/>
              </a:ln>
            </p:spPr>
            <p:txBody>
              <a:bodyPr wrap="square" lIns="0" tIns="0" rIns="0" bIns="0" rtlCol="0">
                <a:spAutoFit/>
              </a:bodyPr>
              <a:lstStyle/>
              <a:p>
                <a:pPr defTabSz="457200" latinLnBrk="0"/>
                <a14:m>
                  <m:oMathPara xmlns:m="http://schemas.openxmlformats.org/officeDocument/2006/math">
                    <m:oMathParaPr>
                      <m:jc m:val="centerGroup"/>
                    </m:oMathParaPr>
                    <m:oMath xmlns:m="http://schemas.openxmlformats.org/officeDocument/2006/math">
                      <m:r>
                        <a:rPr lang="en-US" altLang="ko-KR" sz="2000" b="0" i="1" smtClean="0">
                          <a:solidFill>
                            <a:prstClr val="black"/>
                          </a:solidFill>
                          <a:latin typeface="Cambria Math" panose="02040503050406030204" pitchFamily="18" charset="0"/>
                        </a:rPr>
                        <m:t>𝑟</m:t>
                      </m:r>
                    </m:oMath>
                  </m:oMathPara>
                </a14:m>
                <a:endParaRPr lang="ko-KR" altLang="en-US" sz="2000" dirty="0">
                  <a:solidFill>
                    <a:prstClr val="black"/>
                  </a:solidFill>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892762" y="2608460"/>
                <a:ext cx="255464" cy="307777"/>
              </a:xfrm>
              <a:prstGeom prst="rect">
                <a:avLst/>
              </a:prstGeom>
              <a:blipFill>
                <a:blip r:embed="rId4"/>
                <a:stretch>
                  <a:fillRect l="-2381" b="-2000"/>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160938" y="2082384"/>
                <a:ext cx="577067" cy="307777"/>
              </a:xfrm>
              <a:prstGeom prst="rect">
                <a:avLst/>
              </a:prstGeom>
              <a:solidFill>
                <a:srgbClr val="94D7E4">
                  <a:lumMod val="40000"/>
                  <a:lumOff val="60000"/>
                </a:srgbClr>
              </a:solidFill>
              <a:ln>
                <a:noFill/>
              </a:ln>
            </p:spPr>
            <p:txBody>
              <a:bodyPr wrap="squar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𝑆</m:t>
                      </m:r>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ko-KR" altLang="en-US" sz="2000"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160938" y="2082384"/>
                <a:ext cx="577067" cy="307777"/>
              </a:xfrm>
              <a:prstGeom prst="rect">
                <a:avLst/>
              </a:prstGeom>
              <a:blipFill>
                <a:blip r:embed="rId5"/>
                <a:stretch>
                  <a:fillRect l="-5319" r="-10638" b="-40000"/>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327732" y="2076611"/>
                <a:ext cx="577067" cy="307777"/>
              </a:xfrm>
              <a:prstGeom prst="rect">
                <a:avLst/>
              </a:prstGeom>
              <a:solidFill>
                <a:srgbClr val="94D7E4">
                  <a:lumMod val="40000"/>
                  <a:lumOff val="60000"/>
                </a:srgbClr>
              </a:solidFill>
              <a:ln>
                <a:noFill/>
              </a:ln>
            </p:spPr>
            <p:txBody>
              <a:bodyPr wrap="squar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𝐼</m:t>
                      </m:r>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ko-KR" sz="20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ko-KR" altLang="en-US" sz="2000" b="0" i="0" u="none" strike="noStrike" kern="0" cap="none" spc="0" normalizeH="0" baseline="0" noProof="0" dirty="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327732" y="2076611"/>
                <a:ext cx="577067" cy="307777"/>
              </a:xfrm>
              <a:prstGeom prst="rect">
                <a:avLst/>
              </a:prstGeom>
              <a:blipFill>
                <a:blip r:embed="rId6"/>
                <a:stretch>
                  <a:fillRect l="-1053" r="-7368" b="-40000"/>
                </a:stretch>
              </a:blipFill>
              <a:ln>
                <a:noFill/>
              </a:ln>
            </p:spPr>
            <p:txBody>
              <a:bodyPr/>
              <a:lstStyle/>
              <a:p>
                <a:r>
                  <a:rPr lang="ko-KR" altLang="en-US">
                    <a:noFill/>
                  </a:rPr>
                  <a:t> </a:t>
                </a:r>
              </a:p>
            </p:txBody>
          </p:sp>
        </mc:Fallback>
      </mc:AlternateContent>
      <p:sp>
        <p:nvSpPr>
          <p:cNvPr id="29" name="오른쪽 화살표 28"/>
          <p:cNvSpPr/>
          <p:nvPr/>
        </p:nvSpPr>
        <p:spPr>
          <a:xfrm rot="5400000">
            <a:off x="3112993" y="3033008"/>
            <a:ext cx="648000" cy="288000"/>
          </a:xfrm>
          <a:prstGeom prst="rightArrow">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p:sp>
        <p:nvSpPr>
          <p:cNvPr id="30" name="오른쪽 화살표 29"/>
          <p:cNvSpPr/>
          <p:nvPr/>
        </p:nvSpPr>
        <p:spPr>
          <a:xfrm rot="5400000">
            <a:off x="6292265" y="3016079"/>
            <a:ext cx="648000" cy="288000"/>
          </a:xfrm>
          <a:prstGeom prst="rightArrow">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mc:AlternateContent xmlns:mc="http://schemas.openxmlformats.org/markup-compatibility/2006" xmlns:a14="http://schemas.microsoft.com/office/drawing/2010/main">
        <mc:Choice Requires="a14">
          <p:sp>
            <p:nvSpPr>
              <p:cNvPr id="31" name="TextBox 30"/>
              <p:cNvSpPr txBox="1"/>
              <p:nvPr/>
            </p:nvSpPr>
            <p:spPr>
              <a:xfrm>
                <a:off x="3571318" y="2957327"/>
                <a:ext cx="255464" cy="307777"/>
              </a:xfrm>
              <a:prstGeom prst="rect">
                <a:avLst/>
              </a:prstGeom>
              <a:noFill/>
              <a:ln>
                <a:noFill/>
              </a:ln>
            </p:spPr>
            <p:txBody>
              <a:bodyPr wrap="square" lIns="0" tIns="0" rIns="0" bIns="0" rtlCol="0">
                <a:spAutoFit/>
              </a:bodyPr>
              <a:lstStyle/>
              <a:p>
                <a:pPr defTabSz="457200" latinLnBrk="0"/>
                <a14:m>
                  <m:oMathPara xmlns:m="http://schemas.openxmlformats.org/officeDocument/2006/math">
                    <m:oMathParaPr>
                      <m:jc m:val="centerGroup"/>
                    </m:oMathParaPr>
                    <m:oMath xmlns:m="http://schemas.openxmlformats.org/officeDocument/2006/math">
                      <m:r>
                        <a:rPr lang="en-US" altLang="ko-KR" sz="2000" b="0" i="1" smtClean="0">
                          <a:solidFill>
                            <a:prstClr val="black"/>
                          </a:solidFill>
                          <a:latin typeface="Cambria Math" panose="02040503050406030204" pitchFamily="18" charset="0"/>
                        </a:rPr>
                        <m:t>𝑏</m:t>
                      </m:r>
                    </m:oMath>
                  </m:oMathPara>
                </a14:m>
                <a:endParaRPr lang="ko-KR" altLang="en-US" sz="2000" dirty="0">
                  <a:solidFill>
                    <a:prstClr val="black"/>
                  </a:solidFill>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571318" y="2957327"/>
                <a:ext cx="255464" cy="307777"/>
              </a:xfrm>
              <a:prstGeom prst="rect">
                <a:avLst/>
              </a:prstGeom>
              <a:blipFill>
                <a:blip r:embed="rId7"/>
                <a:stretch>
                  <a:fillRect l="-14286" r="-11905" b="-9804"/>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760265" y="2908036"/>
                <a:ext cx="255464" cy="307777"/>
              </a:xfrm>
              <a:prstGeom prst="rect">
                <a:avLst/>
              </a:prstGeom>
              <a:noFill/>
              <a:ln>
                <a:noFill/>
              </a:ln>
            </p:spPr>
            <p:txBody>
              <a:bodyPr wrap="square" lIns="0" tIns="0" rIns="0" bIns="0" rtlCol="0">
                <a:spAutoFit/>
              </a:bodyPr>
              <a:lstStyle/>
              <a:p>
                <a:pPr defTabSz="457200" latinLnBrk="0"/>
                <a14:m>
                  <m:oMathPara xmlns:m="http://schemas.openxmlformats.org/officeDocument/2006/math">
                    <m:oMathParaPr>
                      <m:jc m:val="centerGroup"/>
                    </m:oMathParaPr>
                    <m:oMath xmlns:m="http://schemas.openxmlformats.org/officeDocument/2006/math">
                      <m:r>
                        <a:rPr lang="en-US" altLang="ko-KR" sz="2000" b="0" i="1" smtClean="0">
                          <a:solidFill>
                            <a:prstClr val="black"/>
                          </a:solidFill>
                          <a:latin typeface="Cambria Math" panose="02040503050406030204" pitchFamily="18" charset="0"/>
                        </a:rPr>
                        <m:t>𝑏</m:t>
                      </m:r>
                    </m:oMath>
                  </m:oMathPara>
                </a14:m>
                <a:endParaRPr lang="ko-KR" altLang="en-US" sz="2000" dirty="0">
                  <a:solidFill>
                    <a:prstClr val="black"/>
                  </a:solidFill>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760265" y="2908036"/>
                <a:ext cx="255464" cy="307777"/>
              </a:xfrm>
              <a:prstGeom prst="rect">
                <a:avLst/>
              </a:prstGeom>
              <a:blipFill>
                <a:blip r:embed="rId8"/>
                <a:stretch>
                  <a:fillRect l="-14286" r="-11905" b="-9804"/>
                </a:stretch>
              </a:blipFill>
              <a:ln>
                <a:noFill/>
              </a:ln>
            </p:spPr>
            <p:txBody>
              <a:bodyPr/>
              <a:lstStyle/>
              <a:p>
                <a:r>
                  <a:rPr lang="ko-KR" altLang="en-US">
                    <a:noFill/>
                  </a:rPr>
                  <a:t> </a:t>
                </a:r>
              </a:p>
            </p:txBody>
          </p:sp>
        </mc:Fallback>
      </mc:AlternateContent>
      <p:sp>
        <p:nvSpPr>
          <p:cNvPr id="33" name="오른쪽 화살표 32"/>
          <p:cNvSpPr/>
          <p:nvPr/>
        </p:nvSpPr>
        <p:spPr>
          <a:xfrm>
            <a:off x="1349665" y="2252864"/>
            <a:ext cx="970302" cy="263047"/>
          </a:xfrm>
          <a:prstGeom prst="rightArrow">
            <a:avLst/>
          </a:prstGeom>
          <a:solidFill>
            <a:srgbClr val="94D7E4">
              <a:lumMod val="40000"/>
              <a:lumOff val="6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2400" b="0" i="0" u="none" strike="noStrike" kern="0" cap="none" spc="0" normalizeH="0" baseline="0" noProof="0">
              <a:ln>
                <a:noFill/>
              </a:ln>
              <a:solidFill>
                <a:prstClr val="black"/>
              </a:solidFill>
              <a:effectLst/>
              <a:uLnTx/>
              <a:uFillTx/>
              <a:latin typeface="Arial" panose="020B0604020202020204" pitchFamily="34" charset="0"/>
              <a:ea typeface="HY엽서L" panose="02030600000101010101" pitchFamily="18" charset="-127"/>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Box 33"/>
              <p:cNvSpPr txBox="1"/>
              <p:nvPr/>
            </p:nvSpPr>
            <p:spPr>
              <a:xfrm>
                <a:off x="1619672" y="2507533"/>
                <a:ext cx="255464" cy="307777"/>
              </a:xfrm>
              <a:prstGeom prst="rect">
                <a:avLst/>
              </a:prstGeom>
              <a:noFill/>
              <a:ln>
                <a:noFill/>
              </a:ln>
            </p:spPr>
            <p:txBody>
              <a:bodyPr wrap="square" lIns="0" tIns="0" rIns="0" bIns="0" rtlCol="0">
                <a:spAutoFit/>
              </a:bodyPr>
              <a:lstStyle/>
              <a:p>
                <a:pPr defTabSz="457200" latinLnBrk="0"/>
                <a14:m>
                  <m:oMathPara xmlns:m="http://schemas.openxmlformats.org/officeDocument/2006/math">
                    <m:oMathParaPr>
                      <m:jc m:val="centerGroup"/>
                    </m:oMathParaPr>
                    <m:oMath xmlns:m="http://schemas.openxmlformats.org/officeDocument/2006/math">
                      <m:r>
                        <a:rPr lang="en-US" altLang="ko-KR" sz="2000" b="0" i="1" smtClean="0">
                          <a:solidFill>
                            <a:prstClr val="black"/>
                          </a:solidFill>
                          <a:latin typeface="Cambria Math" panose="02040503050406030204" pitchFamily="18" charset="0"/>
                        </a:rPr>
                        <m:t>𝑏𝑁</m:t>
                      </m:r>
                    </m:oMath>
                  </m:oMathPara>
                </a14:m>
                <a:endParaRPr lang="ko-KR" altLang="en-US" sz="2000" dirty="0">
                  <a:solidFill>
                    <a:prstClr val="black"/>
                  </a:solidFill>
                  <a:latin typeface="Arial" panose="020B0604020202020204" pitchFamily="34" charset="0"/>
                  <a:ea typeface="HY엽서L" panose="02030600000101010101" pitchFamily="18" charset="-127"/>
                  <a:cs typeface="Arial" panose="020B060402020202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619672" y="2507533"/>
                <a:ext cx="255464" cy="307777"/>
              </a:xfrm>
              <a:prstGeom prst="rect">
                <a:avLst/>
              </a:prstGeom>
              <a:blipFill>
                <a:blip r:embed="rId9"/>
                <a:stretch>
                  <a:fillRect l="-35714" r="-64286" b="-9804"/>
                </a:stretch>
              </a:blipFill>
              <a:ln>
                <a:noFill/>
              </a:ln>
            </p:spPr>
            <p:txBody>
              <a:bodyPr/>
              <a:lstStyle/>
              <a:p>
                <a:r>
                  <a:rPr lang="ko-KR" altLang="en-US">
                    <a:noFill/>
                  </a:rPr>
                  <a:t> </a:t>
                </a:r>
              </a:p>
            </p:txBody>
          </p:sp>
        </mc:Fallback>
      </mc:AlternateContent>
      <p:sp>
        <p:nvSpPr>
          <p:cNvPr id="37" name="TextBox 36"/>
          <p:cNvSpPr txBox="1"/>
          <p:nvPr/>
        </p:nvSpPr>
        <p:spPr>
          <a:xfrm>
            <a:off x="4042792" y="3017301"/>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38" name="직사각형 37"/>
              <p:cNvSpPr/>
              <p:nvPr/>
            </p:nvSpPr>
            <p:spPr>
              <a:xfrm>
                <a:off x="1747404" y="4353527"/>
                <a:ext cx="5367560" cy="1883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𝑗𝑖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m>
                                  <m:mPr>
                                    <m:mcs>
                                      <m:mc>
                                        <m:mcPr>
                                          <m:count m:val="2"/>
                                          <m:mcJc m:val="center"/>
                                        </m:mcPr>
                                      </m:mc>
                                    </m:mcs>
                                    <m:ctrlPr>
                                      <a:rPr lang="en-US" altLang="ko-KR" b="0" i="1" smtClean="0">
                                        <a:latin typeface="Cambria Math" panose="02040503050406030204" pitchFamily="18" charset="0"/>
                                      </a:rPr>
                                    </m:ctrlPr>
                                  </m:mPr>
                                  <m:mr>
                                    <m:e>
                                      <m:f>
                                        <m:fPr>
                                          <m:ctrlPr>
                                            <a:rPr lang="en-US" altLang="ko-KR" b="0" i="1" smtClean="0">
                                              <a:latin typeface="Cambria Math" panose="02040503050406030204" pitchFamily="18" charset="0"/>
                                            </a:rPr>
                                          </m:ctrlPr>
                                        </m:fPr>
                                        <m:num>
                                          <m:r>
                                            <m:rPr>
                                              <m:brk m:alnAt="7"/>
                                            </m:rPr>
                                            <a:rPr lang="ko-KR" altLang="en-US" b="0" i="1" smtClean="0">
                                              <a:latin typeface="Cambria Math" panose="02040503050406030204" pitchFamily="18" charset="0"/>
                                            </a:rPr>
                                            <m:t>𝛽</m:t>
                                          </m:r>
                                        </m:num>
                                        <m:den>
                                          <m:r>
                                            <m:rPr>
                                              <m:brk m:alnAt="7"/>
                                            </m:rPr>
                                            <a:rPr lang="en-US" altLang="ko-KR" b="0" i="1" smtClean="0">
                                              <a:latin typeface="Cambria Math" panose="02040503050406030204" pitchFamily="18" charset="0"/>
                                            </a:rPr>
                                            <m:t>𝑁</m:t>
                                          </m:r>
                                        </m:den>
                                      </m:f>
                                      <m:r>
                                        <a:rPr lang="en-US" altLang="ko-KR" i="1">
                                          <a:latin typeface="Cambria Math" panose="02040503050406030204" pitchFamily="18" charset="0"/>
                                        </a:rPr>
                                        <m:t>𝑖</m:t>
                                      </m:r>
                                      <m:d>
                                        <m:dPr>
                                          <m:ctrlPr>
                                            <a:rPr lang="en-US" altLang="ko-KR" i="1">
                                              <a:latin typeface="Cambria Math" panose="02040503050406030204" pitchFamily="18" charset="0"/>
                                            </a:rPr>
                                          </m:ctrlPr>
                                        </m:dPr>
                                        <m:e>
                                          <m:r>
                                            <m:rPr>
                                              <m:brk m:alnAt="7"/>
                                            </m:rP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𝑖</m:t>
                                          </m:r>
                                        </m:e>
                                      </m:d>
                                      <m:r>
                                        <m:rPr>
                                          <m:sty m:val="p"/>
                                          <m:brk m:alnAt="7"/>
                                        </m:rPr>
                                        <a:rPr lang="el-GR" altLang="ko-KR" b="0" i="1" smtClean="0">
                                          <a:latin typeface="Cambria Math" panose="02040503050406030204" pitchFamily="18" charset="0"/>
                                          <a:ea typeface="Cambria Math" panose="02040503050406030204" pitchFamily="18" charset="0"/>
                                        </a:rPr>
                                        <m:t>Δ</m:t>
                                      </m:r>
                                      <m:r>
                                        <a:rPr lang="en-US" altLang="ko-KR" b="0" i="1" smtClean="0">
                                          <a:latin typeface="Cambria Math" panose="02040503050406030204" pitchFamily="18" charset="0"/>
                                          <a:ea typeface="Cambria Math" panose="02040503050406030204" pitchFamily="18" charset="0"/>
                                        </a:rPr>
                                        <m:t>𝑡</m:t>
                                      </m:r>
                                    </m:e>
                                    <m:e>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mr>
                                  <m:mr>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e>
                                      </m:d>
                                      <m:r>
                                        <a:rPr lang="en-US" altLang="ko-KR" b="0" i="1" smtClean="0">
                                          <a:latin typeface="Cambria Math" panose="02040503050406030204" pitchFamily="18" charset="0"/>
                                        </a:rPr>
                                        <m:t>𝑖</m:t>
                                      </m:r>
                                      <m:r>
                                        <m:rPr>
                                          <m:sty m:val="p"/>
                                          <m:brk m:alnAt="7"/>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e>
                                    <m:e>
                                      <m:r>
                                        <a:rPr lang="en-US" altLang="ko-KR" b="0" i="1" smtClean="0">
                                          <a:latin typeface="Cambria Math" panose="02040503050406030204" pitchFamily="18" charset="0"/>
                                        </a:rPr>
                                        <m:t>                           </m:t>
                                      </m:r>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b="0" i="1" smtClean="0">
                                          <a:latin typeface="Cambria Math" panose="02040503050406030204" pitchFamily="18" charset="0"/>
                                        </a:rPr>
                                        <m:t>−</m:t>
                                      </m:r>
                                      <m:r>
                                        <a:rPr lang="en-US" altLang="ko-KR" i="1">
                                          <a:latin typeface="Cambria Math" panose="02040503050406030204" pitchFamily="18" charset="0"/>
                                        </a:rPr>
                                        <m:t>1</m:t>
                                      </m:r>
                                    </m:e>
                                  </m:mr>
                                </m:m>
                              </m:e>
                            </m:mr>
                            <m:mr>
                              <m:e>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1</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f>
                                            <m:fPr>
                                              <m:ctrlPr>
                                                <a:rPr lang="en-US" altLang="ko-KR" i="1">
                                                  <a:latin typeface="Cambria Math" panose="02040503050406030204" pitchFamily="18" charset="0"/>
                                                </a:rPr>
                                              </m:ctrlPr>
                                            </m:fPr>
                                            <m:num>
                                              <m:r>
                                                <m:rPr>
                                                  <m:brk m:alnAt="7"/>
                                                </m:rPr>
                                                <a:rPr lang="ko-KR" altLang="en-US" i="1">
                                                  <a:latin typeface="Cambria Math" panose="02040503050406030204" pitchFamily="18" charset="0"/>
                                                </a:rPr>
                                                <m:t>𝛽</m:t>
                                              </m:r>
                                            </m:num>
                                            <m:den>
                                              <m:r>
                                                <m:rPr>
                                                  <m:brk m:alnAt="7"/>
                                                </m:rPr>
                                                <a:rPr lang="en-US" altLang="ko-KR" i="1">
                                                  <a:latin typeface="Cambria Math" panose="02040503050406030204" pitchFamily="18" charset="0"/>
                                                </a:rPr>
                                                <m:t>𝑁</m:t>
                                              </m:r>
                                            </m:den>
                                          </m:f>
                                          <m:r>
                                            <a:rPr lang="en-US" altLang="ko-KR" i="1">
                                              <a:latin typeface="Cambria Math" panose="02040503050406030204" pitchFamily="18" charset="0"/>
                                            </a:rPr>
                                            <m:t>𝑖</m:t>
                                          </m:r>
                                          <m:d>
                                            <m:dPr>
                                              <m:ctrlPr>
                                                <a:rPr lang="en-US" altLang="ko-KR" i="1">
                                                  <a:latin typeface="Cambria Math" panose="02040503050406030204" pitchFamily="18" charset="0"/>
                                                </a:rPr>
                                              </m:ctrlPr>
                                            </m:dPr>
                                            <m:e>
                                              <m:r>
                                                <m:rPr>
                                                  <m:brk m:alnAt="7"/>
                                                </m:rP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𝑖</m:t>
                                              </m:r>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r>
                                                <a:rPr lang="en-US" altLang="ko-KR" i="1">
                                                  <a:latin typeface="Cambria Math" panose="02040503050406030204" pitchFamily="18" charset="0"/>
                                                </a:rPr>
                                                <m:t>𝑏</m:t>
                                              </m:r>
                                              <m:r>
                                                <a:rPr lang="en-US" altLang="ko-KR" i="1">
                                                  <a:latin typeface="Cambria Math" panose="02040503050406030204" pitchFamily="18" charset="0"/>
                                                </a:rPr>
                                                <m:t>+</m:t>
                                              </m:r>
                                              <m:r>
                                                <a:rPr lang="en-US" altLang="ko-KR" i="1">
                                                  <a:latin typeface="Cambria Math" panose="02040503050406030204" pitchFamily="18" charset="0"/>
                                                </a:rPr>
                                                <m:t>𝑟</m:t>
                                              </m:r>
                                            </m:e>
                                          </m:d>
                                        </m:e>
                                      </m:d>
                                      <m:r>
                                        <m:rPr>
                                          <m:sty m:val="p"/>
                                          <m:brk m:alnAt="7"/>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e>
                                    <m:e>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𝑖</m:t>
                                      </m:r>
                                    </m:e>
                                  </m:mr>
                                  <m:mr>
                                    <m:e>
                                      <m:r>
                                        <a:rPr lang="en-US" altLang="ko-KR" b="0" i="1" smtClean="0">
                                          <a:latin typeface="Cambria Math" panose="02040503050406030204" pitchFamily="18" charset="0"/>
                                        </a:rPr>
                                        <m:t>0</m:t>
                                      </m:r>
                                    </m:e>
                                    <m:e>
                                      <m:r>
                                        <m:rPr>
                                          <m:sty m:val="p"/>
                                        </m:rPr>
                                        <a:rPr lang="en-US" altLang="ko-KR" b="0" i="0" smtClean="0">
                                          <a:latin typeface="Cambria Math" panose="02040503050406030204" pitchFamily="18" charset="0"/>
                                        </a:rPr>
                                        <m:t>othewise</m:t>
                                      </m:r>
                                    </m:e>
                                  </m:mr>
                                </m:m>
                              </m:e>
                            </m:mr>
                          </m:m>
                        </m:e>
                      </m:d>
                    </m:oMath>
                  </m:oMathPara>
                </a14:m>
                <a:endParaRPr lang="ko-KR" altLang="en-US" dirty="0"/>
              </a:p>
            </p:txBody>
          </p:sp>
        </mc:Choice>
        <mc:Fallback xmlns="">
          <p:sp>
            <p:nvSpPr>
              <p:cNvPr id="38" name="직사각형 37"/>
              <p:cNvSpPr>
                <a:spLocks noRot="1" noChangeAspect="1" noMove="1" noResize="1" noEditPoints="1" noAdjustHandles="1" noChangeArrowheads="1" noChangeShapeType="1" noTextEdit="1"/>
              </p:cNvSpPr>
              <p:nvPr/>
            </p:nvSpPr>
            <p:spPr>
              <a:xfrm>
                <a:off x="1747404" y="4353527"/>
                <a:ext cx="5367560" cy="1883785"/>
              </a:xfrm>
              <a:prstGeom prst="rect">
                <a:avLst/>
              </a:prstGeom>
              <a:blipFill>
                <a:blip r:embed="rId10"/>
                <a:stretch>
                  <a:fillRect/>
                </a:stretch>
              </a:blipFill>
            </p:spPr>
            <p:txBody>
              <a:bodyPr/>
              <a:lstStyle/>
              <a:p>
                <a:r>
                  <a:rPr lang="ko-KR" altLang="en-US">
                    <a:noFill/>
                  </a:rPr>
                  <a:t> </a:t>
                </a:r>
              </a:p>
            </p:txBody>
          </p:sp>
        </mc:Fallback>
      </mc:AlternateContent>
      <p:sp>
        <p:nvSpPr>
          <p:cNvPr id="39" name="직사각형 38"/>
          <p:cNvSpPr/>
          <p:nvPr/>
        </p:nvSpPr>
        <p:spPr>
          <a:xfrm>
            <a:off x="900138" y="3851756"/>
            <a:ext cx="2433102"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Transition probability </a:t>
            </a:r>
            <a:endParaRPr lang="ko-KR" altLang="en-US" dirty="0"/>
          </a:p>
        </p:txBody>
      </p:sp>
    </p:spTree>
    <p:extLst>
      <p:ext uri="{BB962C8B-B14F-4D97-AF65-F5344CB8AC3E}">
        <p14:creationId xmlns:p14="http://schemas.microsoft.com/office/powerpoint/2010/main" val="301368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DTMC – SIS model</a:t>
            </a:r>
            <a:endParaRPr lang="ko-KR" altLang="en-US" dirty="0"/>
          </a:p>
        </p:txBody>
      </p:sp>
      <p:sp>
        <p:nvSpPr>
          <p:cNvPr id="39" name="직사각형 38"/>
          <p:cNvSpPr/>
          <p:nvPr/>
        </p:nvSpPr>
        <p:spPr>
          <a:xfrm>
            <a:off x="575459" y="3648744"/>
            <a:ext cx="194578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Transition matrix</a:t>
            </a:r>
            <a:endParaRPr lang="ko-KR" altLang="en-US" dirty="0"/>
          </a:p>
        </p:txBody>
      </p:sp>
      <p:sp>
        <p:nvSpPr>
          <p:cNvPr id="20" name="직사각형 19"/>
          <p:cNvSpPr/>
          <p:nvPr/>
        </p:nvSpPr>
        <p:spPr>
          <a:xfrm>
            <a:off x="575459" y="1936675"/>
            <a:ext cx="2433102"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Transition probability </a:t>
            </a:r>
            <a:endParaRPr lang="ko-KR" altLang="en-US" dirty="0"/>
          </a:p>
        </p:txBody>
      </p:sp>
      <mc:AlternateContent xmlns:mc="http://schemas.openxmlformats.org/markup-compatibility/2006" xmlns:a14="http://schemas.microsoft.com/office/drawing/2010/main">
        <mc:Choice Requires="a14">
          <p:sp>
            <p:nvSpPr>
              <p:cNvPr id="4" name="직사각형 3"/>
              <p:cNvSpPr/>
              <p:nvPr/>
            </p:nvSpPr>
            <p:spPr>
              <a:xfrm>
                <a:off x="518008" y="2285009"/>
                <a:ext cx="8317021" cy="507831"/>
              </a:xfrm>
              <a:prstGeom prst="rect">
                <a:avLst/>
              </a:prstGeom>
            </p:spPr>
            <p:txBody>
              <a:bodyPr wrap="square">
                <a:spAutoFit/>
              </a:bodyPr>
              <a:lstStyle/>
              <a:p>
                <a:pPr lvl="0" algn="ctr">
                  <a:lnSpc>
                    <a:spcPct val="150000"/>
                  </a:lnSpc>
                  <a:buClr>
                    <a:srgbClr val="727CA3"/>
                  </a:buClr>
                  <a:buSzPct val="76000"/>
                </a:pPr>
                <a14:m>
                  <m:oMathPara xmlns:m="http://schemas.openxmlformats.org/officeDocument/2006/math">
                    <m:oMathParaPr>
                      <m:jc m:val="centerGroup"/>
                    </m:oMathParaPr>
                    <m:oMath xmlns:m="http://schemas.openxmlformats.org/officeDocument/2006/math">
                      <m:sSub>
                        <m:sSubPr>
                          <m:ctrlPr>
                            <a:rPr lang="en-US" altLang="ko-KR" b="0" i="1" dirty="0" smtClean="0">
                              <a:solidFill>
                                <a:prstClr val="black"/>
                              </a:solidFill>
                              <a:latin typeface="Cambria Math" panose="02040503050406030204" pitchFamily="18" charset="0"/>
                              <a:cs typeface="+mj-cs"/>
                            </a:rPr>
                          </m:ctrlPr>
                        </m:sSubPr>
                        <m:e>
                          <m:r>
                            <a:rPr lang="en-US" altLang="ko-KR" i="1" dirty="0" smtClean="0">
                              <a:solidFill>
                                <a:prstClr val="black"/>
                              </a:solidFill>
                              <a:latin typeface="Cambria Math" panose="02040503050406030204" pitchFamily="18" charset="0"/>
                              <a:cs typeface="+mj-cs"/>
                            </a:rPr>
                            <m:t>𝑝</m:t>
                          </m:r>
                        </m:e>
                        <m:sub>
                          <m:r>
                            <a:rPr lang="en-US" altLang="ko-KR" b="0" i="1" dirty="0" smtClean="0">
                              <a:solidFill>
                                <a:prstClr val="black"/>
                              </a:solidFill>
                              <a:latin typeface="Cambria Math" panose="02040503050406030204" pitchFamily="18" charset="0"/>
                              <a:cs typeface="+mj-cs"/>
                            </a:rPr>
                            <m:t>𝑖</m:t>
                          </m:r>
                        </m:sub>
                      </m:sSub>
                      <m:r>
                        <a:rPr lang="en-US" altLang="ko-KR" b="0" i="1" dirty="0" smtClean="0">
                          <a:solidFill>
                            <a:prstClr val="black"/>
                          </a:solidFill>
                          <a:latin typeface="Cambria Math" panose="02040503050406030204" pitchFamily="18" charset="0"/>
                          <a:cs typeface="+mj-cs"/>
                        </a:rPr>
                        <m:t>(</m:t>
                      </m:r>
                      <m:r>
                        <a:rPr lang="en-US" altLang="ko-KR" b="0" i="1" dirty="0" smtClean="0">
                          <a:solidFill>
                            <a:prstClr val="black"/>
                          </a:solidFill>
                          <a:latin typeface="Cambria Math" panose="02040503050406030204" pitchFamily="18" charset="0"/>
                          <a:cs typeface="+mj-cs"/>
                        </a:rPr>
                        <m:t>𝑡</m:t>
                      </m:r>
                      <m:r>
                        <a:rPr lang="en-US" altLang="ko-KR" b="0" i="1" dirty="0" smtClean="0">
                          <a:solidFill>
                            <a:prstClr val="black"/>
                          </a:solidFill>
                          <a:latin typeface="Cambria Math" panose="02040503050406030204" pitchFamily="18" charset="0"/>
                          <a:cs typeface="+mj-cs"/>
                        </a:rPr>
                        <m:t>+</m:t>
                      </m:r>
                      <m:r>
                        <a:rPr lang="en-US" altLang="ko-KR" b="0" i="1" dirty="0" smtClean="0">
                          <a:solidFill>
                            <a:prstClr val="black"/>
                          </a:solidFill>
                          <a:latin typeface="Cambria Math" panose="02040503050406030204" pitchFamily="18" charset="0"/>
                          <a:cs typeface="+mj-cs"/>
                        </a:rPr>
                        <m:t>𝛥</m:t>
                      </m:r>
                      <m:r>
                        <a:rPr lang="en-US" altLang="ko-KR" b="0" i="1" dirty="0" smtClean="0">
                          <a:solidFill>
                            <a:prstClr val="black"/>
                          </a:solidFill>
                          <a:latin typeface="Cambria Math" panose="02040503050406030204" pitchFamily="18" charset="0"/>
                          <a:cs typeface="+mj-cs"/>
                        </a:rPr>
                        <m:t>𝑡</m:t>
                      </m:r>
                      <m:r>
                        <a:rPr lang="en-US" altLang="ko-KR" b="0" i="1" dirty="0" smtClean="0">
                          <a:solidFill>
                            <a:prstClr val="black"/>
                          </a:solidFill>
                          <a:latin typeface="Cambria Math" panose="02040503050406030204" pitchFamily="18" charset="0"/>
                          <a:cs typeface="+mj-cs"/>
                        </a:rPr>
                        <m:t>)= </m:t>
                      </m:r>
                      <m:sSub>
                        <m:sSubPr>
                          <m:ctrlPr>
                            <a:rPr lang="en-US" altLang="ko-KR" i="1" dirty="0" smtClean="0">
                              <a:solidFill>
                                <a:prstClr val="black"/>
                              </a:solidFill>
                              <a:latin typeface="Cambria Math" panose="02040503050406030204" pitchFamily="18" charset="0"/>
                              <a:cs typeface="+mj-cs"/>
                            </a:rPr>
                          </m:ctrlPr>
                        </m:sSubPr>
                        <m:e>
                          <m:r>
                            <a:rPr lang="en-US" altLang="ko-KR" i="1" dirty="0">
                              <a:solidFill>
                                <a:prstClr val="black"/>
                              </a:solidFill>
                              <a:latin typeface="Cambria Math" panose="02040503050406030204" pitchFamily="18" charset="0"/>
                            </a:rPr>
                            <m:t>𝑝</m:t>
                          </m:r>
                        </m:e>
                        <m:sub>
                          <m:r>
                            <a:rPr lang="en-US" altLang="ko-KR" b="0" i="1" dirty="0" smtClean="0">
                              <a:solidFill>
                                <a:prstClr val="black"/>
                              </a:solidFill>
                              <a:latin typeface="Cambria Math" panose="02040503050406030204" pitchFamily="18" charset="0"/>
                              <a:cs typeface="+mj-cs"/>
                            </a:rPr>
                            <m:t>𝑖</m:t>
                          </m:r>
                          <m:r>
                            <a:rPr lang="en-US" altLang="ko-KR" b="0" i="1" dirty="0" smtClean="0">
                              <a:solidFill>
                                <a:prstClr val="black"/>
                              </a:solidFill>
                              <a:latin typeface="Cambria Math" panose="02040503050406030204" pitchFamily="18" charset="0"/>
                              <a:cs typeface="+mj-cs"/>
                            </a:rPr>
                            <m:t>−1</m:t>
                          </m:r>
                        </m:sub>
                      </m:sSub>
                      <m:d>
                        <m:dPr>
                          <m:ctrlPr>
                            <a:rPr lang="en-US" altLang="ko-KR" i="1" dirty="0" smtClean="0">
                              <a:solidFill>
                                <a:prstClr val="black"/>
                              </a:solidFill>
                              <a:latin typeface="Cambria Math" panose="02040503050406030204" pitchFamily="18" charset="0"/>
                              <a:cs typeface="+mj-cs"/>
                            </a:rPr>
                          </m:ctrlPr>
                        </m:dPr>
                        <m:e>
                          <m:r>
                            <a:rPr lang="en-US" altLang="ko-KR" i="1" dirty="0">
                              <a:solidFill>
                                <a:prstClr val="black"/>
                              </a:solidFill>
                              <a:latin typeface="Cambria Math" panose="02040503050406030204" pitchFamily="18" charset="0"/>
                              <a:cs typeface="+mj-cs"/>
                            </a:rPr>
                            <m:t>𝑡</m:t>
                          </m:r>
                        </m:e>
                      </m:d>
                      <m:r>
                        <a:rPr lang="en-US" altLang="ko-KR" i="1" dirty="0">
                          <a:solidFill>
                            <a:prstClr val="black"/>
                          </a:solidFill>
                          <a:latin typeface="Cambria Math" panose="02040503050406030204" pitchFamily="18" charset="0"/>
                          <a:cs typeface="+mj-cs"/>
                        </a:rPr>
                        <m:t>𝑏</m:t>
                      </m:r>
                      <m:d>
                        <m:dPr>
                          <m:ctrlPr>
                            <a:rPr lang="en-US" altLang="ko-KR" i="1" dirty="0">
                              <a:solidFill>
                                <a:prstClr val="black"/>
                              </a:solidFill>
                              <a:latin typeface="Cambria Math" panose="02040503050406030204" pitchFamily="18" charset="0"/>
                              <a:cs typeface="+mj-cs"/>
                            </a:rPr>
                          </m:ctrlPr>
                        </m:dPr>
                        <m:e>
                          <m:r>
                            <a:rPr lang="en-US" altLang="ko-KR" i="1" dirty="0">
                              <a:solidFill>
                                <a:prstClr val="black"/>
                              </a:solidFill>
                              <a:latin typeface="Cambria Math" panose="02040503050406030204" pitchFamily="18" charset="0"/>
                              <a:cs typeface="+mj-cs"/>
                            </a:rPr>
                            <m:t>𝑖</m:t>
                          </m:r>
                          <m:r>
                            <a:rPr lang="en-US" altLang="ko-KR" i="1" dirty="0">
                              <a:solidFill>
                                <a:prstClr val="black"/>
                              </a:solidFill>
                              <a:latin typeface="Cambria Math" panose="02040503050406030204" pitchFamily="18" charset="0"/>
                              <a:cs typeface="+mj-cs"/>
                            </a:rPr>
                            <m:t>−1</m:t>
                          </m:r>
                        </m:e>
                      </m:d>
                      <m:r>
                        <m:rPr>
                          <m:sty m:val="p"/>
                        </m:rPr>
                        <a:rPr lang="el-GR" altLang="ko-KR" i="0" dirty="0">
                          <a:solidFill>
                            <a:prstClr val="black"/>
                          </a:solidFill>
                          <a:latin typeface="Cambria Math" panose="02040503050406030204" pitchFamily="18" charset="0"/>
                          <a:cs typeface="+mj-cs"/>
                        </a:rPr>
                        <m:t>Δ</m:t>
                      </m:r>
                      <m:r>
                        <a:rPr lang="en-US" altLang="ko-KR" i="1" dirty="0">
                          <a:solidFill>
                            <a:prstClr val="black"/>
                          </a:solidFill>
                          <a:latin typeface="Cambria Math" panose="02040503050406030204" pitchFamily="18" charset="0"/>
                          <a:cs typeface="+mj-cs"/>
                        </a:rPr>
                        <m:t>𝑡</m:t>
                      </m:r>
                      <m:r>
                        <a:rPr lang="en-US" altLang="ko-KR" i="1" dirty="0">
                          <a:solidFill>
                            <a:prstClr val="black"/>
                          </a:solidFill>
                          <a:latin typeface="Cambria Math" panose="02040503050406030204" pitchFamily="18" charset="0"/>
                          <a:cs typeface="+mj-cs"/>
                        </a:rPr>
                        <m:t> +</m:t>
                      </m:r>
                      <m:sSub>
                        <m:sSubPr>
                          <m:ctrlPr>
                            <a:rPr lang="en-US" altLang="ko-KR" i="1" dirty="0" smtClean="0">
                              <a:solidFill>
                                <a:prstClr val="black"/>
                              </a:solidFill>
                              <a:latin typeface="Cambria Math" panose="02040503050406030204" pitchFamily="18" charset="0"/>
                              <a:cs typeface="+mj-cs"/>
                            </a:rPr>
                          </m:ctrlPr>
                        </m:sSubPr>
                        <m:e>
                          <m:r>
                            <a:rPr lang="en-US" altLang="ko-KR" b="0" i="1" dirty="0" smtClean="0">
                              <a:solidFill>
                                <a:prstClr val="black"/>
                              </a:solidFill>
                              <a:latin typeface="Cambria Math" panose="02040503050406030204" pitchFamily="18" charset="0"/>
                              <a:cs typeface="+mj-cs"/>
                            </a:rPr>
                            <m:t>𝑝</m:t>
                          </m:r>
                        </m:e>
                        <m:sub>
                          <m:r>
                            <a:rPr lang="en-US" altLang="ko-KR" b="0" i="1" dirty="0" smtClean="0">
                              <a:solidFill>
                                <a:prstClr val="black"/>
                              </a:solidFill>
                              <a:latin typeface="Cambria Math" panose="02040503050406030204" pitchFamily="18" charset="0"/>
                              <a:cs typeface="+mj-cs"/>
                            </a:rPr>
                            <m:t>𝑖</m:t>
                          </m:r>
                        </m:sub>
                      </m:sSub>
                      <m:r>
                        <a:rPr lang="en-US" altLang="ko-KR" b="0" i="1" dirty="0" smtClean="0">
                          <a:solidFill>
                            <a:prstClr val="black"/>
                          </a:solidFill>
                          <a:latin typeface="Cambria Math" panose="02040503050406030204" pitchFamily="18" charset="0"/>
                          <a:cs typeface="+mj-cs"/>
                        </a:rPr>
                        <m:t>(</m:t>
                      </m:r>
                      <m:r>
                        <a:rPr lang="en-US" altLang="ko-KR" b="0" i="1" dirty="0" smtClean="0">
                          <a:solidFill>
                            <a:prstClr val="black"/>
                          </a:solidFill>
                          <a:latin typeface="Cambria Math" panose="02040503050406030204" pitchFamily="18" charset="0"/>
                          <a:cs typeface="+mj-cs"/>
                        </a:rPr>
                        <m:t>𝑡</m:t>
                      </m:r>
                      <m:r>
                        <a:rPr lang="en-US" altLang="ko-KR" b="0" i="1" dirty="0" smtClean="0">
                          <a:solidFill>
                            <a:prstClr val="black"/>
                          </a:solidFill>
                          <a:latin typeface="Cambria Math" panose="02040503050406030204" pitchFamily="18" charset="0"/>
                          <a:cs typeface="+mj-cs"/>
                        </a:rPr>
                        <m:t>)</m:t>
                      </m:r>
                      <m:d>
                        <m:dPr>
                          <m:ctrlPr>
                            <a:rPr lang="en-US" altLang="ko-KR" i="1" dirty="0" smtClean="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1−</m:t>
                          </m:r>
                          <m:d>
                            <m:dPr>
                              <m:begChr m:val="["/>
                              <m:endChr m:val="]"/>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𝑏</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i="1" dirty="0">
                                  <a:solidFill>
                                    <a:prstClr val="black"/>
                                  </a:solidFill>
                                  <a:latin typeface="Cambria Math" panose="02040503050406030204" pitchFamily="18" charset="0"/>
                                </a:rPr>
                                <m:t>+</m:t>
                              </m:r>
                              <m:r>
                                <a:rPr lang="en-US" altLang="ko-KR" i="1" dirty="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e>
                          </m:d>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e>
                      </m:d>
                      <m:r>
                        <a:rPr lang="en-US" altLang="ko-KR" b="0" i="1" dirty="0" smtClean="0">
                          <a:solidFill>
                            <a:prstClr val="black"/>
                          </a:solidFill>
                          <a:latin typeface="Cambria Math" panose="02040503050406030204" pitchFamily="18" charset="0"/>
                        </a:rPr>
                        <m:t>+</m:t>
                      </m:r>
                      <m:sSub>
                        <m:sSubPr>
                          <m:ctrlPr>
                            <a:rPr lang="en-US" altLang="ko-KR" i="1" dirty="0">
                              <a:solidFill>
                                <a:prstClr val="black"/>
                              </a:solidFill>
                              <a:latin typeface="Cambria Math" panose="02040503050406030204" pitchFamily="18" charset="0"/>
                            </a:rPr>
                          </m:ctrlPr>
                        </m:sSubPr>
                        <m:e>
                          <m:r>
                            <a:rPr lang="en-US" altLang="ko-KR" i="1" dirty="0">
                              <a:solidFill>
                                <a:prstClr val="black"/>
                              </a:solidFill>
                              <a:latin typeface="Cambria Math" panose="02040503050406030204" pitchFamily="18" charset="0"/>
                            </a:rPr>
                            <m:t>𝑝</m:t>
                          </m:r>
                        </m:e>
                        <m:sub>
                          <m:r>
                            <a:rPr lang="en-US" altLang="ko-KR" i="1" dirty="0">
                              <a:solidFill>
                                <a:prstClr val="black"/>
                              </a:solidFill>
                              <a:latin typeface="Cambria Math" panose="02040503050406030204" pitchFamily="18" charset="0"/>
                            </a:rPr>
                            <m:t>𝑖</m:t>
                          </m:r>
                          <m:r>
                            <a:rPr lang="en-US" altLang="ko-KR" b="0" i="1" dirty="0" smtClean="0">
                              <a:solidFill>
                                <a:prstClr val="black"/>
                              </a:solidFill>
                              <a:latin typeface="Cambria Math" panose="02040503050406030204" pitchFamily="18" charset="0"/>
                            </a:rPr>
                            <m:t>+</m:t>
                          </m:r>
                          <m:r>
                            <a:rPr lang="en-US" altLang="ko-KR" i="1" dirty="0">
                              <a:solidFill>
                                <a:prstClr val="black"/>
                              </a:solidFill>
                              <a:latin typeface="Cambria Math" panose="02040503050406030204" pitchFamily="18" charset="0"/>
                            </a:rPr>
                            <m:t>1</m:t>
                          </m:r>
                        </m:sub>
                      </m:sSub>
                      <m:r>
                        <a:rPr lang="en-US" altLang="ko-KR" i="1" dirty="0">
                          <a:solidFill>
                            <a:prstClr val="black"/>
                          </a:solidFill>
                          <a:latin typeface="Cambria Math" panose="02040503050406030204" pitchFamily="18" charset="0"/>
                          <a:cs typeface="+mj-cs"/>
                        </a:rPr>
                        <m:t>(</m:t>
                      </m:r>
                      <m:r>
                        <a:rPr lang="en-US" altLang="ko-KR" i="1" dirty="0">
                          <a:solidFill>
                            <a:prstClr val="black"/>
                          </a:solidFill>
                          <a:latin typeface="Cambria Math" panose="02040503050406030204" pitchFamily="18" charset="0"/>
                          <a:cs typeface="+mj-cs"/>
                        </a:rPr>
                        <m:t>𝑡</m:t>
                      </m:r>
                      <m:r>
                        <a:rPr lang="en-US" altLang="ko-KR" i="1" dirty="0">
                          <a:solidFill>
                            <a:prstClr val="black"/>
                          </a:solidFill>
                          <a:latin typeface="Cambria Math" panose="02040503050406030204" pitchFamily="18" charset="0"/>
                          <a:cs typeface="+mj-cs"/>
                        </a:rPr>
                        <m:t>)</m:t>
                      </m:r>
                      <m:r>
                        <a:rPr lang="en-US" altLang="ko-KR" i="1" dirty="0">
                          <a:solidFill>
                            <a:prstClr val="black"/>
                          </a:solidFill>
                          <a:latin typeface="Cambria Math" panose="02040503050406030204" pitchFamily="18" charset="0"/>
                          <a:cs typeface="+mj-cs"/>
                        </a:rPr>
                        <m:t>𝑑</m:t>
                      </m:r>
                      <m:r>
                        <a:rPr lang="en-US" altLang="ko-KR" i="1" dirty="0">
                          <a:solidFill>
                            <a:prstClr val="black"/>
                          </a:solidFill>
                          <a:latin typeface="Cambria Math" panose="02040503050406030204" pitchFamily="18" charset="0"/>
                          <a:cs typeface="+mj-cs"/>
                        </a:rPr>
                        <m:t>(</m:t>
                      </m:r>
                      <m:r>
                        <a:rPr lang="en-US" altLang="ko-KR" i="1" dirty="0">
                          <a:solidFill>
                            <a:prstClr val="black"/>
                          </a:solidFill>
                          <a:latin typeface="Cambria Math" panose="02040503050406030204" pitchFamily="18" charset="0"/>
                          <a:cs typeface="+mj-cs"/>
                        </a:rPr>
                        <m:t>𝑖</m:t>
                      </m:r>
                      <m:r>
                        <a:rPr lang="en-US" altLang="ko-KR" i="1" dirty="0">
                          <a:solidFill>
                            <a:prstClr val="black"/>
                          </a:solidFill>
                          <a:latin typeface="Cambria Math" panose="02040503050406030204" pitchFamily="18" charset="0"/>
                          <a:cs typeface="+mj-cs"/>
                        </a:rPr>
                        <m:t>+1)</m:t>
                      </m:r>
                      <m:r>
                        <m:rPr>
                          <m:sty m:val="p"/>
                        </m:rPr>
                        <a:rPr lang="el-GR" altLang="ko-KR" i="0" dirty="0">
                          <a:solidFill>
                            <a:prstClr val="black"/>
                          </a:solidFill>
                          <a:latin typeface="Cambria Math" panose="02040503050406030204" pitchFamily="18" charset="0"/>
                          <a:cs typeface="+mj-cs"/>
                        </a:rPr>
                        <m:t>Δ</m:t>
                      </m:r>
                      <m:r>
                        <a:rPr lang="en-US" altLang="ko-KR" i="1" dirty="0">
                          <a:solidFill>
                            <a:prstClr val="black"/>
                          </a:solidFill>
                          <a:latin typeface="Cambria Math" panose="02040503050406030204" pitchFamily="18" charset="0"/>
                          <a:cs typeface="+mj-cs"/>
                        </a:rPr>
                        <m:t>𝑡</m:t>
                      </m:r>
                    </m:oMath>
                  </m:oMathPara>
                </a14:m>
                <a:endParaRPr lang="en-US" altLang="ko-KR" dirty="0">
                  <a:solidFill>
                    <a:prstClr val="black"/>
                  </a:solidFill>
                  <a:latin typeface="맑은 고딕" panose="020B0503020000020004" pitchFamily="50" charset="-127"/>
                  <a:cs typeface="+mj-cs"/>
                </a:endParaRPr>
              </a:p>
            </p:txBody>
          </p:sp>
        </mc:Choice>
        <mc:Fallback xmlns="">
          <p:sp>
            <p:nvSpPr>
              <p:cNvPr id="4" name="직사각형 3"/>
              <p:cNvSpPr>
                <a:spLocks noRot="1" noChangeAspect="1" noMove="1" noResize="1" noEditPoints="1" noAdjustHandles="1" noChangeArrowheads="1" noChangeShapeType="1" noTextEdit="1"/>
              </p:cNvSpPr>
              <p:nvPr/>
            </p:nvSpPr>
            <p:spPr>
              <a:xfrm>
                <a:off x="518008" y="2285009"/>
                <a:ext cx="8317021" cy="507831"/>
              </a:xfrm>
              <a:prstGeom prst="rect">
                <a:avLst/>
              </a:prstGeom>
              <a:blipFill>
                <a:blip r:embed="rId3"/>
                <a:stretch>
                  <a:fillRect/>
                </a:stretch>
              </a:blipFill>
            </p:spPr>
            <p:txBody>
              <a:bodyPr/>
              <a:lstStyle/>
              <a:p>
                <a:r>
                  <a:rPr lang="ko-KR" altLang="en-US">
                    <a:noFill/>
                  </a:rPr>
                  <a:t> </a:t>
                </a:r>
              </a:p>
            </p:txBody>
          </p:sp>
        </mc:Fallback>
      </mc:AlternateContent>
      <p:sp>
        <p:nvSpPr>
          <p:cNvPr id="5" name="직사각형 4"/>
          <p:cNvSpPr/>
          <p:nvPr/>
        </p:nvSpPr>
        <p:spPr>
          <a:xfrm>
            <a:off x="608578" y="2950617"/>
            <a:ext cx="3243606" cy="369332"/>
          </a:xfrm>
          <a:prstGeom prst="rect">
            <a:avLst/>
          </a:prstGeom>
        </p:spPr>
        <p:txBody>
          <a:bodyPr wrap="square">
            <a:spAutoFit/>
          </a:bodyPr>
          <a:lstStyle/>
          <a:p>
            <a:r>
              <a:rPr lang="en-US" altLang="ko-KR" dirty="0">
                <a:latin typeface="Arial" panose="020B0604020202020204" pitchFamily="34" charset="0"/>
                <a:cs typeface="Arial" panose="020B0604020202020204" pitchFamily="34" charset="0"/>
              </a:rPr>
              <a:t>where,                              and </a:t>
            </a:r>
            <a:endParaRPr lang="ko-KR" altLang="en-US" dirty="0"/>
          </a:p>
        </p:txBody>
      </p:sp>
      <mc:AlternateContent xmlns:mc="http://schemas.openxmlformats.org/markup-compatibility/2006" xmlns:a14="http://schemas.microsoft.com/office/drawing/2010/main">
        <mc:Choice Requires="a14">
          <p:sp>
            <p:nvSpPr>
              <p:cNvPr id="6" name="직사각형 5"/>
              <p:cNvSpPr/>
              <p:nvPr/>
            </p:nvSpPr>
            <p:spPr>
              <a:xfrm>
                <a:off x="1376320" y="2806462"/>
                <a:ext cx="1986313" cy="616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dirty="0" smtClean="0">
                          <a:solidFill>
                            <a:prstClr val="black"/>
                          </a:solidFill>
                          <a:latin typeface="Cambria Math" panose="02040503050406030204" pitchFamily="18" charset="0"/>
                        </a:rPr>
                        <m:t>𝑏</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b="0" i="1" dirty="0" smtClean="0">
                          <a:solidFill>
                            <a:prstClr val="black"/>
                          </a:solidFill>
                          <a:latin typeface="Cambria Math" panose="02040503050406030204" pitchFamily="18" charset="0"/>
                        </a:rPr>
                        <m:t>=</m:t>
                      </m:r>
                      <m:f>
                        <m:fPr>
                          <m:ctrlPr>
                            <a:rPr lang="en-US" altLang="ko-KR" i="1">
                              <a:latin typeface="Cambria Math" panose="02040503050406030204" pitchFamily="18" charset="0"/>
                            </a:rPr>
                          </m:ctrlPr>
                        </m:fPr>
                        <m:num>
                          <m:r>
                            <m:rPr>
                              <m:brk m:alnAt="7"/>
                            </m:rPr>
                            <a:rPr lang="ko-KR" altLang="en-US" i="1">
                              <a:latin typeface="Cambria Math" panose="02040503050406030204" pitchFamily="18" charset="0"/>
                            </a:rPr>
                            <m:t>𝛽</m:t>
                          </m:r>
                        </m:num>
                        <m:den>
                          <m:r>
                            <m:rPr>
                              <m:brk m:alnAt="7"/>
                            </m:rPr>
                            <a:rPr lang="en-US" altLang="ko-KR" i="1">
                              <a:latin typeface="Cambria Math" panose="02040503050406030204" pitchFamily="18" charset="0"/>
                            </a:rPr>
                            <m:t>𝑁</m:t>
                          </m:r>
                        </m:den>
                      </m:f>
                      <m:r>
                        <a:rPr lang="en-US" altLang="ko-KR" i="1">
                          <a:latin typeface="Cambria Math" panose="02040503050406030204" pitchFamily="18" charset="0"/>
                        </a:rPr>
                        <m:t>𝑖</m:t>
                      </m:r>
                      <m:d>
                        <m:dPr>
                          <m:ctrlPr>
                            <a:rPr lang="en-US" altLang="ko-KR" i="1">
                              <a:latin typeface="Cambria Math" panose="02040503050406030204" pitchFamily="18" charset="0"/>
                            </a:rPr>
                          </m:ctrlPr>
                        </m:dPr>
                        <m:e>
                          <m:r>
                            <m:rPr>
                              <m:brk m:alnAt="7"/>
                            </m:rP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𝑖</m:t>
                          </m:r>
                        </m:e>
                      </m:d>
                    </m:oMath>
                  </m:oMathPara>
                </a14:m>
                <a:endParaRPr lang="ko-KR" altLang="en-US" dirty="0"/>
              </a:p>
            </p:txBody>
          </p:sp>
        </mc:Choice>
        <mc:Fallback xmlns="">
          <p:sp>
            <p:nvSpPr>
              <p:cNvPr id="6" name="직사각형 5"/>
              <p:cNvSpPr>
                <a:spLocks noRot="1" noChangeAspect="1" noMove="1" noResize="1" noEditPoints="1" noAdjustHandles="1" noChangeArrowheads="1" noChangeShapeType="1" noTextEdit="1"/>
              </p:cNvSpPr>
              <p:nvPr/>
            </p:nvSpPr>
            <p:spPr>
              <a:xfrm>
                <a:off x="1376320" y="2806462"/>
                <a:ext cx="1986313" cy="61651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5" name="직사각형 34"/>
              <p:cNvSpPr/>
              <p:nvPr/>
            </p:nvSpPr>
            <p:spPr>
              <a:xfrm>
                <a:off x="3659808" y="2935824"/>
                <a:ext cx="17733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dirty="0" smtClean="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b="0" i="1" dirty="0" smtClean="0">
                          <a:solidFill>
                            <a:prstClr val="black"/>
                          </a:solidFill>
                          <a:latin typeface="Cambria Math" panose="02040503050406030204" pitchFamily="18" charset="0"/>
                        </a:rPr>
                        <m:t>=</m:t>
                      </m:r>
                      <m:d>
                        <m:dPr>
                          <m:ctrlPr>
                            <a:rPr lang="en-US" altLang="ko-KR" i="1">
                              <a:latin typeface="Cambria Math" panose="02040503050406030204" pitchFamily="18" charset="0"/>
                            </a:rPr>
                          </m:ctrlPr>
                        </m:dPr>
                        <m:e>
                          <m:r>
                            <a:rPr lang="en-US" altLang="ko-KR" i="1">
                              <a:latin typeface="Cambria Math" panose="02040503050406030204" pitchFamily="18" charset="0"/>
                            </a:rPr>
                            <m:t>𝑏</m:t>
                          </m:r>
                          <m:r>
                            <a:rPr lang="en-US" altLang="ko-KR" i="1">
                              <a:latin typeface="Cambria Math" panose="02040503050406030204" pitchFamily="18" charset="0"/>
                            </a:rPr>
                            <m:t>+</m:t>
                          </m:r>
                          <m:r>
                            <a:rPr lang="en-US" altLang="ko-KR" i="1">
                              <a:latin typeface="Cambria Math" panose="02040503050406030204" pitchFamily="18" charset="0"/>
                            </a:rPr>
                            <m:t>𝑟</m:t>
                          </m:r>
                        </m:e>
                      </m:d>
                      <m:r>
                        <a:rPr lang="en-US" altLang="ko-KR" i="1">
                          <a:latin typeface="Cambria Math" panose="02040503050406030204" pitchFamily="18" charset="0"/>
                        </a:rPr>
                        <m:t>𝑖</m:t>
                      </m:r>
                    </m:oMath>
                  </m:oMathPara>
                </a14:m>
                <a:endParaRPr lang="ko-KR" altLang="en-US" dirty="0"/>
              </a:p>
            </p:txBody>
          </p:sp>
        </mc:Choice>
        <mc:Fallback xmlns="">
          <p:sp>
            <p:nvSpPr>
              <p:cNvPr id="35" name="직사각형 34"/>
              <p:cNvSpPr>
                <a:spLocks noRot="1" noChangeAspect="1" noMove="1" noResize="1" noEditPoints="1" noAdjustHandles="1" noChangeArrowheads="1" noChangeShapeType="1" noTextEdit="1"/>
              </p:cNvSpPr>
              <p:nvPr/>
            </p:nvSpPr>
            <p:spPr>
              <a:xfrm>
                <a:off x="3659808" y="2935824"/>
                <a:ext cx="1773306" cy="36933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61575" y="4121791"/>
                <a:ext cx="8769772" cy="1695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𝐸</m:t>
                          </m:r>
                        </m:e>
                        <m:sub>
                          <m:r>
                            <a:rPr lang="en-US" altLang="ko-KR" sz="1600" b="0" i="1" smtClean="0">
                              <a:latin typeface="Cambria Math" panose="02040503050406030204" pitchFamily="18" charset="0"/>
                            </a:rPr>
                            <m:t>𝑁</m:t>
                          </m:r>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𝑄</m:t>
                      </m:r>
                      <m:r>
                        <m:rPr>
                          <m:sty m:val="p"/>
                        </m:rPr>
                        <a:rPr lang="en-US" altLang="ko-KR" sz="1600" b="0" i="0" smtClean="0">
                          <a:latin typeface="Cambria Math" panose="02040503050406030204" pitchFamily="18" charset="0"/>
                        </a:rPr>
                        <m:t>Δ</m:t>
                      </m:r>
                      <m:r>
                        <a:rPr lang="en-US" altLang="ko-KR" sz="1600" b="0" i="1" smtClean="0">
                          <a:latin typeface="Cambria Math" panose="02040503050406030204" pitchFamily="18" charset="0"/>
                        </a:rPr>
                        <m:t>𝑡</m:t>
                      </m:r>
                      <m:r>
                        <a:rPr lang="en-US" altLang="ko-KR" sz="1600" b="0" i="1" smtClean="0">
                          <a:latin typeface="Cambria Math" panose="02040503050406030204" pitchFamily="18" charset="0"/>
                        </a:rPr>
                        <m:t>=</m:t>
                      </m:r>
                      <m:d>
                        <m:dPr>
                          <m:begChr m:val="["/>
                          <m:endChr m:val="]"/>
                          <m:ctrlPr>
                            <a:rPr lang="en-US" altLang="ko-KR" sz="1600" i="1" smtClean="0">
                              <a:latin typeface="Cambria Math" panose="02040503050406030204" pitchFamily="18" charset="0"/>
                            </a:rPr>
                          </m:ctrlPr>
                        </m:dPr>
                        <m:e>
                          <m:m>
                            <m:mPr>
                              <m:mcs>
                                <m:mc>
                                  <m:mcPr>
                                    <m:count m:val="3"/>
                                    <m:mcJc m:val="center"/>
                                  </m:mcPr>
                                </m:mc>
                              </m:mcs>
                              <m:ctrlPr>
                                <a:rPr lang="en-US" altLang="ko-KR" sz="1600" i="1" smtClean="0">
                                  <a:latin typeface="Cambria Math" panose="02040503050406030204" pitchFamily="18" charset="0"/>
                                </a:rPr>
                              </m:ctrlPr>
                            </m:mPr>
                            <m:mr>
                              <m:e>
                                <m:m>
                                  <m:mPr>
                                    <m:mcs>
                                      <m:mc>
                                        <m:mcPr>
                                          <m:count m:val="3"/>
                                          <m:mcJc m:val="center"/>
                                        </m:mcPr>
                                      </m:mc>
                                    </m:mcs>
                                    <m:ctrlPr>
                                      <a:rPr lang="en-US" altLang="ko-KR" sz="1600" i="1" smtClean="0">
                                        <a:latin typeface="Cambria Math" panose="02040503050406030204" pitchFamily="18" charset="0"/>
                                      </a:rPr>
                                    </m:ctrlPr>
                                  </m:mPr>
                                  <m:mr>
                                    <m:e>
                                      <m:r>
                                        <m:rPr>
                                          <m:brk m:alnAt="7"/>
                                        </m:rPr>
                                        <a:rPr lang="en-US" altLang="ko-KR" sz="1600" b="0" i="1" smtClean="0">
                                          <a:latin typeface="Cambria Math" panose="02040503050406030204" pitchFamily="18" charset="0"/>
                                        </a:rPr>
                                        <m:t>1</m:t>
                                      </m:r>
                                    </m:e>
                                    <m:e>
                                      <m:r>
                                        <a:rPr lang="en-US" altLang="ko-KR" sz="1600" b="0" i="1" smtClean="0">
                                          <a:latin typeface="Cambria Math" panose="02040503050406030204" pitchFamily="18" charset="0"/>
                                        </a:rPr>
                                        <m:t>𝑑</m:t>
                                      </m:r>
                                      <m:r>
                                        <a:rPr lang="en-US" altLang="ko-KR" sz="1600" b="0" i="1" smtClean="0">
                                          <a:latin typeface="Cambria Math" panose="02040503050406030204" pitchFamily="18" charset="0"/>
                                        </a:rPr>
                                        <m:t>(1)</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e>
                                      <m:r>
                                        <a:rPr lang="en-US" altLang="ko-KR" sz="1600" b="0" i="1" smtClean="0">
                                          <a:latin typeface="Cambria Math" panose="02040503050406030204" pitchFamily="18" charset="0"/>
                                        </a:rPr>
                                        <m:t>0</m:t>
                                      </m:r>
                                    </m:e>
                                  </m:mr>
                                  <m:mr>
                                    <m:e>
                                      <m:r>
                                        <a:rPr lang="en-US" altLang="ko-KR" sz="1600" b="0" i="1" smtClean="0">
                                          <a:latin typeface="Cambria Math" panose="02040503050406030204" pitchFamily="18" charset="0"/>
                                        </a:rPr>
                                        <m:t>0</m:t>
                                      </m:r>
                                    </m:e>
                                    <m:e>
                                      <m:r>
                                        <a:rPr lang="en-US" altLang="ko-KR" sz="1600" b="0" i="1" smtClean="0">
                                          <a:latin typeface="Cambria Math" panose="02040503050406030204" pitchFamily="18" charset="0"/>
                                        </a:rPr>
                                        <m:t>1−(</m:t>
                                      </m:r>
                                      <m:r>
                                        <a:rPr lang="en-US" altLang="ko-KR" sz="1600" b="0" i="1" smtClean="0">
                                          <a:latin typeface="Cambria Math" panose="02040503050406030204" pitchFamily="18" charset="0"/>
                                        </a:rPr>
                                        <m:t>𝑏</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𝑑</m:t>
                                      </m:r>
                                      <m:r>
                                        <a:rPr lang="en-US" altLang="ko-KR" sz="1600" b="0" i="1" smtClean="0">
                                          <a:latin typeface="Cambria Math" panose="02040503050406030204" pitchFamily="18" charset="0"/>
                                        </a:rPr>
                                        <m:t>)(1)</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e>
                                      <m:r>
                                        <a:rPr lang="en-US" altLang="ko-KR" sz="1600" i="1">
                                          <a:latin typeface="Cambria Math" panose="02040503050406030204" pitchFamily="18" charset="0"/>
                                        </a:rPr>
                                        <m:t>𝑑</m:t>
                                      </m:r>
                                      <m:r>
                                        <a:rPr lang="en-US" altLang="ko-KR" sz="1600" i="1">
                                          <a:latin typeface="Cambria Math" panose="02040503050406030204" pitchFamily="18" charset="0"/>
                                        </a:rPr>
                                        <m:t>(2)</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mr>
                                  <m:mr>
                                    <m:e>
                                      <m:r>
                                        <a:rPr lang="en-US" altLang="ko-KR" sz="1600" b="0" i="1" smtClean="0">
                                          <a:latin typeface="Cambria Math" panose="02040503050406030204" pitchFamily="18" charset="0"/>
                                        </a:rPr>
                                        <m:t>0</m:t>
                                      </m:r>
                                    </m:e>
                                    <m:e>
                                      <m:r>
                                        <a:rPr lang="en-US" altLang="ko-KR" sz="1600" b="0" i="1" smtClean="0">
                                          <a:latin typeface="Cambria Math" panose="02040503050406030204" pitchFamily="18" charset="0"/>
                                        </a:rPr>
                                        <m:t>𝑏</m:t>
                                      </m:r>
                                      <m:r>
                                        <a:rPr lang="en-US" altLang="ko-KR" sz="1600" i="1">
                                          <a:latin typeface="Cambria Math" panose="02040503050406030204" pitchFamily="18" charset="0"/>
                                        </a:rPr>
                                        <m:t>(1)</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e>
                                      <m:r>
                                        <a:rPr lang="en-US" altLang="ko-KR" sz="1600" i="1">
                                          <a:latin typeface="Cambria Math" panose="02040503050406030204" pitchFamily="18" charset="0"/>
                                        </a:rPr>
                                        <m:t>1−(</m:t>
                                      </m:r>
                                      <m:r>
                                        <a:rPr lang="en-US" altLang="ko-KR" sz="1600" i="1">
                                          <a:latin typeface="Cambria Math" panose="02040503050406030204" pitchFamily="18" charset="0"/>
                                        </a:rPr>
                                        <m:t>𝑏</m:t>
                                      </m:r>
                                      <m:r>
                                        <a:rPr lang="en-US" altLang="ko-KR" sz="1600" i="1">
                                          <a:latin typeface="Cambria Math" panose="02040503050406030204" pitchFamily="18" charset="0"/>
                                        </a:rPr>
                                        <m:t>+</m:t>
                                      </m:r>
                                      <m:r>
                                        <a:rPr lang="en-US" altLang="ko-KR" sz="1600" i="1">
                                          <a:latin typeface="Cambria Math" panose="02040503050406030204" pitchFamily="18" charset="0"/>
                                        </a:rPr>
                                        <m:t>𝑑</m:t>
                                      </m:r>
                                      <m:r>
                                        <a:rPr lang="en-US" altLang="ko-KR" sz="1600" i="1">
                                          <a:latin typeface="Cambria Math" panose="02040503050406030204" pitchFamily="18" charset="0"/>
                                        </a:rPr>
                                        <m:t>)(2)</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mr>
                                </m:m>
                              </m:e>
                              <m:e>
                                <m:r>
                                  <a:rPr lang="en-US" altLang="ko-KR" sz="1600" i="1" smtClean="0">
                                    <a:latin typeface="Cambria Math" panose="02040503050406030204" pitchFamily="18" charset="0"/>
                                  </a:rPr>
                                  <m:t>⋯</m:t>
                                </m:r>
                              </m:e>
                              <m:e>
                                <m:r>
                                  <a:rPr lang="en-US" altLang="ko-KR" sz="1600" b="0" i="1" smtClean="0">
                                    <a:latin typeface="Cambria Math" panose="02040503050406030204" pitchFamily="18" charset="0"/>
                                  </a:rPr>
                                  <m:t>0</m:t>
                                </m:r>
                              </m:e>
                            </m:mr>
                            <m:mr>
                              <m:e>
                                <m:r>
                                  <a:rPr lang="en-US" altLang="ko-KR" sz="1600" i="1" smtClean="0">
                                    <a:latin typeface="Cambria Math" panose="02040503050406030204" pitchFamily="18" charset="0"/>
                                  </a:rPr>
                                  <m:t>⋮</m:t>
                                </m:r>
                              </m:e>
                              <m:e>
                                <m:r>
                                  <a:rPr lang="en-US" altLang="ko-KR" sz="1600" i="1" smtClean="0">
                                    <a:latin typeface="Cambria Math" panose="02040503050406030204" pitchFamily="18" charset="0"/>
                                  </a:rPr>
                                  <m:t>⋱</m:t>
                                </m:r>
                              </m:e>
                              <m:e>
                                <m:r>
                                  <a:rPr lang="en-US" altLang="ko-KR" sz="1600" i="1" smtClean="0">
                                    <a:latin typeface="Cambria Math" panose="02040503050406030204" pitchFamily="18" charset="0"/>
                                  </a:rPr>
                                  <m:t>⋮</m:t>
                                </m:r>
                              </m:e>
                            </m:mr>
                            <m:mr>
                              <m:e>
                                <m:r>
                                  <a:rPr lang="en-US" altLang="ko-KR" sz="1600" b="0" i="1" smtClean="0">
                                    <a:latin typeface="Cambria Math" panose="02040503050406030204" pitchFamily="18" charset="0"/>
                                  </a:rPr>
                                  <m:t>0</m:t>
                                </m:r>
                              </m:e>
                              <m:e>
                                <m:r>
                                  <a:rPr lang="en-US" altLang="ko-KR" sz="1600" i="1" smtClean="0">
                                    <a:latin typeface="Cambria Math" panose="02040503050406030204" pitchFamily="18" charset="0"/>
                                  </a:rPr>
                                  <m:t>⋯</m:t>
                                </m:r>
                              </m:e>
                              <m:e>
                                <m:m>
                                  <m:mPr>
                                    <m:mcs>
                                      <m:mc>
                                        <m:mcPr>
                                          <m:count m:val="2"/>
                                          <m:mcJc m:val="center"/>
                                        </m:mcPr>
                                      </m:mc>
                                    </m:mcs>
                                    <m:ctrlPr>
                                      <a:rPr lang="en-US" altLang="ko-KR" sz="1600" i="1" smtClean="0">
                                        <a:latin typeface="Cambria Math" panose="02040503050406030204" pitchFamily="18" charset="0"/>
                                      </a:rPr>
                                    </m:ctrlPr>
                                  </m:mPr>
                                  <m:mr>
                                    <m:e>
                                      <m:r>
                                        <m:rPr>
                                          <m:brk m:alnAt="7"/>
                                        </m:rPr>
                                        <a:rPr lang="en-US" altLang="ko-KR" sz="1600" b="0" i="1" smtClean="0">
                                          <a:latin typeface="Cambria Math" panose="02040503050406030204" pitchFamily="18" charset="0"/>
                                        </a:rPr>
                                        <m:t>𝑑</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𝑁</m:t>
                                      </m:r>
                                      <m:r>
                                        <a:rPr lang="en-US" altLang="ko-KR" sz="1600" b="0" i="1" smtClean="0">
                                          <a:latin typeface="Cambria Math" panose="02040503050406030204" pitchFamily="18" charset="0"/>
                                        </a:rPr>
                                        <m:t>−1)</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e>
                                      <m:r>
                                        <a:rPr lang="en-US" altLang="ko-KR" sz="1600" b="0" i="1" smtClean="0">
                                          <a:latin typeface="Cambria Math" panose="02040503050406030204" pitchFamily="18" charset="0"/>
                                        </a:rPr>
                                        <m:t>0</m:t>
                                      </m:r>
                                    </m:e>
                                  </m:mr>
                                  <m:mr>
                                    <m:e>
                                      <m:r>
                                        <a:rPr lang="en-US" altLang="ko-KR" sz="1600" i="1">
                                          <a:latin typeface="Cambria Math" panose="02040503050406030204" pitchFamily="18" charset="0"/>
                                        </a:rPr>
                                        <m:t>1−(</m:t>
                                      </m:r>
                                      <m:r>
                                        <a:rPr lang="en-US" altLang="ko-KR" sz="1600" i="1">
                                          <a:latin typeface="Cambria Math" panose="02040503050406030204" pitchFamily="18" charset="0"/>
                                        </a:rPr>
                                        <m:t>𝑏</m:t>
                                      </m:r>
                                      <m:r>
                                        <a:rPr lang="en-US" altLang="ko-KR" sz="1600" i="1">
                                          <a:latin typeface="Cambria Math" panose="02040503050406030204" pitchFamily="18" charset="0"/>
                                        </a:rPr>
                                        <m:t>+</m:t>
                                      </m:r>
                                      <m:r>
                                        <a:rPr lang="en-US" altLang="ko-KR" sz="1600" i="1">
                                          <a:latin typeface="Cambria Math" panose="02040503050406030204" pitchFamily="18" charset="0"/>
                                        </a:rPr>
                                        <m:t>𝑑</m:t>
                                      </m:r>
                                      <m:r>
                                        <a:rPr lang="en-US" altLang="ko-KR" sz="1600" i="1">
                                          <a:latin typeface="Cambria Math" panose="02040503050406030204" pitchFamily="18" charset="0"/>
                                        </a:rPr>
                                        <m:t>)(</m:t>
                                      </m:r>
                                      <m:r>
                                        <m:rPr>
                                          <m:brk m:alnAt="7"/>
                                        </m:rPr>
                                        <a:rPr lang="en-US" altLang="ko-KR" sz="1600" i="1">
                                          <a:latin typeface="Cambria Math" panose="02040503050406030204" pitchFamily="18" charset="0"/>
                                        </a:rPr>
                                        <m:t>𝑁</m:t>
                                      </m:r>
                                      <m:r>
                                        <a:rPr lang="en-US" altLang="ko-KR" sz="1600" i="1">
                                          <a:latin typeface="Cambria Math" panose="02040503050406030204" pitchFamily="18" charset="0"/>
                                        </a:rPr>
                                        <m:t>−1)</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e>
                                      <m:r>
                                        <a:rPr lang="en-US" altLang="ko-KR" sz="1600" i="1">
                                          <a:latin typeface="Cambria Math" panose="02040503050406030204" pitchFamily="18" charset="0"/>
                                        </a:rPr>
                                        <m:t>𝑑</m:t>
                                      </m:r>
                                      <m:r>
                                        <a:rPr lang="en-US" altLang="ko-KR" sz="1600" i="1">
                                          <a:latin typeface="Cambria Math" panose="02040503050406030204" pitchFamily="18" charset="0"/>
                                        </a:rPr>
                                        <m:t>(</m:t>
                                      </m:r>
                                      <m:r>
                                        <a:rPr lang="en-US" altLang="ko-KR" sz="1600" b="0" i="1" smtClean="0">
                                          <a:latin typeface="Cambria Math" panose="02040503050406030204" pitchFamily="18" charset="0"/>
                                        </a:rPr>
                                        <m:t>𝑁</m:t>
                                      </m:r>
                                      <m:r>
                                        <a:rPr lang="en-US" altLang="ko-KR" sz="1600" i="1">
                                          <a:latin typeface="Cambria Math" panose="02040503050406030204" pitchFamily="18" charset="0"/>
                                        </a:rPr>
                                        <m:t>)</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mr>
                                  <m:mr>
                                    <m:e>
                                      <m:r>
                                        <a:rPr lang="en-US" altLang="ko-KR" sz="1600" i="1">
                                          <a:latin typeface="Cambria Math" panose="02040503050406030204" pitchFamily="18" charset="0"/>
                                        </a:rPr>
                                        <m:t>𝑏</m:t>
                                      </m:r>
                                      <m:r>
                                        <a:rPr lang="en-US" altLang="ko-KR" sz="1600" i="1">
                                          <a:latin typeface="Cambria Math" panose="02040503050406030204" pitchFamily="18" charset="0"/>
                                        </a:rPr>
                                        <m:t>(</m:t>
                                      </m:r>
                                      <m:r>
                                        <a:rPr lang="en-US" altLang="ko-KR" sz="1600" b="0" i="1" smtClean="0">
                                          <a:latin typeface="Cambria Math" panose="02040503050406030204" pitchFamily="18" charset="0"/>
                                        </a:rPr>
                                        <m:t>𝑁</m:t>
                                      </m:r>
                                      <m:r>
                                        <a:rPr lang="en-US" altLang="ko-KR" sz="1600" b="0" i="1" smtClean="0">
                                          <a:latin typeface="Cambria Math" panose="02040503050406030204" pitchFamily="18" charset="0"/>
                                        </a:rPr>
                                        <m:t>−1)</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e>
                                      <m:r>
                                        <a:rPr lang="en-US" altLang="ko-KR" sz="1600" b="0" i="1" smtClean="0">
                                          <a:latin typeface="Cambria Math" panose="02040503050406030204" pitchFamily="18" charset="0"/>
                                        </a:rPr>
                                        <m:t>1−</m:t>
                                      </m:r>
                                      <m:r>
                                        <a:rPr lang="en-US" altLang="ko-KR" sz="1600" i="1">
                                          <a:latin typeface="Cambria Math" panose="02040503050406030204" pitchFamily="18" charset="0"/>
                                        </a:rPr>
                                        <m:t>𝑑</m:t>
                                      </m:r>
                                      <m:r>
                                        <a:rPr lang="en-US" altLang="ko-KR" sz="1600" i="1">
                                          <a:latin typeface="Cambria Math" panose="02040503050406030204" pitchFamily="18" charset="0"/>
                                        </a:rPr>
                                        <m:t>(</m:t>
                                      </m:r>
                                      <m:r>
                                        <a:rPr lang="en-US" altLang="ko-KR" sz="1600" i="1">
                                          <a:latin typeface="Cambria Math" panose="02040503050406030204" pitchFamily="18" charset="0"/>
                                        </a:rPr>
                                        <m:t>𝑁</m:t>
                                      </m:r>
                                      <m:r>
                                        <a:rPr lang="en-US" altLang="ko-KR" sz="1600" i="1">
                                          <a:latin typeface="Cambria Math" panose="02040503050406030204" pitchFamily="18" charset="0"/>
                                        </a:rPr>
                                        <m:t>)</m:t>
                                      </m:r>
                                      <m:r>
                                        <m:rPr>
                                          <m:sty m:val="p"/>
                                        </m:rPr>
                                        <a:rPr lang="el-GR" altLang="ko-KR" sz="1600" dirty="0">
                                          <a:solidFill>
                                            <a:prstClr val="black"/>
                                          </a:solidFill>
                                          <a:latin typeface="Cambria Math" panose="02040503050406030204" pitchFamily="18" charset="0"/>
                                        </a:rPr>
                                        <m:t>Δ</m:t>
                                      </m:r>
                                      <m:r>
                                        <a:rPr lang="en-US" altLang="ko-KR" sz="1600" i="1" dirty="0">
                                          <a:solidFill>
                                            <a:prstClr val="black"/>
                                          </a:solidFill>
                                          <a:latin typeface="Cambria Math" panose="02040503050406030204" pitchFamily="18" charset="0"/>
                                        </a:rPr>
                                        <m:t>𝑡</m:t>
                                      </m:r>
                                    </m:e>
                                  </m:mr>
                                </m:m>
                              </m:e>
                            </m:mr>
                          </m:m>
                        </m:e>
                      </m:d>
                    </m:oMath>
                  </m:oMathPara>
                </a14:m>
                <a:endParaRPr lang="ko-KR" altLang="en-US" sz="1600" dirty="0"/>
              </a:p>
            </p:txBody>
          </p:sp>
        </mc:Choice>
        <mc:Fallback>
          <p:sp>
            <p:nvSpPr>
              <p:cNvPr id="7" name="TextBox 6"/>
              <p:cNvSpPr txBox="1">
                <a:spLocks noRot="1" noChangeAspect="1" noMove="1" noResize="1" noEditPoints="1" noAdjustHandles="1" noChangeArrowheads="1" noChangeShapeType="1" noTextEdit="1"/>
              </p:cNvSpPr>
              <p:nvPr/>
            </p:nvSpPr>
            <p:spPr>
              <a:xfrm>
                <a:off x="161575" y="4121791"/>
                <a:ext cx="8769772" cy="1695657"/>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0A2D4DEE-EC53-4196-9D9F-3C6D71C192F0}"/>
                  </a:ext>
                </a:extLst>
              </p:cNvPr>
              <p:cNvSpPr/>
              <p:nvPr/>
            </p:nvSpPr>
            <p:spPr>
              <a:xfrm>
                <a:off x="518008" y="5935269"/>
                <a:ext cx="8317021" cy="882229"/>
              </a:xfrm>
              <a:prstGeom prst="rect">
                <a:avLst/>
              </a:prstGeom>
            </p:spPr>
            <p:txBody>
              <a:bodyPr wrap="square">
                <a:spAutoFit/>
              </a:bodyPr>
              <a:lstStyle/>
              <a:p>
                <a:pPr lvl="0" algn="ctr">
                  <a:lnSpc>
                    <a:spcPct val="150000"/>
                  </a:lnSpc>
                  <a:buClr>
                    <a:srgbClr val="727CA3"/>
                  </a:buClr>
                  <a:buSzPct val="76000"/>
                </a:pPr>
                <a14:m>
                  <m:oMathPara xmlns:m="http://schemas.openxmlformats.org/officeDocument/2006/math">
                    <m:oMathParaPr>
                      <m:jc m:val="centerGroup"/>
                    </m:oMathParaPr>
                    <m:oMath xmlns:m="http://schemas.openxmlformats.org/officeDocument/2006/math">
                      <m:r>
                        <a:rPr lang="en-US" altLang="ko-KR" b="1" i="1" dirty="0" smtClean="0">
                          <a:solidFill>
                            <a:prstClr val="black"/>
                          </a:solidFill>
                          <a:latin typeface="Cambria Math" panose="02040503050406030204" pitchFamily="18" charset="0"/>
                          <a:cs typeface="+mj-cs"/>
                        </a:rPr>
                        <m:t>𝒑</m:t>
                      </m:r>
                      <m:d>
                        <m:dPr>
                          <m:ctrlPr>
                            <a:rPr lang="en-US" altLang="ko-KR" b="0" i="1" dirty="0" smtClean="0">
                              <a:solidFill>
                                <a:prstClr val="black"/>
                              </a:solidFill>
                              <a:latin typeface="Cambria Math" panose="02040503050406030204" pitchFamily="18" charset="0"/>
                              <a:cs typeface="+mj-cs"/>
                            </a:rPr>
                          </m:ctrlPr>
                        </m:dPr>
                        <m:e>
                          <m:r>
                            <a:rPr lang="en-US" altLang="ko-KR" b="0" i="1" dirty="0" smtClean="0">
                              <a:solidFill>
                                <a:prstClr val="black"/>
                              </a:solidFill>
                              <a:latin typeface="Cambria Math" panose="02040503050406030204" pitchFamily="18" charset="0"/>
                              <a:cs typeface="+mj-cs"/>
                            </a:rPr>
                            <m:t>𝑡</m:t>
                          </m:r>
                          <m:r>
                            <a:rPr lang="en-US" altLang="ko-KR" b="0" i="1" dirty="0" smtClean="0">
                              <a:solidFill>
                                <a:prstClr val="black"/>
                              </a:solidFill>
                              <a:latin typeface="Cambria Math" panose="02040503050406030204" pitchFamily="18" charset="0"/>
                              <a:cs typeface="+mj-cs"/>
                            </a:rPr>
                            <m:t>+</m:t>
                          </m:r>
                          <m:r>
                            <m:rPr>
                              <m:sty m:val="p"/>
                            </m:rPr>
                            <a:rPr lang="en-US" altLang="ko-KR" b="0" i="0" dirty="0" smtClean="0">
                              <a:solidFill>
                                <a:prstClr val="black"/>
                              </a:solidFill>
                              <a:latin typeface="Cambria Math" panose="02040503050406030204" pitchFamily="18" charset="0"/>
                              <a:cs typeface="+mj-cs"/>
                            </a:rPr>
                            <m:t>Δ</m:t>
                          </m:r>
                          <m:r>
                            <a:rPr lang="en-US" altLang="ko-KR" b="0" i="1" dirty="0" smtClean="0">
                              <a:solidFill>
                                <a:prstClr val="black"/>
                              </a:solidFill>
                              <a:latin typeface="Cambria Math" panose="02040503050406030204" pitchFamily="18" charset="0"/>
                              <a:cs typeface="+mj-cs"/>
                            </a:rPr>
                            <m:t>𝑡</m:t>
                          </m:r>
                        </m:e>
                      </m:d>
                      <m:r>
                        <a:rPr lang="en-US" altLang="ko-KR" b="0" i="1" dirty="0" smtClean="0">
                          <a:solidFill>
                            <a:prstClr val="black"/>
                          </a:solidFill>
                          <a:latin typeface="Cambria Math" panose="02040503050406030204" pitchFamily="18" charset="0"/>
                          <a:cs typeface="+mj-cs"/>
                        </a:rPr>
                        <m:t>−</m:t>
                      </m:r>
                      <m:r>
                        <a:rPr lang="en-US" altLang="ko-KR" b="1" i="1" dirty="0" smtClean="0">
                          <a:solidFill>
                            <a:prstClr val="black"/>
                          </a:solidFill>
                          <a:latin typeface="Cambria Math" panose="02040503050406030204" pitchFamily="18" charset="0"/>
                          <a:cs typeface="+mj-cs"/>
                        </a:rPr>
                        <m:t>𝒑</m:t>
                      </m:r>
                      <m:d>
                        <m:dPr>
                          <m:ctrlPr>
                            <a:rPr lang="en-US" altLang="ko-KR" b="0" i="1" dirty="0" smtClean="0">
                              <a:solidFill>
                                <a:prstClr val="black"/>
                              </a:solidFill>
                              <a:latin typeface="Cambria Math" panose="02040503050406030204" pitchFamily="18" charset="0"/>
                              <a:cs typeface="+mj-cs"/>
                            </a:rPr>
                          </m:ctrlPr>
                        </m:dPr>
                        <m:e>
                          <m:r>
                            <a:rPr lang="en-US" altLang="ko-KR" b="0" i="1" dirty="0" smtClean="0">
                              <a:solidFill>
                                <a:prstClr val="black"/>
                              </a:solidFill>
                              <a:latin typeface="Cambria Math" panose="02040503050406030204" pitchFamily="18" charset="0"/>
                              <a:cs typeface="+mj-cs"/>
                            </a:rPr>
                            <m:t>𝑡</m:t>
                          </m:r>
                        </m:e>
                      </m:d>
                      <m:r>
                        <a:rPr lang="en-US" altLang="ko-KR" b="0" i="1" dirty="0" smtClean="0">
                          <a:solidFill>
                            <a:prstClr val="black"/>
                          </a:solidFill>
                          <a:latin typeface="Cambria Math" panose="02040503050406030204" pitchFamily="18" charset="0"/>
                          <a:cs typeface="+mj-cs"/>
                        </a:rPr>
                        <m:t>=</m:t>
                      </m:r>
                      <m:r>
                        <a:rPr lang="en-US" altLang="ko-KR" b="0" i="1" dirty="0" smtClean="0">
                          <a:solidFill>
                            <a:prstClr val="black"/>
                          </a:solidFill>
                          <a:latin typeface="Cambria Math" panose="02040503050406030204" pitchFamily="18" charset="0"/>
                          <a:cs typeface="+mj-cs"/>
                        </a:rPr>
                        <m:t>𝑄</m:t>
                      </m:r>
                      <m:r>
                        <a:rPr lang="en-US" altLang="ko-KR" b="1" i="1" dirty="0" smtClean="0">
                          <a:solidFill>
                            <a:prstClr val="black"/>
                          </a:solidFill>
                          <a:latin typeface="Cambria Math" panose="02040503050406030204" pitchFamily="18" charset="0"/>
                          <a:cs typeface="+mj-cs"/>
                        </a:rPr>
                        <m:t>𝒑</m:t>
                      </m:r>
                      <m:d>
                        <m:dPr>
                          <m:ctrlPr>
                            <a:rPr lang="en-US" altLang="ko-KR" b="0" i="1" dirty="0" smtClean="0">
                              <a:solidFill>
                                <a:prstClr val="black"/>
                              </a:solidFill>
                              <a:latin typeface="Cambria Math" panose="02040503050406030204" pitchFamily="18" charset="0"/>
                              <a:cs typeface="+mj-cs"/>
                            </a:rPr>
                          </m:ctrlPr>
                        </m:dPr>
                        <m:e>
                          <m:r>
                            <a:rPr lang="en-US" altLang="ko-KR" b="0" i="1" dirty="0" smtClean="0">
                              <a:solidFill>
                                <a:prstClr val="black"/>
                              </a:solidFill>
                              <a:latin typeface="Cambria Math" panose="02040503050406030204" pitchFamily="18" charset="0"/>
                              <a:cs typeface="+mj-cs"/>
                            </a:rPr>
                            <m:t>𝑡</m:t>
                          </m:r>
                        </m:e>
                      </m:d>
                      <m:r>
                        <m:rPr>
                          <m:sty m:val="p"/>
                        </m:rPr>
                        <a:rPr lang="en-US" altLang="ko-KR" b="0" i="0" dirty="0" smtClean="0">
                          <a:solidFill>
                            <a:prstClr val="black"/>
                          </a:solidFill>
                          <a:latin typeface="Cambria Math" panose="02040503050406030204" pitchFamily="18" charset="0"/>
                          <a:cs typeface="+mj-cs"/>
                        </a:rPr>
                        <m:t>Δ</m:t>
                      </m:r>
                      <m:r>
                        <a:rPr lang="en-US" altLang="ko-KR" b="0" i="1" dirty="0" smtClean="0">
                          <a:solidFill>
                            <a:prstClr val="black"/>
                          </a:solidFill>
                          <a:latin typeface="Cambria Math" panose="02040503050406030204" pitchFamily="18" charset="0"/>
                          <a:cs typeface="+mj-cs"/>
                        </a:rPr>
                        <m:t>𝑡</m:t>
                      </m:r>
                    </m:oMath>
                  </m:oMathPara>
                </a14:m>
                <a:endParaRPr lang="en-US" altLang="ko-KR" b="1" dirty="0">
                  <a:solidFill>
                    <a:prstClr val="black"/>
                  </a:solidFill>
                  <a:latin typeface="맑은 고딕" panose="020B0503020000020004" pitchFamily="50" charset="-127"/>
                  <a:cs typeface="+mj-cs"/>
                </a:endParaRPr>
              </a:p>
              <a:p>
                <a:pPr lvl="0" algn="ctr">
                  <a:lnSpc>
                    <a:spcPct val="150000"/>
                  </a:lnSpc>
                  <a:buClr>
                    <a:srgbClr val="727CA3"/>
                  </a:buClr>
                  <a:buSzPct val="76000"/>
                </a:pPr>
                <a:r>
                  <a:rPr lang="en-US" altLang="ko-KR" dirty="0">
                    <a:solidFill>
                      <a:prstClr val="black"/>
                    </a:solidFill>
                    <a:latin typeface="맑은 고딕" panose="020B0503020000020004" pitchFamily="50" charset="-127"/>
                    <a:cs typeface="+mj-cs"/>
                  </a:rPr>
                  <a:t>where </a:t>
                </a:r>
                <a14:m>
                  <m:oMath xmlns:m="http://schemas.openxmlformats.org/officeDocument/2006/math">
                    <m:r>
                      <a:rPr lang="en-US" altLang="ko-KR" b="1" i="1" dirty="0" smtClean="0">
                        <a:solidFill>
                          <a:prstClr val="black"/>
                        </a:solidFill>
                        <a:latin typeface="Cambria Math" panose="02040503050406030204" pitchFamily="18" charset="0"/>
                        <a:cs typeface="+mj-cs"/>
                      </a:rPr>
                      <m:t>𝒑</m:t>
                    </m:r>
                    <m:r>
                      <a:rPr lang="en-US" altLang="ko-KR" i="1" dirty="0" smtClean="0">
                        <a:solidFill>
                          <a:prstClr val="black"/>
                        </a:solidFill>
                        <a:latin typeface="Cambria Math" panose="02040503050406030204" pitchFamily="18" charset="0"/>
                        <a:cs typeface="+mj-cs"/>
                      </a:rPr>
                      <m:t>(0)</m:t>
                    </m:r>
                  </m:oMath>
                </a14:m>
                <a:r>
                  <a:rPr lang="en-US" altLang="ko-KR" dirty="0">
                    <a:solidFill>
                      <a:prstClr val="black"/>
                    </a:solidFill>
                    <a:latin typeface="맑은 고딕" panose="020B0503020000020004" pitchFamily="50" charset="-127"/>
                    <a:cs typeface="+mj-cs"/>
                  </a:rPr>
                  <a:t> is determined by the initial state.</a:t>
                </a:r>
              </a:p>
            </p:txBody>
          </p:sp>
        </mc:Choice>
        <mc:Fallback>
          <p:sp>
            <p:nvSpPr>
              <p:cNvPr id="10" name="직사각형 9">
                <a:extLst>
                  <a:ext uri="{FF2B5EF4-FFF2-40B4-BE49-F238E27FC236}">
                    <a16:creationId xmlns:a16="http://schemas.microsoft.com/office/drawing/2014/main" id="{0A2D4DEE-EC53-4196-9D9F-3C6D71C192F0}"/>
                  </a:ext>
                </a:extLst>
              </p:cNvPr>
              <p:cNvSpPr>
                <a:spLocks noRot="1" noChangeAspect="1" noMove="1" noResize="1" noEditPoints="1" noAdjustHandles="1" noChangeArrowheads="1" noChangeShapeType="1" noTextEdit="1"/>
              </p:cNvSpPr>
              <p:nvPr/>
            </p:nvSpPr>
            <p:spPr>
              <a:xfrm>
                <a:off x="518008" y="5935269"/>
                <a:ext cx="8317021" cy="882229"/>
              </a:xfrm>
              <a:prstGeom prst="rect">
                <a:avLst/>
              </a:prstGeom>
              <a:blipFill>
                <a:blip r:embed="rId7"/>
                <a:stretch>
                  <a:fillRect b="-90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6772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DTMC – SIS model</a:t>
            </a:r>
            <a:endParaRPr lang="ko-KR" altLang="en-US" dirty="0"/>
          </a:p>
        </p:txBody>
      </p:sp>
      <mc:AlternateContent xmlns:mc="http://schemas.openxmlformats.org/markup-compatibility/2006" xmlns:a14="http://schemas.microsoft.com/office/drawing/2010/main">
        <mc:Choice Requires="a14">
          <p:sp>
            <p:nvSpPr>
              <p:cNvPr id="10" name="직사각형 9"/>
              <p:cNvSpPr/>
              <p:nvPr/>
            </p:nvSpPr>
            <p:spPr>
              <a:xfrm>
                <a:off x="632162" y="1988840"/>
                <a:ext cx="8044294" cy="4027000"/>
              </a:xfrm>
              <a:prstGeom prst="rect">
                <a:avLst/>
              </a:prstGeom>
            </p:spPr>
            <p:txBody>
              <a:bodyPr wrap="square">
                <a:spAutoFit/>
              </a:bodyPr>
              <a:lstStyle/>
              <a:p>
                <a:pPr marL="285750" indent="-28575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The mean of the random variable </a:t>
                </a:r>
                <a14:m>
                  <m:oMath xmlns:m="http://schemas.openxmlformats.org/officeDocument/2006/math">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in the DTMC SIS epidemic process is less than the solution </a:t>
                </a:r>
                <a14:m>
                  <m:oMath xmlns:m="http://schemas.openxmlformats.org/officeDocument/2006/math">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to the deterministic SIS model</a:t>
                </a:r>
              </a:p>
              <a:p>
                <a:pPr marL="285750" indent="-28575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In DTMC SIS epidemic model, the population approaches the disease-free equilibrium, regardless of the basic reproduction number</a:t>
                </a:r>
              </a:p>
              <a:p>
                <a:pPr marL="285750" indent="-28575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The asymptotic dynamics of the deterministic SIS epidemic model:</a:t>
                </a:r>
              </a:p>
              <a:p>
                <a:pPr marL="360000">
                  <a:lnSpc>
                    <a:spcPct val="120000"/>
                  </a:lnSpc>
                  <a:spcBef>
                    <a:spcPts val="1000"/>
                  </a:spcBef>
                </a:pPr>
                <a:r>
                  <a:rPr lang="en-US" altLang="ko-KR" dirty="0">
                    <a:latin typeface="Arial" panose="020B0604020202020204" pitchFamily="34" charset="0"/>
                    <a:cs typeface="Arial" panose="020B0604020202020204" pitchFamily="34" charset="0"/>
                  </a:rPr>
                  <a:t>If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𝑅</m:t>
                        </m:r>
                      </m:e>
                      <m:sub>
                        <m:r>
                          <a:rPr lang="en-US" altLang="ko-KR" b="0" i="1" dirty="0" smtClean="0">
                            <a:latin typeface="Cambria Math" panose="02040503050406030204" pitchFamily="18" charset="0"/>
                          </a:rPr>
                          <m:t>0</m:t>
                        </m:r>
                      </m:sub>
                    </m:sSub>
                    <m:r>
                      <a:rPr lang="en-US" altLang="ko-KR" i="1" dirty="0" smtClean="0">
                        <a:latin typeface="Cambria Math" panose="02040503050406030204" pitchFamily="18" charset="0"/>
                        <a:ea typeface="Cambria Math" panose="02040503050406030204" pitchFamily="18" charset="0"/>
                      </a:rPr>
                      <m:t>≤</m:t>
                    </m:r>
                    <m:r>
                      <a:rPr lang="en-US" altLang="ko-KR" i="1" dirty="0" smtClean="0">
                        <a:latin typeface="Cambria Math" panose="02040503050406030204" pitchFamily="18" charset="0"/>
                      </a:rPr>
                      <m:t>1</m:t>
                    </m:r>
                  </m:oMath>
                </a14:m>
                <a:r>
                  <a:rPr lang="en-US" altLang="ko-KR" dirty="0">
                    <a:latin typeface="Arial" panose="020B0604020202020204" pitchFamily="34" charset="0"/>
                    <a:cs typeface="Arial" panose="020B0604020202020204" pitchFamily="34" charset="0"/>
                  </a:rPr>
                  <a:t>, then the population approaches the disease-free equilibrium</a:t>
                </a:r>
              </a:p>
              <a:p>
                <a:pPr marL="360000">
                  <a:lnSpc>
                    <a:spcPct val="120000"/>
                  </a:lnSpc>
                </a:pPr>
                <a:r>
                  <a:rPr lang="en-US" altLang="ko-KR" dirty="0">
                    <a:latin typeface="Arial" panose="020B0604020202020204" pitchFamily="34" charset="0"/>
                    <a:cs typeface="Arial" panose="020B0604020202020204" pitchFamily="34" charset="0"/>
                  </a:rPr>
                  <a:t>If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𝑅</m:t>
                        </m:r>
                      </m:e>
                      <m:sub>
                        <m:r>
                          <a:rPr lang="en-US" altLang="ko-KR" b="0" i="1" dirty="0" smtClean="0">
                            <a:latin typeface="Cambria Math" panose="02040503050406030204" pitchFamily="18" charset="0"/>
                          </a:rPr>
                          <m:t>0</m:t>
                        </m:r>
                      </m:sub>
                    </m:sSub>
                    <m:r>
                      <a:rPr lang="en-US" altLang="ko-KR" i="1" dirty="0" smtClean="0">
                        <a:latin typeface="Cambria Math" panose="02040503050406030204" pitchFamily="18" charset="0"/>
                        <a:ea typeface="Cambria Math" panose="02040503050406030204" pitchFamily="18" charset="0"/>
                      </a:rPr>
                      <m:t>&gt;</m:t>
                    </m:r>
                    <m:r>
                      <a:rPr lang="en-US" altLang="ko-KR" i="1" dirty="0" smtClean="0">
                        <a:latin typeface="Cambria Math" panose="02040503050406030204" pitchFamily="18" charset="0"/>
                      </a:rPr>
                      <m:t>1</m:t>
                    </m:r>
                  </m:oMath>
                </a14:m>
                <a:r>
                  <a:rPr lang="en-US" altLang="ko-KR" dirty="0">
                    <a:latin typeface="Arial" panose="020B0604020202020204" pitchFamily="34" charset="0"/>
                    <a:cs typeface="Arial" panose="020B0604020202020204" pitchFamily="34" charset="0"/>
                  </a:rPr>
                  <a:t>, then the population approaches the endemic equilibrium</a:t>
                </a:r>
              </a:p>
              <a:p>
                <a:pPr marL="285750" indent="-28575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The mean time until the disease-free equilibrium is reached depends on the initial conditions and the parameter values, but can be extremely long because the result is asymptotic.</a:t>
                </a:r>
              </a:p>
            </p:txBody>
          </p:sp>
        </mc:Choice>
        <mc:Fallback xmlns="">
          <p:sp>
            <p:nvSpPr>
              <p:cNvPr id="10" name="직사각형 9"/>
              <p:cNvSpPr>
                <a:spLocks noRot="1" noChangeAspect="1" noMove="1" noResize="1" noEditPoints="1" noAdjustHandles="1" noChangeArrowheads="1" noChangeShapeType="1" noTextEdit="1"/>
              </p:cNvSpPr>
              <p:nvPr/>
            </p:nvSpPr>
            <p:spPr>
              <a:xfrm>
                <a:off x="632162" y="1988840"/>
                <a:ext cx="8044294" cy="4027000"/>
              </a:xfrm>
              <a:prstGeom prst="rect">
                <a:avLst/>
              </a:prstGeom>
              <a:blipFill>
                <a:blip r:embed="rId3"/>
                <a:stretch>
                  <a:fillRect l="-531" r="-91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7618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DTMC – SIS model</a:t>
            </a:r>
            <a:endParaRPr lang="ko-KR" altLang="en-US" dirty="0"/>
          </a:p>
        </p:txBody>
      </p:sp>
      <p:pic>
        <p:nvPicPr>
          <p:cNvPr id="4" name="Picture 2"/>
          <p:cNvPicPr>
            <a:picLocks noChangeAspect="1" noChangeArrowheads="1"/>
          </p:cNvPicPr>
          <p:nvPr/>
        </p:nvPicPr>
        <p:blipFill>
          <a:blip r:embed="rId3" cstate="print"/>
          <a:srcRect/>
          <a:stretch>
            <a:fillRect/>
          </a:stretch>
        </p:blipFill>
        <p:spPr bwMode="auto">
          <a:xfrm>
            <a:off x="971600" y="2580956"/>
            <a:ext cx="3474739" cy="2648244"/>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4572000" y="2443138"/>
            <a:ext cx="3686174" cy="2786062"/>
          </a:xfrm>
          <a:prstGeom prst="rect">
            <a:avLst/>
          </a:prstGeom>
          <a:noFill/>
          <a:ln w="9525">
            <a:noFill/>
            <a:miter lim="800000"/>
            <a:headEnd/>
            <a:tailEnd/>
          </a:ln>
        </p:spPr>
      </p:pic>
      <p:sp>
        <p:nvSpPr>
          <p:cNvPr id="3" name="직사각형 2"/>
          <p:cNvSpPr/>
          <p:nvPr/>
        </p:nvSpPr>
        <p:spPr>
          <a:xfrm>
            <a:off x="755576" y="1888112"/>
            <a:ext cx="219322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Numerical Example</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직사각형 6"/>
              <p:cNvSpPr/>
              <p:nvPr/>
            </p:nvSpPr>
            <p:spPr>
              <a:xfrm>
                <a:off x="1218527" y="5589240"/>
                <a:ext cx="6964174" cy="732508"/>
              </a:xfrm>
              <a:prstGeom prst="rect">
                <a:avLst/>
              </a:prstGeom>
            </p:spPr>
            <p:txBody>
              <a:bodyPr wrap="square">
                <a:spAutoFit/>
              </a:bodyPr>
              <a:lstStyle/>
              <a:p>
                <a:pPr>
                  <a:lnSpc>
                    <a:spcPct val="130000"/>
                  </a:lnSpc>
                </a:pPr>
                <a14:m>
                  <m:oMathPara xmlns:m="http://schemas.openxmlformats.org/officeDocument/2006/math">
                    <m:oMathParaPr>
                      <m:jc m:val="centerGroup"/>
                    </m:oMathParaPr>
                    <m:oMath xmlns:m="http://schemas.openxmlformats.org/officeDocument/2006/math">
                      <m:r>
                        <a:rPr lang="pt-BR" altLang="ko-KR" sz="1600" i="1" smtClean="0">
                          <a:latin typeface="Cambria Math" panose="02040503050406030204" pitchFamily="18" charset="0"/>
                          <a:cs typeface="Arial" panose="020B0604020202020204" pitchFamily="34" charset="0"/>
                        </a:rPr>
                        <m:t>𝑁</m:t>
                      </m:r>
                      <m:r>
                        <a:rPr lang="pt-BR" altLang="ko-KR" sz="1600" i="1" smtClean="0">
                          <a:latin typeface="Cambria Math" panose="02040503050406030204" pitchFamily="18" charset="0"/>
                          <a:cs typeface="Arial" panose="020B0604020202020204" pitchFamily="34" charset="0"/>
                        </a:rPr>
                        <m:t>=100, </m:t>
                      </m:r>
                      <m:r>
                        <m:rPr>
                          <m:sty m:val="p"/>
                        </m:rPr>
                        <a:rPr lang="pt-BR" altLang="ko-KR" sz="1600" i="0" smtClean="0">
                          <a:latin typeface="Cambria Math" panose="02040503050406030204" pitchFamily="18" charset="0"/>
                          <a:cs typeface="Arial" panose="020B0604020202020204" pitchFamily="34" charset="0"/>
                        </a:rPr>
                        <m:t>Δ</m:t>
                      </m:r>
                      <m:r>
                        <a:rPr lang="pt-BR" altLang="ko-KR" sz="1600" i="1" smtClean="0">
                          <a:latin typeface="Cambria Math" panose="02040503050406030204" pitchFamily="18" charset="0"/>
                          <a:cs typeface="Arial" panose="020B0604020202020204" pitchFamily="34" charset="0"/>
                        </a:rPr>
                        <m:t>𝑡</m:t>
                      </m:r>
                      <m:r>
                        <a:rPr lang="pt-BR" altLang="ko-KR" sz="1600" i="1" smtClean="0">
                          <a:latin typeface="Cambria Math" panose="02040503050406030204" pitchFamily="18" charset="0"/>
                          <a:cs typeface="Arial" panose="020B0604020202020204" pitchFamily="34" charset="0"/>
                        </a:rPr>
                        <m:t>=0.01, </m:t>
                      </m:r>
                      <m:r>
                        <a:rPr lang="pt-BR" altLang="ko-KR" sz="1600" i="1" dirty="0" smtClean="0">
                          <a:latin typeface="Cambria Math" panose="02040503050406030204" pitchFamily="18" charset="0"/>
                          <a:cs typeface="Arial" panose="020B0604020202020204" pitchFamily="34" charset="0"/>
                        </a:rPr>
                        <m:t>𝛽</m:t>
                      </m:r>
                      <m:r>
                        <a:rPr lang="pt-BR" altLang="ko-KR" sz="1600" i="1" dirty="0" smtClean="0">
                          <a:latin typeface="Cambria Math" panose="02040503050406030204" pitchFamily="18" charset="0"/>
                          <a:cs typeface="Arial" panose="020B0604020202020204" pitchFamily="34" charset="0"/>
                        </a:rPr>
                        <m:t>=1, </m:t>
                      </m:r>
                      <m:r>
                        <a:rPr lang="pt-BR" altLang="ko-KR" sz="1600" i="1" dirty="0" smtClean="0">
                          <a:latin typeface="Cambria Math" panose="02040503050406030204" pitchFamily="18" charset="0"/>
                          <a:cs typeface="Arial" panose="020B0604020202020204" pitchFamily="34" charset="0"/>
                        </a:rPr>
                        <m:t>𝑏</m:t>
                      </m:r>
                      <m:r>
                        <a:rPr lang="pt-BR" altLang="ko-KR" sz="1600" i="1" dirty="0" smtClean="0">
                          <a:latin typeface="Cambria Math" panose="02040503050406030204" pitchFamily="18" charset="0"/>
                          <a:cs typeface="Arial" panose="020B0604020202020204" pitchFamily="34" charset="0"/>
                        </a:rPr>
                        <m:t>=0.25, </m:t>
                      </m:r>
                      <m:r>
                        <a:rPr lang="en-US" altLang="ko-KR" sz="1600" i="1" dirty="0" smtClean="0">
                          <a:latin typeface="Cambria Math" panose="02040503050406030204" pitchFamily="18" charset="0"/>
                          <a:cs typeface="Arial" panose="020B0604020202020204" pitchFamily="34" charset="0"/>
                        </a:rPr>
                        <m:t>𝛾</m:t>
                      </m:r>
                      <m:r>
                        <a:rPr lang="en-US" altLang="ko-KR" sz="1600" i="1" dirty="0" smtClean="0">
                          <a:latin typeface="Cambria Math" panose="02040503050406030204" pitchFamily="18" charset="0"/>
                          <a:cs typeface="Arial" panose="020B0604020202020204" pitchFamily="34" charset="0"/>
                        </a:rPr>
                        <m:t>=0.25, </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 </m:t>
                      </m:r>
                      <m:r>
                        <m:rPr>
                          <m:sty m:val="p"/>
                        </m:rPr>
                        <a:rPr lang="en-US" altLang="ko-KR" sz="1600" dirty="0">
                          <a:latin typeface="Cambria Math" panose="02040503050406030204" pitchFamily="18" charset="0"/>
                          <a:cs typeface="Arial" panose="020B0604020202020204" pitchFamily="34" charset="0"/>
                        </a:rPr>
                        <m:t>or</m:t>
                      </m:r>
                      <m:r>
                        <a:rPr lang="en-US" altLang="ko-KR" sz="1600" dirty="0">
                          <a:latin typeface="Cambria Math" panose="02040503050406030204" pitchFamily="18" charset="0"/>
                          <a:cs typeface="Arial" panose="020B0604020202020204" pitchFamily="34" charset="0"/>
                        </a:rPr>
                        <m:t> </m:t>
                      </m:r>
                      <m:r>
                        <m:rPr>
                          <m:sty m:val="p"/>
                        </m:rPr>
                        <a:rPr lang="en-US" altLang="ko-KR" sz="1600" dirty="0" err="1">
                          <a:latin typeface="Cambria Math" panose="02040503050406030204" pitchFamily="18" charset="0"/>
                          <a:cs typeface="Arial" panose="020B0604020202020204" pitchFamily="34" charset="0"/>
                        </a:rPr>
                        <m:t>Prob</m:t>
                      </m:r>
                      <m:d>
                        <m:dPr>
                          <m:begChr m:val="{"/>
                          <m:endChr m:val="}"/>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m:t>
                          </m:r>
                        </m:e>
                      </m:d>
                      <m:r>
                        <a:rPr lang="en-US" altLang="ko-KR" sz="1600" i="1" dirty="0">
                          <a:latin typeface="Cambria Math" panose="02040503050406030204" pitchFamily="18" charset="0"/>
                          <a:cs typeface="Arial" panose="020B0604020202020204" pitchFamily="34" charset="0"/>
                        </a:rPr>
                        <m:t>=1</m:t>
                      </m:r>
                    </m:oMath>
                  </m:oMathPara>
                </a14:m>
                <a:endParaRPr lang="en-US" altLang="ko-KR" sz="1600" dirty="0">
                  <a:latin typeface="Arial" panose="020B0604020202020204" pitchFamily="34" charset="0"/>
                  <a:cs typeface="Arial" panose="020B0604020202020204" pitchFamily="34" charset="0"/>
                </a:endParaRPr>
              </a:p>
              <a:p>
                <a:pPr>
                  <a:lnSpc>
                    <a:spcPct val="130000"/>
                  </a:lnSpc>
                </a:pPr>
                <a14:m>
                  <m:oMath xmlns:m="http://schemas.openxmlformats.org/officeDocument/2006/math">
                    <m:r>
                      <a:rPr lang="en-US" altLang="ko-KR" sz="1600" i="1" dirty="0">
                        <a:latin typeface="Cambria Math" panose="02040503050406030204" pitchFamily="18" charset="0"/>
                        <a:cs typeface="Arial" panose="020B0604020202020204" pitchFamily="34" charset="0"/>
                      </a:rPr>
                      <m:t> </m:t>
                    </m:r>
                  </m:oMath>
                </a14:m>
                <a:r>
                  <a:rPr lang="en-US" altLang="ko-KR" sz="1600" dirty="0">
                    <a:latin typeface="Arial" panose="020B0604020202020204" pitchFamily="34" charset="0"/>
                    <a:cs typeface="Arial" panose="020B0604020202020204" pitchFamily="34" charset="0"/>
                  </a:rPr>
                  <a:t>→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𝑅</m:t>
                    </m:r>
                    <m:r>
                      <a:rPr lang="en-US" altLang="ko-KR" sz="1600" i="1" baseline="-25000" dirty="0">
                        <a:latin typeface="Cambria Math" panose="02040503050406030204" pitchFamily="18" charset="0"/>
                        <a:cs typeface="Arial" panose="020B0604020202020204" pitchFamily="34" charset="0"/>
                      </a:rPr>
                      <m:t>0</m:t>
                    </m:r>
                    <m:r>
                      <a:rPr lang="en-US" altLang="ko-KR" sz="1600" i="1" dirty="0">
                        <a:latin typeface="Cambria Math" panose="02040503050406030204" pitchFamily="18" charset="0"/>
                        <a:cs typeface="Arial" panose="020B0604020202020204" pitchFamily="34" charset="0"/>
                      </a:rPr>
                      <m:t>=2 </m:t>
                    </m:r>
                  </m:oMath>
                </a14:m>
                <a:r>
                  <a:rPr lang="en-US" altLang="ko-KR" sz="1600" dirty="0">
                    <a:latin typeface="Arial" panose="020B0604020202020204" pitchFamily="34" charset="0"/>
                    <a:cs typeface="Arial" panose="020B0604020202020204" pitchFamily="34" charset="0"/>
                  </a:rPr>
                  <a:t>and endemic equilibrium of deterministic solution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𝐼</m:t>
                    </m:r>
                    <m:r>
                      <a:rPr lang="en-US" altLang="ko-KR" sz="1600" i="1" baseline="-25000" dirty="0" err="1" smtClean="0">
                        <a:latin typeface="Cambria Math" panose="02040503050406030204" pitchFamily="18" charset="0"/>
                        <a:cs typeface="Arial" panose="020B0604020202020204" pitchFamily="34" charset="0"/>
                      </a:rPr>
                      <m:t>𝑒𝑞</m:t>
                    </m:r>
                    <m:r>
                      <a:rPr lang="en-US" altLang="ko-KR" sz="1600" i="1" dirty="0">
                        <a:latin typeface="Cambria Math" panose="02040503050406030204" pitchFamily="18" charset="0"/>
                        <a:cs typeface="Arial" panose="020B0604020202020204" pitchFamily="34" charset="0"/>
                      </a:rPr>
                      <m:t>=</m:t>
                    </m:r>
                    <m:r>
                      <a:rPr lang="en-US" altLang="ko-KR" sz="1600" i="1" dirty="0" smtClean="0">
                        <a:latin typeface="Cambria Math" panose="02040503050406030204" pitchFamily="18" charset="0"/>
                        <a:cs typeface="Arial" panose="020B0604020202020204" pitchFamily="34" charset="0"/>
                      </a:rPr>
                      <m:t>50</m:t>
                    </m:r>
                  </m:oMath>
                </a14:m>
                <a:endParaRPr lang="ko-KR" altLang="en-US" sz="1600" dirty="0">
                  <a:latin typeface="Arial" panose="020B0604020202020204" pitchFamily="34" charset="0"/>
                  <a:cs typeface="Arial" panose="020B0604020202020204" pitchFamily="34"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1218527" y="5589240"/>
                <a:ext cx="6964174" cy="732508"/>
              </a:xfrm>
              <a:prstGeom prst="rect">
                <a:avLst/>
              </a:prstGeom>
              <a:blipFill>
                <a:blip r:embed="rId5"/>
                <a:stretch>
                  <a:fillRect b="-58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3872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DTMC – SIR model</a:t>
            </a:r>
            <a:endParaRPr lang="ko-KR" altLang="en-US" dirty="0"/>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539552" y="2060848"/>
                <a:ext cx="8143932" cy="3731306"/>
              </a:xfrm>
            </p:spPr>
            <p:txBody>
              <a:bodyPr/>
              <a:lstStyle/>
              <a:p>
                <a:pPr algn="just">
                  <a:lnSpc>
                    <a:spcPct val="130000"/>
                  </a:lnSpc>
                </a:pPr>
                <a:r>
                  <a:rPr lang="en-US" altLang="ko-KR" dirty="0">
                    <a:latin typeface="Arial" panose="020B0604020202020204" pitchFamily="34" charset="0"/>
                    <a:cs typeface="Arial" panose="020B0604020202020204" pitchFamily="34" charset="0"/>
                  </a:rPr>
                  <a:t>DTMC SIR model is a bivariate process because there are two independent random variables, </a:t>
                </a:r>
                <a14:m>
                  <m:oMath xmlns:m="http://schemas.openxmlformats.org/officeDocument/2006/math">
                    <m:r>
                      <a:rPr lang="en-US" altLang="ko-KR" i="1" dirty="0">
                        <a:latin typeface="Cambria Math" panose="02040503050406030204" pitchFamily="18" charset="0"/>
                        <a:cs typeface="Arial" panose="020B0604020202020204" pitchFamily="34" charset="0"/>
                      </a:rPr>
                      <m:t>𝑆</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and </a:t>
                </a:r>
                <a14:m>
                  <m:oMath xmlns:m="http://schemas.openxmlformats.org/officeDocument/2006/math">
                    <m:r>
                      <a:rPr lang="en-US" altLang="ko-KR" i="1" dirty="0">
                        <a:latin typeface="Cambria Math" panose="02040503050406030204" pitchFamily="18" charset="0"/>
                        <a:cs typeface="Arial" panose="020B0604020202020204" pitchFamily="34" charset="0"/>
                      </a:rPr>
                      <m:t>𝐼</m:t>
                    </m:r>
                    <m:d>
                      <m:dPr>
                        <m:ctrlPr>
                          <a:rPr lang="en-US" altLang="ko-KR" i="1" dirty="0">
                            <a:latin typeface="Cambria Math" panose="02040503050406030204" pitchFamily="18" charset="0"/>
                            <a:cs typeface="Arial" panose="020B0604020202020204" pitchFamily="34" charset="0"/>
                          </a:rPr>
                        </m:ctrlPr>
                      </m:dPr>
                      <m:e>
                        <m:r>
                          <a:rPr lang="en-US" altLang="ko-KR" i="1" dirty="0">
                            <a:latin typeface="Cambria Math" panose="02040503050406030204" pitchFamily="18" charset="0"/>
                            <a:cs typeface="Arial" panose="020B0604020202020204" pitchFamily="34" charset="0"/>
                          </a:rPr>
                          <m:t>𝑡</m:t>
                        </m:r>
                      </m:e>
                    </m:d>
                    <m:r>
                      <a:rPr lang="en-US" altLang="ko-KR" b="0" i="0" dirty="0" smtClean="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The bivariate process </a:t>
                </a:r>
                <a14:m>
                  <m:oMath xmlns:m="http://schemas.openxmlformats.org/officeDocument/2006/math">
                    <m:r>
                      <a:rPr lang="en-US" altLang="ko-KR" b="0" i="0"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𝑆</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a:t>
                </a:r>
                <a14:m>
                  <m:oMath xmlns:m="http://schemas.openxmlformats.org/officeDocument/2006/math">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has a joint probability function given by</a:t>
                </a:r>
              </a:p>
              <a:p>
                <a:pPr algn="ctr">
                  <a:lnSpc>
                    <a:spcPct val="130000"/>
                  </a:lnSpc>
                </a:pPr>
                <a14:m>
                  <m:oMathPara xmlns:m="http://schemas.openxmlformats.org/officeDocument/2006/math">
                    <m:oMathParaPr>
                      <m:jc m:val="centerGroup"/>
                    </m:oMathParaPr>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𝑝</m:t>
                          </m:r>
                        </m:e>
                        <m:sub>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𝑠</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𝑖</m:t>
                              </m:r>
                            </m:e>
                          </m:d>
                        </m:sub>
                      </m:sSub>
                      <m:d>
                        <m:dPr>
                          <m:ctrlPr>
                            <a:rPr lang="en-US" altLang="ko-KR" b="0" i="1" dirty="0">
                              <a:latin typeface="Cambria Math" panose="02040503050406030204" pitchFamily="18" charset="0"/>
                            </a:rPr>
                          </m:ctrlPr>
                        </m:dPr>
                        <m:e>
                          <m:r>
                            <a:rPr lang="en-US" altLang="ko-KR" i="1" dirty="0">
                              <a:latin typeface="Cambria Math" panose="02040503050406030204" pitchFamily="18" charset="0"/>
                            </a:rPr>
                            <m:t>𝑡</m:t>
                          </m:r>
                        </m:e>
                      </m:d>
                      <m:r>
                        <a:rPr lang="en-US" altLang="ko-KR" b="0" i="0" dirty="0" smtClean="0">
                          <a:latin typeface="Cambria Math" panose="02040503050406030204" pitchFamily="18" charset="0"/>
                        </a:rPr>
                        <m:t>=</m:t>
                      </m:r>
                      <m:r>
                        <m:rPr>
                          <m:sty m:val="p"/>
                        </m:rPr>
                        <a:rPr lang="en-US" altLang="ko-KR" i="0" dirty="0" err="1">
                          <a:latin typeface="Cambria Math" panose="02040503050406030204" pitchFamily="18" charset="0"/>
                        </a:rPr>
                        <m:t>Prob</m:t>
                      </m:r>
                      <m:r>
                        <a:rPr lang="en-US" altLang="ko-KR" i="1" dirty="0">
                          <a:latin typeface="Cambria Math" panose="02040503050406030204" pitchFamily="18" charset="0"/>
                        </a:rPr>
                        <m:t> {</m:t>
                      </m:r>
                      <m:r>
                        <a:rPr lang="en-US" altLang="ko-KR" i="1" dirty="0">
                          <a:latin typeface="Cambria Math" panose="02040503050406030204" pitchFamily="18" charset="0"/>
                        </a:rPr>
                        <m:t>𝑆</m:t>
                      </m:r>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m:t>
                      </m:r>
                      <m:r>
                        <a:rPr lang="en-US" altLang="ko-KR" i="1" dirty="0">
                          <a:latin typeface="Cambria Math" panose="02040503050406030204" pitchFamily="18" charset="0"/>
                        </a:rPr>
                        <m:t>𝑠</m:t>
                      </m:r>
                      <m:r>
                        <a:rPr lang="en-US" altLang="ko-KR" i="1" dirty="0">
                          <a:latin typeface="Cambria Math" panose="02040503050406030204" pitchFamily="18" charset="0"/>
                        </a:rPr>
                        <m:t>, </m:t>
                      </m:r>
                      <m:r>
                        <a:rPr lang="en-US" altLang="ko-KR" i="1" dirty="0">
                          <a:latin typeface="Cambria Math" panose="02040503050406030204" pitchFamily="18" charset="0"/>
                        </a:rPr>
                        <m:t>𝐼</m:t>
                      </m:r>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smtClean="0">
                          <a:latin typeface="Cambria Math" panose="02040503050406030204" pitchFamily="18" charset="0"/>
                        </a:rPr>
                        <m:t>)</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m:t>
                      </m:r>
                    </m:oMath>
                  </m:oMathPara>
                </a14:m>
                <a:endParaRPr lang="en-US" altLang="ko-KR" dirty="0">
                  <a:latin typeface="Arial" panose="020B0604020202020204" pitchFamily="34" charset="0"/>
                  <a:cs typeface="Arial" panose="020B0604020202020204" pitchFamily="34" charset="0"/>
                </a:endParaRPr>
              </a:p>
              <a:p>
                <a:pPr algn="ctr">
                  <a:lnSpc>
                    <a:spcPct val="130000"/>
                  </a:lnSpc>
                </a:pPr>
                <a:endParaRPr lang="en-US" altLang="ko-KR" dirty="0">
                  <a:latin typeface="Arial" panose="020B0604020202020204" pitchFamily="34" charset="0"/>
                  <a:cs typeface="Arial" panose="020B0604020202020204" pitchFamily="34" charset="0"/>
                </a:endParaRPr>
              </a:p>
              <a:p>
                <a:pPr algn="just">
                  <a:lnSpc>
                    <a:spcPct val="130000"/>
                  </a:lnSpc>
                </a:pPr>
                <a:r>
                  <a:rPr lang="en-US" altLang="ko-KR" dirty="0">
                    <a:latin typeface="Arial" panose="020B0604020202020204" pitchFamily="34" charset="0"/>
                    <a:cs typeface="Arial" panose="020B0604020202020204" pitchFamily="34" charset="0"/>
                  </a:rPr>
                  <a:t>The transition probabilities are denoted as follows:</a:t>
                </a:r>
              </a:p>
              <a:p>
                <a:pPr algn="ctr">
                  <a:lnSpc>
                    <a:spcPct val="130000"/>
                  </a:lnSpc>
                </a:pPr>
                <a14:m>
                  <m:oMathPara xmlns:m="http://schemas.openxmlformats.org/officeDocument/2006/math">
                    <m:oMathParaPr>
                      <m:jc m:val="left"/>
                    </m:oMathParaPr>
                    <m:oMath xmlns:m="http://schemas.openxmlformats.org/officeDocument/2006/math">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𝑝</m:t>
                          </m:r>
                        </m:e>
                        <m:sub>
                          <m:r>
                            <a:rPr lang="en-US" altLang="ko-KR" i="1" dirty="0">
                              <a:latin typeface="Cambria Math" panose="02040503050406030204" pitchFamily="18" charset="0"/>
                            </a:rPr>
                            <m:t>(</m:t>
                          </m:r>
                          <m:r>
                            <a:rPr lang="en-US" altLang="ko-KR" i="1" dirty="0">
                              <a:latin typeface="Cambria Math" panose="02040503050406030204" pitchFamily="18" charset="0"/>
                            </a:rPr>
                            <m:t>𝑠</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𝑘</m:t>
                          </m:r>
                          <m:r>
                            <a:rPr lang="en-US" altLang="ko-KR" i="1" dirty="0">
                              <a:latin typeface="Cambria Math" panose="02040503050406030204" pitchFamily="18" charset="0"/>
                            </a:rPr>
                            <m:t>,</m:t>
                          </m:r>
                          <m:r>
                            <a:rPr lang="en-US" altLang="ko-KR" i="1" dirty="0">
                              <a:latin typeface="Cambria Math" panose="02040503050406030204" pitchFamily="18" charset="0"/>
                            </a:rPr>
                            <m:t>𝑖</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𝑗</m:t>
                          </m:r>
                          <m:r>
                            <a:rPr lang="en-US" altLang="ko-KR" i="1" dirty="0">
                              <a:latin typeface="Cambria Math" panose="02040503050406030204" pitchFamily="18" charset="0"/>
                            </a:rPr>
                            <m:t>)(</m:t>
                          </m:r>
                          <m:r>
                            <a:rPr lang="en-US" altLang="ko-KR" i="1" dirty="0">
                              <a:latin typeface="Cambria Math" panose="02040503050406030204" pitchFamily="18" charset="0"/>
                            </a:rPr>
                            <m:t>𝑠</m:t>
                          </m:r>
                          <m:r>
                            <a:rPr lang="en-US" altLang="ko-KR" i="1" dirty="0">
                              <a:latin typeface="Cambria Math" panose="02040503050406030204" pitchFamily="18" charset="0"/>
                            </a:rPr>
                            <m:t>,</m:t>
                          </m:r>
                          <m:r>
                            <a:rPr lang="en-US" altLang="ko-KR" i="1" dirty="0">
                              <a:latin typeface="Cambria Math" panose="02040503050406030204" pitchFamily="18" charset="0"/>
                            </a:rPr>
                            <m:t>𝑖</m:t>
                          </m:r>
                          <m:r>
                            <a:rPr lang="en-US" altLang="ko-KR" i="1" dirty="0">
                              <a:latin typeface="Cambria Math" panose="02040503050406030204" pitchFamily="18" charset="0"/>
                            </a:rPr>
                            <m:t>)</m:t>
                          </m:r>
                        </m:sub>
                      </m:sSub>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m:t>
                      </m:r>
                      <m:r>
                        <m:rPr>
                          <m:sty m:val="p"/>
                        </m:rPr>
                        <a:rPr lang="el-GR" altLang="ko-KR" i="0" dirty="0">
                          <a:latin typeface="Cambria Math" panose="02040503050406030204" pitchFamily="18" charset="0"/>
                        </a:rPr>
                        <m:t>Δ</m:t>
                      </m:r>
                      <m:r>
                        <a:rPr lang="en-US" altLang="ko-KR" i="1" dirty="0">
                          <a:latin typeface="Cambria Math" panose="02040503050406030204" pitchFamily="18" charset="0"/>
                        </a:rPr>
                        <m:t>𝑡</m:t>
                      </m:r>
                      <m:r>
                        <a:rPr lang="en-US" altLang="ko-KR" i="1" dirty="0">
                          <a:latin typeface="Cambria Math" panose="02040503050406030204" pitchFamily="18" charset="0"/>
                        </a:rPr>
                        <m:t>, </m:t>
                      </m:r>
                      <m:r>
                        <a:rPr lang="en-US" altLang="ko-KR" i="1" dirty="0">
                          <a:latin typeface="Cambria Math" panose="02040503050406030204" pitchFamily="18" charset="0"/>
                        </a:rPr>
                        <m:t>𝑡</m:t>
                      </m:r>
                      <m:r>
                        <a:rPr lang="en-US" altLang="ko-KR" i="1" dirty="0">
                          <a:latin typeface="Cambria Math" panose="02040503050406030204" pitchFamily="18" charset="0"/>
                        </a:rPr>
                        <m:t>)=</m:t>
                      </m:r>
                      <m:r>
                        <m:rPr>
                          <m:sty m:val="p"/>
                        </m:rPr>
                        <a:rPr lang="en-US" altLang="ko-KR" i="0" dirty="0" err="1">
                          <a:latin typeface="Cambria Math" panose="02040503050406030204" pitchFamily="18" charset="0"/>
                        </a:rPr>
                        <m:t>Prob</m:t>
                      </m:r>
                      <m:r>
                        <a:rPr lang="en-US" altLang="ko-KR" i="1" dirty="0">
                          <a:latin typeface="Cambria Math" panose="02040503050406030204" pitchFamily="18" charset="0"/>
                        </a:rPr>
                        <m:t> {(</m:t>
                      </m:r>
                      <m:r>
                        <m:rPr>
                          <m:sty m:val="p"/>
                        </m:rPr>
                        <a:rPr lang="el-GR" altLang="ko-KR" i="0" dirty="0">
                          <a:latin typeface="Cambria Math" panose="02040503050406030204" pitchFamily="18" charset="0"/>
                        </a:rPr>
                        <m:t>Δ</m:t>
                      </m:r>
                      <m:r>
                        <a:rPr lang="en-US" altLang="ko-KR" i="1" dirty="0">
                          <a:latin typeface="Cambria Math" panose="02040503050406030204" pitchFamily="18" charset="0"/>
                        </a:rPr>
                        <m:t>𝑆</m:t>
                      </m:r>
                      <m:r>
                        <a:rPr lang="en-US" altLang="ko-KR" i="1" dirty="0">
                          <a:latin typeface="Cambria Math" panose="02040503050406030204" pitchFamily="18" charset="0"/>
                        </a:rPr>
                        <m:t>, </m:t>
                      </m:r>
                      <m:r>
                        <m:rPr>
                          <m:sty m:val="p"/>
                        </m:rPr>
                        <a:rPr lang="el-GR" altLang="ko-KR" i="0" dirty="0">
                          <a:latin typeface="Cambria Math" panose="02040503050406030204" pitchFamily="18" charset="0"/>
                        </a:rPr>
                        <m:t>Δ</m:t>
                      </m:r>
                      <m:r>
                        <a:rPr lang="en-US" altLang="ko-KR" i="1" dirty="0">
                          <a:latin typeface="Cambria Math" panose="02040503050406030204" pitchFamily="18" charset="0"/>
                        </a:rPr>
                        <m:t>𝐼</m:t>
                      </m:r>
                      <m:r>
                        <a:rPr lang="en-US" altLang="ko-KR" i="1" dirty="0">
                          <a:latin typeface="Cambria Math" panose="02040503050406030204" pitchFamily="18" charset="0"/>
                        </a:rPr>
                        <m:t>)=(</m:t>
                      </m:r>
                      <m:r>
                        <a:rPr lang="en-US" altLang="ko-KR" i="1" dirty="0" err="1">
                          <a:latin typeface="Cambria Math" panose="02040503050406030204" pitchFamily="18" charset="0"/>
                        </a:rPr>
                        <m:t>𝑘</m:t>
                      </m:r>
                      <m:r>
                        <a:rPr lang="en-US" altLang="ko-KR" i="1" dirty="0" err="1">
                          <a:latin typeface="Cambria Math" panose="02040503050406030204" pitchFamily="18" charset="0"/>
                        </a:rPr>
                        <m:t>,</m:t>
                      </m:r>
                      <m:r>
                        <a:rPr lang="en-US" altLang="ko-KR" i="1" dirty="0" err="1">
                          <a:latin typeface="Cambria Math" panose="02040503050406030204" pitchFamily="18" charset="0"/>
                        </a:rPr>
                        <m:t>𝑗</m:t>
                      </m:r>
                      <m:r>
                        <a:rPr lang="en-US" altLang="ko-KR" i="1" dirty="0">
                          <a:latin typeface="Cambria Math" panose="02040503050406030204" pitchFamily="18" charset="0"/>
                        </a:rPr>
                        <m:t>)|(</m:t>
                      </m:r>
                      <m:r>
                        <a:rPr lang="en-US" altLang="ko-KR" i="1" dirty="0">
                          <a:latin typeface="Cambria Math" panose="02040503050406030204" pitchFamily="18" charset="0"/>
                        </a:rPr>
                        <m:t>𝑆</m:t>
                      </m:r>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 </m:t>
                      </m:r>
                      <m:r>
                        <a:rPr lang="en-US" altLang="ko-KR" i="1" dirty="0">
                          <a:latin typeface="Cambria Math" panose="02040503050406030204" pitchFamily="18" charset="0"/>
                        </a:rPr>
                        <m:t>𝐼</m:t>
                      </m:r>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m:t>
                      </m:r>
                      <m:r>
                        <a:rPr lang="en-US" altLang="ko-KR" i="1" dirty="0" err="1">
                          <a:latin typeface="Cambria Math" panose="02040503050406030204" pitchFamily="18" charset="0"/>
                        </a:rPr>
                        <m:t>𝑠</m:t>
                      </m:r>
                      <m:r>
                        <a:rPr lang="en-US" altLang="ko-KR" i="1" dirty="0" err="1">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m:t>
                      </m:r>
                    </m:oMath>
                  </m:oMathPara>
                </a14:m>
                <a:endParaRPr lang="en-US" altLang="ko-KR" dirty="0">
                  <a:latin typeface="Arial" panose="020B0604020202020204" pitchFamily="34" charset="0"/>
                  <a:cs typeface="Arial" panose="020B0604020202020204" pitchFamily="34" charset="0"/>
                </a:endParaRPr>
              </a:p>
              <a:p>
                <a:pPr algn="ctr">
                  <a:lnSpc>
                    <a:spcPct val="130000"/>
                  </a:lnSpc>
                </a:pPr>
                <a:r>
                  <a:rPr lang="en-US" altLang="ko-KR" dirty="0">
                    <a:latin typeface="Arial" panose="020B0604020202020204" pitchFamily="34" charset="0"/>
                    <a:cs typeface="Arial" panose="020B0604020202020204" pitchFamily="34" charset="0"/>
                  </a:rPr>
                  <a:t>where </a:t>
                </a:r>
                <a14:m>
                  <m:oMath xmlns:m="http://schemas.openxmlformats.org/officeDocument/2006/math">
                    <m:r>
                      <m:rPr>
                        <m:sty m:val="p"/>
                      </m:rPr>
                      <a:rPr lang="el-GR" altLang="ko-KR" i="0" dirty="0" smtClean="0">
                        <a:latin typeface="Cambria Math" panose="02040503050406030204" pitchFamily="18" charset="0"/>
                      </a:rPr>
                      <m:t>Δ</m:t>
                    </m:r>
                    <m:r>
                      <a:rPr lang="en-US" altLang="ko-KR" i="1" dirty="0">
                        <a:latin typeface="Cambria Math" panose="02040503050406030204" pitchFamily="18" charset="0"/>
                      </a:rPr>
                      <m:t>𝑆</m:t>
                    </m:r>
                    <m:r>
                      <a:rPr lang="en-US" altLang="ko-KR" b="0" i="1" dirty="0" smtClean="0">
                        <a:latin typeface="Cambria Math" panose="02040503050406030204" pitchFamily="18" charset="0"/>
                      </a:rPr>
                      <m:t>=</m:t>
                    </m:r>
                    <m:r>
                      <a:rPr lang="en-US" altLang="ko-KR" i="1" dirty="0">
                        <a:latin typeface="Cambria Math" panose="02040503050406030204" pitchFamily="18" charset="0"/>
                      </a:rPr>
                      <m:t>𝑆</m:t>
                    </m:r>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 + </m:t>
                    </m:r>
                    <m:r>
                      <m:rPr>
                        <m:sty m:val="p"/>
                      </m:rPr>
                      <a:rPr lang="el-GR" altLang="ko-KR" i="0" dirty="0">
                        <a:latin typeface="Cambria Math" panose="02040503050406030204" pitchFamily="18" charset="0"/>
                      </a:rPr>
                      <m:t>Δ</m:t>
                    </m:r>
                    <m:r>
                      <a:rPr lang="en-US" altLang="ko-KR" i="1" dirty="0">
                        <a:latin typeface="Cambria Math" panose="02040503050406030204" pitchFamily="18" charset="0"/>
                      </a:rPr>
                      <m:t>𝑡</m:t>
                    </m:r>
                    <m:r>
                      <a:rPr lang="en-US" altLang="ko-KR" i="1" dirty="0">
                        <a:latin typeface="Cambria Math" panose="02040503050406030204" pitchFamily="18" charset="0"/>
                      </a:rPr>
                      <m:t>)−</m:t>
                    </m:r>
                    <m:r>
                      <a:rPr lang="en-US" altLang="ko-KR" i="1" dirty="0">
                        <a:latin typeface="Cambria Math" panose="02040503050406030204" pitchFamily="18" charset="0"/>
                      </a:rPr>
                      <m:t>𝑆</m:t>
                    </m:r>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m:t>
                    </m:r>
                  </m:oMath>
                </a14:m>
                <a:r>
                  <a:rPr lang="en-US" altLang="ko-KR" dirty="0">
                    <a:latin typeface="Arial" panose="020B0604020202020204" pitchFamily="34" charset="0"/>
                    <a:cs typeface="Arial" panose="020B0604020202020204" pitchFamily="34" charset="0"/>
                  </a:rPr>
                  <a:t>.</a:t>
                </a: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539552" y="2060848"/>
                <a:ext cx="8143932" cy="3731306"/>
              </a:xfrm>
              <a:blipFill>
                <a:blip r:embed="rId2"/>
                <a:stretch>
                  <a:fillRect l="-824" r="-82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4995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DTMC – SIR model</a:t>
            </a:r>
            <a:endParaRPr lang="ko-KR" altLang="en-US" dirty="0"/>
          </a:p>
        </p:txBody>
      </p:sp>
      <p:sp>
        <p:nvSpPr>
          <p:cNvPr id="4" name="직사각형 3"/>
          <p:cNvSpPr/>
          <p:nvPr/>
        </p:nvSpPr>
        <p:spPr>
          <a:xfrm>
            <a:off x="539552" y="1844824"/>
            <a:ext cx="2368982"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Transition probability </a:t>
            </a:r>
            <a:endParaRPr lang="ko-KR"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95F816-32F5-400B-B702-4676EE15FD20}"/>
                  </a:ext>
                </a:extLst>
              </p:cNvPr>
              <p:cNvSpPr txBox="1"/>
              <p:nvPr/>
            </p:nvSpPr>
            <p:spPr>
              <a:xfrm>
                <a:off x="1152432" y="4728179"/>
                <a:ext cx="7026091" cy="1437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𝛾</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oMath>
                    <m:oMath xmlns:m="http://schemas.openxmlformats.org/officeDocument/2006/math">
                      <m:r>
                        <a:rPr lang="en-US" altLang="ko-KR" i="1" dirty="0" smtClean="0">
                          <a:latin typeface="Cambria Math" panose="02040503050406030204" pitchFamily="18" charset="0"/>
                        </a:rPr>
                        <m:t> </m:t>
                      </m:r>
                      <m:r>
                        <a:rPr lang="en-US" altLang="ko-KR" b="0" i="1" dirty="0" smtClean="0">
                          <a:latin typeface="Cambria Math" panose="02040503050406030204" pitchFamily="18" charset="0"/>
                        </a:rPr>
                        <m:t>                           </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oMath>
                    <m:oMath xmlns:m="http://schemas.openxmlformats.org/officeDocument/2006/math">
                      <m:r>
                        <a:rPr lang="en-US" altLang="ko-KR" i="1">
                          <a:latin typeface="Cambria Math" panose="02040503050406030204" pitchFamily="18" charset="0"/>
                        </a:rPr>
                        <m:t> </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d>
                        <m:dPr>
                          <m:ctrlPr>
                            <a:rPr lang="en-US" altLang="ko-KR" b="0" i="1" smtClean="0">
                              <a:latin typeface="Cambria Math" panose="02040503050406030204" pitchFamily="18" charset="0"/>
                            </a:rPr>
                          </m:ctrlPr>
                        </m:dPr>
                        <m:e>
                          <m:r>
                            <a:rPr lang="en-US" altLang="ko-KR" i="1">
                              <a:latin typeface="Cambria Math" panose="02040503050406030204" pitchFamily="18" charset="0"/>
                            </a:rPr>
                            <m:t>1−</m:t>
                          </m:r>
                          <m:d>
                            <m:dPr>
                              <m:begChr m:val="["/>
                              <m:endChr m:val="]"/>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r>
                                <a:rPr lang="en-US" altLang="ko-KR" i="1">
                                  <a:latin typeface="Cambria Math" panose="02040503050406030204" pitchFamily="18" charset="0"/>
                                </a:rPr>
                                <m:t>𝑖𝑠</m:t>
                              </m:r>
                              <m:r>
                                <a:rPr lang="en-US" altLang="ko-KR" i="1">
                                  <a:latin typeface="Cambria Math" panose="02040503050406030204" pitchFamily="18" charset="0"/>
                                </a:rPr>
                                <m:t>+</m:t>
                              </m:r>
                              <m:r>
                                <a:rPr lang="en-US" altLang="ko-KR" i="1">
                                  <a:latin typeface="Cambria Math" panose="02040503050406030204" pitchFamily="18" charset="0"/>
                                </a:rPr>
                                <m:t>𝛾</m:t>
                              </m:r>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𝑠</m:t>
                                  </m:r>
                                </m:e>
                              </m:d>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oMath>
                  </m:oMathPara>
                </a14:m>
                <a:endParaRPr lang="en-US" altLang="ko-KR" b="0"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CA95F816-32F5-400B-B702-4676EE15FD20}"/>
                  </a:ext>
                </a:extLst>
              </p:cNvPr>
              <p:cNvSpPr txBox="1">
                <a:spLocks noRot="1" noChangeAspect="1" noMove="1" noResize="1" noEditPoints="1" noAdjustHandles="1" noChangeArrowheads="1" noChangeShapeType="1" noTextEdit="1"/>
              </p:cNvSpPr>
              <p:nvPr/>
            </p:nvSpPr>
            <p:spPr>
              <a:xfrm>
                <a:off x="1152432" y="4728179"/>
                <a:ext cx="7026091" cy="1437125"/>
              </a:xfrm>
              <a:prstGeom prst="rect">
                <a:avLst/>
              </a:prstGeom>
              <a:blipFill>
                <a:blip r:embed="rId2"/>
                <a:stretch>
                  <a:fillRect r="-2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CF5D50D-2728-49A6-8030-54D83945836C}"/>
                  </a:ext>
                </a:extLst>
              </p:cNvPr>
              <p:cNvSpPr txBox="1"/>
              <p:nvPr/>
            </p:nvSpPr>
            <p:spPr>
              <a:xfrm>
                <a:off x="784432" y="2186869"/>
                <a:ext cx="7575135" cy="241027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𝑖𝑠</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=(−1,1)</m:t>
                              </m:r>
                            </m:e>
                            <m:e>
                              <m:r>
                                <a:rPr lang="en-US" altLang="ko-KR" b="0" i="1" smtClean="0">
                                  <a:latin typeface="Cambria Math" panose="02040503050406030204" pitchFamily="18" charset="0"/>
                                </a:rPr>
                                <m:t>𝛾</m:t>
                              </m:r>
                              <m:r>
                                <a:rPr lang="en-US" altLang="ko-KR" b="0" i="1" smtClean="0">
                                  <a:latin typeface="Cambria Math" panose="02040503050406030204" pitchFamily="18" charset="0"/>
                                </a:rPr>
                                <m:t>𝑖</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=(0,−1)</m:t>
                              </m:r>
                            </m:e>
                            <m:e>
                              <m:r>
                                <a:rPr lang="en-US" altLang="ko-KR" b="0" i="1" smtClean="0">
                                  <a:latin typeface="Cambria Math" panose="02040503050406030204" pitchFamily="18" charset="0"/>
                                </a:rPr>
                                <m:t>𝑏𝑖</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=(1,−1)</m:t>
                              </m:r>
                            </m:e>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=(1,0)</m:t>
                              </m:r>
                            </m:e>
                            <m:e>
                              <m:r>
                                <a:rPr lang="en-US" altLang="ko-KR" i="1">
                                  <a:latin typeface="Cambria Math" panose="02040503050406030204" pitchFamily="18" charset="0"/>
                                </a:rPr>
                                <m:t>1−</m:t>
                              </m:r>
                              <m:d>
                                <m:dPr>
                                  <m:begChr m:val="["/>
                                  <m:endChr m:val="]"/>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r>
                                    <a:rPr lang="en-US" altLang="ko-KR" i="1">
                                      <a:latin typeface="Cambria Math" panose="02040503050406030204" pitchFamily="18" charset="0"/>
                                    </a:rPr>
                                    <m:t>𝑖𝑠</m:t>
                                  </m:r>
                                  <m:r>
                                    <a:rPr lang="en-US" altLang="ko-KR" i="1">
                                      <a:latin typeface="Cambria Math" panose="02040503050406030204" pitchFamily="18" charset="0"/>
                                    </a:rPr>
                                    <m:t>+</m:t>
                                  </m:r>
                                  <m:r>
                                    <a:rPr lang="en-US" altLang="ko-KR" i="1">
                                      <a:latin typeface="Cambria Math" panose="02040503050406030204" pitchFamily="18" charset="0"/>
                                    </a:rPr>
                                    <m:t>𝛾</m:t>
                                  </m:r>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𝑠</m:t>
                                      </m:r>
                                    </m:e>
                                  </m:d>
                                </m:e>
                              </m:d>
                              <m:r>
                                <a:rPr lang="en-US" altLang="ko-KR" i="1">
                                  <a:latin typeface="Cambria Math" panose="02040503050406030204" pitchFamily="18" charset="0"/>
                                </a:rPr>
                                <m:t>𝛥</m:t>
                              </m:r>
                              <m:r>
                                <a:rPr lang="en-US" altLang="ko-KR" i="1">
                                  <a:latin typeface="Cambria Math" panose="02040503050406030204" pitchFamily="18" charset="0"/>
                                </a:rPr>
                                <m:t>𝑡</m:t>
                              </m:r>
                              <m:r>
                                <a:rPr lang="en-US" altLang="ko-KR" i="1">
                                  <a:latin typeface="Cambria Math" panose="02040503050406030204" pitchFamily="18" charset="0"/>
                                </a:rPr>
                                <m:t>,         </m:t>
                              </m:r>
                              <m:d>
                                <m:dPr>
                                  <m:ctrlPr>
                                    <a:rPr lang="en-US" altLang="ko-KR" i="1">
                                      <a:latin typeface="Cambria Math" panose="02040503050406030204" pitchFamily="18" charset="0"/>
                                    </a:rPr>
                                  </m:ctrlPr>
                                </m:dPr>
                                <m:e>
                                  <m:r>
                                    <a:rPr lang="en-US" altLang="ko-KR" i="1">
                                      <a:latin typeface="Cambria Math" panose="02040503050406030204" pitchFamily="18" charset="0"/>
                                    </a:rPr>
                                    <m:t>𝑘</m:t>
                                  </m:r>
                                  <m:r>
                                    <a:rPr lang="en-US" altLang="ko-KR" i="1">
                                      <a:latin typeface="Cambria Math" panose="02040503050406030204" pitchFamily="18" charset="0"/>
                                    </a:rPr>
                                    <m:t>,</m:t>
                                  </m:r>
                                  <m:r>
                                    <a:rPr lang="en-US" altLang="ko-KR" i="1">
                                      <a:latin typeface="Cambria Math" panose="02040503050406030204" pitchFamily="18" charset="0"/>
                                    </a:rPr>
                                    <m:t>𝑗</m:t>
                                  </m:r>
                                </m:e>
                              </m:d>
                              <m:r>
                                <a:rPr lang="en-US" altLang="ko-KR" i="1">
                                  <a:latin typeface="Cambria Math" panose="02040503050406030204" pitchFamily="18" charset="0"/>
                                </a:rPr>
                                <m:t>=(0,0)</m:t>
                              </m:r>
                            </m:e>
                            <m:e>
                              <m:r>
                                <a:rPr lang="en-US" altLang="ko-KR" b="0" i="1" smtClean="0">
                                  <a:latin typeface="Cambria Math" panose="02040503050406030204" pitchFamily="18" charset="0"/>
                                </a:rPr>
                                <m:t>0, 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otherwise</m:t>
                              </m:r>
                            </m:e>
                          </m:eqArr>
                        </m:e>
                      </m:d>
                    </m:oMath>
                  </m:oMathPara>
                </a14:m>
                <a:endParaRPr lang="ko-KR" altLang="en-US" i="1" dirty="0"/>
              </a:p>
            </p:txBody>
          </p:sp>
        </mc:Choice>
        <mc:Fallback xmlns="">
          <p:sp>
            <p:nvSpPr>
              <p:cNvPr id="6" name="TextBox 5">
                <a:extLst>
                  <a:ext uri="{FF2B5EF4-FFF2-40B4-BE49-F238E27FC236}">
                    <a16:creationId xmlns:a16="http://schemas.microsoft.com/office/drawing/2014/main" id="{1CF5D50D-2728-49A6-8030-54D83945836C}"/>
                  </a:ext>
                </a:extLst>
              </p:cNvPr>
              <p:cNvSpPr txBox="1">
                <a:spLocks noRot="1" noChangeAspect="1" noMove="1" noResize="1" noEditPoints="1" noAdjustHandles="1" noChangeArrowheads="1" noChangeShapeType="1" noTextEdit="1"/>
              </p:cNvSpPr>
              <p:nvPr/>
            </p:nvSpPr>
            <p:spPr>
              <a:xfrm>
                <a:off x="784432" y="2186869"/>
                <a:ext cx="7575135" cy="2410275"/>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6087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DTMC – SIR model</a:t>
            </a:r>
            <a:endParaRPr lang="ko-KR" altLang="en-US" dirty="0"/>
          </a:p>
        </p:txBody>
      </p:sp>
      <p:sp>
        <p:nvSpPr>
          <p:cNvPr id="3" name="직사각형 2"/>
          <p:cNvSpPr/>
          <p:nvPr/>
        </p:nvSpPr>
        <p:spPr>
          <a:xfrm>
            <a:off x="755576" y="1888112"/>
            <a:ext cx="219322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Numerical Example</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직사각형 6"/>
              <p:cNvSpPr/>
              <p:nvPr/>
            </p:nvSpPr>
            <p:spPr>
              <a:xfrm>
                <a:off x="1218527" y="5589240"/>
                <a:ext cx="6964174" cy="732508"/>
              </a:xfrm>
              <a:prstGeom prst="rect">
                <a:avLst/>
              </a:prstGeom>
            </p:spPr>
            <p:txBody>
              <a:bodyPr wrap="square">
                <a:spAutoFit/>
              </a:bodyPr>
              <a:lstStyle/>
              <a:p>
                <a:pPr>
                  <a:lnSpc>
                    <a:spcPct val="130000"/>
                  </a:lnSpc>
                </a:pPr>
                <a14:m>
                  <m:oMathPara xmlns:m="http://schemas.openxmlformats.org/officeDocument/2006/math">
                    <m:oMathParaPr>
                      <m:jc m:val="centerGroup"/>
                    </m:oMathParaPr>
                    <m:oMath xmlns:m="http://schemas.openxmlformats.org/officeDocument/2006/math">
                      <m:r>
                        <a:rPr lang="pt-BR" altLang="ko-KR" sz="1600" i="1" smtClean="0">
                          <a:latin typeface="Cambria Math" panose="02040503050406030204" pitchFamily="18" charset="0"/>
                          <a:cs typeface="Arial" panose="020B0604020202020204" pitchFamily="34" charset="0"/>
                        </a:rPr>
                        <m:t>𝑁</m:t>
                      </m:r>
                      <m:r>
                        <a:rPr lang="pt-BR" altLang="ko-KR" sz="1600" i="1" smtClean="0">
                          <a:latin typeface="Cambria Math" panose="02040503050406030204" pitchFamily="18" charset="0"/>
                          <a:cs typeface="Arial" panose="020B0604020202020204" pitchFamily="34" charset="0"/>
                        </a:rPr>
                        <m:t>=100, </m:t>
                      </m:r>
                      <m:r>
                        <m:rPr>
                          <m:sty m:val="p"/>
                        </m:rPr>
                        <a:rPr lang="pt-BR" altLang="ko-KR" sz="1600" i="0" smtClean="0">
                          <a:latin typeface="Cambria Math" panose="02040503050406030204" pitchFamily="18" charset="0"/>
                          <a:cs typeface="Arial" panose="020B0604020202020204" pitchFamily="34" charset="0"/>
                        </a:rPr>
                        <m:t>Δ</m:t>
                      </m:r>
                      <m:r>
                        <a:rPr lang="pt-BR" altLang="ko-KR" sz="1600" i="1" smtClean="0">
                          <a:latin typeface="Cambria Math" panose="02040503050406030204" pitchFamily="18" charset="0"/>
                          <a:cs typeface="Arial" panose="020B0604020202020204" pitchFamily="34" charset="0"/>
                        </a:rPr>
                        <m:t>𝑡</m:t>
                      </m:r>
                      <m:r>
                        <a:rPr lang="pt-BR" altLang="ko-KR" sz="1600" i="1" smtClean="0">
                          <a:latin typeface="Cambria Math" panose="02040503050406030204" pitchFamily="18" charset="0"/>
                          <a:cs typeface="Arial" panose="020B0604020202020204" pitchFamily="34" charset="0"/>
                        </a:rPr>
                        <m:t>=0.01, </m:t>
                      </m:r>
                      <m:r>
                        <a:rPr lang="pt-BR" altLang="ko-KR" sz="1600" i="1" dirty="0" smtClean="0">
                          <a:latin typeface="Cambria Math" panose="02040503050406030204" pitchFamily="18" charset="0"/>
                          <a:cs typeface="Arial" panose="020B0604020202020204" pitchFamily="34" charset="0"/>
                        </a:rPr>
                        <m:t>𝛽</m:t>
                      </m:r>
                      <m:r>
                        <a:rPr lang="pt-BR" altLang="ko-KR" sz="1600" i="1" dirty="0" smtClean="0">
                          <a:latin typeface="Cambria Math" panose="02040503050406030204" pitchFamily="18" charset="0"/>
                          <a:cs typeface="Arial" panose="020B0604020202020204" pitchFamily="34" charset="0"/>
                        </a:rPr>
                        <m:t>=1, </m:t>
                      </m:r>
                      <m:r>
                        <a:rPr lang="pt-BR" altLang="ko-KR" sz="1600" i="1" dirty="0" smtClean="0">
                          <a:latin typeface="Cambria Math" panose="02040503050406030204" pitchFamily="18" charset="0"/>
                          <a:cs typeface="Arial" panose="020B0604020202020204" pitchFamily="34" charset="0"/>
                        </a:rPr>
                        <m:t>𝑏</m:t>
                      </m:r>
                      <m:r>
                        <a:rPr lang="pt-BR" altLang="ko-KR" sz="1600" i="1" dirty="0" smtClean="0">
                          <a:latin typeface="Cambria Math" panose="02040503050406030204" pitchFamily="18" charset="0"/>
                          <a:cs typeface="Arial" panose="020B0604020202020204" pitchFamily="34" charset="0"/>
                        </a:rPr>
                        <m:t>=0, </m:t>
                      </m:r>
                      <m:r>
                        <a:rPr lang="en-US" altLang="ko-KR" sz="1600" i="1" dirty="0" smtClean="0">
                          <a:latin typeface="Cambria Math" panose="02040503050406030204" pitchFamily="18" charset="0"/>
                          <a:cs typeface="Arial" panose="020B0604020202020204" pitchFamily="34" charset="0"/>
                        </a:rPr>
                        <m:t>𝛾</m:t>
                      </m:r>
                      <m:r>
                        <a:rPr lang="en-US" altLang="ko-KR" sz="1600" i="1" dirty="0" smtClean="0">
                          <a:latin typeface="Cambria Math" panose="02040503050406030204" pitchFamily="18" charset="0"/>
                          <a:cs typeface="Arial" panose="020B0604020202020204" pitchFamily="34" charset="0"/>
                        </a:rPr>
                        <m:t>=0.5, </m:t>
                      </m:r>
                    </m:oMath>
                  </m:oMathPara>
                </a14:m>
                <a:endParaRPr lang="en-US" altLang="ko-KR" sz="1600" i="1" dirty="0">
                  <a:latin typeface="Cambria Math" panose="02040503050406030204" pitchFamily="18" charset="0"/>
                  <a:cs typeface="Arial" panose="020B0604020202020204" pitchFamily="34" charset="0"/>
                </a:endParaRPr>
              </a:p>
              <a:p>
                <a:pPr>
                  <a:lnSpc>
                    <a:spcPct val="130000"/>
                  </a:lnSpc>
                </a:pPr>
                <a14:m>
                  <m:oMathPara xmlns:m="http://schemas.openxmlformats.org/officeDocument/2006/math">
                    <m:oMathParaPr>
                      <m:jc m:val="centerGroup"/>
                    </m:oMathParaPr>
                    <m:oMath xmlns:m="http://schemas.openxmlformats.org/officeDocument/2006/math">
                      <m:r>
                        <a:rPr lang="en-US" altLang="ko-KR" sz="1600" b="0" i="1" dirty="0" smtClean="0">
                          <a:latin typeface="Cambria Math" panose="02040503050406030204" pitchFamily="18" charset="0"/>
                          <a:cs typeface="Arial" panose="020B0604020202020204" pitchFamily="34" charset="0"/>
                        </a:rPr>
                        <m:t>𝑆</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98,</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 </m:t>
                      </m:r>
                      <m:r>
                        <m:rPr>
                          <m:sty m:val="p"/>
                        </m:rPr>
                        <a:rPr lang="en-US" altLang="ko-KR" sz="1600" dirty="0">
                          <a:latin typeface="Cambria Math" panose="02040503050406030204" pitchFamily="18" charset="0"/>
                          <a:cs typeface="Arial" panose="020B0604020202020204" pitchFamily="34" charset="0"/>
                        </a:rPr>
                        <m:t>or</m:t>
                      </m:r>
                      <m:r>
                        <a:rPr lang="en-US" altLang="ko-KR" sz="1600" dirty="0">
                          <a:latin typeface="Cambria Math" panose="02040503050406030204" pitchFamily="18" charset="0"/>
                          <a:cs typeface="Arial" panose="020B0604020202020204" pitchFamily="34" charset="0"/>
                        </a:rPr>
                        <m:t> </m:t>
                      </m:r>
                      <m:r>
                        <m:rPr>
                          <m:sty m:val="p"/>
                        </m:rPr>
                        <a:rPr lang="en-US" altLang="ko-KR" sz="1600" dirty="0" err="1">
                          <a:latin typeface="Cambria Math" panose="02040503050406030204" pitchFamily="18" charset="0"/>
                          <a:cs typeface="Arial" panose="020B0604020202020204" pitchFamily="34" charset="0"/>
                        </a:rPr>
                        <m:t>Prob</m:t>
                      </m:r>
                      <m:d>
                        <m:dPr>
                          <m:begChr m:val="{"/>
                          <m:endChr m:val="}"/>
                          <m:ctrlPr>
                            <a:rPr lang="en-US" altLang="ko-KR" sz="1600" i="1" dirty="0">
                              <a:latin typeface="Cambria Math" panose="02040503050406030204" pitchFamily="18" charset="0"/>
                              <a:cs typeface="Arial" panose="020B0604020202020204" pitchFamily="34" charset="0"/>
                            </a:rPr>
                          </m:ctrlPr>
                        </m:dPr>
                        <m:e>
                          <m:r>
                            <a:rPr lang="en-US" altLang="ko-KR" sz="1600" b="0" i="1" dirty="0" smtClean="0">
                              <a:latin typeface="Cambria Math" panose="02040503050406030204" pitchFamily="18" charset="0"/>
                              <a:cs typeface="Arial" panose="020B0604020202020204" pitchFamily="34" charset="0"/>
                            </a:rPr>
                            <m:t>(</m:t>
                          </m:r>
                          <m:r>
                            <a:rPr lang="en-US" altLang="ko-KR" sz="1600" i="1" dirty="0">
                              <a:latin typeface="Cambria Math" panose="02040503050406030204" pitchFamily="18" charset="0"/>
                              <a:cs typeface="Arial" panose="020B0604020202020204" pitchFamily="34" charset="0"/>
                            </a:rPr>
                            <m:t>𝑆</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b="0" i="1" dirty="0" smtClean="0">
                              <a:latin typeface="Cambria Math" panose="02040503050406030204" pitchFamily="18" charset="0"/>
                              <a:cs typeface="Arial" panose="020B0604020202020204" pitchFamily="34" charset="0"/>
                            </a:rPr>
                            <m:t>,</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r>
                                <a:rPr lang="en-US" altLang="ko-KR" sz="1600" b="0" i="1" dirty="0" smtClean="0">
                                  <a:latin typeface="Cambria Math" panose="02040503050406030204" pitchFamily="18" charset="0"/>
                                  <a:cs typeface="Arial" panose="020B0604020202020204" pitchFamily="34" charset="0"/>
                                </a:rPr>
                                <m:t>)</m:t>
                              </m:r>
                            </m:e>
                          </m:d>
                          <m:r>
                            <a:rPr lang="en-US" altLang="ko-KR" sz="1600" i="1" dirty="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(98, </m:t>
                          </m:r>
                          <m:r>
                            <a:rPr lang="en-US" altLang="ko-KR" sz="1600" i="1" dirty="0">
                              <a:latin typeface="Cambria Math" panose="02040503050406030204" pitchFamily="18" charset="0"/>
                              <a:cs typeface="Arial" panose="020B0604020202020204" pitchFamily="34" charset="0"/>
                            </a:rPr>
                            <m:t>2</m:t>
                          </m:r>
                          <m:r>
                            <a:rPr lang="en-US" altLang="ko-KR" sz="1600" b="0" i="1" dirty="0" smtClean="0">
                              <a:latin typeface="Cambria Math" panose="02040503050406030204" pitchFamily="18" charset="0"/>
                              <a:cs typeface="Arial" panose="020B0604020202020204" pitchFamily="34" charset="0"/>
                            </a:rPr>
                            <m:t>)</m:t>
                          </m:r>
                        </m:e>
                      </m:d>
                      <m:r>
                        <a:rPr lang="en-US" altLang="ko-KR" sz="1600" i="1" dirty="0">
                          <a:latin typeface="Cambria Math" panose="02040503050406030204" pitchFamily="18" charset="0"/>
                          <a:cs typeface="Arial" panose="020B0604020202020204" pitchFamily="34" charset="0"/>
                        </a:rPr>
                        <m:t>=1</m:t>
                      </m:r>
                      <m:r>
                        <a:rPr lang="en-US" altLang="ko-KR" sz="1600" b="0" i="0" dirty="0" smtClean="0">
                          <a:latin typeface="Cambria Math" panose="02040503050406030204" pitchFamily="18" charset="0"/>
                          <a:cs typeface="Arial" panose="020B0604020202020204" pitchFamily="34" charset="0"/>
                        </a:rPr>
                        <m:t>: </m:t>
                      </m:r>
                      <m:r>
                        <a:rPr lang="en-US" altLang="ko-KR" sz="1600" i="1" dirty="0" smtClean="0">
                          <a:latin typeface="Cambria Math" panose="02040503050406030204" pitchFamily="18" charset="0"/>
                          <a:cs typeface="Arial" panose="020B0604020202020204" pitchFamily="34" charset="0"/>
                        </a:rPr>
                        <m:t>𝑅</m:t>
                      </m:r>
                      <m:r>
                        <a:rPr lang="en-US" altLang="ko-KR" sz="1600" i="1" baseline="-25000" dirty="0">
                          <a:latin typeface="Cambria Math" panose="02040503050406030204" pitchFamily="18" charset="0"/>
                          <a:cs typeface="Arial" panose="020B0604020202020204" pitchFamily="34" charset="0"/>
                        </a:rPr>
                        <m:t>0</m:t>
                      </m:r>
                      <m:r>
                        <a:rPr lang="en-US" altLang="ko-KR" sz="1600" i="1" dirty="0">
                          <a:latin typeface="Cambria Math" panose="02040503050406030204" pitchFamily="18" charset="0"/>
                          <a:cs typeface="Arial" panose="020B0604020202020204" pitchFamily="34" charset="0"/>
                        </a:rPr>
                        <m:t> = 2</m:t>
                      </m:r>
                    </m:oMath>
                  </m:oMathPara>
                </a14:m>
                <a:endParaRPr lang="ko-KR" altLang="en-US" sz="1600" dirty="0">
                  <a:latin typeface="Arial" panose="020B0604020202020204" pitchFamily="34" charset="0"/>
                  <a:cs typeface="Arial" panose="020B0604020202020204" pitchFamily="34"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1218527" y="5589240"/>
                <a:ext cx="6964174" cy="732508"/>
              </a:xfrm>
              <a:prstGeom prst="rect">
                <a:avLst/>
              </a:prstGeom>
              <a:blipFill>
                <a:blip r:embed="rId3"/>
                <a:stretch>
                  <a:fillRect b="-833"/>
                </a:stretch>
              </a:blipFill>
            </p:spPr>
            <p:txBody>
              <a:bodyPr/>
              <a:lstStyle/>
              <a:p>
                <a:r>
                  <a:rPr lang="ko-KR" altLang="en-US">
                    <a:noFill/>
                  </a:rPr>
                  <a:t> </a:t>
                </a:r>
              </a:p>
            </p:txBody>
          </p:sp>
        </mc:Fallback>
      </mc:AlternateContent>
      <p:pic>
        <p:nvPicPr>
          <p:cNvPr id="8" name="Picture 2"/>
          <p:cNvPicPr>
            <a:picLocks noChangeAspect="1" noChangeArrowheads="1"/>
          </p:cNvPicPr>
          <p:nvPr/>
        </p:nvPicPr>
        <p:blipFill>
          <a:blip r:embed="rId4" cstate="print"/>
          <a:srcRect/>
          <a:stretch>
            <a:fillRect/>
          </a:stretch>
        </p:blipFill>
        <p:spPr bwMode="auto">
          <a:xfrm>
            <a:off x="2684390" y="2336256"/>
            <a:ext cx="4032448" cy="3130656"/>
          </a:xfrm>
          <a:prstGeom prst="rect">
            <a:avLst/>
          </a:prstGeom>
          <a:noFill/>
          <a:ln w="9525">
            <a:noFill/>
            <a:miter lim="800000"/>
            <a:headEnd/>
            <a:tailEnd/>
          </a:ln>
        </p:spPr>
      </p:pic>
    </p:spTree>
    <p:extLst>
      <p:ext uri="{BB962C8B-B14F-4D97-AF65-F5344CB8AC3E}">
        <p14:creationId xmlns:p14="http://schemas.microsoft.com/office/powerpoint/2010/main" val="329995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Continuous Time Markov Chain </a:t>
            </a:r>
            <a:endParaRPr lang="ko-KR" altLang="en-US" dirty="0"/>
          </a:p>
        </p:txBody>
      </p:sp>
      <mc:AlternateContent xmlns:mc="http://schemas.openxmlformats.org/markup-compatibility/2006" xmlns:a14="http://schemas.microsoft.com/office/drawing/2010/main">
        <mc:Choice Requires="a14">
          <p:sp>
            <p:nvSpPr>
              <p:cNvPr id="4" name="부제목 2"/>
              <p:cNvSpPr>
                <a:spLocks noGrp="1"/>
              </p:cNvSpPr>
              <p:nvPr>
                <p:ph type="subTitle" idx="1"/>
              </p:nvPr>
            </p:nvSpPr>
            <p:spPr>
              <a:xfrm>
                <a:off x="611560" y="1916832"/>
                <a:ext cx="8143932" cy="4091346"/>
              </a:xfrm>
            </p:spPr>
            <p:txBody>
              <a:bodyPr>
                <a:normAutofit lnSpcReduction="10000"/>
              </a:bodyPr>
              <a:lstStyle/>
              <a:p>
                <a:pPr>
                  <a:lnSpc>
                    <a:spcPct val="150000"/>
                  </a:lnSpc>
                  <a:spcBef>
                    <a:spcPts val="1000"/>
                  </a:spcBef>
                </a:pPr>
                <a:r>
                  <a:rPr lang="en-US" altLang="ko-KR" sz="1800" dirty="0">
                    <a:latin typeface="Arial" panose="020B0604020202020204" pitchFamily="34" charset="0"/>
                    <a:cs typeface="Arial" panose="020B0604020202020204" pitchFamily="34" charset="0"/>
                  </a:rPr>
                  <a:t>Let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𝑆</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and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𝑅</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denote discrete random variables for the number of susceptible, infected, and recovered at time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𝑡</m:t>
                    </m:r>
                  </m:oMath>
                </a14:m>
                <a:r>
                  <a:rPr lang="en-US" altLang="ko-KR" sz="1800" dirty="0">
                    <a:latin typeface="Arial" panose="020B0604020202020204" pitchFamily="34" charset="0"/>
                    <a:cs typeface="Arial" panose="020B0604020202020204" pitchFamily="34" charset="0"/>
                  </a:rPr>
                  <a:t>. In CTMC, </a:t>
                </a:r>
                <a14:m>
                  <m:oMath xmlns:m="http://schemas.openxmlformats.org/officeDocument/2006/math">
                    <m:r>
                      <a:rPr lang="ko-KR" altLang="en-US" sz="1900" i="1" smtClean="0">
                        <a:solidFill>
                          <a:prstClr val="black"/>
                        </a:solidFill>
                        <a:latin typeface="Cambria Math" panose="02040503050406030204" pitchFamily="18" charset="0"/>
                        <a:ea typeface="굴림" panose="020B0600000101010101" pitchFamily="50" charset="-127"/>
                        <a:cs typeface="Arial" panose="020B0604020202020204" pitchFamily="34" charset="0"/>
                      </a:rPr>
                      <m:t>𝑡</m:t>
                    </m:r>
                    <m:r>
                      <a:rPr lang="en-US" altLang="ko-KR" sz="1900" i="1" smtClean="0">
                        <a:latin typeface="Cambria Math" panose="02040503050406030204" pitchFamily="18" charset="0"/>
                        <a:ea typeface="Cambria Math" panose="02040503050406030204" pitchFamily="18" charset="0"/>
                        <a:cs typeface="Arial" panose="020B0604020202020204" pitchFamily="34" charset="0"/>
                      </a:rPr>
                      <m:t> </m:t>
                    </m:r>
                    <m:r>
                      <a:rPr lang="en-US" altLang="ko-KR" sz="190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ko-KR" sz="1900" b="0" i="1" dirty="0" smtClean="0">
                        <a:latin typeface="Cambria Math" panose="02040503050406030204" pitchFamily="18" charset="0"/>
                        <a:ea typeface="Cambria Math" panose="02040503050406030204" pitchFamily="18" charset="0"/>
                        <a:cs typeface="Arial" panose="020B0604020202020204" pitchFamily="34" charset="0"/>
                      </a:rPr>
                      <m:t>[0,∞)</m:t>
                    </m:r>
                  </m:oMath>
                </a14:m>
                <a:r>
                  <a:rPr lang="en-US" altLang="ko-KR" sz="1800" dirty="0">
                    <a:latin typeface="Arial" panose="020B0604020202020204" pitchFamily="34" charset="0"/>
                    <a:cs typeface="Arial" panose="020B0604020202020204" pitchFamily="34" charset="0"/>
                  </a:rPr>
                  <a:t>,</a:t>
                </a:r>
              </a:p>
              <a:p>
                <a:pPr algn="ctr">
                  <a:lnSpc>
                    <a:spcPct val="150000"/>
                  </a:lnSpc>
                  <a:spcBef>
                    <a:spcPts val="1000"/>
                  </a:spcBef>
                </a:pP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𝑆</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m:t>
                    </m:r>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m:t>
                    </m:r>
                    <m:r>
                      <a:rPr lang="en-US" altLang="ko-KR" sz="1800" i="1" dirty="0" smtClean="0">
                        <a:latin typeface="Cambria Math" panose="02040503050406030204" pitchFamily="18" charset="0"/>
                        <a:cs typeface="Arial" panose="020B0604020202020204" pitchFamily="34" charset="0"/>
                      </a:rPr>
                      <m:t>𝑅</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 {0, 1, 2, . . .,</m:t>
                    </m:r>
                    <m:r>
                      <a:rPr lang="en-US" altLang="ko-KR" sz="1800" i="1" dirty="0" smtClean="0">
                        <a:latin typeface="Cambria Math" panose="02040503050406030204" pitchFamily="18" charset="0"/>
                        <a:cs typeface="Arial" panose="020B0604020202020204" pitchFamily="34" charset="0"/>
                      </a:rPr>
                      <m:t>𝑁</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a:t>
                </a:r>
              </a:p>
              <a:p>
                <a:pPr algn="just">
                  <a:lnSpc>
                    <a:spcPct val="150000"/>
                  </a:lnSpc>
                  <a:spcBef>
                    <a:spcPts val="2000"/>
                  </a:spcBef>
                </a:pPr>
                <a:r>
                  <a:rPr lang="en-US" altLang="ko-KR" sz="1800" dirty="0">
                    <a:latin typeface="Arial" panose="020B0604020202020204" pitchFamily="34" charset="0"/>
                    <a:cs typeface="Arial" panose="020B0604020202020204" pitchFamily="34" charset="0"/>
                  </a:rPr>
                  <a:t>The stochastic process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has an associated probability function,</a:t>
                </a:r>
              </a:p>
              <a:p>
                <a:pPr algn="ctr">
                  <a:lnSpc>
                    <a:spcPct val="150000"/>
                  </a:lnSpc>
                  <a:spcBef>
                    <a:spcPts val="1000"/>
                  </a:spcBef>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cs typeface="Arial" panose="020B0604020202020204" pitchFamily="34" charset="0"/>
                        </a:rPr>
                        <m:t>𝑝</m:t>
                      </m:r>
                      <m:r>
                        <a:rPr lang="en-US" altLang="ko-KR" sz="1800" i="1" baseline="-25000" dirty="0">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m:t>
                      </m:r>
                      <m:r>
                        <m:rPr>
                          <m:sty m:val="p"/>
                        </m:rPr>
                        <a:rPr lang="en-US" altLang="ko-KR" sz="1800" i="0" dirty="0" err="1">
                          <a:latin typeface="Cambria Math" panose="02040503050406030204" pitchFamily="18" charset="0"/>
                          <a:cs typeface="Arial" panose="020B0604020202020204" pitchFamily="34" charset="0"/>
                        </a:rPr>
                        <m:t>Prob</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𝐼</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m:t>
                      </m:r>
                      <m:r>
                        <a:rPr lang="en-US" altLang="ko-KR" sz="1800" i="1" dirty="0" err="1">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cs typeface="Arial" panose="020B0604020202020204" pitchFamily="34" charset="0"/>
                        </a:rPr>
                        <m:t>}</m:t>
                      </m:r>
                    </m:oMath>
                  </m:oMathPara>
                </a14:m>
                <a:endParaRPr lang="en-US" altLang="ko-KR" sz="1800" dirty="0">
                  <a:latin typeface="Arial" panose="020B0604020202020204" pitchFamily="34" charset="0"/>
                  <a:cs typeface="Arial" panose="020B0604020202020204" pitchFamily="34" charset="0"/>
                </a:endParaRPr>
              </a:p>
              <a:p>
                <a:pPr algn="just">
                  <a:lnSpc>
                    <a:spcPct val="120000"/>
                  </a:lnSpc>
                  <a:spcBef>
                    <a:spcPts val="1000"/>
                  </a:spcBef>
                </a:pPr>
                <a:r>
                  <a:rPr lang="en-US" altLang="ko-KR" sz="1800" dirty="0">
                    <a:latin typeface="Arial" panose="020B0604020202020204" pitchFamily="34" charset="0"/>
                    <a:cs typeface="Arial" panose="020B0604020202020204" pitchFamily="34" charset="0"/>
                  </a:rPr>
                  <a:t>for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cs typeface="Arial" panose="020B0604020202020204" pitchFamily="34" charset="0"/>
                      </a:rPr>
                      <m:t> = 0, 1, 2, . . .,</m:t>
                    </m:r>
                    <m:r>
                      <a:rPr lang="en-US" altLang="ko-KR" sz="1800" i="1" dirty="0">
                        <a:latin typeface="Cambria Math" panose="02040503050406030204" pitchFamily="18" charset="0"/>
                        <a:cs typeface="Arial" panose="020B0604020202020204" pitchFamily="34" charset="0"/>
                      </a:rPr>
                      <m:t>𝑁</m:t>
                    </m:r>
                  </m:oMath>
                </a14:m>
                <a:r>
                  <a:rPr lang="en-US" altLang="ko-KR" sz="1800" dirty="0">
                    <a:latin typeface="Arial" panose="020B0604020202020204" pitchFamily="34" charset="0"/>
                    <a:cs typeface="Arial" panose="020B0604020202020204" pitchFamily="34" charset="0"/>
                  </a:rPr>
                  <a:t> and </a:t>
                </a:r>
                <a14:m>
                  <m:oMath xmlns:m="http://schemas.openxmlformats.org/officeDocument/2006/math">
                    <m:r>
                      <a:rPr lang="ko-KR" altLang="en-US" sz="1800" i="1">
                        <a:solidFill>
                          <a:prstClr val="black"/>
                        </a:solidFill>
                        <a:latin typeface="Cambria Math" panose="02040503050406030204" pitchFamily="18" charset="0"/>
                        <a:ea typeface="굴림" panose="020B0600000101010101" pitchFamily="50" charset="-127"/>
                        <a:cs typeface="Arial" panose="020B0604020202020204" pitchFamily="34" charset="0"/>
                      </a:rPr>
                      <m:t>𝑡</m:t>
                    </m:r>
                    <m:r>
                      <a:rPr lang="en-US" altLang="ko-KR" sz="1800" i="1">
                        <a:latin typeface="Cambria Math" panose="02040503050406030204" pitchFamily="18" charset="0"/>
                        <a:ea typeface="Cambria Math" panose="02040503050406030204" pitchFamily="18" charset="0"/>
                        <a:cs typeface="Arial" panose="020B0604020202020204" pitchFamily="34" charset="0"/>
                      </a:rPr>
                      <m:t> </m:t>
                    </m:r>
                    <m:r>
                      <a:rPr lang="en-US" altLang="ko-KR" sz="1800" i="1" dirty="0">
                        <a:latin typeface="Cambria Math" panose="02040503050406030204" pitchFamily="18" charset="0"/>
                        <a:ea typeface="Cambria Math" panose="02040503050406030204" pitchFamily="18" charset="0"/>
                        <a:cs typeface="Arial" panose="020B0604020202020204" pitchFamily="34" charset="0"/>
                      </a:rPr>
                      <m:t>∈[0,∞)</m:t>
                    </m:r>
                  </m:oMath>
                </a14:m>
                <a:r>
                  <a:rPr lang="en-US" altLang="ko-KR" sz="1800" dirty="0">
                    <a:latin typeface="Arial" panose="020B0604020202020204" pitchFamily="34" charset="0"/>
                    <a:cs typeface="Arial" panose="020B0604020202020204" pitchFamily="34" charset="0"/>
                  </a:rPr>
                  <a:t>, where</a:t>
                </a:r>
              </a:p>
              <a:p>
                <a:pPr algn="just">
                  <a:lnSpc>
                    <a:spcPct val="120000"/>
                  </a:lnSpc>
                  <a:spcBef>
                    <a:spcPts val="1000"/>
                  </a:spcBef>
                </a:pPr>
                <a14:m>
                  <m:oMathPara xmlns:m="http://schemas.openxmlformats.org/officeDocument/2006/math">
                    <m:oMathParaPr>
                      <m:jc m:val="centerGroup"/>
                    </m:oMathParaPr>
                    <m:oMath xmlns:m="http://schemas.openxmlformats.org/officeDocument/2006/math">
                      <m:nary>
                        <m:naryPr>
                          <m:chr m:val="∑"/>
                          <m:limLoc m:val="subSup"/>
                          <m:ctrlPr>
                            <a:rPr lang="en-US" altLang="ko-KR" sz="1800" i="1" smtClean="0">
                              <a:latin typeface="Cambria Math" panose="02040503050406030204" pitchFamily="18" charset="0"/>
                              <a:cs typeface="Arial" panose="020B0604020202020204" pitchFamily="34" charset="0"/>
                            </a:rPr>
                          </m:ctrlPr>
                        </m:naryPr>
                        <m:sub>
                          <m:r>
                            <m:rPr>
                              <m:brk m:alnAt="25"/>
                            </m:rPr>
                            <a:rPr lang="en-US" altLang="ko-KR" sz="1800" b="0" i="1" smtClean="0">
                              <a:latin typeface="Cambria Math" panose="02040503050406030204" pitchFamily="18" charset="0"/>
                              <a:cs typeface="Arial" panose="020B0604020202020204" pitchFamily="34" charset="0"/>
                            </a:rPr>
                            <m:t>𝑖</m:t>
                          </m:r>
                          <m:r>
                            <a:rPr lang="en-US" altLang="ko-KR" sz="1800" b="0" i="1" smtClean="0">
                              <a:latin typeface="Cambria Math" panose="02040503050406030204" pitchFamily="18" charset="0"/>
                              <a:cs typeface="Arial" panose="020B0604020202020204" pitchFamily="34" charset="0"/>
                            </a:rPr>
                            <m:t>=1</m:t>
                          </m:r>
                        </m:sub>
                        <m:sup>
                          <m:r>
                            <a:rPr lang="en-US" altLang="ko-KR" sz="1800" b="0" i="1" smtClean="0">
                              <a:latin typeface="Cambria Math" panose="02040503050406030204" pitchFamily="18" charset="0"/>
                              <a:cs typeface="Arial" panose="020B0604020202020204" pitchFamily="34" charset="0"/>
                            </a:rPr>
                            <m:t>𝑁</m:t>
                          </m:r>
                        </m:sup>
                        <m:e>
                          <m:r>
                            <a:rPr lang="en-US" altLang="ko-KR" sz="1800" i="1">
                              <a:latin typeface="Cambria Math" panose="02040503050406030204" pitchFamily="18" charset="0"/>
                              <a:cs typeface="Arial" panose="020B0604020202020204" pitchFamily="34" charset="0"/>
                            </a:rPr>
                            <m:t>𝑝</m:t>
                          </m:r>
                          <m:r>
                            <a:rPr lang="en-US" altLang="ko-KR" sz="1800" i="1" baseline="-25000">
                              <a:latin typeface="Cambria Math" panose="02040503050406030204" pitchFamily="18" charset="0"/>
                              <a:cs typeface="Arial" panose="020B0604020202020204" pitchFamily="34" charset="0"/>
                            </a:rPr>
                            <m:t>𝑖</m:t>
                          </m:r>
                          <m:d>
                            <m:dPr>
                              <m:ctrlPr>
                                <a:rPr lang="en-US" altLang="ko-KR" sz="1800" i="1" baseline="-25000">
                                  <a:latin typeface="Cambria Math" panose="02040503050406030204" pitchFamily="18" charset="0"/>
                                  <a:cs typeface="Arial" panose="020B0604020202020204" pitchFamily="34" charset="0"/>
                                </a:rPr>
                              </m:ctrlPr>
                            </m:dPr>
                            <m:e>
                              <m:r>
                                <a:rPr lang="en-US" altLang="ko-KR" sz="1800" i="1">
                                  <a:latin typeface="Cambria Math" panose="02040503050406030204" pitchFamily="18" charset="0"/>
                                  <a:cs typeface="Arial" panose="020B0604020202020204" pitchFamily="34" charset="0"/>
                                </a:rPr>
                                <m:t>𝑡</m:t>
                              </m:r>
                            </m:e>
                          </m:d>
                          <m:r>
                            <a:rPr lang="en-US" altLang="ko-KR" sz="1800" b="0" i="1" dirty="0" smtClean="0">
                              <a:latin typeface="Cambria Math" panose="02040503050406030204" pitchFamily="18" charset="0"/>
                              <a:cs typeface="Arial" panose="020B0604020202020204" pitchFamily="34" charset="0"/>
                            </a:rPr>
                            <m:t>=1 .</m:t>
                          </m:r>
                        </m:e>
                      </m:nary>
                    </m:oMath>
                  </m:oMathPara>
                </a14:m>
                <a:endParaRPr lang="en-US" altLang="ko-KR" sz="1800" dirty="0">
                  <a:latin typeface="Arial" panose="020B0604020202020204" pitchFamily="34" charset="0"/>
                  <a:cs typeface="Arial" panose="020B0604020202020204" pitchFamily="34" charset="0"/>
                </a:endParaRPr>
              </a:p>
              <a:p>
                <a:pPr algn="just">
                  <a:lnSpc>
                    <a:spcPct val="150000"/>
                  </a:lnSpc>
                  <a:spcBef>
                    <a:spcPts val="1000"/>
                  </a:spcBef>
                </a:pPr>
                <a14:m>
                  <m:oMath xmlns:m="http://schemas.openxmlformats.org/officeDocument/2006/math">
                    <m:r>
                      <a:rPr lang="en-US" altLang="ko-KR" sz="1800" i="1" dirty="0">
                        <a:latin typeface="Cambria Math" panose="02040503050406030204" pitchFamily="18" charset="0"/>
                        <a:cs typeface="Arial" panose="020B0604020202020204" pitchFamily="34" charset="0"/>
                      </a:rPr>
                      <m:t>𝑝</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m:t>
                    </m:r>
                    <m:r>
                      <a:rPr lang="en-US" altLang="ko-KR" sz="1800" i="1" dirty="0">
                        <a:latin typeface="Cambria Math" panose="02040503050406030204" pitchFamily="18" charset="0"/>
                        <a:cs typeface="Arial" panose="020B0604020202020204" pitchFamily="34" charset="0"/>
                      </a:rPr>
                      <m:t>𝑝</m:t>
                    </m:r>
                    <m:r>
                      <a:rPr lang="en-US" altLang="ko-KR" sz="1800" i="1" baseline="-25000" dirty="0">
                        <a:latin typeface="Cambria Math" panose="02040503050406030204" pitchFamily="18" charset="0"/>
                        <a:cs typeface="Arial" panose="020B0604020202020204" pitchFamily="34" charset="0"/>
                      </a:rPr>
                      <m:t>0</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m:t>
                    </m:r>
                    <m:r>
                      <a:rPr lang="en-US" altLang="ko-KR" sz="1800" i="1" dirty="0">
                        <a:latin typeface="Cambria Math" panose="02040503050406030204" pitchFamily="18" charset="0"/>
                        <a:cs typeface="Arial" panose="020B0604020202020204" pitchFamily="34" charset="0"/>
                      </a:rPr>
                      <m:t>𝑝</m:t>
                    </m:r>
                    <m:r>
                      <a:rPr lang="en-US" altLang="ko-KR" sz="1800" i="1" baseline="-25000" dirty="0">
                        <a:latin typeface="Cambria Math" panose="02040503050406030204" pitchFamily="18" charset="0"/>
                        <a:cs typeface="Arial" panose="020B0604020202020204" pitchFamily="34" charset="0"/>
                      </a:rPr>
                      <m:t>1</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 . , </m:t>
                    </m:r>
                    <m:r>
                      <a:rPr lang="en-US" altLang="ko-KR" sz="1800" i="1" dirty="0" err="1">
                        <a:latin typeface="Cambria Math" panose="02040503050406030204" pitchFamily="18" charset="0"/>
                        <a:cs typeface="Arial" panose="020B0604020202020204" pitchFamily="34" charset="0"/>
                      </a:rPr>
                      <m:t>𝑝</m:t>
                    </m:r>
                    <m:r>
                      <a:rPr lang="en-US" altLang="ko-KR" sz="1800" i="1" baseline="-25000" dirty="0" err="1">
                        <a:latin typeface="Cambria Math" panose="02040503050406030204" pitchFamily="18" charset="0"/>
                        <a:cs typeface="Arial" panose="020B0604020202020204" pitchFamily="34" charset="0"/>
                      </a:rPr>
                      <m:t>𝑁</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m:t>
                    </m:r>
                    <m:r>
                      <a:rPr lang="en-US" altLang="ko-KR" sz="1800" i="1" baseline="30000" dirty="0">
                        <a:latin typeface="Cambria Math" panose="02040503050406030204" pitchFamily="18" charset="0"/>
                        <a:cs typeface="Arial" panose="020B0604020202020204" pitchFamily="34" charset="0"/>
                      </a:rPr>
                      <m:t>𝑇</m:t>
                    </m:r>
                    <m:r>
                      <a:rPr lang="en-US" altLang="ko-KR" sz="1800" i="1" dirty="0">
                        <a:latin typeface="Cambria Math" panose="02040503050406030204" pitchFamily="18" charset="0"/>
                        <a:cs typeface="Arial" panose="020B0604020202020204" pitchFamily="34" charset="0"/>
                      </a:rPr>
                      <m:t> </m:t>
                    </m:r>
                  </m:oMath>
                </a14:m>
                <a:r>
                  <a:rPr lang="en-US" altLang="ko-KR" sz="1800" dirty="0">
                    <a:latin typeface="Arial" panose="020B0604020202020204" pitchFamily="34" charset="0"/>
                    <a:cs typeface="Arial" panose="020B0604020202020204" pitchFamily="34" charset="0"/>
                  </a:rPr>
                  <a:t>: probability vector associated with </a:t>
                </a:r>
                <a14:m>
                  <m:oMath xmlns:m="http://schemas.openxmlformats.org/officeDocument/2006/math">
                    <m:r>
                      <a:rPr lang="en-US" altLang="ko-KR" sz="1800" i="1" dirty="0">
                        <a:latin typeface="Cambria Math" panose="02040503050406030204" pitchFamily="18" charset="0"/>
                        <a:cs typeface="Arial" panose="020B0604020202020204" pitchFamily="34" charset="0"/>
                      </a:rPr>
                      <m:t>𝐼</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a:t>
                </a:r>
              </a:p>
            </p:txBody>
          </p:sp>
        </mc:Choice>
        <mc:Fallback xmlns="">
          <p:sp>
            <p:nvSpPr>
              <p:cNvPr id="4" name="부제목 2"/>
              <p:cNvSpPr>
                <a:spLocks noGrp="1" noRot="1" noChangeAspect="1" noMove="1" noResize="1" noEditPoints="1" noAdjustHandles="1" noChangeArrowheads="1" noChangeShapeType="1" noTextEdit="1"/>
              </p:cNvSpPr>
              <p:nvPr>
                <p:ph type="subTitle" idx="1"/>
              </p:nvPr>
            </p:nvSpPr>
            <p:spPr>
              <a:xfrm>
                <a:off x="611560" y="1916832"/>
                <a:ext cx="8143932" cy="4091346"/>
              </a:xfrm>
              <a:blipFill>
                <a:blip r:embed="rId2"/>
                <a:stretch>
                  <a:fillRect l="-599" b="-14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6012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SIS model</a:t>
            </a:r>
            <a:endParaRPr lang="ko-KR" altLang="en-US" dirty="0"/>
          </a:p>
        </p:txBody>
      </p:sp>
      <mc:AlternateContent xmlns:mc="http://schemas.openxmlformats.org/markup-compatibility/2006" xmlns:a14="http://schemas.microsoft.com/office/drawing/2010/main">
        <mc:Choice Requires="a14">
          <p:sp>
            <p:nvSpPr>
              <p:cNvPr id="38" name="직사각형 37"/>
              <p:cNvSpPr/>
              <p:nvPr/>
            </p:nvSpPr>
            <p:spPr>
              <a:xfrm>
                <a:off x="1602842" y="2373940"/>
                <a:ext cx="6239657" cy="1929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𝑗𝑖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m>
                                  <m:mPr>
                                    <m:mcs>
                                      <m:mc>
                                        <m:mcPr>
                                          <m:count m:val="2"/>
                                          <m:mcJc m:val="center"/>
                                        </m:mcPr>
                                      </m:mc>
                                    </m:mcs>
                                    <m:ctrlPr>
                                      <a:rPr lang="en-US" altLang="ko-KR" b="0" i="1" smtClean="0">
                                        <a:latin typeface="Cambria Math" panose="02040503050406030204" pitchFamily="18" charset="0"/>
                                      </a:rPr>
                                    </m:ctrlPr>
                                  </m:mPr>
                                  <m:mr>
                                    <m:e>
                                      <m:f>
                                        <m:fPr>
                                          <m:ctrlPr>
                                            <a:rPr lang="en-US" altLang="ko-KR" b="0" i="1" smtClean="0">
                                              <a:latin typeface="Cambria Math" panose="02040503050406030204" pitchFamily="18" charset="0"/>
                                            </a:rPr>
                                          </m:ctrlPr>
                                        </m:fPr>
                                        <m:num>
                                          <m:r>
                                            <m:rPr>
                                              <m:brk m:alnAt="7"/>
                                            </m:rPr>
                                            <a:rPr lang="ko-KR" altLang="en-US" b="0" i="1" smtClean="0">
                                              <a:latin typeface="Cambria Math" panose="02040503050406030204" pitchFamily="18" charset="0"/>
                                            </a:rPr>
                                            <m:t>𝛽</m:t>
                                          </m:r>
                                        </m:num>
                                        <m:den>
                                          <m:r>
                                            <m:rPr>
                                              <m:brk m:alnAt="7"/>
                                            </m:rPr>
                                            <a:rPr lang="en-US" altLang="ko-KR" b="0" i="1" smtClean="0">
                                              <a:latin typeface="Cambria Math" panose="02040503050406030204" pitchFamily="18" charset="0"/>
                                            </a:rPr>
                                            <m:t>𝑁</m:t>
                                          </m:r>
                                        </m:den>
                                      </m:f>
                                      <m:r>
                                        <a:rPr lang="en-US" altLang="ko-KR" i="1">
                                          <a:latin typeface="Cambria Math" panose="02040503050406030204" pitchFamily="18" charset="0"/>
                                        </a:rPr>
                                        <m:t>𝑖</m:t>
                                      </m:r>
                                      <m:d>
                                        <m:dPr>
                                          <m:ctrlPr>
                                            <a:rPr lang="en-US" altLang="ko-KR" i="1">
                                              <a:latin typeface="Cambria Math" panose="02040503050406030204" pitchFamily="18" charset="0"/>
                                            </a:rPr>
                                          </m:ctrlPr>
                                        </m:dPr>
                                        <m:e>
                                          <m:r>
                                            <m:rPr>
                                              <m:brk m:alnAt="7"/>
                                            </m:rP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𝑖</m:t>
                                          </m:r>
                                        </m:e>
                                      </m:d>
                                      <m:r>
                                        <m:rPr>
                                          <m:sty m:val="p"/>
                                          <m:brk m:alnAt="7"/>
                                        </m:rPr>
                                        <a:rPr lang="el-GR" altLang="ko-KR" b="0" i="1" smtClean="0">
                                          <a:latin typeface="Cambria Math" panose="02040503050406030204" pitchFamily="18" charset="0"/>
                                          <a:ea typeface="Cambria Math" panose="02040503050406030204" pitchFamily="18" charset="0"/>
                                        </a:rPr>
                                        <m:t>Δ</m:t>
                                      </m:r>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𝑜</m:t>
                                      </m:r>
                                      <m:r>
                                        <a:rPr lang="en-US" altLang="ko-KR" b="0" i="1" smtClean="0">
                                          <a:latin typeface="Cambria Math" panose="02040503050406030204" pitchFamily="18" charset="0"/>
                                          <a:ea typeface="Cambria Math" panose="02040503050406030204" pitchFamily="18" charset="0"/>
                                        </a:rPr>
                                        <m:t>(</m:t>
                                      </m:r>
                                      <m:r>
                                        <m:rPr>
                                          <m:sty m:val="p"/>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m:t>
                                      </m:r>
                                    </m:e>
                                    <m:e>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mr>
                                  <m:mr>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e>
                                      </m:d>
                                      <m:r>
                                        <a:rPr lang="en-US" altLang="ko-KR" b="0" i="1" smtClean="0">
                                          <a:latin typeface="Cambria Math" panose="02040503050406030204" pitchFamily="18" charset="0"/>
                                        </a:rPr>
                                        <m:t>𝑖</m:t>
                                      </m:r>
                                      <m:r>
                                        <m:rPr>
                                          <m:sty m:val="p"/>
                                          <m:brk m:alnAt="7"/>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r>
                                        <m:rPr>
                                          <m:brk m:alnAt="7"/>
                                        </m:rP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𝑜</m:t>
                                      </m:r>
                                      <m:r>
                                        <a:rPr lang="en-US" altLang="ko-KR" i="1">
                                          <a:latin typeface="Cambria Math" panose="02040503050406030204" pitchFamily="18" charset="0"/>
                                          <a:ea typeface="Cambria Math" panose="02040503050406030204" pitchFamily="18" charset="0"/>
                                        </a:rPr>
                                        <m:t>(</m:t>
                                      </m:r>
                                      <m:r>
                                        <m:rPr>
                                          <m:sty m:val="p"/>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r>
                                        <a:rPr lang="en-US" altLang="ko-KR" i="1">
                                          <a:latin typeface="Cambria Math" panose="02040503050406030204" pitchFamily="18" charset="0"/>
                                          <a:ea typeface="Cambria Math" panose="02040503050406030204" pitchFamily="18" charset="0"/>
                                        </a:rPr>
                                        <m:t>)</m:t>
                                      </m:r>
                                    </m:e>
                                    <m:e>
                                      <m:r>
                                        <a:rPr lang="en-US" altLang="ko-KR" b="0" i="1" smtClean="0">
                                          <a:latin typeface="Cambria Math" panose="02040503050406030204" pitchFamily="18" charset="0"/>
                                        </a:rPr>
                                        <m:t>                           </m:t>
                                      </m:r>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b="0" i="1" smtClean="0">
                                          <a:latin typeface="Cambria Math" panose="02040503050406030204" pitchFamily="18" charset="0"/>
                                        </a:rPr>
                                        <m:t>−</m:t>
                                      </m:r>
                                      <m:r>
                                        <a:rPr lang="en-US" altLang="ko-KR" i="1">
                                          <a:latin typeface="Cambria Math" panose="02040503050406030204" pitchFamily="18" charset="0"/>
                                        </a:rPr>
                                        <m:t>1</m:t>
                                      </m:r>
                                    </m:e>
                                  </m:mr>
                                </m:m>
                              </m:e>
                            </m:mr>
                            <m:mr>
                              <m:e>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1</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f>
                                            <m:fPr>
                                              <m:ctrlPr>
                                                <a:rPr lang="en-US" altLang="ko-KR" i="1">
                                                  <a:latin typeface="Cambria Math" panose="02040503050406030204" pitchFamily="18" charset="0"/>
                                                </a:rPr>
                                              </m:ctrlPr>
                                            </m:fPr>
                                            <m:num>
                                              <m:r>
                                                <m:rPr>
                                                  <m:brk m:alnAt="7"/>
                                                </m:rPr>
                                                <a:rPr lang="ko-KR" altLang="en-US" i="1">
                                                  <a:latin typeface="Cambria Math" panose="02040503050406030204" pitchFamily="18" charset="0"/>
                                                </a:rPr>
                                                <m:t>𝛽</m:t>
                                              </m:r>
                                            </m:num>
                                            <m:den>
                                              <m:r>
                                                <m:rPr>
                                                  <m:brk m:alnAt="7"/>
                                                </m:rPr>
                                                <a:rPr lang="en-US" altLang="ko-KR" i="1">
                                                  <a:latin typeface="Cambria Math" panose="02040503050406030204" pitchFamily="18" charset="0"/>
                                                </a:rPr>
                                                <m:t>𝑁</m:t>
                                              </m:r>
                                            </m:den>
                                          </m:f>
                                          <m:r>
                                            <a:rPr lang="en-US" altLang="ko-KR" i="1">
                                              <a:latin typeface="Cambria Math" panose="02040503050406030204" pitchFamily="18" charset="0"/>
                                            </a:rPr>
                                            <m:t>𝑖</m:t>
                                          </m:r>
                                          <m:d>
                                            <m:dPr>
                                              <m:ctrlPr>
                                                <a:rPr lang="en-US" altLang="ko-KR" i="1">
                                                  <a:latin typeface="Cambria Math" panose="02040503050406030204" pitchFamily="18" charset="0"/>
                                                </a:rPr>
                                              </m:ctrlPr>
                                            </m:dPr>
                                            <m:e>
                                              <m:r>
                                                <m:rPr>
                                                  <m:brk m:alnAt="7"/>
                                                </m:rP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𝑖</m:t>
                                              </m:r>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r>
                                                <a:rPr lang="en-US" altLang="ko-KR" i="1">
                                                  <a:latin typeface="Cambria Math" panose="02040503050406030204" pitchFamily="18" charset="0"/>
                                                </a:rPr>
                                                <m:t>𝑏</m:t>
                                              </m:r>
                                              <m:r>
                                                <a:rPr lang="en-US" altLang="ko-KR" i="1">
                                                  <a:latin typeface="Cambria Math" panose="02040503050406030204" pitchFamily="18" charset="0"/>
                                                </a:rPr>
                                                <m:t>+</m:t>
                                              </m:r>
                                              <m:r>
                                                <a:rPr lang="en-US" altLang="ko-KR" i="1">
                                                  <a:latin typeface="Cambria Math" panose="02040503050406030204" pitchFamily="18" charset="0"/>
                                                </a:rPr>
                                                <m:t>𝑟</m:t>
                                              </m:r>
                                            </m:e>
                                          </m:d>
                                        </m:e>
                                      </m:d>
                                      <m:r>
                                        <m:rPr>
                                          <m:sty m:val="p"/>
                                          <m:brk m:alnAt="7"/>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r>
                                        <m:rPr>
                                          <m:brk m:alnAt="7"/>
                                        </m:rP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𝑜</m:t>
                                      </m:r>
                                      <m:r>
                                        <a:rPr lang="en-US" altLang="ko-KR" i="1">
                                          <a:latin typeface="Cambria Math" panose="02040503050406030204" pitchFamily="18" charset="0"/>
                                          <a:ea typeface="Cambria Math" panose="02040503050406030204" pitchFamily="18" charset="0"/>
                                        </a:rPr>
                                        <m:t>(</m:t>
                                      </m:r>
                                      <m:r>
                                        <m:rPr>
                                          <m:sty m:val="p"/>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r>
                                        <a:rPr lang="en-US" altLang="ko-KR" i="1">
                                          <a:latin typeface="Cambria Math" panose="02040503050406030204" pitchFamily="18" charset="0"/>
                                          <a:ea typeface="Cambria Math" panose="02040503050406030204" pitchFamily="18" charset="0"/>
                                        </a:rPr>
                                        <m:t>)</m:t>
                                      </m:r>
                                    </m:e>
                                    <m:e>
                                      <m:r>
                                        <a:rPr lang="en-US" altLang="ko-KR" i="1">
                                          <a:latin typeface="Cambria Math" panose="02040503050406030204" pitchFamily="18" charset="0"/>
                                        </a:rPr>
                                        <m:t>𝑗</m:t>
                                      </m:r>
                                      <m:r>
                                        <a:rPr lang="en-US" altLang="ko-KR" i="1">
                                          <a:latin typeface="Cambria Math" panose="02040503050406030204" pitchFamily="18" charset="0"/>
                                        </a:rPr>
                                        <m:t>=</m:t>
                                      </m:r>
                                      <m:r>
                                        <a:rPr lang="en-US" altLang="ko-KR" i="1">
                                          <a:latin typeface="Cambria Math" panose="02040503050406030204" pitchFamily="18" charset="0"/>
                                        </a:rPr>
                                        <m:t>𝑖</m:t>
                                      </m:r>
                                    </m:e>
                                  </m:mr>
                                  <m:mr>
                                    <m:e>
                                      <m:r>
                                        <a:rPr lang="en-US" altLang="ko-KR" i="1">
                                          <a:latin typeface="Cambria Math" panose="02040503050406030204" pitchFamily="18" charset="0"/>
                                          <a:ea typeface="Cambria Math" panose="02040503050406030204" pitchFamily="18" charset="0"/>
                                        </a:rPr>
                                        <m:t>𝑜</m:t>
                                      </m:r>
                                      <m:r>
                                        <a:rPr lang="en-US" altLang="ko-KR" i="1">
                                          <a:latin typeface="Cambria Math" panose="02040503050406030204" pitchFamily="18" charset="0"/>
                                          <a:ea typeface="Cambria Math" panose="02040503050406030204" pitchFamily="18" charset="0"/>
                                        </a:rPr>
                                        <m:t>(</m:t>
                                      </m:r>
                                      <m:r>
                                        <m:rPr>
                                          <m:sty m:val="p"/>
                                        </m:rPr>
                                        <a:rPr lang="el-GR" altLang="ko-KR" i="1">
                                          <a:latin typeface="Cambria Math" panose="02040503050406030204" pitchFamily="18" charset="0"/>
                                          <a:ea typeface="Cambria Math" panose="02040503050406030204" pitchFamily="18" charset="0"/>
                                        </a:rPr>
                                        <m:t>Δ</m:t>
                                      </m:r>
                                      <m:r>
                                        <a:rPr lang="en-US" altLang="ko-KR" i="1">
                                          <a:latin typeface="Cambria Math" panose="02040503050406030204" pitchFamily="18" charset="0"/>
                                          <a:ea typeface="Cambria Math" panose="02040503050406030204" pitchFamily="18" charset="0"/>
                                        </a:rPr>
                                        <m:t>𝑡</m:t>
                                      </m:r>
                                      <m:r>
                                        <a:rPr lang="en-US" altLang="ko-KR" i="1">
                                          <a:latin typeface="Cambria Math" panose="02040503050406030204" pitchFamily="18" charset="0"/>
                                          <a:ea typeface="Cambria Math" panose="02040503050406030204" pitchFamily="18" charset="0"/>
                                        </a:rPr>
                                        <m:t>)</m:t>
                                      </m:r>
                                    </m:e>
                                    <m:e>
                                      <m:r>
                                        <m:rPr>
                                          <m:sty m:val="p"/>
                                        </m:rPr>
                                        <a:rPr lang="en-US" altLang="ko-KR" b="0" i="0" smtClean="0">
                                          <a:latin typeface="Cambria Math" panose="02040503050406030204" pitchFamily="18" charset="0"/>
                                        </a:rPr>
                                        <m:t>othewise</m:t>
                                      </m:r>
                                    </m:e>
                                  </m:mr>
                                </m:m>
                              </m:e>
                            </m:mr>
                          </m:m>
                        </m:e>
                      </m:d>
                    </m:oMath>
                  </m:oMathPara>
                </a14:m>
                <a:endParaRPr lang="ko-KR" altLang="en-US" dirty="0"/>
              </a:p>
            </p:txBody>
          </p:sp>
        </mc:Choice>
        <mc:Fallback xmlns="">
          <p:sp>
            <p:nvSpPr>
              <p:cNvPr id="38" name="직사각형 37"/>
              <p:cNvSpPr>
                <a:spLocks noRot="1" noChangeAspect="1" noMove="1" noResize="1" noEditPoints="1" noAdjustHandles="1" noChangeArrowheads="1" noChangeShapeType="1" noTextEdit="1"/>
              </p:cNvSpPr>
              <p:nvPr/>
            </p:nvSpPr>
            <p:spPr>
              <a:xfrm>
                <a:off x="1602842" y="2373940"/>
                <a:ext cx="6239657" cy="1929374"/>
              </a:xfrm>
              <a:prstGeom prst="rect">
                <a:avLst/>
              </a:prstGeom>
              <a:blipFill>
                <a:blip r:embed="rId3"/>
                <a:stretch>
                  <a:fillRect/>
                </a:stretch>
              </a:blipFill>
            </p:spPr>
            <p:txBody>
              <a:bodyPr/>
              <a:lstStyle/>
              <a:p>
                <a:r>
                  <a:rPr lang="ko-KR" altLang="en-US">
                    <a:noFill/>
                  </a:rPr>
                  <a:t> </a:t>
                </a:r>
              </a:p>
            </p:txBody>
          </p:sp>
        </mc:Fallback>
      </mc:AlternateContent>
      <p:sp>
        <p:nvSpPr>
          <p:cNvPr id="39" name="직사각형 38"/>
          <p:cNvSpPr/>
          <p:nvPr/>
        </p:nvSpPr>
        <p:spPr>
          <a:xfrm>
            <a:off x="755576" y="1772816"/>
            <a:ext cx="3647217"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Infinitesimal transition probability </a:t>
            </a:r>
            <a:endParaRPr lang="ko-KR" altLang="en-US" dirty="0"/>
          </a:p>
        </p:txBody>
      </p:sp>
      <mc:AlternateContent xmlns:mc="http://schemas.openxmlformats.org/markup-compatibility/2006" xmlns:a14="http://schemas.microsoft.com/office/drawing/2010/main">
        <mc:Choice Requires="a14">
          <p:sp>
            <p:nvSpPr>
              <p:cNvPr id="41" name="직사각형 40"/>
              <p:cNvSpPr/>
              <p:nvPr/>
            </p:nvSpPr>
            <p:spPr>
              <a:xfrm>
                <a:off x="900138" y="4519602"/>
                <a:ext cx="8064350" cy="1065420"/>
              </a:xfrm>
              <a:prstGeom prst="rect">
                <a:avLst/>
              </a:prstGeom>
            </p:spPr>
            <p:txBody>
              <a:bodyPr wrap="square">
                <a:spAutoFit/>
              </a:bodyPr>
              <a:lstStyle/>
              <a:p>
                <a:pPr algn="ctr">
                  <a:lnSpc>
                    <a:spcPct val="150000"/>
                  </a:lnSpc>
                  <a:buClr>
                    <a:srgbClr val="727CA3"/>
                  </a:buClr>
                  <a:buSzPct val="76000"/>
                </a:pPr>
                <a14:m>
                  <m:oMathPara xmlns:m="http://schemas.openxmlformats.org/officeDocument/2006/math">
                    <m:oMathParaPr>
                      <m:jc m:val="left"/>
                    </m:oMathParaPr>
                    <m:oMath xmlns:m="http://schemas.openxmlformats.org/officeDocument/2006/math">
                      <m:r>
                        <a:rPr lang="en-US" altLang="ko-KR" i="1" smtClean="0">
                          <a:solidFill>
                            <a:prstClr val="black"/>
                          </a:solidFill>
                          <a:latin typeface="Cambria Math" panose="02040503050406030204" pitchFamily="18" charset="0"/>
                        </a:rPr>
                        <m:t>𝑝</m:t>
                      </m:r>
                      <m:r>
                        <a:rPr lang="en-US" altLang="ko-KR" i="1" baseline="-25000" smtClean="0">
                          <a:solidFill>
                            <a:prstClr val="black"/>
                          </a:solidFill>
                          <a:latin typeface="Cambria Math" panose="02040503050406030204" pitchFamily="18" charset="0"/>
                        </a:rPr>
                        <m:t>𝑖</m:t>
                      </m:r>
                      <m:r>
                        <a:rPr lang="en-US" altLang="ko-KR" b="0" i="1" baseline="-25000" smtClean="0">
                          <a:solidFill>
                            <a:prstClr val="black"/>
                          </a:solidFill>
                          <a:latin typeface="Cambria Math" panose="02040503050406030204" pitchFamily="18" charset="0"/>
                        </a:rPr>
                        <m:t> </m:t>
                      </m:r>
                      <m:d>
                        <m:dPr>
                          <m:ctrlPr>
                            <a:rPr lang="en-US" altLang="ko-KR" b="0" i="1" dirty="0" smtClean="0">
                              <a:solidFill>
                                <a:prstClr val="black"/>
                              </a:solidFill>
                              <a:latin typeface="Cambria Math" panose="02040503050406030204" pitchFamily="18" charset="0"/>
                            </a:rPr>
                          </m:ctrlPr>
                        </m:dPr>
                        <m:e>
                          <m:r>
                            <a:rPr lang="en-US" altLang="ko-KR" b="0" i="1" dirty="0" smtClean="0">
                              <a:solidFill>
                                <a:prstClr val="black"/>
                              </a:solidFill>
                              <a:latin typeface="Cambria Math" panose="02040503050406030204" pitchFamily="18" charset="0"/>
                            </a:rPr>
                            <m:t>𝑡</m:t>
                          </m:r>
                          <m:r>
                            <a:rPr lang="en-US" altLang="ko-KR" b="0" i="1" dirty="0" smtClean="0">
                              <a:solidFill>
                                <a:prstClr val="black"/>
                              </a:solidFill>
                              <a:latin typeface="Cambria Math" panose="02040503050406030204" pitchFamily="18" charset="0"/>
                            </a:rPr>
                            <m:t>+</m:t>
                          </m:r>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e>
                      </m:d>
                      <m:r>
                        <a:rPr lang="en-US" altLang="ko-KR" i="1" dirty="0" smtClean="0">
                          <a:solidFill>
                            <a:prstClr val="black"/>
                          </a:solidFill>
                          <a:latin typeface="Cambria Math" panose="02040503050406030204" pitchFamily="18" charset="0"/>
                          <a:cs typeface="+mj-cs"/>
                        </a:rPr>
                        <m:t>= </m:t>
                      </m:r>
                      <m:sSub>
                        <m:sSubPr>
                          <m:ctrlPr>
                            <a:rPr lang="en-US" altLang="ko-KR" i="1" dirty="0" smtClean="0">
                              <a:solidFill>
                                <a:prstClr val="black"/>
                              </a:solidFill>
                              <a:latin typeface="Cambria Math" panose="02040503050406030204" pitchFamily="18" charset="0"/>
                              <a:cs typeface="+mj-cs"/>
                            </a:rPr>
                          </m:ctrlPr>
                        </m:sSubPr>
                        <m:e>
                          <m:r>
                            <a:rPr lang="en-US" altLang="ko-KR" i="1" dirty="0">
                              <a:solidFill>
                                <a:prstClr val="black"/>
                              </a:solidFill>
                              <a:latin typeface="Cambria Math" panose="02040503050406030204" pitchFamily="18" charset="0"/>
                            </a:rPr>
                            <m:t>𝑝</m:t>
                          </m:r>
                        </m:e>
                        <m:sub>
                          <m:r>
                            <a:rPr lang="en-US" altLang="ko-KR" b="0" i="1" dirty="0" smtClean="0">
                              <a:solidFill>
                                <a:prstClr val="black"/>
                              </a:solidFill>
                              <a:latin typeface="Cambria Math" panose="02040503050406030204" pitchFamily="18" charset="0"/>
                              <a:cs typeface="+mj-cs"/>
                            </a:rPr>
                            <m:t>𝑖</m:t>
                          </m:r>
                          <m:r>
                            <a:rPr lang="en-US" altLang="ko-KR" b="0" i="1" dirty="0" smtClean="0">
                              <a:solidFill>
                                <a:prstClr val="black"/>
                              </a:solidFill>
                              <a:latin typeface="Cambria Math" panose="02040503050406030204" pitchFamily="18" charset="0"/>
                              <a:cs typeface="+mj-cs"/>
                            </a:rPr>
                            <m:t>−1</m:t>
                          </m:r>
                        </m:sub>
                      </m:sSub>
                      <m:d>
                        <m:dPr>
                          <m:ctrlPr>
                            <a:rPr lang="en-US" altLang="ko-KR" i="1" dirty="0" smtClean="0">
                              <a:solidFill>
                                <a:prstClr val="black"/>
                              </a:solidFill>
                              <a:latin typeface="Cambria Math" panose="02040503050406030204" pitchFamily="18" charset="0"/>
                              <a:cs typeface="+mj-cs"/>
                            </a:rPr>
                          </m:ctrlPr>
                        </m:dPr>
                        <m:e>
                          <m:r>
                            <a:rPr lang="en-US" altLang="ko-KR" i="1" dirty="0">
                              <a:solidFill>
                                <a:prstClr val="black"/>
                              </a:solidFill>
                              <a:latin typeface="Cambria Math" panose="02040503050406030204" pitchFamily="18" charset="0"/>
                              <a:cs typeface="+mj-cs"/>
                            </a:rPr>
                            <m:t>𝑡</m:t>
                          </m:r>
                        </m:e>
                      </m:d>
                      <m:r>
                        <a:rPr lang="en-US" altLang="ko-KR" i="1" dirty="0">
                          <a:solidFill>
                            <a:prstClr val="black"/>
                          </a:solidFill>
                          <a:latin typeface="Cambria Math" panose="02040503050406030204" pitchFamily="18" charset="0"/>
                          <a:cs typeface="+mj-cs"/>
                        </a:rPr>
                        <m:t>𝑏</m:t>
                      </m:r>
                      <m:d>
                        <m:dPr>
                          <m:ctrlPr>
                            <a:rPr lang="en-US" altLang="ko-KR" i="1" dirty="0">
                              <a:solidFill>
                                <a:prstClr val="black"/>
                              </a:solidFill>
                              <a:latin typeface="Cambria Math" panose="02040503050406030204" pitchFamily="18" charset="0"/>
                              <a:cs typeface="+mj-cs"/>
                            </a:rPr>
                          </m:ctrlPr>
                        </m:dPr>
                        <m:e>
                          <m:r>
                            <a:rPr lang="en-US" altLang="ko-KR" i="1" dirty="0">
                              <a:solidFill>
                                <a:prstClr val="black"/>
                              </a:solidFill>
                              <a:latin typeface="Cambria Math" panose="02040503050406030204" pitchFamily="18" charset="0"/>
                              <a:cs typeface="+mj-cs"/>
                            </a:rPr>
                            <m:t>𝑖</m:t>
                          </m:r>
                          <m:r>
                            <a:rPr lang="en-US" altLang="ko-KR" i="1" dirty="0">
                              <a:solidFill>
                                <a:prstClr val="black"/>
                              </a:solidFill>
                              <a:latin typeface="Cambria Math" panose="02040503050406030204" pitchFamily="18" charset="0"/>
                              <a:cs typeface="+mj-cs"/>
                            </a:rPr>
                            <m:t>−1</m:t>
                          </m:r>
                        </m:e>
                      </m:d>
                      <m:r>
                        <m:rPr>
                          <m:sty m:val="p"/>
                        </m:rPr>
                        <a:rPr lang="el-GR" altLang="ko-KR" i="0" dirty="0">
                          <a:solidFill>
                            <a:prstClr val="black"/>
                          </a:solidFill>
                          <a:latin typeface="Cambria Math" panose="02040503050406030204" pitchFamily="18" charset="0"/>
                          <a:cs typeface="+mj-cs"/>
                        </a:rPr>
                        <m:t>Δ</m:t>
                      </m:r>
                      <m:r>
                        <a:rPr lang="en-US" altLang="ko-KR" i="1" dirty="0">
                          <a:solidFill>
                            <a:prstClr val="black"/>
                          </a:solidFill>
                          <a:latin typeface="Cambria Math" panose="02040503050406030204" pitchFamily="18" charset="0"/>
                          <a:cs typeface="+mj-cs"/>
                        </a:rPr>
                        <m:t>𝑡</m:t>
                      </m:r>
                      <m:r>
                        <a:rPr lang="en-US" altLang="ko-KR" i="1" dirty="0">
                          <a:solidFill>
                            <a:prstClr val="black"/>
                          </a:solidFill>
                          <a:latin typeface="Cambria Math" panose="02040503050406030204" pitchFamily="18" charset="0"/>
                        </a:rPr>
                        <m:t>+</m:t>
                      </m:r>
                      <m:sSub>
                        <m:sSubPr>
                          <m:ctrlPr>
                            <a:rPr lang="en-US" altLang="ko-KR" i="1" dirty="0">
                              <a:solidFill>
                                <a:prstClr val="black"/>
                              </a:solidFill>
                              <a:latin typeface="Cambria Math" panose="02040503050406030204" pitchFamily="18" charset="0"/>
                            </a:rPr>
                          </m:ctrlPr>
                        </m:sSubPr>
                        <m:e>
                          <m:r>
                            <a:rPr lang="en-US" altLang="ko-KR" i="1" dirty="0">
                              <a:solidFill>
                                <a:prstClr val="black"/>
                              </a:solidFill>
                              <a:latin typeface="Cambria Math" panose="02040503050406030204" pitchFamily="18" charset="0"/>
                            </a:rPr>
                            <m:t>𝑝</m:t>
                          </m:r>
                        </m:e>
                        <m:sub>
                          <m:r>
                            <a:rPr lang="en-US" altLang="ko-KR" i="1" dirty="0">
                              <a:solidFill>
                                <a:prstClr val="black"/>
                              </a:solidFill>
                              <a:latin typeface="Cambria Math" panose="02040503050406030204" pitchFamily="18" charset="0"/>
                            </a:rPr>
                            <m:t>𝑖</m:t>
                          </m:r>
                        </m:sub>
                      </m:sSub>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𝑡</m:t>
                          </m:r>
                        </m:e>
                      </m:d>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1−</m:t>
                          </m:r>
                          <m:d>
                            <m:dPr>
                              <m:begChr m:val="["/>
                              <m:endChr m:val="]"/>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𝑏</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i="1" dirty="0">
                                  <a:solidFill>
                                    <a:prstClr val="black"/>
                                  </a:solidFill>
                                  <a:latin typeface="Cambria Math" panose="02040503050406030204" pitchFamily="18" charset="0"/>
                                </a:rPr>
                                <m:t>+</m:t>
                              </m:r>
                              <m:r>
                                <a:rPr lang="en-US" altLang="ko-KR" i="1" dirty="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e>
                          </m:d>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e>
                      </m:d>
                    </m:oMath>
                  </m:oMathPara>
                </a14:m>
                <a:endParaRPr lang="en-US" altLang="ko-KR" i="1" dirty="0">
                  <a:solidFill>
                    <a:prstClr val="black"/>
                  </a:solidFill>
                  <a:latin typeface="Cambria Math" panose="02040503050406030204" pitchFamily="18" charset="0"/>
                </a:endParaRPr>
              </a:p>
              <a:p>
                <a:pPr>
                  <a:lnSpc>
                    <a:spcPct val="150000"/>
                  </a:lnSpc>
                  <a:buClr>
                    <a:srgbClr val="727CA3"/>
                  </a:buClr>
                  <a:buSzPct val="76000"/>
                </a:pPr>
                <a:r>
                  <a:rPr lang="en-US" altLang="ko-KR" b="0" dirty="0">
                    <a:solidFill>
                      <a:prstClr val="black"/>
                    </a:solidFill>
                  </a:rPr>
                  <a:t>      </a:t>
                </a:r>
                <a14:m>
                  <m:oMath xmlns:m="http://schemas.openxmlformats.org/officeDocument/2006/math">
                    <m:r>
                      <a:rPr lang="en-US" altLang="ko-KR" i="1" dirty="0">
                        <a:solidFill>
                          <a:prstClr val="black"/>
                        </a:solidFill>
                        <a:latin typeface="Cambria Math" panose="02040503050406030204" pitchFamily="18" charset="0"/>
                      </a:rPr>
                      <m:t>+</m:t>
                    </m:r>
                    <m:sSub>
                      <m:sSubPr>
                        <m:ctrlPr>
                          <a:rPr lang="en-US" altLang="ko-KR" i="1" dirty="0">
                            <a:solidFill>
                              <a:prstClr val="black"/>
                            </a:solidFill>
                            <a:latin typeface="Cambria Math" panose="02040503050406030204" pitchFamily="18" charset="0"/>
                          </a:rPr>
                        </m:ctrlPr>
                      </m:sSubPr>
                      <m:e>
                        <m:r>
                          <a:rPr lang="en-US" altLang="ko-KR" i="1" dirty="0">
                            <a:solidFill>
                              <a:prstClr val="black"/>
                            </a:solidFill>
                            <a:latin typeface="Cambria Math" panose="02040503050406030204" pitchFamily="18" charset="0"/>
                          </a:rPr>
                          <m:t>𝑝</m:t>
                        </m:r>
                      </m:e>
                      <m:sub>
                        <m:r>
                          <a:rPr lang="en-US" altLang="ko-KR" i="1" dirty="0">
                            <a:solidFill>
                              <a:prstClr val="black"/>
                            </a:solidFill>
                            <a:latin typeface="Cambria Math" panose="02040503050406030204" pitchFamily="18" charset="0"/>
                          </a:rPr>
                          <m:t>𝑖</m:t>
                        </m:r>
                        <m:r>
                          <a:rPr lang="en-US" altLang="ko-KR" i="1" dirty="0">
                            <a:solidFill>
                              <a:prstClr val="black"/>
                            </a:solidFill>
                            <a:latin typeface="Cambria Math" panose="02040503050406030204" pitchFamily="18" charset="0"/>
                          </a:rPr>
                          <m:t>+1</m:t>
                        </m:r>
                      </m:sub>
                    </m:sSub>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𝑡</m:t>
                        </m:r>
                      </m:e>
                    </m:d>
                    <m:r>
                      <a:rPr lang="en-US" altLang="ko-KR" i="1" dirty="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𝑖</m:t>
                        </m:r>
                        <m:r>
                          <a:rPr lang="en-US" altLang="ko-KR" i="1" dirty="0">
                            <a:solidFill>
                              <a:prstClr val="black"/>
                            </a:solidFill>
                            <a:latin typeface="Cambria Math" panose="02040503050406030204" pitchFamily="18" charset="0"/>
                          </a:rPr>
                          <m:t>+1</m:t>
                        </m:r>
                      </m:e>
                    </m:d>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r>
                      <a:rPr lang="en-US" altLang="ko-KR" i="1" dirty="0">
                        <a:solidFill>
                          <a:prstClr val="black"/>
                        </a:solidFill>
                        <a:latin typeface="Cambria Math" panose="02040503050406030204" pitchFamily="18" charset="0"/>
                      </a:rPr>
                      <m:t>+</m:t>
                    </m:r>
                    <m:r>
                      <a:rPr lang="en-US" altLang="ko-KR" i="1" dirty="0">
                        <a:solidFill>
                          <a:prstClr val="black"/>
                        </a:solidFill>
                        <a:latin typeface="Cambria Math" panose="02040503050406030204" pitchFamily="18" charset="0"/>
                      </a:rPr>
                      <m:t>𝑜</m:t>
                    </m:r>
                    <m:r>
                      <a:rPr lang="en-US" altLang="ko-KR" i="1" dirty="0">
                        <a:solidFill>
                          <a:prstClr val="black"/>
                        </a:solidFill>
                        <a:latin typeface="Cambria Math" panose="02040503050406030204" pitchFamily="18" charset="0"/>
                      </a:rPr>
                      <m:t>(</m:t>
                    </m:r>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oMath>
                </a14:m>
                <a:r>
                  <a:rPr lang="en-US" altLang="ko-KR" dirty="0">
                    <a:solidFill>
                      <a:prstClr val="black"/>
                    </a:solidFill>
                    <a:latin typeface="맑은 고딕" panose="020B0503020000020004" pitchFamily="50" charset="-127"/>
                  </a:rPr>
                  <a:t>), </a:t>
                </a:r>
                <a:r>
                  <a:rPr lang="en-US" altLang="ko-KR" dirty="0">
                    <a:latin typeface="Arial" panose="020B0604020202020204" pitchFamily="34" charset="0"/>
                    <a:cs typeface="Arial" panose="020B0604020202020204" pitchFamily="34" charset="0"/>
                  </a:rPr>
                  <a:t>where, </a:t>
                </a:r>
                <a14:m>
                  <m:oMath xmlns:m="http://schemas.openxmlformats.org/officeDocument/2006/math">
                    <m:r>
                      <a:rPr lang="en-US" altLang="ko-KR" i="1" dirty="0">
                        <a:solidFill>
                          <a:prstClr val="black"/>
                        </a:solidFill>
                        <a:latin typeface="Cambria Math" panose="02040503050406030204" pitchFamily="18" charset="0"/>
                      </a:rPr>
                      <m:t>𝑏</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i="1" dirty="0">
                        <a:solidFill>
                          <a:prstClr val="black"/>
                        </a:solidFill>
                        <a:latin typeface="Cambria Math" panose="02040503050406030204" pitchFamily="18" charset="0"/>
                      </a:rPr>
                      <m:t>=</m:t>
                    </m:r>
                    <m:f>
                      <m:fPr>
                        <m:ctrlPr>
                          <a:rPr lang="en-US" altLang="ko-KR" i="1">
                            <a:latin typeface="Cambria Math" panose="02040503050406030204" pitchFamily="18" charset="0"/>
                          </a:rPr>
                        </m:ctrlPr>
                      </m:fPr>
                      <m:num>
                        <m:r>
                          <m:rPr>
                            <m:brk m:alnAt="7"/>
                          </m:rPr>
                          <a:rPr lang="ko-KR" altLang="en-US" i="1">
                            <a:latin typeface="Cambria Math" panose="02040503050406030204" pitchFamily="18" charset="0"/>
                          </a:rPr>
                          <m:t>𝛽</m:t>
                        </m:r>
                      </m:num>
                      <m:den>
                        <m:r>
                          <m:rPr>
                            <m:brk m:alnAt="7"/>
                          </m:rPr>
                          <a:rPr lang="en-US" altLang="ko-KR" i="1">
                            <a:latin typeface="Cambria Math" panose="02040503050406030204" pitchFamily="18" charset="0"/>
                          </a:rPr>
                          <m:t>𝑁</m:t>
                        </m:r>
                      </m:den>
                    </m:f>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oMath>
                </a14:m>
                <a:r>
                  <a:rPr lang="en-US" altLang="ko-KR" dirty="0">
                    <a:latin typeface="Arial" panose="020B0604020202020204" pitchFamily="34" charset="0"/>
                    <a:cs typeface="Arial" panose="020B0604020202020204" pitchFamily="34" charset="0"/>
                  </a:rPr>
                  <a:t> and </a:t>
                </a:r>
                <a14:m>
                  <m:oMath xmlns:m="http://schemas.openxmlformats.org/officeDocument/2006/math">
                    <m:r>
                      <a:rPr lang="en-US" altLang="ko-KR" i="1" dirty="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i="1" dirty="0">
                        <a:solidFill>
                          <a:prstClr val="black"/>
                        </a:solidFill>
                        <a:latin typeface="Cambria Math" panose="02040503050406030204" pitchFamily="18" charset="0"/>
                      </a:rPr>
                      <m:t>=</m:t>
                    </m:r>
                    <m:d>
                      <m:dPr>
                        <m:ctrlPr>
                          <a:rPr lang="en-US" altLang="ko-KR" i="1">
                            <a:latin typeface="Cambria Math" panose="02040503050406030204" pitchFamily="18" charset="0"/>
                          </a:rPr>
                        </m:ctrlPr>
                      </m:dPr>
                      <m:e>
                        <m:r>
                          <a:rPr lang="en-US" altLang="ko-KR" i="1">
                            <a:latin typeface="Cambria Math" panose="02040503050406030204" pitchFamily="18" charset="0"/>
                          </a:rPr>
                          <m:t>𝑏</m:t>
                        </m:r>
                        <m:r>
                          <a:rPr lang="en-US" altLang="ko-KR" i="1">
                            <a:latin typeface="Cambria Math" panose="02040503050406030204" pitchFamily="18" charset="0"/>
                          </a:rPr>
                          <m:t>+</m:t>
                        </m:r>
                        <m:r>
                          <a:rPr lang="en-US" altLang="ko-KR" i="1">
                            <a:latin typeface="Cambria Math" panose="02040503050406030204" pitchFamily="18" charset="0"/>
                          </a:rPr>
                          <m:t>𝑟</m:t>
                        </m:r>
                      </m:e>
                    </m:d>
                    <m:r>
                      <a:rPr lang="en-US" altLang="ko-KR" i="1">
                        <a:latin typeface="Cambria Math" panose="02040503050406030204" pitchFamily="18" charset="0"/>
                      </a:rPr>
                      <m:t>𝑖</m:t>
                    </m:r>
                  </m:oMath>
                </a14:m>
                <a:endParaRPr lang="ko-KR" altLang="en-US" dirty="0"/>
              </a:p>
            </p:txBody>
          </p:sp>
        </mc:Choice>
        <mc:Fallback xmlns="">
          <p:sp>
            <p:nvSpPr>
              <p:cNvPr id="41" name="직사각형 40"/>
              <p:cNvSpPr>
                <a:spLocks noRot="1" noChangeAspect="1" noMove="1" noResize="1" noEditPoints="1" noAdjustHandles="1" noChangeArrowheads="1" noChangeShapeType="1" noTextEdit="1"/>
              </p:cNvSpPr>
              <p:nvPr/>
            </p:nvSpPr>
            <p:spPr>
              <a:xfrm>
                <a:off x="900138" y="4519602"/>
                <a:ext cx="8064350" cy="1065420"/>
              </a:xfrm>
              <a:prstGeom prst="rect">
                <a:avLst/>
              </a:prstGeom>
              <a:blipFill>
                <a:blip r:embed="rId4"/>
                <a:stretch>
                  <a:fillRect b="-22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직사각형 8"/>
              <p:cNvSpPr/>
              <p:nvPr/>
            </p:nvSpPr>
            <p:spPr>
              <a:xfrm>
                <a:off x="756122" y="5500125"/>
                <a:ext cx="6402030" cy="881203"/>
              </a:xfrm>
              <a:prstGeom prst="rect">
                <a:avLst/>
              </a:prstGeom>
            </p:spPr>
            <p:txBody>
              <a:bodyPr wrap="square">
                <a:spAutoFit/>
              </a:bodyPr>
              <a:lstStyle/>
              <a:p>
                <a:pPr algn="ctr">
                  <a:lnSpc>
                    <a:spcPct val="150000"/>
                  </a:lnSpc>
                  <a:buClr>
                    <a:srgbClr val="727CA3"/>
                  </a:buClr>
                  <a:buSzPct val="76000"/>
                </a:pPr>
                <a14:m>
                  <m:oMathPara xmlns:m="http://schemas.openxmlformats.org/officeDocument/2006/math">
                    <m:oMathParaPr>
                      <m:jc m:val="centerGroup"/>
                    </m:oMathParaPr>
                    <m:oMath xmlns:m="http://schemas.openxmlformats.org/officeDocument/2006/math">
                      <m:f>
                        <m:fPr>
                          <m:ctrlPr>
                            <a:rPr lang="en-US" altLang="ko-KR" i="1" smtClean="0">
                              <a:solidFill>
                                <a:prstClr val="black"/>
                              </a:solidFill>
                              <a:latin typeface="Cambria Math" panose="02040503050406030204" pitchFamily="18" charset="0"/>
                            </a:rPr>
                          </m:ctrlPr>
                        </m:fPr>
                        <m:num>
                          <m:sSub>
                            <m:sSubPr>
                              <m:ctrlPr>
                                <a:rPr lang="en-US" altLang="ko-KR" i="1" smtClean="0">
                                  <a:solidFill>
                                    <a:prstClr val="black"/>
                                  </a:solidFill>
                                  <a:latin typeface="Cambria Math" panose="02040503050406030204" pitchFamily="18" charset="0"/>
                                </a:rPr>
                              </m:ctrlPr>
                            </m:sSubPr>
                            <m:e>
                              <m:r>
                                <a:rPr lang="en-US" altLang="ko-KR" b="0" i="1" smtClean="0">
                                  <a:solidFill>
                                    <a:prstClr val="black"/>
                                  </a:solidFill>
                                  <a:latin typeface="Cambria Math" panose="02040503050406030204" pitchFamily="18" charset="0"/>
                                </a:rPr>
                                <m:t>𝑑𝑝</m:t>
                              </m:r>
                            </m:e>
                            <m:sub>
                              <m:r>
                                <a:rPr lang="en-US" altLang="ko-KR" b="0" i="1" smtClean="0">
                                  <a:solidFill>
                                    <a:prstClr val="black"/>
                                  </a:solidFill>
                                  <a:latin typeface="Cambria Math" panose="02040503050406030204" pitchFamily="18" charset="0"/>
                                </a:rPr>
                                <m:t>𝑖</m:t>
                              </m:r>
                            </m:sub>
                          </m:sSub>
                        </m:num>
                        <m:den>
                          <m:r>
                            <a:rPr lang="en-US" altLang="ko-KR" b="0" i="1" smtClean="0">
                              <a:solidFill>
                                <a:prstClr val="black"/>
                              </a:solidFill>
                              <a:latin typeface="Cambria Math" panose="02040503050406030204" pitchFamily="18" charset="0"/>
                            </a:rPr>
                            <m:t>𝑑𝑡</m:t>
                          </m:r>
                        </m:den>
                      </m:f>
                      <m:r>
                        <a:rPr lang="en-US" altLang="ko-KR" b="0" i="1" dirty="0" smtClean="0">
                          <a:solidFill>
                            <a:prstClr val="black"/>
                          </a:solidFill>
                          <a:latin typeface="Cambria Math" panose="02040503050406030204" pitchFamily="18" charset="0"/>
                        </a:rPr>
                        <m:t>=</m:t>
                      </m:r>
                      <m:sSub>
                        <m:sSubPr>
                          <m:ctrlPr>
                            <a:rPr lang="en-US" altLang="ko-KR" b="0" i="1" dirty="0" smtClean="0">
                              <a:solidFill>
                                <a:prstClr val="black"/>
                              </a:solidFill>
                              <a:latin typeface="Cambria Math" panose="02040503050406030204" pitchFamily="18" charset="0"/>
                            </a:rPr>
                          </m:ctrlPr>
                        </m:sSubPr>
                        <m:e>
                          <m:r>
                            <a:rPr lang="en-US" altLang="ko-KR" b="0" i="1" dirty="0" smtClean="0">
                              <a:solidFill>
                                <a:prstClr val="black"/>
                              </a:solidFill>
                              <a:latin typeface="Cambria Math" panose="02040503050406030204" pitchFamily="18" charset="0"/>
                            </a:rPr>
                            <m:t>𝑝</m:t>
                          </m:r>
                        </m:e>
                        <m:sub>
                          <m:r>
                            <a:rPr lang="en-US" altLang="ko-KR" b="0" i="1" dirty="0" smtClean="0">
                              <a:solidFill>
                                <a:prstClr val="black"/>
                              </a:solidFill>
                              <a:latin typeface="Cambria Math" panose="02040503050406030204" pitchFamily="18" charset="0"/>
                            </a:rPr>
                            <m:t>𝑖</m:t>
                          </m:r>
                          <m:r>
                            <a:rPr lang="en-US" altLang="ko-KR" b="0" i="1" dirty="0" smtClean="0">
                              <a:solidFill>
                                <a:prstClr val="black"/>
                              </a:solidFill>
                              <a:latin typeface="Cambria Math" panose="02040503050406030204" pitchFamily="18" charset="0"/>
                            </a:rPr>
                            <m:t>−1</m:t>
                          </m:r>
                        </m:sub>
                      </m:sSub>
                      <m:d>
                        <m:dPr>
                          <m:ctrlPr>
                            <a:rPr lang="en-US" altLang="ko-KR" i="1" dirty="0" smtClean="0">
                              <a:solidFill>
                                <a:prstClr val="black"/>
                              </a:solidFill>
                              <a:latin typeface="Cambria Math" panose="02040503050406030204" pitchFamily="18" charset="0"/>
                              <a:cs typeface="+mj-cs"/>
                            </a:rPr>
                          </m:ctrlPr>
                        </m:dPr>
                        <m:e>
                          <m:r>
                            <a:rPr lang="en-US" altLang="ko-KR" i="1" dirty="0">
                              <a:solidFill>
                                <a:prstClr val="black"/>
                              </a:solidFill>
                              <a:latin typeface="Cambria Math" panose="02040503050406030204" pitchFamily="18" charset="0"/>
                              <a:cs typeface="+mj-cs"/>
                            </a:rPr>
                            <m:t>𝑡</m:t>
                          </m:r>
                        </m:e>
                      </m:d>
                      <m:r>
                        <a:rPr lang="en-US" altLang="ko-KR" i="1" dirty="0">
                          <a:solidFill>
                            <a:prstClr val="black"/>
                          </a:solidFill>
                          <a:latin typeface="Cambria Math" panose="02040503050406030204" pitchFamily="18" charset="0"/>
                          <a:cs typeface="+mj-cs"/>
                        </a:rPr>
                        <m:t>𝑏</m:t>
                      </m:r>
                      <m:d>
                        <m:dPr>
                          <m:ctrlPr>
                            <a:rPr lang="en-US" altLang="ko-KR" i="1" dirty="0">
                              <a:solidFill>
                                <a:prstClr val="black"/>
                              </a:solidFill>
                              <a:latin typeface="Cambria Math" panose="02040503050406030204" pitchFamily="18" charset="0"/>
                              <a:cs typeface="+mj-cs"/>
                            </a:rPr>
                          </m:ctrlPr>
                        </m:dPr>
                        <m:e>
                          <m:r>
                            <a:rPr lang="en-US" altLang="ko-KR" i="1" dirty="0">
                              <a:solidFill>
                                <a:prstClr val="black"/>
                              </a:solidFill>
                              <a:latin typeface="Cambria Math" panose="02040503050406030204" pitchFamily="18" charset="0"/>
                              <a:cs typeface="+mj-cs"/>
                            </a:rPr>
                            <m:t>𝑖</m:t>
                          </m:r>
                          <m:r>
                            <a:rPr lang="en-US" altLang="ko-KR" i="1" dirty="0">
                              <a:solidFill>
                                <a:prstClr val="black"/>
                              </a:solidFill>
                              <a:latin typeface="Cambria Math" panose="02040503050406030204" pitchFamily="18" charset="0"/>
                              <a:cs typeface="+mj-cs"/>
                            </a:rPr>
                            <m:t>−1</m:t>
                          </m:r>
                        </m:e>
                      </m:d>
                      <m:r>
                        <a:rPr lang="en-US" altLang="ko-KR" i="1" dirty="0">
                          <a:solidFill>
                            <a:prstClr val="black"/>
                          </a:solidFill>
                          <a:latin typeface="Cambria Math" panose="02040503050406030204" pitchFamily="18" charset="0"/>
                        </a:rPr>
                        <m:t>+</m:t>
                      </m:r>
                      <m:sSub>
                        <m:sSubPr>
                          <m:ctrlPr>
                            <a:rPr lang="en-US" altLang="ko-KR" i="1" dirty="0">
                              <a:solidFill>
                                <a:prstClr val="black"/>
                              </a:solidFill>
                              <a:latin typeface="Cambria Math" panose="02040503050406030204" pitchFamily="18" charset="0"/>
                            </a:rPr>
                          </m:ctrlPr>
                        </m:sSubPr>
                        <m:e>
                          <m:r>
                            <a:rPr lang="en-US" altLang="ko-KR" i="1" dirty="0">
                              <a:solidFill>
                                <a:prstClr val="black"/>
                              </a:solidFill>
                              <a:latin typeface="Cambria Math" panose="02040503050406030204" pitchFamily="18" charset="0"/>
                            </a:rPr>
                            <m:t>𝑝</m:t>
                          </m:r>
                        </m:e>
                        <m:sub>
                          <m:r>
                            <a:rPr lang="en-US" altLang="ko-KR" i="1" dirty="0">
                              <a:solidFill>
                                <a:prstClr val="black"/>
                              </a:solidFill>
                              <a:latin typeface="Cambria Math" panose="02040503050406030204" pitchFamily="18" charset="0"/>
                            </a:rPr>
                            <m:t>𝑖</m:t>
                          </m:r>
                          <m:r>
                            <a:rPr lang="en-US" altLang="ko-KR" i="1" dirty="0">
                              <a:solidFill>
                                <a:prstClr val="black"/>
                              </a:solidFill>
                              <a:latin typeface="Cambria Math" panose="02040503050406030204" pitchFamily="18" charset="0"/>
                            </a:rPr>
                            <m:t>+1</m:t>
                          </m:r>
                        </m:sub>
                      </m:sSub>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𝑡</m:t>
                          </m:r>
                        </m:e>
                      </m:d>
                      <m:r>
                        <a:rPr lang="en-US" altLang="ko-KR" i="1" dirty="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𝑖</m:t>
                          </m:r>
                          <m:r>
                            <a:rPr lang="en-US" altLang="ko-KR" i="1" dirty="0">
                              <a:solidFill>
                                <a:prstClr val="black"/>
                              </a:solidFill>
                              <a:latin typeface="Cambria Math" panose="02040503050406030204" pitchFamily="18" charset="0"/>
                            </a:rPr>
                            <m:t>+1</m:t>
                          </m:r>
                        </m:e>
                      </m:d>
                      <m:r>
                        <a:rPr lang="en-US" altLang="ko-KR" b="0" i="1" dirty="0" smtClean="0">
                          <a:solidFill>
                            <a:prstClr val="black"/>
                          </a:solidFill>
                          <a:latin typeface="Cambria Math" panose="02040503050406030204" pitchFamily="18" charset="0"/>
                        </a:rPr>
                        <m:t>−</m:t>
                      </m:r>
                      <m:sSub>
                        <m:sSubPr>
                          <m:ctrlPr>
                            <a:rPr lang="en-US" altLang="ko-KR" i="1" dirty="0">
                              <a:solidFill>
                                <a:prstClr val="black"/>
                              </a:solidFill>
                              <a:latin typeface="Cambria Math" panose="02040503050406030204" pitchFamily="18" charset="0"/>
                            </a:rPr>
                          </m:ctrlPr>
                        </m:sSubPr>
                        <m:e>
                          <m:r>
                            <a:rPr lang="en-US" altLang="ko-KR" i="1" dirty="0">
                              <a:solidFill>
                                <a:prstClr val="black"/>
                              </a:solidFill>
                              <a:latin typeface="Cambria Math" panose="02040503050406030204" pitchFamily="18" charset="0"/>
                            </a:rPr>
                            <m:t>𝑝</m:t>
                          </m:r>
                        </m:e>
                        <m:sub>
                          <m:r>
                            <a:rPr lang="en-US" altLang="ko-KR" i="1" dirty="0">
                              <a:solidFill>
                                <a:prstClr val="black"/>
                              </a:solidFill>
                              <a:latin typeface="Cambria Math" panose="02040503050406030204" pitchFamily="18" charset="0"/>
                            </a:rPr>
                            <m:t>𝑖</m:t>
                          </m:r>
                        </m:sub>
                      </m:sSub>
                      <m:d>
                        <m:dPr>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𝑡</m:t>
                          </m:r>
                        </m:e>
                      </m:d>
                      <m:d>
                        <m:dPr>
                          <m:begChr m:val="["/>
                          <m:endChr m:val="]"/>
                          <m:ctrlPr>
                            <a:rPr lang="en-US" altLang="ko-KR" i="1" dirty="0">
                              <a:solidFill>
                                <a:prstClr val="black"/>
                              </a:solidFill>
                              <a:latin typeface="Cambria Math" panose="02040503050406030204" pitchFamily="18" charset="0"/>
                            </a:rPr>
                          </m:ctrlPr>
                        </m:dPr>
                        <m:e>
                          <m:r>
                            <a:rPr lang="en-US" altLang="ko-KR" i="1" dirty="0">
                              <a:solidFill>
                                <a:prstClr val="black"/>
                              </a:solidFill>
                              <a:latin typeface="Cambria Math" panose="02040503050406030204" pitchFamily="18" charset="0"/>
                            </a:rPr>
                            <m:t>𝑏</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r>
                            <a:rPr lang="en-US" altLang="ko-KR" i="1" dirty="0">
                              <a:solidFill>
                                <a:prstClr val="black"/>
                              </a:solidFill>
                              <a:latin typeface="Cambria Math" panose="02040503050406030204" pitchFamily="18" charset="0"/>
                            </a:rPr>
                            <m:t>+</m:t>
                          </m:r>
                          <m:r>
                            <a:rPr lang="en-US" altLang="ko-KR" i="1" dirty="0">
                              <a:solidFill>
                                <a:prstClr val="black"/>
                              </a:solidFill>
                              <a:latin typeface="Cambria Math" panose="02040503050406030204" pitchFamily="18" charset="0"/>
                            </a:rPr>
                            <m:t>𝑑</m:t>
                          </m:r>
                          <m:d>
                            <m:dPr>
                              <m:ctrlPr>
                                <a:rPr lang="en-US" altLang="ko-KR" i="1" dirty="0">
                                  <a:solidFill>
                                    <a:prstClr val="black"/>
                                  </a:solidFill>
                                  <a:latin typeface="Cambria Math" panose="02040503050406030204" pitchFamily="18" charset="0"/>
                                </a:rPr>
                              </m:ctrlPr>
                            </m:dPr>
                            <m:e>
                              <m:r>
                                <a:rPr lang="en-US" altLang="ko-KR" i="1" dirty="0" err="1">
                                  <a:solidFill>
                                    <a:prstClr val="black"/>
                                  </a:solidFill>
                                  <a:latin typeface="Cambria Math" panose="02040503050406030204" pitchFamily="18" charset="0"/>
                                </a:rPr>
                                <m:t>𝑖</m:t>
                              </m:r>
                            </m:e>
                          </m:d>
                        </m:e>
                      </m:d>
                    </m:oMath>
                  </m:oMathPara>
                </a14:m>
                <a:endParaRPr lang="en-US" altLang="ko-KR" dirty="0">
                  <a:solidFill>
                    <a:prstClr val="black"/>
                  </a:solidFill>
                  <a:latin typeface="맑은 고딕" panose="020B0503020000020004" pitchFamily="50" charset="-127"/>
                </a:endParaRPr>
              </a:p>
            </p:txBody>
          </p:sp>
        </mc:Choice>
        <mc:Fallback xmlns="">
          <p:sp>
            <p:nvSpPr>
              <p:cNvPr id="9" name="직사각형 8"/>
              <p:cNvSpPr>
                <a:spLocks noRot="1" noChangeAspect="1" noMove="1" noResize="1" noEditPoints="1" noAdjustHandles="1" noChangeArrowheads="1" noChangeShapeType="1" noTextEdit="1"/>
              </p:cNvSpPr>
              <p:nvPr/>
            </p:nvSpPr>
            <p:spPr>
              <a:xfrm>
                <a:off x="756122" y="5500125"/>
                <a:ext cx="6402030" cy="881203"/>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1626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Objectives</a:t>
            </a:r>
            <a:endParaRPr lang="ko-KR" altLang="en-US" dirty="0">
              <a:latin typeface="Arial" panose="020B0604020202020204" pitchFamily="34" charset="0"/>
              <a:cs typeface="Arial" panose="020B0604020202020204" pitchFamily="34" charset="0"/>
            </a:endParaRPr>
          </a:p>
        </p:txBody>
      </p:sp>
      <p:sp>
        <p:nvSpPr>
          <p:cNvPr id="3" name="부제목 2"/>
          <p:cNvSpPr>
            <a:spLocks noGrp="1"/>
          </p:cNvSpPr>
          <p:nvPr>
            <p:ph type="subTitle" idx="1"/>
          </p:nvPr>
        </p:nvSpPr>
        <p:spPr>
          <a:xfrm>
            <a:off x="900138" y="2084218"/>
            <a:ext cx="7600952" cy="2856950"/>
          </a:xfrm>
        </p:spPr>
        <p:txBody>
          <a:bodyPr>
            <a:noAutofit/>
          </a:bodyPr>
          <a:lstStyle/>
          <a:p>
            <a:pPr marL="342900" indent="-34290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Differences between deterministic and stochastic models</a:t>
            </a:r>
          </a:p>
          <a:p>
            <a:pPr marL="342900" indent="-34290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Advantages and disadvantages of stochastic models</a:t>
            </a:r>
          </a:p>
          <a:p>
            <a:pPr marL="342900" indent="-34290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Types of stochastic models</a:t>
            </a:r>
          </a:p>
          <a:p>
            <a:pPr marL="360000" latinLnBrk="0">
              <a:lnSpc>
                <a:spcPct val="120000"/>
              </a:lnSpc>
              <a:spcBef>
                <a:spcPts val="1000"/>
              </a:spcBef>
            </a:pPr>
            <a:r>
              <a:rPr lang="en-US" altLang="ko-KR" dirty="0">
                <a:latin typeface="Arial" panose="020B0604020202020204" pitchFamily="34" charset="0"/>
                <a:cs typeface="Arial" panose="020B0604020202020204" pitchFamily="34" charset="0"/>
              </a:rPr>
              <a:t>Discrete Time Markov Chain</a:t>
            </a:r>
          </a:p>
          <a:p>
            <a:pPr marL="360000" latinLnBrk="0">
              <a:lnSpc>
                <a:spcPct val="120000"/>
              </a:lnSpc>
              <a:spcBef>
                <a:spcPts val="0"/>
              </a:spcBef>
            </a:pPr>
            <a:r>
              <a:rPr lang="en-US" altLang="ko-KR" dirty="0">
                <a:latin typeface="Arial" panose="020B0604020202020204" pitchFamily="34" charset="0"/>
                <a:cs typeface="Arial" panose="020B0604020202020204" pitchFamily="34" charset="0"/>
              </a:rPr>
              <a:t>Continuous Time Markov Chain </a:t>
            </a:r>
          </a:p>
          <a:p>
            <a:pPr marL="360000" latinLnBrk="0">
              <a:lnSpc>
                <a:spcPct val="120000"/>
              </a:lnSpc>
              <a:spcBef>
                <a:spcPts val="0"/>
              </a:spcBef>
            </a:pPr>
            <a:r>
              <a:rPr lang="en-US" altLang="ko-KR" dirty="0">
                <a:latin typeface="Arial" panose="020B0604020202020204" pitchFamily="34" charset="0"/>
                <a:cs typeface="Arial" panose="020B0604020202020204" pitchFamily="34" charset="0"/>
              </a:rPr>
              <a:t>Stochastic Differential Equation</a:t>
            </a:r>
          </a:p>
          <a:p>
            <a:pPr>
              <a:lnSpc>
                <a:spcPct val="120000"/>
              </a:lnSpc>
              <a:spcBef>
                <a:spcPts val="0"/>
              </a:spcBef>
            </a:pPr>
            <a:endParaRPr lang="en-US" altLang="ko-KR" dirty="0">
              <a:latin typeface="Arial" panose="020B0604020202020204" pitchFamily="34" charset="0"/>
              <a:cs typeface="Arial" panose="020B0604020202020204" pitchFamily="34" charset="0"/>
            </a:endParaRPr>
          </a:p>
          <a:p>
            <a:pPr>
              <a:lnSpc>
                <a:spcPct val="120000"/>
              </a:lnSpc>
              <a:spcBef>
                <a:spcPts val="0"/>
              </a:spcBef>
            </a:pPr>
            <a:endParaRPr lang="en-US" altLang="ko-KR" dirty="0">
              <a:latin typeface="Arial" panose="020B0604020202020204" pitchFamily="34" charset="0"/>
              <a:cs typeface="Arial" panose="020B0604020202020204" pitchFamily="34" charset="0"/>
            </a:endParaRPr>
          </a:p>
        </p:txBody>
      </p:sp>
      <p:sp>
        <p:nvSpPr>
          <p:cNvPr id="4" name="TextBox 3"/>
          <p:cNvSpPr txBox="1"/>
          <p:nvPr/>
        </p:nvSpPr>
        <p:spPr>
          <a:xfrm>
            <a:off x="4114800" y="2972834"/>
            <a:ext cx="65" cy="276999"/>
          </a:xfrm>
          <a:prstGeom prst="rect">
            <a:avLst/>
          </a:prstGeom>
          <a:noFill/>
        </p:spPr>
        <p:txBody>
          <a:bodyPr wrap="none" lIns="0" tIns="0" rIns="0" bIns="0" rtlCol="0">
            <a:spAutoFit/>
          </a:bodyPr>
          <a:lstStyle/>
          <a:p>
            <a:endParaRPr lang="ko-KR" altLang="en-US" dirty="0"/>
          </a:p>
        </p:txBody>
      </p:sp>
    </p:spTree>
    <p:extLst>
      <p:ext uri="{BB962C8B-B14F-4D97-AF65-F5344CB8AC3E}">
        <p14:creationId xmlns:p14="http://schemas.microsoft.com/office/powerpoint/2010/main" val="109272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SIS model</a:t>
            </a:r>
            <a:endParaRPr lang="ko-KR" altLang="en-US" dirty="0"/>
          </a:p>
        </p:txBody>
      </p:sp>
      <p:sp>
        <p:nvSpPr>
          <p:cNvPr id="39" name="직사각형 38"/>
          <p:cNvSpPr/>
          <p:nvPr/>
        </p:nvSpPr>
        <p:spPr>
          <a:xfrm>
            <a:off x="728226" y="1916087"/>
            <a:ext cx="451501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Forward Kolmogorov differential equations</a:t>
            </a:r>
            <a:endParaRPr lang="ko-KR" altLang="en-US" dirty="0"/>
          </a:p>
        </p:txBody>
      </p:sp>
      <mc:AlternateContent xmlns:mc="http://schemas.openxmlformats.org/markup-compatibility/2006" xmlns:a14="http://schemas.microsoft.com/office/drawing/2010/main">
        <mc:Choice Requires="a14">
          <p:sp>
            <p:nvSpPr>
              <p:cNvPr id="9" name="직사각형 8"/>
              <p:cNvSpPr/>
              <p:nvPr/>
            </p:nvSpPr>
            <p:spPr>
              <a:xfrm>
                <a:off x="759237" y="2331773"/>
                <a:ext cx="7745514" cy="881203"/>
              </a:xfrm>
              <a:prstGeom prst="rect">
                <a:avLst/>
              </a:prstGeom>
            </p:spPr>
            <p:txBody>
              <a:bodyPr wrap="square">
                <a:spAutoFit/>
              </a:bodyPr>
              <a:lstStyle/>
              <a:p>
                <a:pPr algn="ctr">
                  <a:lnSpc>
                    <a:spcPct val="150000"/>
                  </a:lnSpc>
                  <a:buClr>
                    <a:srgbClr val="727CA3"/>
                  </a:buClr>
                  <a:buSzPct val="76000"/>
                </a:pPr>
                <a14:m>
                  <m:oMathPara xmlns:m="http://schemas.openxmlformats.org/officeDocument/2006/math">
                    <m:oMathParaPr>
                      <m:jc m:val="center"/>
                    </m:oMathParaPr>
                    <m:oMath xmlns:m="http://schemas.openxmlformats.org/officeDocument/2006/math">
                      <m:f>
                        <m:fPr>
                          <m:ctrlPr>
                            <a:rPr lang="en-US" altLang="ko-KR" i="1" smtClean="0">
                              <a:solidFill>
                                <a:prstClr val="black"/>
                              </a:solidFill>
                              <a:latin typeface="Cambria Math" panose="02040503050406030204" pitchFamily="18" charset="0"/>
                            </a:rPr>
                          </m:ctrlPr>
                        </m:fPr>
                        <m:num>
                          <m:r>
                            <a:rPr lang="en-US" altLang="ko-KR" b="0" i="1" smtClean="0">
                              <a:solidFill>
                                <a:prstClr val="black"/>
                              </a:solidFill>
                              <a:latin typeface="Cambria Math" panose="02040503050406030204" pitchFamily="18" charset="0"/>
                            </a:rPr>
                            <m:t>𝑑𝑝</m:t>
                          </m:r>
                        </m:num>
                        <m:den>
                          <m:r>
                            <a:rPr lang="en-US" altLang="ko-KR" b="0" i="1" smtClean="0">
                              <a:solidFill>
                                <a:prstClr val="black"/>
                              </a:solidFill>
                              <a:latin typeface="Cambria Math" panose="02040503050406030204" pitchFamily="18" charset="0"/>
                            </a:rPr>
                            <m:t>𝑑𝑡</m:t>
                          </m:r>
                        </m:den>
                      </m:f>
                      <m:r>
                        <a:rPr lang="en-US" altLang="ko-KR" b="0" i="1" dirty="0" smtClean="0">
                          <a:solidFill>
                            <a:prstClr val="black"/>
                          </a:solidFill>
                          <a:latin typeface="Cambria Math" panose="02040503050406030204" pitchFamily="18" charset="0"/>
                        </a:rPr>
                        <m:t>=</m:t>
                      </m:r>
                      <m:r>
                        <a:rPr lang="en-US" altLang="ko-KR" b="0" i="1" dirty="0" smtClean="0">
                          <a:solidFill>
                            <a:prstClr val="black"/>
                          </a:solidFill>
                          <a:latin typeface="Cambria Math" panose="02040503050406030204" pitchFamily="18" charset="0"/>
                        </a:rPr>
                        <m:t>𝑄𝑝</m:t>
                      </m:r>
                    </m:oMath>
                  </m:oMathPara>
                </a14:m>
                <a:endParaRPr lang="en-US" altLang="ko-KR" dirty="0">
                  <a:solidFill>
                    <a:prstClr val="black"/>
                  </a:solidFill>
                  <a:latin typeface="맑은 고딕" panose="020B0503020000020004" pitchFamily="50" charset="-127"/>
                </a:endParaRPr>
              </a:p>
            </p:txBody>
          </p:sp>
        </mc:Choice>
        <mc:Fallback xmlns="">
          <p:sp>
            <p:nvSpPr>
              <p:cNvPr id="9" name="직사각형 8"/>
              <p:cNvSpPr>
                <a:spLocks noRot="1" noChangeAspect="1" noMove="1" noResize="1" noEditPoints="1" noAdjustHandles="1" noChangeArrowheads="1" noChangeShapeType="1" noTextEdit="1"/>
              </p:cNvSpPr>
              <p:nvPr/>
            </p:nvSpPr>
            <p:spPr>
              <a:xfrm>
                <a:off x="759237" y="2331773"/>
                <a:ext cx="7745514" cy="881203"/>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p:cNvSpPr/>
              <p:nvPr/>
            </p:nvSpPr>
            <p:spPr>
              <a:xfrm>
                <a:off x="759237" y="3299235"/>
                <a:ext cx="3871188" cy="404983"/>
              </a:xfrm>
              <a:prstGeom prst="rect">
                <a:avLst/>
              </a:prstGeom>
            </p:spPr>
            <p:txBody>
              <a:bodyPr wrap="none">
                <a:spAutoFit/>
              </a:bodyPr>
              <a:lstStyle/>
              <a:p>
                <a14:m>
                  <m:oMath xmlns:m="http://schemas.openxmlformats.org/officeDocument/2006/math">
                    <m:r>
                      <a:rPr lang="en-US" altLang="ko-KR" b="0" i="1" dirty="0" smtClean="0">
                        <a:latin typeface="Cambria Math" panose="02040503050406030204" pitchFamily="18" charset="0"/>
                        <a:cs typeface="Arial" panose="020B0604020202020204" pitchFamily="34" charset="0"/>
                      </a:rPr>
                      <m:t>𝑝</m:t>
                    </m:r>
                    <m:d>
                      <m:dPr>
                        <m:ctrlPr>
                          <a:rPr lang="en-US" altLang="ko-KR" b="0" i="1" dirty="0">
                            <a:latin typeface="Cambria Math" panose="02040503050406030204" pitchFamily="18" charset="0"/>
                            <a:cs typeface="Arial" panose="020B0604020202020204" pitchFamily="34" charset="0"/>
                          </a:rPr>
                        </m:ctrlPr>
                      </m:dPr>
                      <m:e>
                        <m:r>
                          <a:rPr lang="en-US" altLang="ko-KR" i="1" dirty="0">
                            <a:latin typeface="Cambria Math" panose="02040503050406030204" pitchFamily="18" charset="0"/>
                            <a:cs typeface="Arial" panose="020B0604020202020204" pitchFamily="34" charset="0"/>
                          </a:rPr>
                          <m:t>𝑡</m:t>
                        </m:r>
                      </m:e>
                    </m:d>
                    <m:r>
                      <a:rPr lang="en-US" altLang="ko-KR" i="1" dirty="0">
                        <a:latin typeface="Cambria Math" panose="02040503050406030204" pitchFamily="18" charset="0"/>
                        <a:cs typeface="Arial" panose="020B0604020202020204" pitchFamily="34" charset="0"/>
                      </a:rPr>
                      <m:t>= </m:t>
                    </m:r>
                    <m:d>
                      <m:dPr>
                        <m:ctrlPr>
                          <a:rPr lang="en-US" altLang="ko-KR" i="1" dirty="0">
                            <a:latin typeface="Cambria Math" panose="02040503050406030204" pitchFamily="18" charset="0"/>
                            <a:cs typeface="Arial" panose="020B0604020202020204" pitchFamily="34" charset="0"/>
                          </a:rPr>
                        </m:ctrlPr>
                      </m:dPr>
                      <m:e>
                        <m:sSub>
                          <m:sSubPr>
                            <m:ctrlPr>
                              <a:rPr lang="en-US" altLang="ko-KR" b="0" i="1" dirty="0" smtClean="0">
                                <a:latin typeface="Cambria Math" panose="02040503050406030204" pitchFamily="18" charset="0"/>
                                <a:cs typeface="Arial" panose="020B0604020202020204" pitchFamily="34" charset="0"/>
                              </a:rPr>
                            </m:ctrlPr>
                          </m:sSubPr>
                          <m:e>
                            <m:r>
                              <a:rPr lang="en-US" altLang="ko-KR" b="0" i="1" dirty="0" smtClean="0">
                                <a:latin typeface="Cambria Math" panose="02040503050406030204" pitchFamily="18" charset="0"/>
                                <a:cs typeface="Arial" panose="020B0604020202020204" pitchFamily="34" charset="0"/>
                              </a:rPr>
                              <m:t>𝑝</m:t>
                            </m:r>
                          </m:e>
                          <m:sub>
                            <m:r>
                              <a:rPr lang="en-US" altLang="ko-KR" b="0" i="1" dirty="0" smtClean="0">
                                <a:latin typeface="Cambria Math" panose="02040503050406030204" pitchFamily="18" charset="0"/>
                                <a:cs typeface="Arial" panose="020B0604020202020204" pitchFamily="34" charset="0"/>
                              </a:rPr>
                              <m:t>0</m:t>
                            </m:r>
                          </m:sub>
                        </m:sSub>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𝑡</m:t>
                            </m:r>
                          </m:e>
                        </m:d>
                        <m:r>
                          <a:rPr lang="en-US" altLang="ko-KR" b="0" i="1" dirty="0" smtClean="0">
                            <a:latin typeface="Cambria Math" panose="02040503050406030204" pitchFamily="18" charset="0"/>
                            <a:cs typeface="Arial" panose="020B0604020202020204" pitchFamily="34" charset="0"/>
                          </a:rPr>
                          <m:t>,</m:t>
                        </m:r>
                        <m:sSub>
                          <m:sSubPr>
                            <m:ctrlPr>
                              <a:rPr lang="en-US" altLang="ko-KR" b="0" i="1" dirty="0" smtClean="0">
                                <a:latin typeface="Cambria Math" panose="02040503050406030204" pitchFamily="18" charset="0"/>
                                <a:cs typeface="Arial" panose="020B0604020202020204" pitchFamily="34" charset="0"/>
                              </a:rPr>
                            </m:ctrlPr>
                          </m:sSubPr>
                          <m:e>
                            <m:r>
                              <a:rPr lang="en-US" altLang="ko-KR" b="0" i="1" dirty="0" smtClean="0">
                                <a:latin typeface="Cambria Math" panose="02040503050406030204" pitchFamily="18" charset="0"/>
                                <a:cs typeface="Arial" panose="020B0604020202020204" pitchFamily="34" charset="0"/>
                              </a:rPr>
                              <m:t>𝑝</m:t>
                            </m:r>
                          </m:e>
                          <m:sub>
                            <m:r>
                              <a:rPr lang="en-US" altLang="ko-KR" b="0" i="1" dirty="0" smtClean="0">
                                <a:latin typeface="Cambria Math" panose="02040503050406030204" pitchFamily="18" charset="0"/>
                                <a:cs typeface="Arial" panose="020B0604020202020204" pitchFamily="34" charset="0"/>
                              </a:rPr>
                              <m:t>1</m:t>
                            </m:r>
                          </m:sub>
                        </m:sSub>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𝑡</m:t>
                            </m:r>
                          </m:e>
                        </m:d>
                        <m:r>
                          <a:rPr lang="en-US" altLang="ko-KR" b="0" i="1"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 . . . , </m:t>
                        </m:r>
                        <m:sSub>
                          <m:sSubPr>
                            <m:ctrlPr>
                              <a:rPr lang="en-US" altLang="ko-KR" b="0" i="1" dirty="0" smtClean="0">
                                <a:latin typeface="Cambria Math" panose="02040503050406030204" pitchFamily="18" charset="0"/>
                                <a:cs typeface="Arial" panose="020B0604020202020204" pitchFamily="34" charset="0"/>
                              </a:rPr>
                            </m:ctrlPr>
                          </m:sSubPr>
                          <m:e>
                            <m:r>
                              <a:rPr lang="en-US" altLang="ko-KR" b="0" i="1" dirty="0" smtClean="0">
                                <a:latin typeface="Cambria Math" panose="02040503050406030204" pitchFamily="18" charset="0"/>
                                <a:cs typeface="Arial" panose="020B0604020202020204" pitchFamily="34" charset="0"/>
                              </a:rPr>
                              <m:t>𝑝</m:t>
                            </m:r>
                          </m:e>
                          <m:sub>
                            <m:r>
                              <a:rPr lang="en-US" altLang="ko-KR" b="0" i="1" dirty="0" smtClean="0">
                                <a:latin typeface="Cambria Math" panose="02040503050406030204" pitchFamily="18" charset="0"/>
                                <a:cs typeface="Arial" panose="020B0604020202020204" pitchFamily="34" charset="0"/>
                              </a:rPr>
                              <m:t>𝑁</m:t>
                            </m:r>
                          </m:sub>
                        </m:sSub>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𝑡</m:t>
                            </m:r>
                          </m:e>
                        </m:d>
                      </m:e>
                    </m:d>
                    <m:r>
                      <a:rPr lang="en-US" altLang="ko-KR" i="1" baseline="30000" dirty="0">
                        <a:latin typeface="Cambria Math" panose="02040503050406030204" pitchFamily="18" charset="0"/>
                        <a:cs typeface="Arial" panose="020B0604020202020204" pitchFamily="34" charset="0"/>
                      </a:rPr>
                      <m:t>𝑇</m:t>
                    </m:r>
                  </m:oMath>
                </a14:m>
                <a:r>
                  <a:rPr lang="ko-KR" altLang="en-US" dirty="0"/>
                  <a:t> </a:t>
                </a:r>
                <a:r>
                  <a:rPr lang="en-US" altLang="ko-KR" dirty="0"/>
                  <a:t>and</a:t>
                </a:r>
                <a:endParaRPr lang="ko-KR" altLang="en-US" dirty="0"/>
              </a:p>
            </p:txBody>
          </p:sp>
        </mc:Choice>
        <mc:Fallback xmlns="">
          <p:sp>
            <p:nvSpPr>
              <p:cNvPr id="3" name="직사각형 2"/>
              <p:cNvSpPr>
                <a:spLocks noRot="1" noChangeAspect="1" noMove="1" noResize="1" noEditPoints="1" noAdjustHandles="1" noChangeArrowheads="1" noChangeShapeType="1" noTextEdit="1"/>
              </p:cNvSpPr>
              <p:nvPr/>
            </p:nvSpPr>
            <p:spPr>
              <a:xfrm>
                <a:off x="759237" y="3299235"/>
                <a:ext cx="3871188" cy="404983"/>
              </a:xfrm>
              <a:prstGeom prst="rect">
                <a:avLst/>
              </a:prstGeom>
              <a:blipFill>
                <a:blip r:embed="rId4"/>
                <a:stretch>
                  <a:fillRect t="-4478" b="-1641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31576" y="3933056"/>
                <a:ext cx="6800836" cy="1801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700" b="0" i="1" smtClean="0">
                          <a:latin typeface="Cambria Math" panose="02040503050406030204" pitchFamily="18" charset="0"/>
                        </a:rPr>
                        <m:t>𝑄</m:t>
                      </m:r>
                      <m:r>
                        <a:rPr lang="en-US" altLang="ko-KR" sz="1700" b="0" i="1" smtClean="0">
                          <a:latin typeface="Cambria Math" panose="02040503050406030204" pitchFamily="18" charset="0"/>
                        </a:rPr>
                        <m:t>=</m:t>
                      </m:r>
                      <m:d>
                        <m:dPr>
                          <m:begChr m:val="["/>
                          <m:endChr m:val="]"/>
                          <m:ctrlPr>
                            <a:rPr lang="en-US" altLang="ko-KR" sz="1700" i="1" smtClean="0">
                              <a:latin typeface="Cambria Math" panose="02040503050406030204" pitchFamily="18" charset="0"/>
                            </a:rPr>
                          </m:ctrlPr>
                        </m:dPr>
                        <m:e>
                          <m:m>
                            <m:mPr>
                              <m:mcs>
                                <m:mc>
                                  <m:mcPr>
                                    <m:count m:val="3"/>
                                    <m:mcJc m:val="center"/>
                                  </m:mcPr>
                                </m:mc>
                              </m:mcs>
                              <m:ctrlPr>
                                <a:rPr lang="en-US" altLang="ko-KR" sz="1700" i="1" smtClean="0">
                                  <a:latin typeface="Cambria Math" panose="02040503050406030204" pitchFamily="18" charset="0"/>
                                </a:rPr>
                              </m:ctrlPr>
                            </m:mPr>
                            <m:mr>
                              <m:e>
                                <m:m>
                                  <m:mPr>
                                    <m:mcs>
                                      <m:mc>
                                        <m:mcPr>
                                          <m:count m:val="3"/>
                                          <m:mcJc m:val="center"/>
                                        </m:mcPr>
                                      </m:mc>
                                    </m:mcs>
                                    <m:ctrlPr>
                                      <a:rPr lang="en-US" altLang="ko-KR" sz="1700" i="1" smtClean="0">
                                        <a:latin typeface="Cambria Math" panose="02040503050406030204" pitchFamily="18" charset="0"/>
                                      </a:rPr>
                                    </m:ctrlPr>
                                  </m:mPr>
                                  <m:mr>
                                    <m:e>
                                      <m:r>
                                        <m:rPr>
                                          <m:brk m:alnAt="7"/>
                                        </m:rPr>
                                        <a:rPr lang="en-US" altLang="ko-KR" sz="1700" b="0" i="1" smtClean="0">
                                          <a:latin typeface="Cambria Math" panose="02040503050406030204" pitchFamily="18" charset="0"/>
                                        </a:rPr>
                                        <m:t>0</m:t>
                                      </m:r>
                                    </m:e>
                                    <m:e>
                                      <m:r>
                                        <a:rPr lang="en-US" altLang="ko-KR" sz="1700" b="0" i="1" smtClean="0">
                                          <a:latin typeface="Cambria Math" panose="02040503050406030204" pitchFamily="18" charset="0"/>
                                        </a:rPr>
                                        <m:t>𝑑</m:t>
                                      </m:r>
                                      <m:r>
                                        <a:rPr lang="en-US" altLang="ko-KR" sz="1700" b="0" i="1" smtClean="0">
                                          <a:latin typeface="Cambria Math" panose="02040503050406030204" pitchFamily="18" charset="0"/>
                                        </a:rPr>
                                        <m:t>(1) </m:t>
                                      </m:r>
                                    </m:e>
                                    <m:e>
                                      <m:r>
                                        <a:rPr lang="en-US" altLang="ko-KR" sz="1700" b="0" i="1" smtClean="0">
                                          <a:latin typeface="Cambria Math" panose="02040503050406030204" pitchFamily="18" charset="0"/>
                                        </a:rPr>
                                        <m:t>0</m:t>
                                      </m:r>
                                    </m:e>
                                  </m:mr>
                                  <m:mr>
                                    <m:e>
                                      <m:r>
                                        <a:rPr lang="en-US" altLang="ko-KR" sz="1700" b="0" i="1" smtClean="0">
                                          <a:latin typeface="Cambria Math" panose="02040503050406030204" pitchFamily="18" charset="0"/>
                                        </a:rPr>
                                        <m:t>0</m:t>
                                      </m:r>
                                    </m:e>
                                    <m:e>
                                      <m:r>
                                        <a:rPr lang="en-US" altLang="ko-KR" sz="1700" b="0" i="1" smtClean="0">
                                          <a:latin typeface="Cambria Math" panose="02040503050406030204" pitchFamily="18" charset="0"/>
                                        </a:rPr>
                                        <m:t>−(</m:t>
                                      </m:r>
                                      <m:r>
                                        <a:rPr lang="en-US" altLang="ko-KR" sz="1700" b="0" i="1" smtClean="0">
                                          <a:latin typeface="Cambria Math" panose="02040503050406030204" pitchFamily="18" charset="0"/>
                                        </a:rPr>
                                        <m:t>𝑏</m:t>
                                      </m:r>
                                      <m:r>
                                        <a:rPr lang="en-US" altLang="ko-KR" sz="1700" b="0" i="1" smtClean="0">
                                          <a:latin typeface="Cambria Math" panose="02040503050406030204" pitchFamily="18" charset="0"/>
                                        </a:rPr>
                                        <m:t>+</m:t>
                                      </m:r>
                                      <m:r>
                                        <a:rPr lang="en-US" altLang="ko-KR" sz="1700" b="0" i="1" smtClean="0">
                                          <a:latin typeface="Cambria Math" panose="02040503050406030204" pitchFamily="18" charset="0"/>
                                        </a:rPr>
                                        <m:t>𝑑</m:t>
                                      </m:r>
                                      <m:r>
                                        <a:rPr lang="en-US" altLang="ko-KR" sz="1700" b="0" i="1" smtClean="0">
                                          <a:latin typeface="Cambria Math" panose="02040503050406030204" pitchFamily="18" charset="0"/>
                                        </a:rPr>
                                        <m:t>)(1) </m:t>
                                      </m:r>
                                    </m:e>
                                    <m:e>
                                      <m:r>
                                        <a:rPr lang="en-US" altLang="ko-KR" sz="1700" i="1">
                                          <a:latin typeface="Cambria Math" panose="02040503050406030204" pitchFamily="18" charset="0"/>
                                        </a:rPr>
                                        <m:t>𝑑</m:t>
                                      </m:r>
                                      <m:r>
                                        <a:rPr lang="en-US" altLang="ko-KR" sz="1700" i="1">
                                          <a:latin typeface="Cambria Math" panose="02040503050406030204" pitchFamily="18" charset="0"/>
                                        </a:rPr>
                                        <m:t>(2) </m:t>
                                      </m:r>
                                    </m:e>
                                  </m:mr>
                                  <m:mr>
                                    <m:e>
                                      <m:r>
                                        <a:rPr lang="en-US" altLang="ko-KR" sz="1700" b="0" i="1" smtClean="0">
                                          <a:latin typeface="Cambria Math" panose="02040503050406030204" pitchFamily="18" charset="0"/>
                                        </a:rPr>
                                        <m:t>0</m:t>
                                      </m:r>
                                    </m:e>
                                    <m:e>
                                      <m:r>
                                        <a:rPr lang="en-US" altLang="ko-KR" sz="1700" b="0" i="1" smtClean="0">
                                          <a:latin typeface="Cambria Math" panose="02040503050406030204" pitchFamily="18" charset="0"/>
                                        </a:rPr>
                                        <m:t>𝑏</m:t>
                                      </m:r>
                                      <m:r>
                                        <a:rPr lang="en-US" altLang="ko-KR" sz="1700" i="1">
                                          <a:latin typeface="Cambria Math" panose="02040503050406030204" pitchFamily="18" charset="0"/>
                                        </a:rPr>
                                        <m:t>(1)</m:t>
                                      </m:r>
                                      <m:r>
                                        <a:rPr lang="el-GR" altLang="ko-KR" sz="1700" i="1" dirty="0" smtClean="0">
                                          <a:solidFill>
                                            <a:prstClr val="black"/>
                                          </a:solidFill>
                                          <a:latin typeface="Cambria Math" panose="02040503050406030204" pitchFamily="18" charset="0"/>
                                        </a:rPr>
                                        <m:t> </m:t>
                                      </m:r>
                                    </m:e>
                                    <m:e>
                                      <m:r>
                                        <a:rPr lang="en-US" altLang="ko-KR" sz="1700" i="1">
                                          <a:latin typeface="Cambria Math" panose="02040503050406030204" pitchFamily="18" charset="0"/>
                                        </a:rPr>
                                        <m:t>−(</m:t>
                                      </m:r>
                                      <m:r>
                                        <a:rPr lang="en-US" altLang="ko-KR" sz="1700" i="1">
                                          <a:latin typeface="Cambria Math" panose="02040503050406030204" pitchFamily="18" charset="0"/>
                                        </a:rPr>
                                        <m:t>𝑏</m:t>
                                      </m:r>
                                      <m:r>
                                        <a:rPr lang="en-US" altLang="ko-KR" sz="1700" i="1">
                                          <a:latin typeface="Cambria Math" panose="02040503050406030204" pitchFamily="18" charset="0"/>
                                        </a:rPr>
                                        <m:t>+</m:t>
                                      </m:r>
                                      <m:r>
                                        <a:rPr lang="en-US" altLang="ko-KR" sz="1700" i="1">
                                          <a:latin typeface="Cambria Math" panose="02040503050406030204" pitchFamily="18" charset="0"/>
                                        </a:rPr>
                                        <m:t>𝑑</m:t>
                                      </m:r>
                                      <m:r>
                                        <a:rPr lang="en-US" altLang="ko-KR" sz="1700" i="1">
                                          <a:latin typeface="Cambria Math" panose="02040503050406030204" pitchFamily="18" charset="0"/>
                                        </a:rPr>
                                        <m:t>)(2) </m:t>
                                      </m:r>
                                    </m:e>
                                  </m:mr>
                                </m:m>
                              </m:e>
                              <m:e>
                                <m:r>
                                  <a:rPr lang="en-US" altLang="ko-KR" sz="1700" i="1" smtClean="0">
                                    <a:latin typeface="Cambria Math" panose="02040503050406030204" pitchFamily="18" charset="0"/>
                                  </a:rPr>
                                  <m:t>⋯</m:t>
                                </m:r>
                              </m:e>
                              <m:e>
                                <m:r>
                                  <a:rPr lang="en-US" altLang="ko-KR" sz="1700" b="0" i="1" smtClean="0">
                                    <a:latin typeface="Cambria Math" panose="02040503050406030204" pitchFamily="18" charset="0"/>
                                  </a:rPr>
                                  <m:t>0</m:t>
                                </m:r>
                              </m:e>
                            </m:mr>
                            <m:mr>
                              <m:e>
                                <m:r>
                                  <a:rPr lang="en-US" altLang="ko-KR" sz="1700" i="1" smtClean="0">
                                    <a:latin typeface="Cambria Math" panose="02040503050406030204" pitchFamily="18" charset="0"/>
                                  </a:rPr>
                                  <m:t>⋮</m:t>
                                </m:r>
                              </m:e>
                              <m:e>
                                <m:r>
                                  <a:rPr lang="en-US" altLang="ko-KR" sz="1700" i="1" smtClean="0">
                                    <a:latin typeface="Cambria Math" panose="02040503050406030204" pitchFamily="18" charset="0"/>
                                  </a:rPr>
                                  <m:t>⋱</m:t>
                                </m:r>
                              </m:e>
                              <m:e>
                                <m:r>
                                  <a:rPr lang="en-US" altLang="ko-KR" sz="1700" i="1" smtClean="0">
                                    <a:latin typeface="Cambria Math" panose="02040503050406030204" pitchFamily="18" charset="0"/>
                                  </a:rPr>
                                  <m:t>⋮</m:t>
                                </m:r>
                              </m:e>
                            </m:mr>
                            <m:mr>
                              <m:e>
                                <m:r>
                                  <a:rPr lang="en-US" altLang="ko-KR" sz="1700" b="0" i="1" smtClean="0">
                                    <a:latin typeface="Cambria Math" panose="02040503050406030204" pitchFamily="18" charset="0"/>
                                  </a:rPr>
                                  <m:t>0</m:t>
                                </m:r>
                              </m:e>
                              <m:e>
                                <m:r>
                                  <a:rPr lang="en-US" altLang="ko-KR" sz="1700" i="1" smtClean="0">
                                    <a:latin typeface="Cambria Math" panose="02040503050406030204" pitchFamily="18" charset="0"/>
                                  </a:rPr>
                                  <m:t>⋯</m:t>
                                </m:r>
                              </m:e>
                              <m:e>
                                <m:m>
                                  <m:mPr>
                                    <m:mcs>
                                      <m:mc>
                                        <m:mcPr>
                                          <m:count m:val="2"/>
                                          <m:mcJc m:val="center"/>
                                        </m:mcPr>
                                      </m:mc>
                                    </m:mcs>
                                    <m:ctrlPr>
                                      <a:rPr lang="en-US" altLang="ko-KR" sz="1700" i="1" smtClean="0">
                                        <a:latin typeface="Cambria Math" panose="02040503050406030204" pitchFamily="18" charset="0"/>
                                      </a:rPr>
                                    </m:ctrlPr>
                                  </m:mPr>
                                  <m:mr>
                                    <m:e>
                                      <m:r>
                                        <m:rPr>
                                          <m:brk m:alnAt="7"/>
                                        </m:rPr>
                                        <a:rPr lang="en-US" altLang="ko-KR" sz="1700" b="0" i="1" smtClean="0">
                                          <a:latin typeface="Cambria Math" panose="02040503050406030204" pitchFamily="18" charset="0"/>
                                        </a:rPr>
                                        <m:t>𝑑</m:t>
                                      </m:r>
                                      <m:r>
                                        <a:rPr lang="en-US" altLang="ko-KR" sz="1700" b="0" i="1" smtClean="0">
                                          <a:latin typeface="Cambria Math" panose="02040503050406030204" pitchFamily="18" charset="0"/>
                                        </a:rPr>
                                        <m:t>(</m:t>
                                      </m:r>
                                      <m:r>
                                        <a:rPr lang="en-US" altLang="ko-KR" sz="1700" b="0" i="1" smtClean="0">
                                          <a:latin typeface="Cambria Math" panose="02040503050406030204" pitchFamily="18" charset="0"/>
                                        </a:rPr>
                                        <m:t>𝑁</m:t>
                                      </m:r>
                                      <m:r>
                                        <a:rPr lang="en-US" altLang="ko-KR" sz="1700" b="0" i="1" smtClean="0">
                                          <a:latin typeface="Cambria Math" panose="02040503050406030204" pitchFamily="18" charset="0"/>
                                        </a:rPr>
                                        <m:t>−1) </m:t>
                                      </m:r>
                                    </m:e>
                                    <m:e>
                                      <m:r>
                                        <a:rPr lang="en-US" altLang="ko-KR" sz="1700" b="0" i="1" smtClean="0">
                                          <a:latin typeface="Cambria Math" panose="02040503050406030204" pitchFamily="18" charset="0"/>
                                        </a:rPr>
                                        <m:t>0</m:t>
                                      </m:r>
                                    </m:e>
                                  </m:mr>
                                  <m:mr>
                                    <m:e>
                                      <m:r>
                                        <a:rPr lang="en-US" altLang="ko-KR" sz="1700" i="1">
                                          <a:latin typeface="Cambria Math" panose="02040503050406030204" pitchFamily="18" charset="0"/>
                                        </a:rPr>
                                        <m:t>−(</m:t>
                                      </m:r>
                                      <m:r>
                                        <a:rPr lang="en-US" altLang="ko-KR" sz="1700" i="1">
                                          <a:latin typeface="Cambria Math" panose="02040503050406030204" pitchFamily="18" charset="0"/>
                                        </a:rPr>
                                        <m:t>𝑏</m:t>
                                      </m:r>
                                      <m:r>
                                        <a:rPr lang="en-US" altLang="ko-KR" sz="1700" i="1">
                                          <a:latin typeface="Cambria Math" panose="02040503050406030204" pitchFamily="18" charset="0"/>
                                        </a:rPr>
                                        <m:t>+</m:t>
                                      </m:r>
                                      <m:r>
                                        <a:rPr lang="en-US" altLang="ko-KR" sz="1700" i="1">
                                          <a:latin typeface="Cambria Math" panose="02040503050406030204" pitchFamily="18" charset="0"/>
                                        </a:rPr>
                                        <m:t>𝑑</m:t>
                                      </m:r>
                                      <m:r>
                                        <a:rPr lang="en-US" altLang="ko-KR" sz="1700" i="1">
                                          <a:latin typeface="Cambria Math" panose="02040503050406030204" pitchFamily="18" charset="0"/>
                                        </a:rPr>
                                        <m:t>)(</m:t>
                                      </m:r>
                                      <m:r>
                                        <m:rPr>
                                          <m:brk m:alnAt="7"/>
                                        </m:rPr>
                                        <a:rPr lang="en-US" altLang="ko-KR" sz="1700" i="1">
                                          <a:latin typeface="Cambria Math" panose="02040503050406030204" pitchFamily="18" charset="0"/>
                                        </a:rPr>
                                        <m:t>𝑁</m:t>
                                      </m:r>
                                      <m:r>
                                        <a:rPr lang="en-US" altLang="ko-KR" sz="1700" i="1">
                                          <a:latin typeface="Cambria Math" panose="02040503050406030204" pitchFamily="18" charset="0"/>
                                        </a:rPr>
                                        <m:t>−1)</m:t>
                                      </m:r>
                                      <m:r>
                                        <a:rPr lang="el-GR" altLang="ko-KR" sz="1700" i="1" dirty="0" smtClean="0">
                                          <a:solidFill>
                                            <a:prstClr val="black"/>
                                          </a:solidFill>
                                          <a:latin typeface="Cambria Math" panose="02040503050406030204" pitchFamily="18" charset="0"/>
                                        </a:rPr>
                                        <m:t> </m:t>
                                      </m:r>
                                    </m:e>
                                    <m:e>
                                      <m:r>
                                        <a:rPr lang="en-US" altLang="ko-KR" sz="1700" i="1">
                                          <a:latin typeface="Cambria Math" panose="02040503050406030204" pitchFamily="18" charset="0"/>
                                        </a:rPr>
                                        <m:t>𝑑</m:t>
                                      </m:r>
                                      <m:r>
                                        <a:rPr lang="en-US" altLang="ko-KR" sz="1700" i="1">
                                          <a:latin typeface="Cambria Math" panose="02040503050406030204" pitchFamily="18" charset="0"/>
                                        </a:rPr>
                                        <m:t>(</m:t>
                                      </m:r>
                                      <m:r>
                                        <a:rPr lang="en-US" altLang="ko-KR" sz="1700" b="0" i="1" smtClean="0">
                                          <a:latin typeface="Cambria Math" panose="02040503050406030204" pitchFamily="18" charset="0"/>
                                        </a:rPr>
                                        <m:t>𝑁</m:t>
                                      </m:r>
                                      <m:r>
                                        <a:rPr lang="en-US" altLang="ko-KR" sz="1700" i="1">
                                          <a:latin typeface="Cambria Math" panose="02040503050406030204" pitchFamily="18" charset="0"/>
                                        </a:rPr>
                                        <m:t>)</m:t>
                                      </m:r>
                                      <m:r>
                                        <a:rPr lang="el-GR" altLang="ko-KR" sz="1700" i="1" dirty="0" smtClean="0">
                                          <a:solidFill>
                                            <a:prstClr val="black"/>
                                          </a:solidFill>
                                          <a:latin typeface="Cambria Math" panose="02040503050406030204" pitchFamily="18" charset="0"/>
                                        </a:rPr>
                                        <m:t> </m:t>
                                      </m:r>
                                    </m:e>
                                  </m:mr>
                                  <m:mr>
                                    <m:e>
                                      <m:r>
                                        <a:rPr lang="en-US" altLang="ko-KR" sz="1700" i="1">
                                          <a:latin typeface="Cambria Math" panose="02040503050406030204" pitchFamily="18" charset="0"/>
                                        </a:rPr>
                                        <m:t>𝑏</m:t>
                                      </m:r>
                                      <m:r>
                                        <a:rPr lang="en-US" altLang="ko-KR" sz="1700" i="1">
                                          <a:latin typeface="Cambria Math" panose="02040503050406030204" pitchFamily="18" charset="0"/>
                                        </a:rPr>
                                        <m:t>(</m:t>
                                      </m:r>
                                      <m:r>
                                        <a:rPr lang="en-US" altLang="ko-KR" sz="1700" b="0" i="1" smtClean="0">
                                          <a:latin typeface="Cambria Math" panose="02040503050406030204" pitchFamily="18" charset="0"/>
                                        </a:rPr>
                                        <m:t>𝑁</m:t>
                                      </m:r>
                                      <m:r>
                                        <a:rPr lang="en-US" altLang="ko-KR" sz="1700" b="0" i="1" smtClean="0">
                                          <a:latin typeface="Cambria Math" panose="02040503050406030204" pitchFamily="18" charset="0"/>
                                        </a:rPr>
                                        <m:t>−1) </m:t>
                                      </m:r>
                                    </m:e>
                                    <m:e>
                                      <m:r>
                                        <a:rPr lang="en-US" altLang="ko-KR" sz="1700" b="0" i="1" smtClean="0">
                                          <a:latin typeface="Cambria Math" panose="02040503050406030204" pitchFamily="18" charset="0"/>
                                        </a:rPr>
                                        <m:t>−</m:t>
                                      </m:r>
                                      <m:r>
                                        <a:rPr lang="en-US" altLang="ko-KR" sz="1700" i="1">
                                          <a:latin typeface="Cambria Math" panose="02040503050406030204" pitchFamily="18" charset="0"/>
                                        </a:rPr>
                                        <m:t>𝑑</m:t>
                                      </m:r>
                                      <m:r>
                                        <a:rPr lang="en-US" altLang="ko-KR" sz="1700" i="1">
                                          <a:latin typeface="Cambria Math" panose="02040503050406030204" pitchFamily="18" charset="0"/>
                                        </a:rPr>
                                        <m:t>(</m:t>
                                      </m:r>
                                      <m:r>
                                        <a:rPr lang="en-US" altLang="ko-KR" sz="1700" i="1">
                                          <a:latin typeface="Cambria Math" panose="02040503050406030204" pitchFamily="18" charset="0"/>
                                        </a:rPr>
                                        <m:t>𝑁</m:t>
                                      </m:r>
                                      <m:r>
                                        <a:rPr lang="en-US" altLang="ko-KR" sz="1700" i="1">
                                          <a:latin typeface="Cambria Math" panose="02040503050406030204" pitchFamily="18" charset="0"/>
                                        </a:rPr>
                                        <m:t>) </m:t>
                                      </m:r>
                                    </m:e>
                                  </m:mr>
                                </m:m>
                              </m:e>
                            </m:mr>
                          </m:m>
                        </m:e>
                      </m:d>
                    </m:oMath>
                  </m:oMathPara>
                </a14:m>
                <a:endParaRPr lang="ko-KR" altLang="en-US" sz="1700" dirty="0"/>
              </a:p>
            </p:txBody>
          </p:sp>
        </mc:Choice>
        <mc:Fallback xmlns="">
          <p:sp>
            <p:nvSpPr>
              <p:cNvPr id="8" name="TextBox 7"/>
              <p:cNvSpPr txBox="1">
                <a:spLocks noRot="1" noChangeAspect="1" noMove="1" noResize="1" noEditPoints="1" noAdjustHandles="1" noChangeArrowheads="1" noChangeShapeType="1" noTextEdit="1"/>
              </p:cNvSpPr>
              <p:nvPr/>
            </p:nvSpPr>
            <p:spPr>
              <a:xfrm>
                <a:off x="1231576" y="3933056"/>
                <a:ext cx="6800836" cy="1801199"/>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8968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SIS model</a:t>
            </a:r>
            <a:endParaRPr lang="ko-KR" altLang="en-US" dirty="0"/>
          </a:p>
        </p:txBody>
      </p:sp>
      <mc:AlternateContent xmlns:mc="http://schemas.openxmlformats.org/markup-compatibility/2006" xmlns:a14="http://schemas.microsoft.com/office/drawing/2010/main">
        <mc:Choice Requires="a14">
          <p:sp>
            <p:nvSpPr>
              <p:cNvPr id="10" name="직사각형 9"/>
              <p:cNvSpPr/>
              <p:nvPr/>
            </p:nvSpPr>
            <p:spPr>
              <a:xfrm>
                <a:off x="632162" y="1988840"/>
                <a:ext cx="8044294" cy="4027000"/>
              </a:xfrm>
              <a:prstGeom prst="rect">
                <a:avLst/>
              </a:prstGeom>
            </p:spPr>
            <p:txBody>
              <a:bodyPr wrap="square">
                <a:spAutoFit/>
              </a:bodyPr>
              <a:lstStyle/>
              <a:p>
                <a:pPr marL="285750" indent="-28575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The mean of the random variable </a:t>
                </a:r>
                <a14:m>
                  <m:oMath xmlns:m="http://schemas.openxmlformats.org/officeDocument/2006/math">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in the CTMC SIS epidemic process is less than the solution </a:t>
                </a:r>
                <a14:m>
                  <m:oMath xmlns:m="http://schemas.openxmlformats.org/officeDocument/2006/math">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to the deterministic SIS model</a:t>
                </a:r>
              </a:p>
              <a:p>
                <a:pPr marL="285750" indent="-285750">
                  <a:lnSpc>
                    <a:spcPct val="120000"/>
                  </a:lnSpc>
                  <a:spcBef>
                    <a:spcPts val="1000"/>
                  </a:spcBef>
                  <a:buFont typeface="Arial" panose="020B0604020202020204" pitchFamily="34" charset="0"/>
                  <a:buChar char="•"/>
                </a:pPr>
                <a:r>
                  <a:rPr lang="en-US" altLang="ko-KR" dirty="0">
                    <a:latin typeface="Arial" panose="020B0604020202020204" pitchFamily="34" charset="0"/>
                    <a:cs typeface="Arial" panose="020B0604020202020204" pitchFamily="34" charset="0"/>
                  </a:rPr>
                  <a:t>In CTMC SIS epidemic model, the population approaches the disease-free equilibrium, regardless of the basic reproduction number</a:t>
                </a:r>
              </a:p>
              <a:p>
                <a:pPr marL="285750" indent="-285750">
                  <a:lnSpc>
                    <a:spcPct val="120000"/>
                  </a:lnSpc>
                  <a:spcBef>
                    <a:spcPts val="1000"/>
                  </a:spcBef>
                  <a:buFont typeface="Arial" panose="020B0604020202020204" pitchFamily="34" charset="0"/>
                  <a:buChar char="•"/>
                </a:pPr>
                <a:r>
                  <a:rPr lang="en-US" altLang="ko-KR" dirty="0">
                    <a:solidFill>
                      <a:schemeClr val="bg1">
                        <a:lumMod val="65000"/>
                      </a:schemeClr>
                    </a:solidFill>
                    <a:latin typeface="Arial" panose="020B0604020202020204" pitchFamily="34" charset="0"/>
                    <a:cs typeface="Arial" panose="020B0604020202020204" pitchFamily="34" charset="0"/>
                  </a:rPr>
                  <a:t>The asymptotic dynamics of the deterministic SIS epidemic model:</a:t>
                </a:r>
              </a:p>
              <a:p>
                <a:pPr marL="360000">
                  <a:lnSpc>
                    <a:spcPct val="120000"/>
                  </a:lnSpc>
                  <a:spcBef>
                    <a:spcPts val="1000"/>
                  </a:spcBef>
                </a:pPr>
                <a:r>
                  <a:rPr lang="en-US" altLang="ko-KR" dirty="0">
                    <a:solidFill>
                      <a:schemeClr val="bg1">
                        <a:lumMod val="65000"/>
                      </a:schemeClr>
                    </a:solidFill>
                    <a:latin typeface="Arial" panose="020B0604020202020204" pitchFamily="34" charset="0"/>
                    <a:cs typeface="Arial" panose="020B0604020202020204" pitchFamily="34" charset="0"/>
                  </a:rPr>
                  <a:t>If </a:t>
                </a:r>
                <a14:m>
                  <m:oMath xmlns:m="http://schemas.openxmlformats.org/officeDocument/2006/math">
                    <m:sSub>
                      <m:sSubPr>
                        <m:ctrlPr>
                          <a:rPr lang="en-US" altLang="ko-KR" i="1" dirty="0" smtClean="0">
                            <a:solidFill>
                              <a:schemeClr val="bg1">
                                <a:lumMod val="65000"/>
                              </a:schemeClr>
                            </a:solidFill>
                            <a:latin typeface="Cambria Math" panose="02040503050406030204" pitchFamily="18" charset="0"/>
                          </a:rPr>
                        </m:ctrlPr>
                      </m:sSubPr>
                      <m:e>
                        <m:r>
                          <a:rPr lang="en-US" altLang="ko-KR" b="0" i="1" dirty="0" smtClean="0">
                            <a:solidFill>
                              <a:schemeClr val="bg1">
                                <a:lumMod val="65000"/>
                              </a:schemeClr>
                            </a:solidFill>
                            <a:latin typeface="Cambria Math" panose="02040503050406030204" pitchFamily="18" charset="0"/>
                          </a:rPr>
                          <m:t>𝑅</m:t>
                        </m:r>
                      </m:e>
                      <m:sub>
                        <m:r>
                          <a:rPr lang="en-US" altLang="ko-KR" b="0" i="1" dirty="0" smtClean="0">
                            <a:solidFill>
                              <a:schemeClr val="bg1">
                                <a:lumMod val="65000"/>
                              </a:schemeClr>
                            </a:solidFill>
                            <a:latin typeface="Cambria Math" panose="02040503050406030204" pitchFamily="18" charset="0"/>
                          </a:rPr>
                          <m:t>0</m:t>
                        </m:r>
                      </m:sub>
                    </m:sSub>
                    <m:r>
                      <a:rPr lang="en-US" altLang="ko-KR" i="1" dirty="0" smtClean="0">
                        <a:solidFill>
                          <a:schemeClr val="bg1">
                            <a:lumMod val="65000"/>
                          </a:schemeClr>
                        </a:solidFill>
                        <a:latin typeface="Cambria Math" panose="02040503050406030204" pitchFamily="18" charset="0"/>
                        <a:ea typeface="Cambria Math" panose="02040503050406030204" pitchFamily="18" charset="0"/>
                      </a:rPr>
                      <m:t>≤</m:t>
                    </m:r>
                    <m:r>
                      <a:rPr lang="en-US" altLang="ko-KR" i="1" dirty="0" smtClean="0">
                        <a:solidFill>
                          <a:schemeClr val="bg1">
                            <a:lumMod val="65000"/>
                          </a:schemeClr>
                        </a:solidFill>
                        <a:latin typeface="Cambria Math" panose="02040503050406030204" pitchFamily="18" charset="0"/>
                      </a:rPr>
                      <m:t>1</m:t>
                    </m:r>
                  </m:oMath>
                </a14:m>
                <a:r>
                  <a:rPr lang="en-US" altLang="ko-KR" dirty="0">
                    <a:solidFill>
                      <a:schemeClr val="bg1">
                        <a:lumMod val="65000"/>
                      </a:schemeClr>
                    </a:solidFill>
                    <a:latin typeface="Arial" panose="020B0604020202020204" pitchFamily="34" charset="0"/>
                    <a:cs typeface="Arial" panose="020B0604020202020204" pitchFamily="34" charset="0"/>
                  </a:rPr>
                  <a:t>, then the population approaches the disease-free equilibrium</a:t>
                </a:r>
              </a:p>
              <a:p>
                <a:pPr marL="360000">
                  <a:lnSpc>
                    <a:spcPct val="120000"/>
                  </a:lnSpc>
                </a:pPr>
                <a:r>
                  <a:rPr lang="en-US" altLang="ko-KR" dirty="0">
                    <a:solidFill>
                      <a:schemeClr val="bg1">
                        <a:lumMod val="65000"/>
                      </a:schemeClr>
                    </a:solidFill>
                    <a:latin typeface="Arial" panose="020B0604020202020204" pitchFamily="34" charset="0"/>
                    <a:cs typeface="Arial" panose="020B0604020202020204" pitchFamily="34" charset="0"/>
                  </a:rPr>
                  <a:t>If </a:t>
                </a:r>
                <a14:m>
                  <m:oMath xmlns:m="http://schemas.openxmlformats.org/officeDocument/2006/math">
                    <m:sSub>
                      <m:sSubPr>
                        <m:ctrlPr>
                          <a:rPr lang="en-US" altLang="ko-KR" i="1" dirty="0" smtClean="0">
                            <a:solidFill>
                              <a:schemeClr val="bg1">
                                <a:lumMod val="65000"/>
                              </a:schemeClr>
                            </a:solidFill>
                            <a:latin typeface="Cambria Math" panose="02040503050406030204" pitchFamily="18" charset="0"/>
                          </a:rPr>
                        </m:ctrlPr>
                      </m:sSubPr>
                      <m:e>
                        <m:r>
                          <a:rPr lang="en-US" altLang="ko-KR" b="0" i="1" dirty="0" smtClean="0">
                            <a:solidFill>
                              <a:schemeClr val="bg1">
                                <a:lumMod val="65000"/>
                              </a:schemeClr>
                            </a:solidFill>
                            <a:latin typeface="Cambria Math" panose="02040503050406030204" pitchFamily="18" charset="0"/>
                          </a:rPr>
                          <m:t>𝑅</m:t>
                        </m:r>
                      </m:e>
                      <m:sub>
                        <m:r>
                          <a:rPr lang="en-US" altLang="ko-KR" b="0" i="1" dirty="0" smtClean="0">
                            <a:solidFill>
                              <a:schemeClr val="bg1">
                                <a:lumMod val="65000"/>
                              </a:schemeClr>
                            </a:solidFill>
                            <a:latin typeface="Cambria Math" panose="02040503050406030204" pitchFamily="18" charset="0"/>
                          </a:rPr>
                          <m:t>0</m:t>
                        </m:r>
                      </m:sub>
                    </m:sSub>
                    <m:r>
                      <a:rPr lang="en-US" altLang="ko-KR" i="1" dirty="0" smtClean="0">
                        <a:solidFill>
                          <a:schemeClr val="bg1">
                            <a:lumMod val="65000"/>
                          </a:schemeClr>
                        </a:solidFill>
                        <a:latin typeface="Cambria Math" panose="02040503050406030204" pitchFamily="18" charset="0"/>
                        <a:ea typeface="Cambria Math" panose="02040503050406030204" pitchFamily="18" charset="0"/>
                      </a:rPr>
                      <m:t>&gt;</m:t>
                    </m:r>
                    <m:r>
                      <a:rPr lang="en-US" altLang="ko-KR" i="1" dirty="0" smtClean="0">
                        <a:solidFill>
                          <a:schemeClr val="bg1">
                            <a:lumMod val="65000"/>
                          </a:schemeClr>
                        </a:solidFill>
                        <a:latin typeface="Cambria Math" panose="02040503050406030204" pitchFamily="18" charset="0"/>
                      </a:rPr>
                      <m:t>1</m:t>
                    </m:r>
                  </m:oMath>
                </a14:m>
                <a:r>
                  <a:rPr lang="en-US" altLang="ko-KR" dirty="0">
                    <a:solidFill>
                      <a:schemeClr val="bg1">
                        <a:lumMod val="65000"/>
                      </a:schemeClr>
                    </a:solidFill>
                    <a:latin typeface="Arial" panose="020B0604020202020204" pitchFamily="34" charset="0"/>
                    <a:cs typeface="Arial" panose="020B0604020202020204" pitchFamily="34" charset="0"/>
                  </a:rPr>
                  <a:t>, then the population approaches the endemic equilibrium</a:t>
                </a:r>
              </a:p>
              <a:p>
                <a:pPr marL="285750" indent="-285750">
                  <a:lnSpc>
                    <a:spcPct val="120000"/>
                  </a:lnSpc>
                  <a:spcBef>
                    <a:spcPts val="1000"/>
                  </a:spcBef>
                  <a:buFont typeface="Arial" panose="020B0604020202020204" pitchFamily="34" charset="0"/>
                  <a:buChar char="•"/>
                </a:pPr>
                <a:r>
                  <a:rPr lang="en-US" altLang="ko-KR" dirty="0">
                    <a:solidFill>
                      <a:schemeClr val="bg1">
                        <a:lumMod val="65000"/>
                      </a:schemeClr>
                    </a:solidFill>
                    <a:latin typeface="Arial" panose="020B0604020202020204" pitchFamily="34" charset="0"/>
                    <a:cs typeface="Arial" panose="020B0604020202020204" pitchFamily="34" charset="0"/>
                  </a:rPr>
                  <a:t>The mean time until the disease-free equilibrium is reached depends on the initial conditions and the parameter values, but can be extremely long because the result is asymptotic.</a:t>
                </a:r>
              </a:p>
            </p:txBody>
          </p:sp>
        </mc:Choice>
        <mc:Fallback xmlns="">
          <p:sp>
            <p:nvSpPr>
              <p:cNvPr id="10" name="직사각형 9"/>
              <p:cNvSpPr>
                <a:spLocks noRot="1" noChangeAspect="1" noMove="1" noResize="1" noEditPoints="1" noAdjustHandles="1" noChangeArrowheads="1" noChangeShapeType="1" noTextEdit="1"/>
              </p:cNvSpPr>
              <p:nvPr/>
            </p:nvSpPr>
            <p:spPr>
              <a:xfrm>
                <a:off x="632162" y="1988840"/>
                <a:ext cx="8044294" cy="4027000"/>
              </a:xfrm>
              <a:prstGeom prst="rect">
                <a:avLst/>
              </a:prstGeom>
              <a:blipFill>
                <a:blip r:embed="rId3"/>
                <a:stretch>
                  <a:fillRect l="-531" r="-91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6496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SIS model</a:t>
            </a:r>
            <a:endParaRPr lang="ko-KR" altLang="en-US" dirty="0"/>
          </a:p>
        </p:txBody>
      </p:sp>
      <mc:AlternateContent xmlns:mc="http://schemas.openxmlformats.org/markup-compatibility/2006" xmlns:a14="http://schemas.microsoft.com/office/drawing/2010/main">
        <mc:Choice Requires="a14">
          <p:sp>
            <p:nvSpPr>
              <p:cNvPr id="10" name="직사각형 9"/>
              <p:cNvSpPr/>
              <p:nvPr/>
            </p:nvSpPr>
            <p:spPr>
              <a:xfrm>
                <a:off x="827584" y="2204864"/>
                <a:ext cx="8044294" cy="4038734"/>
              </a:xfrm>
              <a:prstGeom prst="rect">
                <a:avLst/>
              </a:prstGeom>
            </p:spPr>
            <p:txBody>
              <a:bodyPr wrap="square">
                <a:spAutoFit/>
              </a:bodyPr>
              <a:lstStyle/>
              <a:p>
                <a:pPr>
                  <a:lnSpc>
                    <a:spcPct val="120000"/>
                  </a:lnSpc>
                </a:pPr>
                <a14:m>
                  <m:oMath xmlns:m="http://schemas.openxmlformats.org/officeDocument/2006/math">
                    <m:sSub>
                      <m:sSubPr>
                        <m:ctrlPr>
                          <a:rPr lang="en-US" altLang="ko-KR" i="1" smtClean="0">
                            <a:latin typeface="Cambria Math" panose="02040503050406030204" pitchFamily="18" charset="0"/>
                            <a:cs typeface="Arial" panose="020B0604020202020204" pitchFamily="34" charset="0"/>
                          </a:rPr>
                        </m:ctrlPr>
                      </m:sSubPr>
                      <m:e>
                        <m:r>
                          <a:rPr lang="en-US" altLang="ko-KR" i="1">
                            <a:latin typeface="Cambria Math" panose="02040503050406030204" pitchFamily="18" charset="0"/>
                            <a:cs typeface="Arial" panose="020B0604020202020204" pitchFamily="34" charset="0"/>
                          </a:rPr>
                          <m:t>𝑇</m:t>
                        </m:r>
                      </m:e>
                      <m:sub>
                        <m:r>
                          <a:rPr lang="en-US" altLang="ko-KR" i="1">
                            <a:latin typeface="Cambria Math" panose="02040503050406030204" pitchFamily="18" charset="0"/>
                            <a:cs typeface="Arial" panose="020B0604020202020204" pitchFamily="34" charset="0"/>
                          </a:rPr>
                          <m:t>𝑖</m:t>
                        </m:r>
                      </m:sub>
                    </m:sSub>
                  </m:oMath>
                </a14:m>
                <a:r>
                  <a:rPr lang="en-US" altLang="ko-KR" dirty="0">
                    <a:latin typeface="Arial" panose="020B0604020202020204" pitchFamily="34" charset="0"/>
                    <a:cs typeface="Arial" panose="020B0604020202020204" pitchFamily="34" charset="0"/>
                  </a:rPr>
                  <a:t>: continuous random variable for the time to the next event given the </a:t>
                </a:r>
              </a:p>
              <a:p>
                <a:pPr>
                  <a:lnSpc>
                    <a:spcPct val="120000"/>
                  </a:lnSpc>
                </a:pPr>
                <a:r>
                  <a:rPr lang="en-US" altLang="ko-KR" dirty="0">
                    <a:latin typeface="Arial" panose="020B0604020202020204" pitchFamily="34" charset="0"/>
                    <a:cs typeface="Arial" panose="020B0604020202020204" pitchFamily="34" charset="0"/>
                  </a:rPr>
                  <a:t>     process is in state </a:t>
                </a:r>
                <a14:m>
                  <m:oMath xmlns:m="http://schemas.openxmlformats.org/officeDocument/2006/math">
                    <m:r>
                      <a:rPr lang="en-US" altLang="ko-KR" i="1">
                        <a:latin typeface="Cambria Math" panose="02040503050406030204" pitchFamily="18" charset="0"/>
                        <a:cs typeface="Arial" panose="020B0604020202020204" pitchFamily="34" charset="0"/>
                      </a:rPr>
                      <m:t>𝑖</m:t>
                    </m:r>
                  </m:oMath>
                </a14:m>
                <a:r>
                  <a:rPr lang="en-US" altLang="ko-KR" dirty="0">
                    <a:latin typeface="Arial" panose="020B0604020202020204" pitchFamily="34" charset="0"/>
                    <a:cs typeface="Arial" panose="020B0604020202020204" pitchFamily="34" charset="0"/>
                  </a:rPr>
                  <a:t> (</a:t>
                </a:r>
                <a:r>
                  <a:rPr lang="en-US" altLang="ko-KR" dirty="0" err="1">
                    <a:latin typeface="Arial" panose="020B0604020202020204" pitchFamily="34" charset="0"/>
                    <a:cs typeface="Arial" panose="020B0604020202020204" pitchFamily="34" charset="0"/>
                  </a:rPr>
                  <a:t>interevent</a:t>
                </a:r>
                <a:r>
                  <a:rPr lang="en-US" altLang="ko-KR" dirty="0">
                    <a:latin typeface="Arial" panose="020B0604020202020204" pitchFamily="34" charset="0"/>
                    <a:cs typeface="Arial" panose="020B0604020202020204" pitchFamily="34" charset="0"/>
                  </a:rPr>
                  <a:t> time)</a:t>
                </a:r>
              </a:p>
              <a:p>
                <a:pPr>
                  <a:lnSpc>
                    <a:spcPct val="120000"/>
                  </a:lnSpc>
                </a:pPr>
                <a14:m>
                  <m:oMath xmlns:m="http://schemas.openxmlformats.org/officeDocument/2006/math">
                    <m:sSub>
                      <m:sSubPr>
                        <m:ctrlPr>
                          <a:rPr lang="en-US" altLang="ko-KR" i="1">
                            <a:latin typeface="Cambria Math" panose="02040503050406030204" pitchFamily="18" charset="0"/>
                            <a:cs typeface="Arial" panose="020B0604020202020204" pitchFamily="34" charset="0"/>
                          </a:rPr>
                        </m:ctrlPr>
                      </m:sSubPr>
                      <m:e>
                        <m:r>
                          <a:rPr lang="en-US" altLang="ko-KR" i="1">
                            <a:latin typeface="Cambria Math" panose="02040503050406030204" pitchFamily="18" charset="0"/>
                            <a:cs typeface="Arial" panose="020B0604020202020204" pitchFamily="34" charset="0"/>
                          </a:rPr>
                          <m:t>𝐻</m:t>
                        </m:r>
                      </m:e>
                      <m:sub>
                        <m:r>
                          <a:rPr lang="en-US" altLang="ko-KR" i="1">
                            <a:latin typeface="Cambria Math" panose="02040503050406030204" pitchFamily="18" charset="0"/>
                            <a:cs typeface="Arial" panose="020B0604020202020204" pitchFamily="34" charset="0"/>
                          </a:rPr>
                          <m:t>𝑖</m:t>
                        </m:r>
                      </m:sub>
                    </m:sSub>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𝑡</m:t>
                    </m:r>
                    <m:r>
                      <a:rPr lang="en-US" altLang="ko-KR" i="1">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probability the process remains in state </a:t>
                </a:r>
                <a14:m>
                  <m:oMath xmlns:m="http://schemas.openxmlformats.org/officeDocument/2006/math">
                    <m:r>
                      <a:rPr lang="en-US" altLang="ko-KR" i="1">
                        <a:latin typeface="Cambria Math" panose="02040503050406030204" pitchFamily="18" charset="0"/>
                        <a:cs typeface="Arial" panose="020B0604020202020204" pitchFamily="34" charset="0"/>
                      </a:rPr>
                      <m:t>𝑖</m:t>
                    </m:r>
                  </m:oMath>
                </a14:m>
                <a:r>
                  <a:rPr lang="en-US" altLang="ko-KR" dirty="0">
                    <a:latin typeface="Arial" panose="020B0604020202020204" pitchFamily="34" charset="0"/>
                    <a:cs typeface="Arial" panose="020B0604020202020204" pitchFamily="34" charset="0"/>
                  </a:rPr>
                  <a:t> for a period of time </a:t>
                </a:r>
                <a14:m>
                  <m:oMath xmlns:m="http://schemas.openxmlformats.org/officeDocument/2006/math">
                    <m:r>
                      <a:rPr lang="en-US" altLang="ko-KR" i="1">
                        <a:latin typeface="Cambria Math" panose="02040503050406030204" pitchFamily="18" charset="0"/>
                        <a:cs typeface="Arial" panose="020B0604020202020204" pitchFamily="34" charset="0"/>
                      </a:rPr>
                      <m:t>𝑡</m:t>
                    </m:r>
                  </m:oMath>
                </a14:m>
                <a:r>
                  <a:rPr lang="en-US" altLang="ko-KR" dirty="0">
                    <a:latin typeface="Arial" panose="020B0604020202020204" pitchFamily="34" charset="0"/>
                    <a:cs typeface="Arial" panose="020B0604020202020204" pitchFamily="34" charset="0"/>
                  </a:rPr>
                  <a:t>. </a:t>
                </a:r>
              </a:p>
              <a:p>
                <a:pPr>
                  <a:lnSpc>
                    <a:spcPct val="120000"/>
                  </a:lnSpc>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Arial" panose="020B0604020202020204" pitchFamily="34" charset="0"/>
                            </a:rPr>
                          </m:ctrlPr>
                        </m:sSubPr>
                        <m:e>
                          <m:r>
                            <a:rPr lang="en-US" altLang="ko-KR" i="1">
                              <a:latin typeface="Cambria Math" panose="02040503050406030204" pitchFamily="18" charset="0"/>
                              <a:cs typeface="Arial" panose="020B0604020202020204" pitchFamily="34" charset="0"/>
                            </a:rPr>
                            <m:t>𝐻</m:t>
                          </m:r>
                        </m:e>
                        <m:sub>
                          <m:r>
                            <a:rPr lang="en-US" altLang="ko-KR" i="1">
                              <a:latin typeface="Cambria Math" panose="02040503050406030204" pitchFamily="18" charset="0"/>
                              <a:cs typeface="Arial" panose="020B0604020202020204" pitchFamily="34" charset="0"/>
                            </a:rPr>
                            <m:t>𝑖</m:t>
                          </m:r>
                        </m:sub>
                      </m:sSub>
                      <m:d>
                        <m:dPr>
                          <m:ctrlPr>
                            <a:rPr lang="en-US" altLang="ko-KR" i="1">
                              <a:latin typeface="Cambria Math" panose="02040503050406030204" pitchFamily="18" charset="0"/>
                              <a:cs typeface="Arial" panose="020B0604020202020204" pitchFamily="34" charset="0"/>
                            </a:rPr>
                          </m:ctrlPr>
                        </m:dPr>
                        <m:e>
                          <m:r>
                            <a:rPr lang="en-US" altLang="ko-KR" i="1">
                              <a:latin typeface="Cambria Math" panose="02040503050406030204" pitchFamily="18" charset="0"/>
                              <a:cs typeface="Arial" panose="020B0604020202020204" pitchFamily="34" charset="0"/>
                            </a:rPr>
                            <m:t>𝑡</m:t>
                          </m:r>
                        </m:e>
                      </m:d>
                      <m:r>
                        <a:rPr lang="en-US" altLang="ko-KR" i="1">
                          <a:latin typeface="Cambria Math" panose="02040503050406030204" pitchFamily="18" charset="0"/>
                          <a:cs typeface="Arial" panose="020B0604020202020204" pitchFamily="34" charset="0"/>
                        </a:rPr>
                        <m:t>=</m:t>
                      </m:r>
                      <m:r>
                        <m:rPr>
                          <m:sty m:val="p"/>
                        </m:rPr>
                        <a:rPr lang="en-US" altLang="ko-KR" b="0" i="0" smtClean="0">
                          <a:latin typeface="Cambria Math" panose="02040503050406030204" pitchFamily="18" charset="0"/>
                          <a:cs typeface="Arial" panose="020B0604020202020204" pitchFamily="34" charset="0"/>
                        </a:rPr>
                        <m:t>Prob</m:t>
                      </m:r>
                      <m:r>
                        <a:rPr lang="en-US" altLang="ko-KR" i="1">
                          <a:latin typeface="Cambria Math" panose="02040503050406030204" pitchFamily="18" charset="0"/>
                          <a:cs typeface="Arial" panose="020B0604020202020204" pitchFamily="34" charset="0"/>
                        </a:rPr>
                        <m:t>{</m:t>
                      </m:r>
                      <m:sSub>
                        <m:sSubPr>
                          <m:ctrlPr>
                            <a:rPr lang="en-US" altLang="ko-KR" i="1">
                              <a:latin typeface="Cambria Math" panose="02040503050406030204" pitchFamily="18" charset="0"/>
                              <a:cs typeface="Arial" panose="020B0604020202020204" pitchFamily="34" charset="0"/>
                            </a:rPr>
                          </m:ctrlPr>
                        </m:sSubPr>
                        <m:e>
                          <m:r>
                            <a:rPr lang="en-US" altLang="ko-KR" i="1">
                              <a:latin typeface="Cambria Math" panose="02040503050406030204" pitchFamily="18" charset="0"/>
                              <a:cs typeface="Arial" panose="020B0604020202020204" pitchFamily="34" charset="0"/>
                            </a:rPr>
                            <m:t>𝑇</m:t>
                          </m:r>
                        </m:e>
                        <m:sub>
                          <m:r>
                            <a:rPr lang="en-US" altLang="ko-KR" i="1">
                              <a:latin typeface="Cambria Math" panose="02040503050406030204" pitchFamily="18" charset="0"/>
                              <a:cs typeface="Arial" panose="020B0604020202020204" pitchFamily="34" charset="0"/>
                            </a:rPr>
                            <m:t>𝑖</m:t>
                          </m:r>
                        </m:sub>
                      </m:sSub>
                      <m:r>
                        <a:rPr lang="en-US" altLang="ko-KR" i="1">
                          <a:latin typeface="Cambria Math" panose="02040503050406030204" pitchFamily="18" charset="0"/>
                          <a:cs typeface="Arial" panose="020B0604020202020204" pitchFamily="34" charset="0"/>
                        </a:rPr>
                        <m:t>&gt;</m:t>
                      </m:r>
                      <m:r>
                        <a:rPr lang="en-US" altLang="ko-KR" i="1">
                          <a:latin typeface="Cambria Math" panose="02040503050406030204" pitchFamily="18" charset="0"/>
                          <a:cs typeface="Arial" panose="020B0604020202020204" pitchFamily="34" charset="0"/>
                        </a:rPr>
                        <m:t>𝑡</m:t>
                      </m:r>
                      <m:r>
                        <a:rPr lang="en-US" altLang="ko-KR" i="1">
                          <a:latin typeface="Cambria Math" panose="02040503050406030204" pitchFamily="18" charset="0"/>
                          <a:cs typeface="Arial" panose="020B0604020202020204" pitchFamily="34" charset="0"/>
                        </a:rPr>
                        <m:t>}</m:t>
                      </m:r>
                    </m:oMath>
                  </m:oMathPara>
                </a14:m>
                <a:endParaRPr lang="en-US" altLang="ko-KR" dirty="0">
                  <a:latin typeface="Arial" panose="020B0604020202020204" pitchFamily="34" charset="0"/>
                  <a:cs typeface="Arial" panose="020B0604020202020204" pitchFamily="34" charset="0"/>
                </a:endParaRPr>
              </a:p>
              <a:p>
                <a:pPr lvl="0" algn="ctr">
                  <a:lnSpc>
                    <a:spcPct val="150000"/>
                  </a:lnSpc>
                  <a:buClr>
                    <a:srgbClr val="727CA3"/>
                  </a:buClr>
                  <a:buSzPct val="76000"/>
                </a:pPr>
                <a14:m>
                  <m:oMathPara xmlns:m="http://schemas.openxmlformats.org/officeDocument/2006/math">
                    <m:oMathParaPr>
                      <m:jc m:val="centerGroup"/>
                    </m:oMathParaPr>
                    <m:oMath xmlns:m="http://schemas.openxmlformats.org/officeDocument/2006/math">
                      <m:sSub>
                        <m:sSubPr>
                          <m:ctrlPr>
                            <a:rPr lang="en-US" altLang="ko-KR" i="1">
                              <a:solidFill>
                                <a:prstClr val="black"/>
                              </a:solidFill>
                              <a:latin typeface="Cambria Math" panose="02040503050406030204" pitchFamily="18" charset="0"/>
                            </a:rPr>
                          </m:ctrlPr>
                        </m:sSubPr>
                        <m:e>
                          <m:r>
                            <a:rPr lang="en-US" altLang="ko-KR" i="1">
                              <a:solidFill>
                                <a:prstClr val="black"/>
                              </a:solidFill>
                              <a:latin typeface="Cambria Math" panose="02040503050406030204" pitchFamily="18" charset="0"/>
                            </a:rPr>
                            <m:t>𝐻</m:t>
                          </m:r>
                        </m:e>
                        <m:sub>
                          <m:r>
                            <a:rPr lang="en-US" altLang="ko-KR" i="1">
                              <a:solidFill>
                                <a:prstClr val="black"/>
                              </a:solidFill>
                              <a:latin typeface="Cambria Math" panose="02040503050406030204" pitchFamily="18" charset="0"/>
                            </a:rPr>
                            <m:t>𝑖</m:t>
                          </m:r>
                        </m:sub>
                      </m:sSub>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𝑡</m:t>
                          </m:r>
                          <m:r>
                            <a:rPr lang="en-US" altLang="ko-KR" i="1">
                              <a:solidFill>
                                <a:prstClr val="black"/>
                              </a:solidFill>
                              <a:latin typeface="Cambria Math" panose="02040503050406030204" pitchFamily="18" charset="0"/>
                            </a:rPr>
                            <m:t>+</m:t>
                          </m:r>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e>
                      </m:d>
                      <m:r>
                        <a:rPr lang="en-US" altLang="ko-KR" i="1">
                          <a:solidFill>
                            <a:prstClr val="black"/>
                          </a:solidFill>
                          <a:latin typeface="Cambria Math" panose="02040503050406030204" pitchFamily="18" charset="0"/>
                        </a:rPr>
                        <m:t>=</m:t>
                      </m:r>
                      <m:sSub>
                        <m:sSubPr>
                          <m:ctrlPr>
                            <a:rPr lang="en-US" altLang="ko-KR" i="1">
                              <a:solidFill>
                                <a:prstClr val="black"/>
                              </a:solidFill>
                              <a:latin typeface="Cambria Math" panose="02040503050406030204" pitchFamily="18" charset="0"/>
                            </a:rPr>
                          </m:ctrlPr>
                        </m:sSubPr>
                        <m:e>
                          <m:r>
                            <a:rPr lang="en-US" altLang="ko-KR" i="1">
                              <a:solidFill>
                                <a:prstClr val="black"/>
                              </a:solidFill>
                              <a:latin typeface="Cambria Math" panose="02040503050406030204" pitchFamily="18" charset="0"/>
                            </a:rPr>
                            <m:t>𝐻</m:t>
                          </m:r>
                        </m:e>
                        <m:sub>
                          <m:r>
                            <a:rPr lang="en-US" altLang="ko-KR" i="1">
                              <a:solidFill>
                                <a:prstClr val="black"/>
                              </a:solidFill>
                              <a:latin typeface="Cambria Math" panose="02040503050406030204" pitchFamily="18" charset="0"/>
                            </a:rPr>
                            <m:t>𝑖</m:t>
                          </m:r>
                        </m:sub>
                      </m:sSub>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𝑡</m:t>
                          </m:r>
                        </m:e>
                      </m:d>
                      <m:sSub>
                        <m:sSubPr>
                          <m:ctrlPr>
                            <a:rPr lang="en-US" altLang="ko-KR" i="1" dirty="0">
                              <a:solidFill>
                                <a:prstClr val="black"/>
                              </a:solidFill>
                              <a:latin typeface="Cambria Math" panose="02040503050406030204" pitchFamily="18" charset="0"/>
                            </a:rPr>
                          </m:ctrlPr>
                        </m:sSubPr>
                        <m:e>
                          <m:r>
                            <a:rPr lang="en-US" altLang="ko-KR" i="1" dirty="0">
                              <a:solidFill>
                                <a:prstClr val="black"/>
                              </a:solidFill>
                              <a:latin typeface="Cambria Math" panose="02040503050406030204" pitchFamily="18" charset="0"/>
                            </a:rPr>
                            <m:t>𝑝</m:t>
                          </m:r>
                        </m:e>
                        <m:sub>
                          <m:r>
                            <a:rPr lang="en-US" altLang="ko-KR" i="1" dirty="0">
                              <a:solidFill>
                                <a:prstClr val="black"/>
                              </a:solidFill>
                              <a:latin typeface="Cambria Math" panose="02040503050406030204" pitchFamily="18" charset="0"/>
                            </a:rPr>
                            <m:t>𝑖𝑖</m:t>
                          </m:r>
                        </m:sub>
                      </m:sSub>
                      <m:d>
                        <m:dPr>
                          <m:ctrlPr>
                            <a:rPr lang="en-US" altLang="ko-KR" i="1" dirty="0">
                              <a:solidFill>
                                <a:prstClr val="black"/>
                              </a:solidFill>
                              <a:latin typeface="Cambria Math" panose="02040503050406030204" pitchFamily="18" charset="0"/>
                            </a:rPr>
                          </m:ctrlPr>
                        </m:dPr>
                        <m:e>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e>
                      </m:d>
                      <m:sSub>
                        <m:sSubPr>
                          <m:ctrlPr>
                            <a:rPr lang="en-US" altLang="ko-KR" i="1">
                              <a:solidFill>
                                <a:prstClr val="black"/>
                              </a:solidFill>
                              <a:latin typeface="Cambria Math" panose="02040503050406030204" pitchFamily="18" charset="0"/>
                            </a:rPr>
                          </m:ctrlPr>
                        </m:sSubPr>
                        <m:e>
                          <m:r>
                            <a:rPr lang="en-US" altLang="ko-KR" i="1">
                              <a:solidFill>
                                <a:prstClr val="black"/>
                              </a:solidFill>
                              <a:latin typeface="Cambria Math" panose="02040503050406030204" pitchFamily="18" charset="0"/>
                            </a:rPr>
                            <m:t>=</m:t>
                          </m:r>
                          <m:r>
                            <a:rPr lang="en-US" altLang="ko-KR" i="1">
                              <a:solidFill>
                                <a:prstClr val="black"/>
                              </a:solidFill>
                              <a:latin typeface="Cambria Math" panose="02040503050406030204" pitchFamily="18" charset="0"/>
                            </a:rPr>
                            <m:t>𝐻</m:t>
                          </m:r>
                        </m:e>
                        <m:sub>
                          <m:r>
                            <a:rPr lang="en-US" altLang="ko-KR" i="1">
                              <a:solidFill>
                                <a:prstClr val="black"/>
                              </a:solidFill>
                              <a:latin typeface="Cambria Math" panose="02040503050406030204" pitchFamily="18" charset="0"/>
                            </a:rPr>
                            <m:t>𝑖</m:t>
                          </m:r>
                        </m:sub>
                      </m:sSub>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𝑡</m:t>
                          </m:r>
                        </m:e>
                      </m:d>
                      <m:r>
                        <a:rPr lang="en-US" altLang="ko-KR" i="1" dirty="0">
                          <a:solidFill>
                            <a:prstClr val="black"/>
                          </a:solidFill>
                          <a:latin typeface="Cambria Math" panose="02040503050406030204" pitchFamily="18" charset="0"/>
                        </a:rPr>
                        <m:t>(1−[</m:t>
                      </m:r>
                      <m:r>
                        <a:rPr lang="en-US" altLang="ko-KR" i="1" dirty="0">
                          <a:solidFill>
                            <a:prstClr val="black"/>
                          </a:solidFill>
                          <a:latin typeface="Cambria Math" panose="02040503050406030204" pitchFamily="18" charset="0"/>
                        </a:rPr>
                        <m:t>𝑏</m:t>
                      </m:r>
                      <m:r>
                        <a:rPr lang="en-US" altLang="ko-KR" i="1" dirty="0">
                          <a:solidFill>
                            <a:prstClr val="black"/>
                          </a:solidFill>
                          <a:latin typeface="Cambria Math" panose="02040503050406030204" pitchFamily="18" charset="0"/>
                        </a:rPr>
                        <m:t>(</m:t>
                      </m:r>
                      <m:r>
                        <a:rPr lang="en-US" altLang="ko-KR" i="1" dirty="0" err="1">
                          <a:solidFill>
                            <a:prstClr val="black"/>
                          </a:solidFill>
                          <a:latin typeface="Cambria Math" panose="02040503050406030204" pitchFamily="18" charset="0"/>
                        </a:rPr>
                        <m:t>𝑖</m:t>
                      </m:r>
                      <m:r>
                        <a:rPr lang="en-US" altLang="ko-KR" i="1" dirty="0" err="1">
                          <a:solidFill>
                            <a:prstClr val="black"/>
                          </a:solidFill>
                          <a:latin typeface="Cambria Math" panose="02040503050406030204" pitchFamily="18" charset="0"/>
                        </a:rPr>
                        <m:t>)+</m:t>
                      </m:r>
                      <m:r>
                        <a:rPr lang="en-US" altLang="ko-KR" i="1" dirty="0">
                          <a:solidFill>
                            <a:prstClr val="black"/>
                          </a:solidFill>
                          <a:latin typeface="Cambria Math" panose="02040503050406030204" pitchFamily="18" charset="0"/>
                        </a:rPr>
                        <m:t>𝑑</m:t>
                      </m:r>
                      <m:r>
                        <a:rPr lang="en-US" altLang="ko-KR" i="1" dirty="0">
                          <a:solidFill>
                            <a:prstClr val="black"/>
                          </a:solidFill>
                          <a:latin typeface="Cambria Math" panose="02040503050406030204" pitchFamily="18" charset="0"/>
                        </a:rPr>
                        <m:t>(</m:t>
                      </m:r>
                      <m:r>
                        <a:rPr lang="en-US" altLang="ko-KR" i="1" dirty="0" err="1">
                          <a:solidFill>
                            <a:prstClr val="black"/>
                          </a:solidFill>
                          <a:latin typeface="Cambria Math" panose="02040503050406030204" pitchFamily="18" charset="0"/>
                        </a:rPr>
                        <m:t>𝑖</m:t>
                      </m:r>
                      <m:r>
                        <a:rPr lang="en-US" altLang="ko-KR" i="1" dirty="0" err="1">
                          <a:solidFill>
                            <a:prstClr val="black"/>
                          </a:solidFill>
                          <a:latin typeface="Cambria Math" panose="02040503050406030204" pitchFamily="18" charset="0"/>
                        </a:rPr>
                        <m:t>)]</m:t>
                      </m:r>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r>
                        <a:rPr lang="en-US" altLang="ko-KR" i="1" dirty="0">
                          <a:solidFill>
                            <a:prstClr val="black"/>
                          </a:solidFill>
                          <a:latin typeface="Cambria Math" panose="02040503050406030204" pitchFamily="18" charset="0"/>
                        </a:rPr>
                        <m:t>)+</m:t>
                      </m:r>
                      <m:r>
                        <m:rPr>
                          <m:sty m:val="p"/>
                        </m:rPr>
                        <a:rPr lang="en-US" altLang="ko-KR" dirty="0">
                          <a:solidFill>
                            <a:prstClr val="black"/>
                          </a:solidFill>
                          <a:latin typeface="Cambria Math" panose="02040503050406030204" pitchFamily="18" charset="0"/>
                        </a:rPr>
                        <m:t>o</m:t>
                      </m:r>
                      <m:r>
                        <a:rPr lang="en-US" altLang="ko-KR" dirty="0">
                          <a:solidFill>
                            <a:prstClr val="black"/>
                          </a:solidFill>
                          <a:latin typeface="Cambria Math" panose="02040503050406030204" pitchFamily="18" charset="0"/>
                        </a:rPr>
                        <m:t>(</m:t>
                      </m:r>
                      <m:r>
                        <m:rPr>
                          <m:sty m:val="p"/>
                        </m:rPr>
                        <a:rPr lang="el-GR" altLang="ko-KR" dirty="0">
                          <a:solidFill>
                            <a:prstClr val="black"/>
                          </a:solidFill>
                          <a:latin typeface="Cambria Math" panose="02040503050406030204" pitchFamily="18" charset="0"/>
                        </a:rPr>
                        <m:t>Δ</m:t>
                      </m:r>
                      <m:r>
                        <a:rPr lang="en-US" altLang="ko-KR" i="1" dirty="0">
                          <a:solidFill>
                            <a:prstClr val="black"/>
                          </a:solidFill>
                          <a:latin typeface="Cambria Math" panose="02040503050406030204" pitchFamily="18" charset="0"/>
                        </a:rPr>
                        <m:t>𝑡</m:t>
                      </m:r>
                      <m:r>
                        <a:rPr lang="en-US" altLang="ko-KR" i="1" dirty="0">
                          <a:solidFill>
                            <a:prstClr val="black"/>
                          </a:solidFill>
                          <a:latin typeface="Cambria Math" panose="02040503050406030204" pitchFamily="18" charset="0"/>
                        </a:rPr>
                        <m:t>)</m:t>
                      </m:r>
                    </m:oMath>
                  </m:oMathPara>
                </a14:m>
                <a:endParaRPr lang="en-US" altLang="ko-KR" dirty="0">
                  <a:solidFill>
                    <a:prstClr val="black"/>
                  </a:solidFill>
                  <a:latin typeface="맑은 고딕" panose="020B0503020000020004" pitchFamily="50" charset="-127"/>
                </a:endParaRPr>
              </a:p>
              <a:p>
                <a:pPr lvl="0" algn="ctr">
                  <a:lnSpc>
                    <a:spcPct val="150000"/>
                  </a:lnSpc>
                  <a:buClr>
                    <a:srgbClr val="727CA3"/>
                  </a:buClr>
                  <a:buSzPct val="76000"/>
                </a:pPr>
                <a14:m>
                  <m:oMath xmlns:m="http://schemas.openxmlformats.org/officeDocument/2006/math">
                    <m:f>
                      <m:fPr>
                        <m:ctrlPr>
                          <a:rPr lang="en-US" altLang="ko-KR" i="1">
                            <a:solidFill>
                              <a:prstClr val="black"/>
                            </a:solidFill>
                            <a:latin typeface="Cambria Math" panose="02040503050406030204" pitchFamily="18" charset="0"/>
                          </a:rPr>
                        </m:ctrlPr>
                      </m:fPr>
                      <m:num>
                        <m:r>
                          <a:rPr lang="en-US" altLang="ko-KR" i="1">
                            <a:solidFill>
                              <a:prstClr val="black"/>
                            </a:solidFill>
                            <a:latin typeface="Cambria Math" panose="02040503050406030204" pitchFamily="18" charset="0"/>
                          </a:rPr>
                          <m:t>𝑑</m:t>
                        </m:r>
                        <m:sSub>
                          <m:sSubPr>
                            <m:ctrlPr>
                              <a:rPr lang="en-US" altLang="ko-KR" i="1">
                                <a:solidFill>
                                  <a:prstClr val="black"/>
                                </a:solidFill>
                                <a:latin typeface="Cambria Math" panose="02040503050406030204" pitchFamily="18" charset="0"/>
                              </a:rPr>
                            </m:ctrlPr>
                          </m:sSubPr>
                          <m:e>
                            <m:r>
                              <a:rPr lang="en-US" altLang="ko-KR" i="1">
                                <a:solidFill>
                                  <a:prstClr val="black"/>
                                </a:solidFill>
                                <a:latin typeface="Cambria Math" panose="02040503050406030204" pitchFamily="18" charset="0"/>
                              </a:rPr>
                              <m:t>𝐻</m:t>
                            </m:r>
                          </m:e>
                          <m:sub>
                            <m:r>
                              <a:rPr lang="en-US" altLang="ko-KR" i="1">
                                <a:solidFill>
                                  <a:prstClr val="black"/>
                                </a:solidFill>
                                <a:latin typeface="Cambria Math" panose="02040503050406030204" pitchFamily="18" charset="0"/>
                              </a:rPr>
                              <m:t>𝑖</m:t>
                            </m:r>
                          </m:sub>
                        </m:sSub>
                      </m:num>
                      <m:den>
                        <m:r>
                          <a:rPr lang="en-US" altLang="ko-KR" i="1">
                            <a:solidFill>
                              <a:prstClr val="black"/>
                            </a:solidFill>
                            <a:latin typeface="Cambria Math" panose="02040503050406030204" pitchFamily="18" charset="0"/>
                          </a:rPr>
                          <m:t>𝑑𝑡</m:t>
                        </m:r>
                      </m:den>
                    </m:f>
                    <m:r>
                      <a:rPr lang="en-US" altLang="ko-KR" i="1">
                        <a:solidFill>
                          <a:prstClr val="black"/>
                        </a:solidFill>
                        <a:latin typeface="Cambria Math" panose="02040503050406030204" pitchFamily="18" charset="0"/>
                      </a:rPr>
                      <m:t>=−[</m:t>
                    </m:r>
                    <m:r>
                      <a:rPr lang="en-US" altLang="ko-KR" i="1">
                        <a:solidFill>
                          <a:prstClr val="black"/>
                        </a:solidFill>
                        <a:latin typeface="Cambria Math" panose="02040503050406030204" pitchFamily="18" charset="0"/>
                      </a:rPr>
                      <m:t>𝑏</m:t>
                    </m:r>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𝑖</m:t>
                        </m:r>
                      </m:e>
                    </m:d>
                    <m:r>
                      <a:rPr lang="en-US" altLang="ko-KR" i="1">
                        <a:solidFill>
                          <a:prstClr val="black"/>
                        </a:solidFill>
                        <a:latin typeface="Cambria Math" panose="02040503050406030204" pitchFamily="18" charset="0"/>
                      </a:rPr>
                      <m:t>+</m:t>
                    </m:r>
                    <m:r>
                      <a:rPr lang="en-US" altLang="ko-KR" i="1">
                        <a:solidFill>
                          <a:prstClr val="black"/>
                        </a:solidFill>
                        <a:latin typeface="Cambria Math" panose="02040503050406030204" pitchFamily="18" charset="0"/>
                      </a:rPr>
                      <m:t>𝑑</m:t>
                    </m:r>
                    <m:r>
                      <a:rPr lang="en-US" altLang="ko-KR" i="1">
                        <a:solidFill>
                          <a:prstClr val="black"/>
                        </a:solidFill>
                        <a:latin typeface="Cambria Math" panose="02040503050406030204" pitchFamily="18" charset="0"/>
                      </a:rPr>
                      <m:t>(</m:t>
                    </m:r>
                    <m:r>
                      <a:rPr lang="en-US" altLang="ko-KR" i="1">
                        <a:solidFill>
                          <a:prstClr val="black"/>
                        </a:solidFill>
                        <a:latin typeface="Cambria Math" panose="02040503050406030204" pitchFamily="18" charset="0"/>
                      </a:rPr>
                      <m:t>𝑖</m:t>
                    </m:r>
                    <m:r>
                      <a:rPr lang="en-US" altLang="ko-KR" i="1">
                        <a:solidFill>
                          <a:prstClr val="black"/>
                        </a:solidFill>
                        <a:latin typeface="Cambria Math" panose="02040503050406030204" pitchFamily="18" charset="0"/>
                      </a:rPr>
                      <m:t>)]</m:t>
                    </m:r>
                    <m:sSub>
                      <m:sSubPr>
                        <m:ctrlPr>
                          <a:rPr lang="en-US" altLang="ko-KR" i="1">
                            <a:solidFill>
                              <a:prstClr val="black"/>
                            </a:solidFill>
                            <a:latin typeface="Cambria Math" panose="02040503050406030204" pitchFamily="18" charset="0"/>
                          </a:rPr>
                        </m:ctrlPr>
                      </m:sSubPr>
                      <m:e>
                        <m:r>
                          <a:rPr lang="en-US" altLang="ko-KR" i="1">
                            <a:solidFill>
                              <a:prstClr val="black"/>
                            </a:solidFill>
                            <a:latin typeface="Cambria Math" panose="02040503050406030204" pitchFamily="18" charset="0"/>
                          </a:rPr>
                          <m:t>𝐻</m:t>
                        </m:r>
                      </m:e>
                      <m:sub>
                        <m:r>
                          <a:rPr lang="en-US" altLang="ko-KR" i="1">
                            <a:solidFill>
                              <a:prstClr val="black"/>
                            </a:solidFill>
                            <a:latin typeface="Cambria Math" panose="02040503050406030204" pitchFamily="18" charset="0"/>
                          </a:rPr>
                          <m:t>𝑖</m:t>
                        </m:r>
                      </m:sub>
                    </m:sSub>
                  </m:oMath>
                </a14:m>
                <a:r>
                  <a:rPr lang="en-US" altLang="ko-KR" dirty="0">
                    <a:solidFill>
                      <a:prstClr val="black"/>
                    </a:solidFill>
                    <a:latin typeface="맑은 고딕" panose="020B0503020000020004" pitchFamily="50" charset="-127"/>
                  </a:rPr>
                  <a:t>, </a:t>
                </a:r>
                <a14:m>
                  <m:oMath xmlns:m="http://schemas.openxmlformats.org/officeDocument/2006/math">
                    <m:sSub>
                      <m:sSubPr>
                        <m:ctrlPr>
                          <a:rPr lang="en-US" altLang="ko-KR" i="1">
                            <a:latin typeface="Cambria Math" panose="02040503050406030204" pitchFamily="18" charset="0"/>
                            <a:cs typeface="Arial" panose="020B0604020202020204" pitchFamily="34" charset="0"/>
                          </a:rPr>
                        </m:ctrlPr>
                      </m:sSubPr>
                      <m:e>
                        <m:r>
                          <a:rPr lang="en-US" altLang="ko-KR" i="1">
                            <a:latin typeface="Cambria Math" panose="02040503050406030204" pitchFamily="18" charset="0"/>
                            <a:cs typeface="Arial" panose="020B0604020202020204" pitchFamily="34" charset="0"/>
                          </a:rPr>
                          <m:t>𝐻</m:t>
                        </m:r>
                      </m:e>
                      <m:sub>
                        <m:r>
                          <a:rPr lang="en-US" altLang="ko-KR" i="1">
                            <a:latin typeface="Cambria Math" panose="02040503050406030204" pitchFamily="18" charset="0"/>
                            <a:cs typeface="Arial" panose="020B0604020202020204" pitchFamily="34" charset="0"/>
                          </a:rPr>
                          <m:t>𝑖</m:t>
                        </m:r>
                      </m:sub>
                    </m:sSub>
                    <m:d>
                      <m:dPr>
                        <m:ctrlPr>
                          <a:rPr lang="en-US" altLang="ko-KR" i="1">
                            <a:latin typeface="Cambria Math" panose="02040503050406030204" pitchFamily="18" charset="0"/>
                            <a:cs typeface="Arial" panose="020B0604020202020204" pitchFamily="34" charset="0"/>
                          </a:rPr>
                        </m:ctrlPr>
                      </m:dPr>
                      <m:e>
                        <m:r>
                          <a:rPr lang="en-US" altLang="ko-KR" i="1">
                            <a:latin typeface="Cambria Math" panose="02040503050406030204" pitchFamily="18" charset="0"/>
                            <a:cs typeface="Arial" panose="020B0604020202020204" pitchFamily="34" charset="0"/>
                          </a:rPr>
                          <m:t>0</m:t>
                        </m:r>
                      </m:e>
                    </m:d>
                    <m:r>
                      <a:rPr lang="en-US" altLang="ko-KR" i="1">
                        <a:latin typeface="Cambria Math" panose="02040503050406030204" pitchFamily="18" charset="0"/>
                        <a:cs typeface="Arial" panose="020B0604020202020204" pitchFamily="34" charset="0"/>
                      </a:rPr>
                      <m:t>=1</m:t>
                    </m:r>
                  </m:oMath>
                </a14:m>
                <a:r>
                  <a:rPr lang="en-US" altLang="ko-KR" dirty="0">
                    <a:solidFill>
                      <a:prstClr val="black"/>
                    </a:solidFill>
                    <a:latin typeface="맑은 고딕" panose="020B0503020000020004" pitchFamily="50" charset="-127"/>
                  </a:rPr>
                  <a:t> </a:t>
                </a:r>
                <a:r>
                  <a:rPr lang="en-US" altLang="ko-KR" dirty="0">
                    <a:latin typeface="Arial" panose="020B0604020202020204" pitchFamily="34" charset="0"/>
                    <a:ea typeface="Cambria Math" panose="02040503050406030204" pitchFamily="18" charset="0"/>
                    <a:cs typeface="Arial" panose="020B0604020202020204" pitchFamily="34" charset="0"/>
                  </a:rPr>
                  <a:t>⇒</a:t>
                </a:r>
                <a:r>
                  <a:rPr lang="en-US" altLang="ko-KR" dirty="0">
                    <a:solidFill>
                      <a:prstClr val="black"/>
                    </a:solidFill>
                    <a:latin typeface="맑은 고딕" panose="020B0503020000020004" pitchFamily="50" charset="-127"/>
                  </a:rPr>
                  <a:t> </a:t>
                </a:r>
                <a14:m>
                  <m:oMath xmlns:m="http://schemas.openxmlformats.org/officeDocument/2006/math">
                    <m:sSub>
                      <m:sSubPr>
                        <m:ctrlPr>
                          <a:rPr lang="en-US" altLang="ko-KR" i="1">
                            <a:latin typeface="Cambria Math" panose="02040503050406030204" pitchFamily="18" charset="0"/>
                            <a:cs typeface="Arial" panose="020B0604020202020204" pitchFamily="34" charset="0"/>
                          </a:rPr>
                        </m:ctrlPr>
                      </m:sSubPr>
                      <m:e>
                        <m:r>
                          <a:rPr lang="en-US" altLang="ko-KR" i="1">
                            <a:latin typeface="Cambria Math" panose="02040503050406030204" pitchFamily="18" charset="0"/>
                            <a:cs typeface="Arial" panose="020B0604020202020204" pitchFamily="34" charset="0"/>
                          </a:rPr>
                          <m:t>𝐻</m:t>
                        </m:r>
                      </m:e>
                      <m:sub>
                        <m:r>
                          <a:rPr lang="en-US" altLang="ko-KR" i="1">
                            <a:latin typeface="Cambria Math" panose="02040503050406030204" pitchFamily="18" charset="0"/>
                            <a:cs typeface="Arial" panose="020B0604020202020204" pitchFamily="34" charset="0"/>
                          </a:rPr>
                          <m:t>𝑖</m:t>
                        </m:r>
                      </m:sub>
                    </m:sSub>
                    <m:d>
                      <m:dPr>
                        <m:ctrlPr>
                          <a:rPr lang="en-US" altLang="ko-KR" i="1">
                            <a:latin typeface="Cambria Math" panose="02040503050406030204" pitchFamily="18" charset="0"/>
                            <a:cs typeface="Arial" panose="020B0604020202020204" pitchFamily="34" charset="0"/>
                          </a:rPr>
                        </m:ctrlPr>
                      </m:dPr>
                      <m:e>
                        <m:r>
                          <a:rPr lang="en-US" altLang="ko-KR" i="1">
                            <a:latin typeface="Cambria Math" panose="02040503050406030204" pitchFamily="18" charset="0"/>
                            <a:cs typeface="Arial" panose="020B0604020202020204" pitchFamily="34" charset="0"/>
                          </a:rPr>
                          <m:t>𝑡</m:t>
                        </m:r>
                      </m:e>
                    </m:d>
                    <m:r>
                      <a:rPr lang="en-US" altLang="ko-KR" i="1">
                        <a:latin typeface="Cambria Math" panose="02040503050406030204" pitchFamily="18" charset="0"/>
                        <a:cs typeface="Arial" panose="020B0604020202020204" pitchFamily="34" charset="0"/>
                      </a:rPr>
                      <m:t>=</m:t>
                    </m:r>
                    <m:r>
                      <m:rPr>
                        <m:sty m:val="p"/>
                      </m:rPr>
                      <a:rPr lang="en-US" altLang="ko-KR">
                        <a:latin typeface="Cambria Math" panose="02040503050406030204" pitchFamily="18" charset="0"/>
                        <a:cs typeface="Arial" panose="020B0604020202020204" pitchFamily="34" charset="0"/>
                      </a:rPr>
                      <m:t>exp</m:t>
                    </m:r>
                    <m:r>
                      <a:rPr lang="en-US" altLang="ko-KR" i="1">
                        <a:latin typeface="Cambria Math" panose="02040503050406030204" pitchFamily="18" charset="0"/>
                        <a:cs typeface="Arial" panose="020B0604020202020204" pitchFamily="34" charset="0"/>
                      </a:rPr>
                      <m:t>⁡(</m:t>
                    </m:r>
                    <m:r>
                      <a:rPr lang="en-US" altLang="ko-KR" i="1">
                        <a:solidFill>
                          <a:prstClr val="black"/>
                        </a:solidFill>
                        <a:latin typeface="Cambria Math" panose="02040503050406030204" pitchFamily="18" charset="0"/>
                      </a:rPr>
                      <m:t>−</m:t>
                    </m:r>
                    <m:d>
                      <m:dPr>
                        <m:begChr m:val="["/>
                        <m:endChr m:val="]"/>
                        <m:ctrlPr>
                          <a:rPr lang="en-US" altLang="ko-KR" i="1">
                            <a:solidFill>
                              <a:prstClr val="black"/>
                            </a:solidFill>
                            <a:latin typeface="Cambria Math" panose="02040503050406030204" pitchFamily="18" charset="0"/>
                            <a:cs typeface="Arial" panose="020B0604020202020204" pitchFamily="34" charset="0"/>
                          </a:rPr>
                        </m:ctrlPr>
                      </m:dPr>
                      <m:e>
                        <m:r>
                          <a:rPr lang="en-US" altLang="ko-KR" i="1">
                            <a:solidFill>
                              <a:prstClr val="black"/>
                            </a:solidFill>
                            <a:latin typeface="Cambria Math" panose="02040503050406030204" pitchFamily="18" charset="0"/>
                          </a:rPr>
                          <m:t>𝑏</m:t>
                        </m:r>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𝑖</m:t>
                            </m:r>
                          </m:e>
                        </m:d>
                        <m:r>
                          <a:rPr lang="en-US" altLang="ko-KR" i="1">
                            <a:solidFill>
                              <a:prstClr val="black"/>
                            </a:solidFill>
                            <a:latin typeface="Cambria Math" panose="02040503050406030204" pitchFamily="18" charset="0"/>
                          </a:rPr>
                          <m:t>+</m:t>
                        </m:r>
                        <m:r>
                          <a:rPr lang="en-US" altLang="ko-KR" i="1">
                            <a:solidFill>
                              <a:prstClr val="black"/>
                            </a:solidFill>
                            <a:latin typeface="Cambria Math" panose="02040503050406030204" pitchFamily="18" charset="0"/>
                          </a:rPr>
                          <m:t>𝑑</m:t>
                        </m:r>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𝑖</m:t>
                            </m:r>
                          </m:e>
                        </m:d>
                      </m:e>
                    </m:d>
                    <m:r>
                      <a:rPr lang="en-US" altLang="ko-KR" i="1">
                        <a:solidFill>
                          <a:prstClr val="black"/>
                        </a:solidFill>
                        <a:latin typeface="Cambria Math" panose="02040503050406030204" pitchFamily="18" charset="0"/>
                      </a:rPr>
                      <m:t>𝑡</m:t>
                    </m:r>
                    <m:r>
                      <a:rPr lang="en-US" altLang="ko-KR" i="1">
                        <a:latin typeface="Cambria Math" panose="02040503050406030204" pitchFamily="18" charset="0"/>
                        <a:cs typeface="Arial" panose="020B0604020202020204" pitchFamily="34" charset="0"/>
                      </a:rPr>
                      <m:t>)</m:t>
                    </m:r>
                  </m:oMath>
                </a14:m>
                <a:endParaRPr lang="en-US" altLang="ko-KR" dirty="0">
                  <a:solidFill>
                    <a:prstClr val="black"/>
                  </a:solidFill>
                  <a:latin typeface="맑은 고딕" panose="020B0503020000020004" pitchFamily="50" charset="-127"/>
                </a:endParaRPr>
              </a:p>
              <a:p>
                <a:pPr>
                  <a:lnSpc>
                    <a:spcPct val="120000"/>
                  </a:lnSpc>
                </a:pPr>
                <a14:m>
                  <m:oMath xmlns:m="http://schemas.openxmlformats.org/officeDocument/2006/math">
                    <m:sSub>
                      <m:sSubPr>
                        <m:ctrlPr>
                          <a:rPr lang="en-US" altLang="ko-KR" i="1" smtClean="0">
                            <a:solidFill>
                              <a:schemeClr val="tx1"/>
                            </a:solidFill>
                            <a:latin typeface="Cambria Math" panose="02040503050406030204" pitchFamily="18" charset="0"/>
                            <a:cs typeface="Arial" panose="020B0604020202020204" pitchFamily="34" charset="0"/>
                          </a:rPr>
                        </m:ctrlPr>
                      </m:sSubPr>
                      <m:e>
                        <m:r>
                          <a:rPr lang="en-US" altLang="ko-KR" b="0" i="1" smtClean="0">
                            <a:solidFill>
                              <a:schemeClr val="tx1"/>
                            </a:solidFill>
                            <a:latin typeface="Cambria Math" panose="02040503050406030204" pitchFamily="18" charset="0"/>
                            <a:cs typeface="Arial" panose="020B0604020202020204" pitchFamily="34" charset="0"/>
                          </a:rPr>
                          <m:t>𝐹</m:t>
                        </m:r>
                      </m:e>
                      <m:sub>
                        <m:r>
                          <a:rPr lang="en-US" altLang="ko-KR" b="0" i="1" smtClean="0">
                            <a:solidFill>
                              <a:schemeClr val="tx1"/>
                            </a:solidFill>
                            <a:latin typeface="Cambria Math" panose="02040503050406030204" pitchFamily="18" charset="0"/>
                            <a:cs typeface="Arial" panose="020B0604020202020204" pitchFamily="34" charset="0"/>
                          </a:rPr>
                          <m:t>𝑖</m:t>
                        </m:r>
                      </m:sub>
                    </m:sSub>
                  </m:oMath>
                </a14:m>
                <a:r>
                  <a:rPr lang="en-US" altLang="ko-KR" dirty="0">
                    <a:latin typeface="Arial" panose="020B0604020202020204" pitchFamily="34" charset="0"/>
                    <a:cs typeface="Arial" panose="020B0604020202020204" pitchFamily="34" charset="0"/>
                  </a:rPr>
                  <a:t>: The cumulative distribution of </a:t>
                </a:r>
                <a14:m>
                  <m:oMath xmlns:m="http://schemas.openxmlformats.org/officeDocument/2006/math">
                    <m:sSub>
                      <m:sSubPr>
                        <m:ctrlPr>
                          <a:rPr lang="en-US" altLang="ko-KR" i="1">
                            <a:latin typeface="Cambria Math" panose="02040503050406030204" pitchFamily="18" charset="0"/>
                            <a:cs typeface="Arial" panose="020B0604020202020204" pitchFamily="34" charset="0"/>
                          </a:rPr>
                        </m:ctrlPr>
                      </m:sSubPr>
                      <m:e>
                        <m:r>
                          <a:rPr lang="en-US" altLang="ko-KR" b="0" i="1" smtClean="0">
                            <a:latin typeface="Cambria Math" panose="02040503050406030204" pitchFamily="18" charset="0"/>
                            <a:cs typeface="Arial" panose="020B0604020202020204" pitchFamily="34" charset="0"/>
                          </a:rPr>
                          <m:t>𝑇</m:t>
                        </m:r>
                      </m:e>
                      <m:sub>
                        <m:r>
                          <a:rPr lang="en-US" altLang="ko-KR" i="1">
                            <a:latin typeface="Cambria Math" panose="02040503050406030204" pitchFamily="18" charset="0"/>
                            <a:cs typeface="Arial" panose="020B0604020202020204" pitchFamily="34" charset="0"/>
                          </a:rPr>
                          <m:t>𝑖</m:t>
                        </m:r>
                      </m:sub>
                    </m:sSub>
                  </m:oMath>
                </a14:m>
                <a:endParaRPr lang="en-US" altLang="ko-KR" i="1" dirty="0">
                  <a:latin typeface="Cambria Math" panose="02040503050406030204" pitchFamily="18"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Arial" panose="020B0604020202020204" pitchFamily="34" charset="0"/>
                            </a:rPr>
                          </m:ctrlPr>
                        </m:sSubPr>
                        <m:e>
                          <m:r>
                            <a:rPr lang="en-US" altLang="ko-KR" b="0" i="1" smtClean="0">
                              <a:latin typeface="Cambria Math" panose="02040503050406030204" pitchFamily="18" charset="0"/>
                              <a:cs typeface="Arial" panose="020B0604020202020204" pitchFamily="34" charset="0"/>
                            </a:rPr>
                            <m:t>𝐹</m:t>
                          </m:r>
                        </m:e>
                        <m:sub>
                          <m:r>
                            <a:rPr lang="en-US" altLang="ko-KR" i="1">
                              <a:latin typeface="Cambria Math" panose="02040503050406030204" pitchFamily="18" charset="0"/>
                              <a:cs typeface="Arial" panose="020B0604020202020204" pitchFamily="34" charset="0"/>
                            </a:rPr>
                            <m:t>𝑖</m:t>
                          </m:r>
                        </m:sub>
                      </m:sSub>
                      <m:d>
                        <m:dPr>
                          <m:ctrlPr>
                            <a:rPr lang="en-US" altLang="ko-KR" i="1" smtClean="0">
                              <a:latin typeface="Cambria Math" panose="02040503050406030204" pitchFamily="18" charset="0"/>
                              <a:cs typeface="Arial" panose="020B0604020202020204" pitchFamily="34" charset="0"/>
                            </a:rPr>
                          </m:ctrlPr>
                        </m:dPr>
                        <m:e>
                          <m:r>
                            <a:rPr lang="en-US" altLang="ko-KR" i="1" smtClean="0">
                              <a:latin typeface="Cambria Math" panose="02040503050406030204" pitchFamily="18" charset="0"/>
                              <a:cs typeface="Arial" panose="020B0604020202020204" pitchFamily="34" charset="0"/>
                            </a:rPr>
                            <m:t>𝑡</m:t>
                          </m:r>
                        </m:e>
                      </m:d>
                      <m:r>
                        <a:rPr lang="en-US" altLang="ko-KR" b="0" i="1" smtClean="0">
                          <a:latin typeface="Cambria Math" panose="02040503050406030204" pitchFamily="18" charset="0"/>
                          <a:cs typeface="Arial" panose="020B0604020202020204" pitchFamily="34" charset="0"/>
                        </a:rPr>
                        <m:t>=</m:t>
                      </m:r>
                      <m:r>
                        <m:rPr>
                          <m:sty m:val="p"/>
                        </m:rPr>
                        <a:rPr lang="en-US" altLang="ko-KR">
                          <a:latin typeface="Cambria Math" panose="02040503050406030204" pitchFamily="18" charset="0"/>
                          <a:cs typeface="Arial" panose="020B0604020202020204" pitchFamily="34" charset="0"/>
                        </a:rPr>
                        <m:t>Prob</m:t>
                      </m:r>
                      <m:d>
                        <m:dPr>
                          <m:begChr m:val="{"/>
                          <m:endChr m:val="}"/>
                          <m:ctrlPr>
                            <a:rPr lang="en-US" altLang="ko-KR" b="0" i="1" smtClean="0">
                              <a:latin typeface="Cambria Math" panose="02040503050406030204" pitchFamily="18" charset="0"/>
                              <a:cs typeface="Arial" panose="020B0604020202020204" pitchFamily="34" charset="0"/>
                            </a:rPr>
                          </m:ctrlPr>
                        </m:dPr>
                        <m:e>
                          <m:sSub>
                            <m:sSubPr>
                              <m:ctrlPr>
                                <a:rPr lang="en-US" altLang="ko-KR" b="0" i="1" smtClean="0">
                                  <a:latin typeface="Cambria Math" panose="02040503050406030204" pitchFamily="18" charset="0"/>
                                  <a:cs typeface="Arial" panose="020B0604020202020204" pitchFamily="34" charset="0"/>
                                </a:rPr>
                              </m:ctrlPr>
                            </m:sSubPr>
                            <m:e>
                              <m:r>
                                <a:rPr lang="en-US" altLang="ko-KR" b="0" i="1" smtClean="0">
                                  <a:latin typeface="Cambria Math" panose="02040503050406030204" pitchFamily="18" charset="0"/>
                                  <a:cs typeface="Arial" panose="020B0604020202020204" pitchFamily="34" charset="0"/>
                                </a:rPr>
                                <m:t>𝑇</m:t>
                              </m:r>
                            </m:e>
                            <m:sub>
                              <m:r>
                                <a:rPr lang="en-US" altLang="ko-KR" b="0" i="1" smtClean="0">
                                  <a:latin typeface="Cambria Math" panose="02040503050406030204" pitchFamily="18" charset="0"/>
                                  <a:cs typeface="Arial" panose="020B0604020202020204" pitchFamily="34" charset="0"/>
                                </a:rPr>
                                <m:t>𝑖</m:t>
                              </m:r>
                            </m:sub>
                          </m:sSub>
                          <m:r>
                            <a:rPr lang="en-US" altLang="ko-KR" b="0" i="1" smtClean="0">
                              <a:latin typeface="Cambria Math" panose="02040503050406030204" pitchFamily="18" charset="0"/>
                              <a:ea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𝑡</m:t>
                          </m:r>
                        </m:e>
                      </m:d>
                      <m:r>
                        <a:rPr lang="en-US" altLang="ko-KR" b="0" i="1" smtClean="0">
                          <a:latin typeface="Cambria Math" panose="02040503050406030204" pitchFamily="18" charset="0"/>
                          <a:cs typeface="Arial" panose="020B0604020202020204" pitchFamily="34" charset="0"/>
                        </a:rPr>
                        <m:t>=1−</m:t>
                      </m:r>
                      <m:func>
                        <m:funcPr>
                          <m:ctrlPr>
                            <a:rPr lang="en-US" altLang="ko-KR" i="1">
                              <a:latin typeface="Cambria Math" panose="02040503050406030204" pitchFamily="18" charset="0"/>
                              <a:cs typeface="Arial" panose="020B0604020202020204" pitchFamily="34" charset="0"/>
                            </a:rPr>
                          </m:ctrlPr>
                        </m:funcPr>
                        <m:fName>
                          <m:r>
                            <m:rPr>
                              <m:sty m:val="p"/>
                            </m:rPr>
                            <a:rPr lang="en-US" altLang="ko-KR">
                              <a:latin typeface="Cambria Math" panose="02040503050406030204" pitchFamily="18" charset="0"/>
                              <a:cs typeface="Arial" panose="020B0604020202020204" pitchFamily="34" charset="0"/>
                            </a:rPr>
                            <m:t>exp</m:t>
                          </m:r>
                        </m:fName>
                        <m:e>
                          <m:d>
                            <m:dPr>
                              <m:ctrlPr>
                                <a:rPr lang="en-US" altLang="ko-KR" i="1">
                                  <a:latin typeface="Cambria Math" panose="02040503050406030204" pitchFamily="18" charset="0"/>
                                  <a:cs typeface="Arial" panose="020B0604020202020204" pitchFamily="34" charset="0"/>
                                </a:rPr>
                              </m:ctrlPr>
                            </m:dPr>
                            <m:e>
                              <m:r>
                                <a:rPr lang="en-US" altLang="ko-KR" i="1">
                                  <a:solidFill>
                                    <a:prstClr val="black"/>
                                  </a:solidFill>
                                  <a:latin typeface="Cambria Math" panose="02040503050406030204" pitchFamily="18" charset="0"/>
                                </a:rPr>
                                <m:t>−</m:t>
                              </m:r>
                              <m:d>
                                <m:dPr>
                                  <m:begChr m:val="["/>
                                  <m:endChr m:val="]"/>
                                  <m:ctrlPr>
                                    <a:rPr lang="en-US" altLang="ko-KR" i="1">
                                      <a:solidFill>
                                        <a:prstClr val="black"/>
                                      </a:solidFill>
                                      <a:latin typeface="Cambria Math" panose="02040503050406030204" pitchFamily="18" charset="0"/>
                                      <a:cs typeface="Arial" panose="020B0604020202020204" pitchFamily="34" charset="0"/>
                                    </a:rPr>
                                  </m:ctrlPr>
                                </m:dPr>
                                <m:e>
                                  <m:r>
                                    <a:rPr lang="en-US" altLang="ko-KR" i="1">
                                      <a:solidFill>
                                        <a:prstClr val="black"/>
                                      </a:solidFill>
                                      <a:latin typeface="Cambria Math" panose="02040503050406030204" pitchFamily="18" charset="0"/>
                                    </a:rPr>
                                    <m:t>𝑏</m:t>
                                  </m:r>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𝑖</m:t>
                                      </m:r>
                                    </m:e>
                                  </m:d>
                                  <m:r>
                                    <a:rPr lang="en-US" altLang="ko-KR" i="1">
                                      <a:solidFill>
                                        <a:prstClr val="black"/>
                                      </a:solidFill>
                                      <a:latin typeface="Cambria Math" panose="02040503050406030204" pitchFamily="18" charset="0"/>
                                    </a:rPr>
                                    <m:t>+</m:t>
                                  </m:r>
                                  <m:r>
                                    <a:rPr lang="en-US" altLang="ko-KR" i="1">
                                      <a:solidFill>
                                        <a:prstClr val="black"/>
                                      </a:solidFill>
                                      <a:latin typeface="Cambria Math" panose="02040503050406030204" pitchFamily="18" charset="0"/>
                                    </a:rPr>
                                    <m:t>𝑑</m:t>
                                  </m:r>
                                  <m:d>
                                    <m:dPr>
                                      <m:ctrlPr>
                                        <a:rPr lang="en-US" altLang="ko-KR" i="1">
                                          <a:solidFill>
                                            <a:prstClr val="black"/>
                                          </a:solidFill>
                                          <a:latin typeface="Cambria Math" panose="02040503050406030204" pitchFamily="18" charset="0"/>
                                        </a:rPr>
                                      </m:ctrlPr>
                                    </m:dPr>
                                    <m:e>
                                      <m:r>
                                        <a:rPr lang="en-US" altLang="ko-KR" i="1">
                                          <a:solidFill>
                                            <a:prstClr val="black"/>
                                          </a:solidFill>
                                          <a:latin typeface="Cambria Math" panose="02040503050406030204" pitchFamily="18" charset="0"/>
                                        </a:rPr>
                                        <m:t>𝑖</m:t>
                                      </m:r>
                                    </m:e>
                                  </m:d>
                                </m:e>
                              </m:d>
                              <m:r>
                                <a:rPr lang="en-US" altLang="ko-KR" i="1">
                                  <a:solidFill>
                                    <a:prstClr val="black"/>
                                  </a:solidFill>
                                  <a:latin typeface="Cambria Math" panose="02040503050406030204" pitchFamily="18" charset="0"/>
                                </a:rPr>
                                <m:t>𝑡</m:t>
                              </m:r>
                            </m:e>
                          </m:d>
                        </m:e>
                      </m:func>
                    </m:oMath>
                  </m:oMathPara>
                </a14:m>
                <a:endParaRPr lang="en-US" altLang="ko-KR" dirty="0">
                  <a:latin typeface="Arial" panose="020B0604020202020204" pitchFamily="34"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r>
                        <m:rPr>
                          <m:sty m:val="p"/>
                        </m:rPr>
                        <a:rPr lang="en-US" altLang="ko-KR">
                          <a:latin typeface="Cambria Math" panose="02040503050406030204" pitchFamily="18" charset="0"/>
                          <a:cs typeface="Arial" panose="020B0604020202020204" pitchFamily="34" charset="0"/>
                        </a:rPr>
                        <m:t>Prob</m:t>
                      </m:r>
                      <m:d>
                        <m:dPr>
                          <m:begChr m:val="{"/>
                          <m:endChr m:val="}"/>
                          <m:ctrlPr>
                            <a:rPr lang="en-US" altLang="ko-KR" i="1" dirty="0" smtClean="0">
                              <a:latin typeface="Cambria Math" panose="02040503050406030204" pitchFamily="18" charset="0"/>
                              <a:cs typeface="Arial" panose="020B0604020202020204" pitchFamily="34" charset="0"/>
                            </a:rPr>
                          </m:ctrlPr>
                        </m:dPr>
                        <m:e>
                          <m:sSubSup>
                            <m:sSubSupPr>
                              <m:ctrlPr>
                                <a:rPr lang="en-US" altLang="ko-KR" i="1" dirty="0" smtClean="0">
                                  <a:latin typeface="Cambria Math" panose="02040503050406030204" pitchFamily="18" charset="0"/>
                                  <a:cs typeface="Arial" panose="020B0604020202020204" pitchFamily="34" charset="0"/>
                                </a:rPr>
                              </m:ctrlPr>
                            </m:sSubSupPr>
                            <m:e>
                              <m:r>
                                <a:rPr lang="en-US" altLang="ko-KR" b="0" i="1" dirty="0" smtClean="0">
                                  <a:latin typeface="Cambria Math" panose="02040503050406030204" pitchFamily="18" charset="0"/>
                                  <a:cs typeface="Arial" panose="020B0604020202020204" pitchFamily="34" charset="0"/>
                                </a:rPr>
                                <m:t>𝐹</m:t>
                              </m:r>
                            </m:e>
                            <m:sub>
                              <m:r>
                                <a:rPr lang="en-US" altLang="ko-KR" b="0" i="1" dirty="0" smtClean="0">
                                  <a:latin typeface="Cambria Math" panose="02040503050406030204" pitchFamily="18" charset="0"/>
                                  <a:cs typeface="Arial" panose="020B0604020202020204" pitchFamily="34" charset="0"/>
                                </a:rPr>
                                <m:t>𝑖</m:t>
                              </m:r>
                            </m:sub>
                            <m:sup>
                              <m:r>
                                <a:rPr lang="en-US" altLang="ko-KR" b="0" i="1" dirty="0" smtClean="0">
                                  <a:latin typeface="Cambria Math" panose="02040503050406030204" pitchFamily="18" charset="0"/>
                                  <a:cs typeface="Arial" panose="020B0604020202020204" pitchFamily="34" charset="0"/>
                                </a:rPr>
                                <m:t>−1</m:t>
                              </m:r>
                            </m:sup>
                          </m:sSubSup>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𝑈</m:t>
                              </m:r>
                            </m:e>
                          </m:d>
                          <m:r>
                            <a:rPr lang="en-US" altLang="ko-KR" b="0" i="1" dirty="0" smtClean="0">
                              <a:latin typeface="Cambria Math" panose="02040503050406030204" pitchFamily="18" charset="0"/>
                              <a:cs typeface="Arial" panose="020B0604020202020204" pitchFamily="34" charset="0"/>
                            </a:rPr>
                            <m:t>≤</m:t>
                          </m:r>
                          <m:r>
                            <a:rPr lang="en-US" altLang="ko-KR" i="1" dirty="0" err="1">
                              <a:latin typeface="Cambria Math" panose="02040503050406030204" pitchFamily="18" charset="0"/>
                              <a:cs typeface="Arial" panose="020B0604020202020204" pitchFamily="34" charset="0"/>
                            </a:rPr>
                            <m:t>𝑡</m:t>
                          </m:r>
                        </m:e>
                      </m:d>
                      <m:r>
                        <a:rPr lang="en-US" altLang="ko-KR" i="1" dirty="0" smtClean="0">
                          <a:latin typeface="Cambria Math" panose="02040503050406030204" pitchFamily="18" charset="0"/>
                          <a:cs typeface="Arial" panose="020B0604020202020204" pitchFamily="34" charset="0"/>
                        </a:rPr>
                        <m:t>=</m:t>
                      </m:r>
                      <m:r>
                        <m:rPr>
                          <m:sty m:val="p"/>
                        </m:rPr>
                        <a:rPr lang="en-US" altLang="ko-KR" i="0" dirty="0">
                          <a:latin typeface="Cambria Math" panose="02040503050406030204" pitchFamily="18" charset="0"/>
                          <a:cs typeface="Arial" panose="020B0604020202020204" pitchFamily="34" charset="0"/>
                        </a:rPr>
                        <m:t>prob</m:t>
                      </m:r>
                      <m:r>
                        <a:rPr lang="en-US" altLang="ko-KR" i="1" dirty="0">
                          <a:latin typeface="Cambria Math" panose="02040503050406030204" pitchFamily="18" charset="0"/>
                          <a:cs typeface="Arial" panose="020B0604020202020204" pitchFamily="34" charset="0"/>
                        </a:rPr>
                        <m:t>{</m:t>
                      </m:r>
                      <m:sSubSup>
                        <m:sSubSupPr>
                          <m:ctrlPr>
                            <a:rPr lang="en-US" altLang="ko-KR" i="1" dirty="0">
                              <a:latin typeface="Cambria Math" panose="02040503050406030204" pitchFamily="18" charset="0"/>
                              <a:cs typeface="Arial" panose="020B0604020202020204" pitchFamily="34" charset="0"/>
                            </a:rPr>
                          </m:ctrlPr>
                        </m:sSubSupPr>
                        <m:e>
                          <m:sSub>
                            <m:sSubPr>
                              <m:ctrlPr>
                                <a:rPr lang="en-US" altLang="ko-KR" i="1" dirty="0" smtClean="0">
                                  <a:latin typeface="Cambria Math" panose="02040503050406030204" pitchFamily="18" charset="0"/>
                                  <a:cs typeface="Arial" panose="020B0604020202020204" pitchFamily="34" charset="0"/>
                                </a:rPr>
                              </m:ctrlPr>
                            </m:sSubPr>
                            <m:e>
                              <m:r>
                                <a:rPr lang="en-US" altLang="ko-KR" b="0" i="1" dirty="0" smtClean="0">
                                  <a:latin typeface="Cambria Math" panose="02040503050406030204" pitchFamily="18" charset="0"/>
                                  <a:cs typeface="Arial" panose="020B0604020202020204" pitchFamily="34" charset="0"/>
                                </a:rPr>
                                <m:t>𝐹</m:t>
                              </m:r>
                            </m:e>
                            <m:sub>
                              <m:r>
                                <a:rPr lang="en-US" altLang="ko-KR" b="0" i="1" dirty="0" smtClean="0">
                                  <a:latin typeface="Cambria Math" panose="02040503050406030204" pitchFamily="18" charset="0"/>
                                  <a:cs typeface="Arial" panose="020B0604020202020204" pitchFamily="34" charset="0"/>
                                </a:rPr>
                                <m:t>𝑖</m:t>
                              </m:r>
                            </m:sub>
                          </m:sSub>
                          <m:r>
                            <a:rPr lang="en-US" altLang="ko-KR" b="0" i="1"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𝐹</m:t>
                          </m:r>
                        </m:e>
                        <m:sub>
                          <m:r>
                            <a:rPr lang="en-US" altLang="ko-KR" i="1" dirty="0">
                              <a:latin typeface="Cambria Math" panose="02040503050406030204" pitchFamily="18" charset="0"/>
                              <a:cs typeface="Arial" panose="020B0604020202020204" pitchFamily="34" charset="0"/>
                            </a:rPr>
                            <m:t>𝑖</m:t>
                          </m:r>
                        </m:sub>
                        <m:sup>
                          <m:r>
                            <a:rPr lang="en-US" altLang="ko-KR" i="1" dirty="0">
                              <a:latin typeface="Cambria Math" panose="02040503050406030204" pitchFamily="18" charset="0"/>
                              <a:cs typeface="Arial" panose="020B0604020202020204" pitchFamily="34" charset="0"/>
                            </a:rPr>
                            <m:t>−1</m:t>
                          </m:r>
                        </m:sup>
                      </m:sSubSup>
                      <m:d>
                        <m:dPr>
                          <m:ctrlPr>
                            <a:rPr lang="en-US" altLang="ko-KR" i="1" dirty="0">
                              <a:latin typeface="Cambria Math" panose="02040503050406030204" pitchFamily="18" charset="0"/>
                              <a:cs typeface="Arial" panose="020B0604020202020204" pitchFamily="34" charset="0"/>
                            </a:rPr>
                          </m:ctrlPr>
                        </m:dPr>
                        <m:e>
                          <m:r>
                            <a:rPr lang="en-US" altLang="ko-KR" i="1" dirty="0">
                              <a:latin typeface="Cambria Math" panose="02040503050406030204" pitchFamily="18" charset="0"/>
                              <a:cs typeface="Arial" panose="020B0604020202020204" pitchFamily="34" charset="0"/>
                            </a:rPr>
                            <m:t>𝑈</m:t>
                          </m:r>
                        </m:e>
                      </m:d>
                      <m:r>
                        <a:rPr lang="en-US" altLang="ko-KR" b="0" i="1"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m:t>
                      </m:r>
                      <m:sSub>
                        <m:sSubPr>
                          <m:ctrlPr>
                            <a:rPr lang="en-US" altLang="ko-KR" i="1" dirty="0">
                              <a:latin typeface="Cambria Math" panose="02040503050406030204" pitchFamily="18" charset="0"/>
                              <a:cs typeface="Arial" panose="020B0604020202020204" pitchFamily="34" charset="0"/>
                            </a:rPr>
                          </m:ctrlPr>
                        </m:sSubPr>
                        <m:e>
                          <m:r>
                            <a:rPr lang="en-US" altLang="ko-KR" i="1" dirty="0">
                              <a:latin typeface="Cambria Math" panose="02040503050406030204" pitchFamily="18" charset="0"/>
                              <a:cs typeface="Arial" panose="020B0604020202020204" pitchFamily="34" charset="0"/>
                            </a:rPr>
                            <m:t>𝐹</m:t>
                          </m:r>
                        </m:e>
                        <m:sub>
                          <m:r>
                            <a:rPr lang="en-US" altLang="ko-KR" i="1" dirty="0">
                              <a:latin typeface="Cambria Math" panose="02040503050406030204" pitchFamily="18" charset="0"/>
                              <a:cs typeface="Arial" panose="020B0604020202020204" pitchFamily="34" charset="0"/>
                            </a:rPr>
                            <m:t>𝑖</m:t>
                          </m:r>
                        </m:sub>
                      </m:sSub>
                      <m:r>
                        <a:rPr lang="en-US" altLang="ko-KR" b="0" i="1" dirty="0" smtClean="0">
                          <a:latin typeface="Cambria Math" panose="02040503050406030204" pitchFamily="18" charset="0"/>
                          <a:cs typeface="Arial" panose="020B0604020202020204" pitchFamily="34" charset="0"/>
                        </a:rPr>
                        <m:t>(</m:t>
                      </m:r>
                      <m:r>
                        <a:rPr lang="en-US" altLang="ko-KR" i="1" dirty="0" err="1">
                          <a:latin typeface="Cambria Math" panose="02040503050406030204" pitchFamily="18" charset="0"/>
                          <a:cs typeface="Arial" panose="020B0604020202020204" pitchFamily="34" charset="0"/>
                        </a:rPr>
                        <m:t>𝑡</m:t>
                      </m:r>
                      <m:r>
                        <a:rPr lang="en-US" altLang="ko-KR" b="0" i="1"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m:t>
                      </m:r>
                      <m:r>
                        <a:rPr lang="en-US" altLang="ko-KR" b="0" i="1" dirty="0" smtClean="0">
                          <a:latin typeface="Cambria Math" panose="02040503050406030204" pitchFamily="18" charset="0"/>
                          <a:cs typeface="Arial" panose="020B0604020202020204" pitchFamily="34" charset="0"/>
                        </a:rPr>
                        <m:t>=</m:t>
                      </m:r>
                      <m:sSub>
                        <m:sSubPr>
                          <m:ctrlPr>
                            <a:rPr lang="en-US" altLang="ko-KR" i="1" dirty="0">
                              <a:latin typeface="Cambria Math" panose="02040503050406030204" pitchFamily="18" charset="0"/>
                              <a:cs typeface="Arial" panose="020B0604020202020204" pitchFamily="34" charset="0"/>
                            </a:rPr>
                          </m:ctrlPr>
                        </m:sSubPr>
                        <m:e>
                          <m:r>
                            <a:rPr lang="en-US" altLang="ko-KR" i="1" dirty="0">
                              <a:latin typeface="Cambria Math" panose="02040503050406030204" pitchFamily="18" charset="0"/>
                              <a:cs typeface="Arial" panose="020B0604020202020204" pitchFamily="34" charset="0"/>
                            </a:rPr>
                            <m:t>𝐹</m:t>
                          </m:r>
                        </m:e>
                        <m:sub>
                          <m:r>
                            <a:rPr lang="en-US" altLang="ko-KR" i="1" dirty="0">
                              <a:latin typeface="Cambria Math" panose="02040503050406030204" pitchFamily="18" charset="0"/>
                              <a:cs typeface="Arial" panose="020B0604020202020204" pitchFamily="34" charset="0"/>
                            </a:rPr>
                            <m:t>𝑖</m:t>
                          </m:r>
                        </m:sub>
                      </m:sSub>
                      <m:r>
                        <a:rPr lang="en-US" altLang="ko-KR" i="1" dirty="0">
                          <a:latin typeface="Cambria Math" panose="02040503050406030204" pitchFamily="18" charset="0"/>
                          <a:cs typeface="Arial" panose="020B0604020202020204" pitchFamily="34" charset="0"/>
                        </a:rPr>
                        <m:t>(</m:t>
                      </m:r>
                      <m:r>
                        <a:rPr lang="en-US" altLang="ko-KR" i="1" dirty="0" err="1">
                          <a:latin typeface="Cambria Math" panose="02040503050406030204" pitchFamily="18" charset="0"/>
                          <a:cs typeface="Arial" panose="020B0604020202020204" pitchFamily="34" charset="0"/>
                        </a:rPr>
                        <m:t>𝑡</m:t>
                      </m:r>
                      <m:r>
                        <a:rPr lang="en-US" altLang="ko-KR" i="1" dirty="0" smtClean="0">
                          <a:latin typeface="Cambria Math" panose="02040503050406030204" pitchFamily="18" charset="0"/>
                          <a:cs typeface="Arial" panose="020B0604020202020204" pitchFamily="34" charset="0"/>
                        </a:rPr>
                        <m:t>)</m:t>
                      </m:r>
                    </m:oMath>
                  </m:oMathPara>
                </a14:m>
                <a:endParaRPr lang="en-US" altLang="ko-KR" dirty="0">
                  <a:latin typeface="Arial" panose="020B0604020202020204" pitchFamily="34" charset="0"/>
                  <a:cs typeface="Arial" panose="020B0604020202020204" pitchFamily="34" charset="0"/>
                </a:endParaRPr>
              </a:p>
              <a:p>
                <a:pPr algn="ctr">
                  <a:lnSpc>
                    <a:spcPct val="120000"/>
                  </a:lnSpc>
                </a:pPr>
                <a:r>
                  <a:rPr lang="en-US" altLang="ko-KR" sz="20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𝑇</m:t>
                        </m:r>
                      </m:e>
                      <m:sub>
                        <m:r>
                          <a:rPr lang="en-US" altLang="ko-KR" sz="2000" b="0" i="1" smtClean="0">
                            <a:latin typeface="Cambria Math" panose="02040503050406030204" pitchFamily="18" charset="0"/>
                          </a:rPr>
                          <m:t>𝑖</m:t>
                        </m:r>
                      </m:sub>
                    </m:sSub>
                    <m:r>
                      <a:rPr lang="en-US" altLang="ko-KR" sz="2000" i="1" smtClean="0">
                        <a:latin typeface="Cambria Math" panose="02040503050406030204" pitchFamily="18" charset="0"/>
                      </a:rPr>
                      <m:t>=</m:t>
                    </m:r>
                    <m:sSubSup>
                      <m:sSubSupPr>
                        <m:ctrlPr>
                          <a:rPr lang="en-US" altLang="ko-KR" sz="2000" i="1" dirty="0">
                            <a:latin typeface="Cambria Math" panose="02040503050406030204" pitchFamily="18" charset="0"/>
                            <a:cs typeface="Arial" panose="020B0604020202020204" pitchFamily="34" charset="0"/>
                          </a:rPr>
                        </m:ctrlPr>
                      </m:sSubSupPr>
                      <m:e>
                        <m:r>
                          <a:rPr lang="en-US" altLang="ko-KR" sz="2000" i="1" dirty="0">
                            <a:latin typeface="Cambria Math" panose="02040503050406030204" pitchFamily="18" charset="0"/>
                            <a:cs typeface="Arial" panose="020B0604020202020204" pitchFamily="34" charset="0"/>
                          </a:rPr>
                          <m:t>𝐹</m:t>
                        </m:r>
                      </m:e>
                      <m:sub>
                        <m:r>
                          <a:rPr lang="en-US" altLang="ko-KR" sz="2000" i="1" dirty="0">
                            <a:latin typeface="Cambria Math" panose="02040503050406030204" pitchFamily="18" charset="0"/>
                            <a:cs typeface="Arial" panose="020B0604020202020204" pitchFamily="34" charset="0"/>
                          </a:rPr>
                          <m:t>𝑖</m:t>
                        </m:r>
                      </m:sub>
                      <m:sup>
                        <m:r>
                          <a:rPr lang="en-US" altLang="ko-KR" sz="2000" i="1" dirty="0">
                            <a:latin typeface="Cambria Math" panose="02040503050406030204" pitchFamily="18" charset="0"/>
                            <a:cs typeface="Arial" panose="020B0604020202020204" pitchFamily="34" charset="0"/>
                          </a:rPr>
                          <m:t>−1</m:t>
                        </m:r>
                      </m:sup>
                    </m:sSubSup>
                    <m:r>
                      <a:rPr lang="en-US" altLang="ko-KR" sz="2000" i="1" dirty="0">
                        <a:latin typeface="Cambria Math" panose="02040503050406030204" pitchFamily="18" charset="0"/>
                        <a:cs typeface="Arial" panose="020B0604020202020204" pitchFamily="34" charset="0"/>
                      </a:rPr>
                      <m:t>(</m:t>
                    </m:r>
                    <m:r>
                      <a:rPr lang="en-US" altLang="ko-KR" sz="2000" i="1" dirty="0">
                        <a:latin typeface="Cambria Math" panose="02040503050406030204" pitchFamily="18" charset="0"/>
                        <a:cs typeface="Arial" panose="020B0604020202020204" pitchFamily="34" charset="0"/>
                      </a:rPr>
                      <m:t>𝑈</m:t>
                    </m:r>
                    <m:r>
                      <a:rPr lang="en-US" altLang="ko-KR" sz="2000" i="1" smtClean="0">
                        <a:latin typeface="Cambria Math" panose="02040503050406030204" pitchFamily="18" charset="0"/>
                      </a:rPr>
                      <m:t>)=−</m:t>
                    </m:r>
                    <m:f>
                      <m:fPr>
                        <m:ctrlPr>
                          <a:rPr lang="en-US" altLang="ko-KR" sz="2000" i="1" smtClean="0">
                            <a:latin typeface="Cambria Math" panose="02040503050406030204" pitchFamily="18" charset="0"/>
                          </a:rPr>
                        </m:ctrlPr>
                      </m:fPr>
                      <m:num>
                        <m:func>
                          <m:funcPr>
                            <m:ctrlPr>
                              <a:rPr lang="en-US" altLang="ko-KR" sz="2000" i="1">
                                <a:latin typeface="Cambria Math" panose="02040503050406030204" pitchFamily="18" charset="0"/>
                              </a:rPr>
                            </m:ctrlPr>
                          </m:funcPr>
                          <m:fName>
                            <m:r>
                              <m:rPr>
                                <m:sty m:val="p"/>
                              </m:rPr>
                              <a:rPr lang="en-US" altLang="ko-KR" sz="2000" i="0">
                                <a:latin typeface="Cambria Math" panose="02040503050406030204" pitchFamily="18" charset="0"/>
                              </a:rPr>
                              <m:t>ln</m:t>
                            </m:r>
                          </m:fName>
                          <m:e>
                            <m:d>
                              <m:dPr>
                                <m:ctrlPr>
                                  <a:rPr lang="en-US" altLang="ko-KR" sz="2000" i="1">
                                    <a:latin typeface="Cambria Math" panose="02040503050406030204" pitchFamily="18" charset="0"/>
                                  </a:rPr>
                                </m:ctrlPr>
                              </m:dPr>
                              <m:e>
                                <m:r>
                                  <a:rPr lang="en-US" altLang="ko-KR" sz="2000" i="1">
                                    <a:latin typeface="Cambria Math" panose="02040503050406030204" pitchFamily="18" charset="0"/>
                                  </a:rPr>
                                  <m:t>1−</m:t>
                                </m:r>
                                <m:r>
                                  <a:rPr lang="en-US" altLang="ko-KR" sz="2000" i="1">
                                    <a:latin typeface="Cambria Math" panose="02040503050406030204" pitchFamily="18" charset="0"/>
                                  </a:rPr>
                                  <m:t>𝑈</m:t>
                                </m:r>
                              </m:e>
                            </m:d>
                          </m:e>
                        </m:func>
                      </m:num>
                      <m:den>
                        <m:r>
                          <a:rPr lang="en-US" altLang="ko-KR" sz="2000" i="1">
                            <a:solidFill>
                              <a:prstClr val="black"/>
                            </a:solidFill>
                            <a:latin typeface="Cambria Math" panose="02040503050406030204" pitchFamily="18" charset="0"/>
                          </a:rPr>
                          <m:t>𝑏</m:t>
                        </m:r>
                        <m:d>
                          <m:dPr>
                            <m:ctrlPr>
                              <a:rPr lang="en-US" altLang="ko-KR" sz="2000" i="1">
                                <a:solidFill>
                                  <a:prstClr val="black"/>
                                </a:solidFill>
                                <a:latin typeface="Cambria Math" panose="02040503050406030204" pitchFamily="18" charset="0"/>
                              </a:rPr>
                            </m:ctrlPr>
                          </m:dPr>
                          <m:e>
                            <m:r>
                              <a:rPr lang="en-US" altLang="ko-KR" sz="2000" i="1">
                                <a:solidFill>
                                  <a:prstClr val="black"/>
                                </a:solidFill>
                                <a:latin typeface="Cambria Math" panose="02040503050406030204" pitchFamily="18" charset="0"/>
                              </a:rPr>
                              <m:t>𝑖</m:t>
                            </m:r>
                          </m:e>
                        </m:d>
                        <m:r>
                          <a:rPr lang="en-US" altLang="ko-KR" sz="2000" i="1">
                            <a:solidFill>
                              <a:prstClr val="black"/>
                            </a:solidFill>
                            <a:latin typeface="Cambria Math" panose="02040503050406030204" pitchFamily="18" charset="0"/>
                          </a:rPr>
                          <m:t>+</m:t>
                        </m:r>
                        <m:r>
                          <a:rPr lang="en-US" altLang="ko-KR" sz="2000" i="1">
                            <a:solidFill>
                              <a:prstClr val="black"/>
                            </a:solidFill>
                            <a:latin typeface="Cambria Math" panose="02040503050406030204" pitchFamily="18" charset="0"/>
                          </a:rPr>
                          <m:t>𝑑</m:t>
                        </m:r>
                        <m:d>
                          <m:dPr>
                            <m:ctrlPr>
                              <a:rPr lang="en-US" altLang="ko-KR" sz="2000" i="1">
                                <a:solidFill>
                                  <a:prstClr val="black"/>
                                </a:solidFill>
                                <a:latin typeface="Cambria Math" panose="02040503050406030204" pitchFamily="18" charset="0"/>
                              </a:rPr>
                            </m:ctrlPr>
                          </m:dPr>
                          <m:e>
                            <m:r>
                              <a:rPr lang="en-US" altLang="ko-KR" sz="2000" i="1">
                                <a:solidFill>
                                  <a:prstClr val="black"/>
                                </a:solidFill>
                                <a:latin typeface="Cambria Math" panose="02040503050406030204" pitchFamily="18" charset="0"/>
                              </a:rPr>
                              <m:t>𝑖</m:t>
                            </m:r>
                          </m:e>
                        </m:d>
                      </m:den>
                    </m:f>
                    <m:r>
                      <a:rPr lang="en-US" altLang="ko-KR" sz="2000" i="1" smtClean="0">
                        <a:latin typeface="Cambria Math" panose="02040503050406030204" pitchFamily="18" charset="0"/>
                      </a:rPr>
                      <m:t>=−</m:t>
                    </m:r>
                    <m:f>
                      <m:fPr>
                        <m:ctrlPr>
                          <a:rPr lang="en-US" altLang="ko-KR" sz="2000" i="1" smtClean="0">
                            <a:latin typeface="Cambria Math" panose="02040503050406030204" pitchFamily="18" charset="0"/>
                          </a:rPr>
                        </m:ctrlPr>
                      </m:fPr>
                      <m:num>
                        <m:func>
                          <m:funcPr>
                            <m:ctrlPr>
                              <a:rPr lang="en-US" altLang="ko-KR" sz="2000" i="1" smtClean="0">
                                <a:latin typeface="Cambria Math" panose="02040503050406030204" pitchFamily="18" charset="0"/>
                              </a:rPr>
                            </m:ctrlPr>
                          </m:funcPr>
                          <m:fName>
                            <m:r>
                              <m:rPr>
                                <m:sty m:val="p"/>
                              </m:rPr>
                              <a:rPr lang="en-US" altLang="ko-KR" sz="2000" i="0">
                                <a:latin typeface="Cambria Math" panose="02040503050406030204" pitchFamily="18" charset="0"/>
                              </a:rPr>
                              <m:t>ln</m:t>
                            </m:r>
                          </m:fName>
                          <m:e>
                            <m:d>
                              <m:dPr>
                                <m:ctrlPr>
                                  <a:rPr lang="en-US" altLang="ko-KR" sz="2000" i="1">
                                    <a:latin typeface="Cambria Math" panose="02040503050406030204" pitchFamily="18" charset="0"/>
                                  </a:rPr>
                                </m:ctrlPr>
                              </m:dPr>
                              <m:e>
                                <m:r>
                                  <a:rPr lang="en-US" altLang="ko-KR" sz="2000" i="1">
                                    <a:latin typeface="Cambria Math" panose="02040503050406030204" pitchFamily="18" charset="0"/>
                                  </a:rPr>
                                  <m:t>𝑈</m:t>
                                </m:r>
                              </m:e>
                            </m:d>
                          </m:e>
                        </m:func>
                      </m:num>
                      <m:den>
                        <m:r>
                          <a:rPr lang="en-US" altLang="ko-KR" sz="2000" i="1">
                            <a:solidFill>
                              <a:prstClr val="black"/>
                            </a:solidFill>
                            <a:latin typeface="Cambria Math" panose="02040503050406030204" pitchFamily="18" charset="0"/>
                          </a:rPr>
                          <m:t>𝑏</m:t>
                        </m:r>
                        <m:d>
                          <m:dPr>
                            <m:ctrlPr>
                              <a:rPr lang="en-US" altLang="ko-KR" sz="2000" i="1">
                                <a:solidFill>
                                  <a:prstClr val="black"/>
                                </a:solidFill>
                                <a:latin typeface="Cambria Math" panose="02040503050406030204" pitchFamily="18" charset="0"/>
                              </a:rPr>
                            </m:ctrlPr>
                          </m:dPr>
                          <m:e>
                            <m:r>
                              <a:rPr lang="en-US" altLang="ko-KR" sz="2000" i="1">
                                <a:solidFill>
                                  <a:prstClr val="black"/>
                                </a:solidFill>
                                <a:latin typeface="Cambria Math" panose="02040503050406030204" pitchFamily="18" charset="0"/>
                              </a:rPr>
                              <m:t>𝑖</m:t>
                            </m:r>
                          </m:e>
                        </m:d>
                        <m:r>
                          <a:rPr lang="en-US" altLang="ko-KR" sz="2000" i="1">
                            <a:solidFill>
                              <a:prstClr val="black"/>
                            </a:solidFill>
                            <a:latin typeface="Cambria Math" panose="02040503050406030204" pitchFamily="18" charset="0"/>
                          </a:rPr>
                          <m:t>+</m:t>
                        </m:r>
                        <m:r>
                          <a:rPr lang="en-US" altLang="ko-KR" sz="2000" i="1">
                            <a:solidFill>
                              <a:prstClr val="black"/>
                            </a:solidFill>
                            <a:latin typeface="Cambria Math" panose="02040503050406030204" pitchFamily="18" charset="0"/>
                          </a:rPr>
                          <m:t>𝑑</m:t>
                        </m:r>
                        <m:d>
                          <m:dPr>
                            <m:ctrlPr>
                              <a:rPr lang="en-US" altLang="ko-KR" sz="2000" i="1">
                                <a:solidFill>
                                  <a:prstClr val="black"/>
                                </a:solidFill>
                                <a:latin typeface="Cambria Math" panose="02040503050406030204" pitchFamily="18" charset="0"/>
                              </a:rPr>
                            </m:ctrlPr>
                          </m:dPr>
                          <m:e>
                            <m:r>
                              <a:rPr lang="en-US" altLang="ko-KR" sz="2000" i="1">
                                <a:solidFill>
                                  <a:prstClr val="black"/>
                                </a:solidFill>
                                <a:latin typeface="Cambria Math" panose="02040503050406030204" pitchFamily="18" charset="0"/>
                              </a:rPr>
                              <m:t>𝑖</m:t>
                            </m:r>
                          </m:e>
                        </m:d>
                        <m:r>
                          <m:rPr>
                            <m:nor/>
                          </m:rPr>
                          <a:rPr lang="en-US" altLang="ko-KR" sz="2000" dirty="0">
                            <a:latin typeface="Arial" panose="020B0604020202020204" pitchFamily="34" charset="0"/>
                            <a:cs typeface="Arial" panose="020B0604020202020204" pitchFamily="34" charset="0"/>
                          </a:rPr>
                          <m:t> </m:t>
                        </m:r>
                      </m:den>
                    </m:f>
                  </m:oMath>
                </a14:m>
                <a:endParaRPr lang="en-US" altLang="ko-KR" sz="2000" dirty="0">
                  <a:latin typeface="Arial" panose="020B0604020202020204" pitchFamily="34" charset="0"/>
                  <a:cs typeface="Arial" panose="020B0604020202020204" pitchFamily="34" charset="0"/>
                </a:endParaRPr>
              </a:p>
            </p:txBody>
          </p:sp>
        </mc:Choice>
        <mc:Fallback xmlns="">
          <p:sp>
            <p:nvSpPr>
              <p:cNvPr id="10" name="직사각형 9"/>
              <p:cNvSpPr>
                <a:spLocks noRot="1" noChangeAspect="1" noMove="1" noResize="1" noEditPoints="1" noAdjustHandles="1" noChangeArrowheads="1" noChangeShapeType="1" noTextEdit="1"/>
              </p:cNvSpPr>
              <p:nvPr/>
            </p:nvSpPr>
            <p:spPr>
              <a:xfrm>
                <a:off x="827584" y="2204864"/>
                <a:ext cx="8044294" cy="4038734"/>
              </a:xfrm>
              <a:prstGeom prst="rect">
                <a:avLst/>
              </a:prstGeom>
              <a:blipFill>
                <a:blip r:embed="rId3"/>
                <a:stretch>
                  <a:fillRect t="-151"/>
                </a:stretch>
              </a:blipFill>
            </p:spPr>
            <p:txBody>
              <a:bodyPr/>
              <a:lstStyle/>
              <a:p>
                <a:r>
                  <a:rPr lang="ko-KR" altLang="en-US">
                    <a:noFill/>
                  </a:rPr>
                  <a:t> </a:t>
                </a:r>
              </a:p>
            </p:txBody>
          </p:sp>
        </mc:Fallback>
      </mc:AlternateContent>
      <p:sp>
        <p:nvSpPr>
          <p:cNvPr id="3" name="직사각형 2"/>
          <p:cNvSpPr/>
          <p:nvPr/>
        </p:nvSpPr>
        <p:spPr>
          <a:xfrm>
            <a:off x="827584" y="1700808"/>
            <a:ext cx="2082621" cy="424732"/>
          </a:xfrm>
          <a:prstGeom prst="rect">
            <a:avLst/>
          </a:prstGeom>
        </p:spPr>
        <p:txBody>
          <a:bodyPr wrap="none">
            <a:spAutoFit/>
          </a:bodyPr>
          <a:lstStyle/>
          <a:p>
            <a:pPr>
              <a:lnSpc>
                <a:spcPct val="120000"/>
              </a:lnSpc>
              <a:spcBef>
                <a:spcPts val="1000"/>
              </a:spcBef>
            </a:pPr>
            <a:r>
              <a:rPr lang="en-US" altLang="ko-KR" dirty="0">
                <a:latin typeface="Arial" panose="020B0604020202020204" pitchFamily="34" charset="0"/>
                <a:cs typeface="Arial" panose="020B0604020202020204" pitchFamily="34" charset="0"/>
              </a:rPr>
              <a:t>Gillespie algorithm</a:t>
            </a:r>
          </a:p>
        </p:txBody>
      </p:sp>
    </p:spTree>
    <p:extLst>
      <p:ext uri="{BB962C8B-B14F-4D97-AF65-F5344CB8AC3E}">
        <p14:creationId xmlns:p14="http://schemas.microsoft.com/office/powerpoint/2010/main" val="2809866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SIS model</a:t>
            </a:r>
            <a:endParaRPr lang="ko-KR" altLang="en-US" dirty="0"/>
          </a:p>
        </p:txBody>
      </p:sp>
      <p:sp>
        <p:nvSpPr>
          <p:cNvPr id="3" name="직사각형 2"/>
          <p:cNvSpPr/>
          <p:nvPr/>
        </p:nvSpPr>
        <p:spPr>
          <a:xfrm>
            <a:off x="755576" y="1888112"/>
            <a:ext cx="219322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Numerical Example</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직사각형 6"/>
              <p:cNvSpPr/>
              <p:nvPr/>
            </p:nvSpPr>
            <p:spPr>
              <a:xfrm>
                <a:off x="1125917" y="5648820"/>
                <a:ext cx="6964174" cy="732508"/>
              </a:xfrm>
              <a:prstGeom prst="rect">
                <a:avLst/>
              </a:prstGeom>
            </p:spPr>
            <p:txBody>
              <a:bodyPr wrap="square">
                <a:spAutoFit/>
              </a:bodyPr>
              <a:lstStyle/>
              <a:p>
                <a:pPr algn="ctr">
                  <a:lnSpc>
                    <a:spcPct val="130000"/>
                  </a:lnSpc>
                </a:pPr>
                <a14:m>
                  <m:oMathPara xmlns:m="http://schemas.openxmlformats.org/officeDocument/2006/math">
                    <m:oMathParaPr>
                      <m:jc m:val="center"/>
                    </m:oMathParaPr>
                    <m:oMath xmlns:m="http://schemas.openxmlformats.org/officeDocument/2006/math">
                      <m:r>
                        <a:rPr lang="pt-BR" altLang="ko-KR" sz="1600" i="1" smtClean="0">
                          <a:latin typeface="Cambria Math" panose="02040503050406030204" pitchFamily="18" charset="0"/>
                          <a:cs typeface="Arial" panose="020B0604020202020204" pitchFamily="34" charset="0"/>
                        </a:rPr>
                        <m:t>𝑁</m:t>
                      </m:r>
                      <m:r>
                        <a:rPr lang="pt-BR" altLang="ko-KR" sz="1600" i="1" smtClean="0">
                          <a:latin typeface="Cambria Math" panose="02040503050406030204" pitchFamily="18" charset="0"/>
                          <a:cs typeface="Arial" panose="020B0604020202020204" pitchFamily="34" charset="0"/>
                        </a:rPr>
                        <m:t>=100, </m:t>
                      </m:r>
                      <m:r>
                        <a:rPr lang="pt-BR" altLang="ko-KR" sz="1600" i="1" dirty="0" smtClean="0">
                          <a:latin typeface="Cambria Math" panose="02040503050406030204" pitchFamily="18" charset="0"/>
                          <a:cs typeface="Arial" panose="020B0604020202020204" pitchFamily="34" charset="0"/>
                        </a:rPr>
                        <m:t>𝛽</m:t>
                      </m:r>
                      <m:r>
                        <a:rPr lang="pt-BR" altLang="ko-KR" sz="1600" i="1" dirty="0" smtClean="0">
                          <a:latin typeface="Cambria Math" panose="02040503050406030204" pitchFamily="18" charset="0"/>
                          <a:cs typeface="Arial" panose="020B0604020202020204" pitchFamily="34" charset="0"/>
                        </a:rPr>
                        <m:t>=1, </m:t>
                      </m:r>
                      <m:r>
                        <a:rPr lang="pt-BR" altLang="ko-KR" sz="1600" i="1" dirty="0" smtClean="0">
                          <a:latin typeface="Cambria Math" panose="02040503050406030204" pitchFamily="18" charset="0"/>
                          <a:cs typeface="Arial" panose="020B0604020202020204" pitchFamily="34" charset="0"/>
                        </a:rPr>
                        <m:t>𝑏</m:t>
                      </m:r>
                      <m:r>
                        <a:rPr lang="pt-BR" altLang="ko-KR" sz="1600" i="1" dirty="0" smtClean="0">
                          <a:latin typeface="Cambria Math" panose="02040503050406030204" pitchFamily="18" charset="0"/>
                          <a:cs typeface="Arial" panose="020B0604020202020204" pitchFamily="34" charset="0"/>
                        </a:rPr>
                        <m:t>=0.25, </m:t>
                      </m:r>
                      <m:r>
                        <a:rPr lang="en-US" altLang="ko-KR" sz="1600" i="1" dirty="0" smtClean="0">
                          <a:latin typeface="Cambria Math" panose="02040503050406030204" pitchFamily="18" charset="0"/>
                          <a:cs typeface="Arial" panose="020B0604020202020204" pitchFamily="34" charset="0"/>
                        </a:rPr>
                        <m:t>𝛾</m:t>
                      </m:r>
                      <m:r>
                        <a:rPr lang="en-US" altLang="ko-KR" sz="1600" i="1" dirty="0" smtClean="0">
                          <a:latin typeface="Cambria Math" panose="02040503050406030204" pitchFamily="18" charset="0"/>
                          <a:cs typeface="Arial" panose="020B0604020202020204" pitchFamily="34" charset="0"/>
                        </a:rPr>
                        <m:t>=0.25, </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 </m:t>
                      </m:r>
                      <m:r>
                        <m:rPr>
                          <m:sty m:val="p"/>
                        </m:rPr>
                        <a:rPr lang="en-US" altLang="ko-KR" sz="1600" dirty="0">
                          <a:latin typeface="Cambria Math" panose="02040503050406030204" pitchFamily="18" charset="0"/>
                          <a:cs typeface="Arial" panose="020B0604020202020204" pitchFamily="34" charset="0"/>
                        </a:rPr>
                        <m:t>or</m:t>
                      </m:r>
                      <m:r>
                        <a:rPr lang="en-US" altLang="ko-KR" sz="1600" dirty="0">
                          <a:latin typeface="Cambria Math" panose="02040503050406030204" pitchFamily="18" charset="0"/>
                          <a:cs typeface="Arial" panose="020B0604020202020204" pitchFamily="34" charset="0"/>
                        </a:rPr>
                        <m:t> </m:t>
                      </m:r>
                      <m:r>
                        <m:rPr>
                          <m:sty m:val="p"/>
                        </m:rPr>
                        <a:rPr lang="en-US" altLang="ko-KR" sz="1600" dirty="0" err="1">
                          <a:latin typeface="Cambria Math" panose="02040503050406030204" pitchFamily="18" charset="0"/>
                          <a:cs typeface="Arial" panose="020B0604020202020204" pitchFamily="34" charset="0"/>
                        </a:rPr>
                        <m:t>Prob</m:t>
                      </m:r>
                      <m:d>
                        <m:dPr>
                          <m:begChr m:val="{"/>
                          <m:endChr m:val="}"/>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m:t>
                          </m:r>
                        </m:e>
                      </m:d>
                      <m:r>
                        <a:rPr lang="en-US" altLang="ko-KR" sz="1600" i="1" dirty="0">
                          <a:latin typeface="Cambria Math" panose="02040503050406030204" pitchFamily="18" charset="0"/>
                          <a:cs typeface="Arial" panose="020B0604020202020204" pitchFamily="34" charset="0"/>
                        </a:rPr>
                        <m:t>=1</m:t>
                      </m:r>
                    </m:oMath>
                  </m:oMathPara>
                </a14:m>
                <a:endParaRPr lang="en-US" altLang="ko-KR" sz="1600" dirty="0">
                  <a:latin typeface="Arial" panose="020B0604020202020204" pitchFamily="34" charset="0"/>
                  <a:cs typeface="Arial" panose="020B0604020202020204" pitchFamily="34" charset="0"/>
                </a:endParaRPr>
              </a:p>
              <a:p>
                <a:pPr algn="ctr">
                  <a:lnSpc>
                    <a:spcPct val="130000"/>
                  </a:lnSpc>
                </a:pPr>
                <a14:m>
                  <m:oMath xmlns:m="http://schemas.openxmlformats.org/officeDocument/2006/math">
                    <m:r>
                      <a:rPr lang="en-US" altLang="ko-KR" sz="1600" i="1" dirty="0">
                        <a:latin typeface="Cambria Math" panose="02040503050406030204" pitchFamily="18" charset="0"/>
                        <a:cs typeface="Arial" panose="020B0604020202020204" pitchFamily="34" charset="0"/>
                      </a:rPr>
                      <m:t> </m:t>
                    </m:r>
                  </m:oMath>
                </a14:m>
                <a:r>
                  <a:rPr lang="en-US" altLang="ko-KR" sz="1600" dirty="0">
                    <a:latin typeface="Arial" panose="020B0604020202020204" pitchFamily="34" charset="0"/>
                    <a:cs typeface="Arial" panose="020B0604020202020204" pitchFamily="34" charset="0"/>
                  </a:rPr>
                  <a:t>→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𝑅</m:t>
                    </m:r>
                    <m:r>
                      <a:rPr lang="en-US" altLang="ko-KR" sz="1600" i="1" baseline="-25000" dirty="0">
                        <a:latin typeface="Cambria Math" panose="02040503050406030204" pitchFamily="18" charset="0"/>
                        <a:cs typeface="Arial" panose="020B0604020202020204" pitchFamily="34" charset="0"/>
                      </a:rPr>
                      <m:t>0</m:t>
                    </m:r>
                    <m:r>
                      <a:rPr lang="en-US" altLang="ko-KR" sz="1600" i="1" dirty="0">
                        <a:latin typeface="Cambria Math" panose="02040503050406030204" pitchFamily="18" charset="0"/>
                        <a:cs typeface="Arial" panose="020B0604020202020204" pitchFamily="34" charset="0"/>
                      </a:rPr>
                      <m:t>=2 </m:t>
                    </m:r>
                  </m:oMath>
                </a14:m>
                <a:r>
                  <a:rPr lang="en-US" altLang="ko-KR" sz="1600" dirty="0">
                    <a:latin typeface="Arial" panose="020B0604020202020204" pitchFamily="34" charset="0"/>
                    <a:cs typeface="Arial" panose="020B0604020202020204" pitchFamily="34" charset="0"/>
                  </a:rPr>
                  <a:t>and endemic equilibrium of deterministic solution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𝐼</m:t>
                    </m:r>
                    <m:r>
                      <a:rPr lang="en-US" altLang="ko-KR" sz="1600" i="1" baseline="-25000" dirty="0" err="1" smtClean="0">
                        <a:latin typeface="Cambria Math" panose="02040503050406030204" pitchFamily="18" charset="0"/>
                        <a:cs typeface="Arial" panose="020B0604020202020204" pitchFamily="34" charset="0"/>
                      </a:rPr>
                      <m:t>𝑒𝑞</m:t>
                    </m:r>
                    <m:r>
                      <a:rPr lang="en-US" altLang="ko-KR" sz="1600" i="1" dirty="0">
                        <a:latin typeface="Cambria Math" panose="02040503050406030204" pitchFamily="18" charset="0"/>
                        <a:cs typeface="Arial" panose="020B0604020202020204" pitchFamily="34" charset="0"/>
                      </a:rPr>
                      <m:t>=</m:t>
                    </m:r>
                    <m:r>
                      <a:rPr lang="en-US" altLang="ko-KR" sz="1600" i="1" dirty="0" smtClean="0">
                        <a:latin typeface="Cambria Math" panose="02040503050406030204" pitchFamily="18" charset="0"/>
                        <a:cs typeface="Arial" panose="020B0604020202020204" pitchFamily="34" charset="0"/>
                      </a:rPr>
                      <m:t>50</m:t>
                    </m:r>
                  </m:oMath>
                </a14:m>
                <a:endParaRPr lang="ko-KR" altLang="en-US" sz="1600" dirty="0">
                  <a:latin typeface="Arial" panose="020B0604020202020204" pitchFamily="34" charset="0"/>
                  <a:cs typeface="Arial" panose="020B0604020202020204" pitchFamily="34"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1125917" y="5648820"/>
                <a:ext cx="6964174" cy="732508"/>
              </a:xfrm>
              <a:prstGeom prst="rect">
                <a:avLst/>
              </a:prstGeom>
              <a:blipFill>
                <a:blip r:embed="rId3"/>
                <a:stretch>
                  <a:fillRect b="-5833"/>
                </a:stretch>
              </a:blipFill>
            </p:spPr>
            <p:txBody>
              <a:bodyPr/>
              <a:lstStyle/>
              <a:p>
                <a:r>
                  <a:rPr lang="ko-KR" altLang="en-US">
                    <a:noFill/>
                  </a:rPr>
                  <a:t> </a:t>
                </a:r>
              </a:p>
            </p:txBody>
          </p:sp>
        </mc:Fallback>
      </mc:AlternateContent>
      <p:pic>
        <p:nvPicPr>
          <p:cNvPr id="8" name="Picture 2"/>
          <p:cNvPicPr>
            <a:picLocks noChangeAspect="1" noChangeArrowheads="1"/>
          </p:cNvPicPr>
          <p:nvPr/>
        </p:nvPicPr>
        <p:blipFill>
          <a:blip r:embed="rId4" cstate="print"/>
          <a:srcRect/>
          <a:stretch>
            <a:fillRect/>
          </a:stretch>
        </p:blipFill>
        <p:spPr bwMode="auto">
          <a:xfrm>
            <a:off x="2699792" y="2492896"/>
            <a:ext cx="3816424" cy="2967798"/>
          </a:xfrm>
          <a:prstGeom prst="rect">
            <a:avLst/>
          </a:prstGeom>
          <a:noFill/>
          <a:ln w="9525">
            <a:noFill/>
            <a:miter lim="800000"/>
            <a:headEnd/>
            <a:tailEnd/>
          </a:ln>
        </p:spPr>
      </p:pic>
    </p:spTree>
    <p:extLst>
      <p:ext uri="{BB962C8B-B14F-4D97-AF65-F5344CB8AC3E}">
        <p14:creationId xmlns:p14="http://schemas.microsoft.com/office/powerpoint/2010/main" val="2957310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SIR model</a:t>
            </a:r>
            <a:endParaRPr lang="ko-KR" altLang="en-US" dirty="0"/>
          </a:p>
        </p:txBody>
      </p:sp>
      <p:sp>
        <p:nvSpPr>
          <p:cNvPr id="39" name="직사각형 38"/>
          <p:cNvSpPr/>
          <p:nvPr/>
        </p:nvSpPr>
        <p:spPr>
          <a:xfrm>
            <a:off x="900138" y="1880828"/>
            <a:ext cx="3647217"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Infinitesimal transition probability </a:t>
            </a:r>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B159B8-FD48-43F8-82B9-F33E36769AC8}"/>
                  </a:ext>
                </a:extLst>
              </p:cNvPr>
              <p:cNvSpPr txBox="1"/>
              <p:nvPr/>
            </p:nvSpPr>
            <p:spPr>
              <a:xfrm>
                <a:off x="727350" y="2213114"/>
                <a:ext cx="8021114" cy="243182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𝑖𝑠</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=(−1,1)</m:t>
                              </m:r>
                            </m:e>
                            <m:e>
                              <m:r>
                                <a:rPr lang="en-US" altLang="ko-KR" b="0" i="1" smtClean="0">
                                  <a:latin typeface="Cambria Math" panose="02040503050406030204" pitchFamily="18" charset="0"/>
                                </a:rPr>
                                <m:t>𝛾</m:t>
                              </m:r>
                              <m:r>
                                <a:rPr lang="en-US" altLang="ko-KR" b="0" i="1" smtClean="0">
                                  <a:latin typeface="Cambria Math" panose="02040503050406030204" pitchFamily="18" charset="0"/>
                                </a:rPr>
                                <m:t>𝑖</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𝑜</m:t>
                              </m:r>
                              <m:d>
                                <m:dPr>
                                  <m:ctrlPr>
                                    <a:rPr lang="en-US" altLang="ko-KR" i="1">
                                      <a:latin typeface="Cambria Math" panose="02040503050406030204" pitchFamily="18" charset="0"/>
                                    </a:rPr>
                                  </m:ctrlPr>
                                </m:dPr>
                                <m:e>
                                  <m:r>
                                    <m:rPr>
                                      <m:sty m:val="p"/>
                                    </m:rPr>
                                    <a:rPr lang="en-US" altLang="ko-KR">
                                      <a:latin typeface="Cambria Math" panose="02040503050406030204" pitchFamily="18" charset="0"/>
                                    </a:rPr>
                                    <m:t>Δ</m:t>
                                  </m:r>
                                  <m:r>
                                    <a:rPr lang="en-US" altLang="ko-KR" i="1">
                                      <a:latin typeface="Cambria Math" panose="02040503050406030204" pitchFamily="18" charset="0"/>
                                    </a:rPr>
                                    <m:t>𝑡</m:t>
                                  </m:r>
                                </m:e>
                              </m:d>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=(0,−1)</m:t>
                              </m:r>
                            </m:e>
                            <m:e>
                              <m:r>
                                <a:rPr lang="en-US" altLang="ko-KR" b="0" i="1" smtClean="0">
                                  <a:latin typeface="Cambria Math" panose="02040503050406030204" pitchFamily="18" charset="0"/>
                                </a:rPr>
                                <m:t>𝑏𝑖</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𝑜</m:t>
                              </m:r>
                              <m:d>
                                <m:dPr>
                                  <m:ctrlPr>
                                    <a:rPr lang="en-US" altLang="ko-KR" i="1">
                                      <a:latin typeface="Cambria Math" panose="02040503050406030204" pitchFamily="18" charset="0"/>
                                    </a:rPr>
                                  </m:ctrlPr>
                                </m:dPr>
                                <m:e>
                                  <m:r>
                                    <m:rPr>
                                      <m:sty m:val="p"/>
                                    </m:rPr>
                                    <a:rPr lang="en-US" altLang="ko-KR">
                                      <a:latin typeface="Cambria Math" panose="02040503050406030204" pitchFamily="18" charset="0"/>
                                    </a:rPr>
                                    <m:t>Δ</m:t>
                                  </m:r>
                                  <m:r>
                                    <a:rPr lang="en-US" altLang="ko-KR" i="1">
                                      <a:latin typeface="Cambria Math" panose="02040503050406030204" pitchFamily="18" charset="0"/>
                                    </a:rPr>
                                    <m:t>𝑡</m:t>
                                  </m:r>
                                </m:e>
                              </m:d>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=(1,−1)</m:t>
                              </m:r>
                            </m:e>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𝑜</m:t>
                              </m:r>
                              <m:d>
                                <m:dPr>
                                  <m:ctrlPr>
                                    <a:rPr lang="en-US" altLang="ko-KR" i="1">
                                      <a:latin typeface="Cambria Math" panose="02040503050406030204" pitchFamily="18" charset="0"/>
                                    </a:rPr>
                                  </m:ctrlPr>
                                </m:dPr>
                                <m:e>
                                  <m:r>
                                    <m:rPr>
                                      <m:sty m:val="p"/>
                                    </m:rPr>
                                    <a:rPr lang="en-US" altLang="ko-KR">
                                      <a:latin typeface="Cambria Math" panose="02040503050406030204" pitchFamily="18" charset="0"/>
                                    </a:rPr>
                                    <m:t>Δ</m:t>
                                  </m:r>
                                  <m:r>
                                    <a:rPr lang="en-US" altLang="ko-KR" i="1">
                                      <a:latin typeface="Cambria Math" panose="02040503050406030204" pitchFamily="18" charset="0"/>
                                    </a:rPr>
                                    <m:t>𝑡</m:t>
                                  </m:r>
                                </m:e>
                              </m:d>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=(1,0)</m:t>
                              </m:r>
                            </m:e>
                            <m:e>
                              <m:r>
                                <a:rPr lang="en-US" altLang="ko-KR" i="1">
                                  <a:latin typeface="Cambria Math" panose="02040503050406030204" pitchFamily="18" charset="0"/>
                                </a:rPr>
                                <m:t>1−</m:t>
                              </m:r>
                              <m:d>
                                <m:dPr>
                                  <m:begChr m:val="["/>
                                  <m:endChr m:val="]"/>
                                  <m:ctrlPr>
                                    <a:rPr lang="en-US" altLang="ko-KR" b="0" i="1" smtClean="0">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r>
                                    <a:rPr lang="en-US" altLang="ko-KR" b="0" i="1" smtClean="0">
                                      <a:latin typeface="Cambria Math" panose="02040503050406030204" pitchFamily="18" charset="0"/>
                                    </a:rPr>
                                    <m:t>𝑖𝑠</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e>
                                  </m:d>
                                </m:e>
                              </m:d>
                              <m:r>
                                <a:rPr lang="en-US" altLang="ko-KR" i="1">
                                  <a:latin typeface="Cambria Math" panose="02040503050406030204" pitchFamily="18" charset="0"/>
                                </a:rPr>
                                <m:t>𝛥</m:t>
                              </m:r>
                              <m:r>
                                <a:rPr lang="en-US" altLang="ko-KR" i="1">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𝑜</m:t>
                              </m:r>
                              <m:d>
                                <m:dPr>
                                  <m:ctrlPr>
                                    <a:rPr lang="en-US" altLang="ko-KR" i="1">
                                      <a:latin typeface="Cambria Math" panose="02040503050406030204" pitchFamily="18" charset="0"/>
                                    </a:rPr>
                                  </m:ctrlPr>
                                </m:dPr>
                                <m:e>
                                  <m:r>
                                    <m:rPr>
                                      <m:sty m:val="p"/>
                                    </m:rPr>
                                    <a:rPr lang="en-US" altLang="ko-KR">
                                      <a:latin typeface="Cambria Math" panose="02040503050406030204" pitchFamily="18" charset="0"/>
                                    </a:rPr>
                                    <m:t>Δ</m:t>
                                  </m:r>
                                  <m:r>
                                    <a:rPr lang="en-US" altLang="ko-KR" i="1">
                                      <a:latin typeface="Cambria Math" panose="02040503050406030204" pitchFamily="18" charset="0"/>
                                    </a:rPr>
                                    <m:t>𝑡</m:t>
                                  </m:r>
                                </m:e>
                              </m:d>
                              <m:r>
                                <a:rPr lang="en-US" altLang="ko-KR" i="1">
                                  <a:latin typeface="Cambria Math" panose="02040503050406030204" pitchFamily="18" charset="0"/>
                                </a:rPr>
                                <m:t>, </m:t>
                              </m:r>
                              <m:r>
                                <a:rPr lang="en-US" altLang="ko-KR" b="0" i="1" smtClean="0">
                                  <a:latin typeface="Cambria Math" panose="02040503050406030204" pitchFamily="18" charset="0"/>
                                </a:rPr>
                                <m:t>        </m:t>
                              </m:r>
                              <m:d>
                                <m:dPr>
                                  <m:ctrlPr>
                                    <a:rPr lang="en-US" altLang="ko-KR" i="1">
                                      <a:latin typeface="Cambria Math" panose="02040503050406030204" pitchFamily="18" charset="0"/>
                                    </a:rPr>
                                  </m:ctrlPr>
                                </m:dPr>
                                <m:e>
                                  <m:r>
                                    <a:rPr lang="en-US" altLang="ko-KR" i="1">
                                      <a:latin typeface="Cambria Math" panose="02040503050406030204" pitchFamily="18" charset="0"/>
                                    </a:rPr>
                                    <m:t>𝑘</m:t>
                                  </m:r>
                                  <m:r>
                                    <a:rPr lang="en-US" altLang="ko-KR" i="1">
                                      <a:latin typeface="Cambria Math" panose="02040503050406030204" pitchFamily="18" charset="0"/>
                                    </a:rPr>
                                    <m:t>,</m:t>
                                  </m:r>
                                  <m:r>
                                    <a:rPr lang="en-US" altLang="ko-KR" i="1">
                                      <a:latin typeface="Cambria Math" panose="02040503050406030204" pitchFamily="18" charset="0"/>
                                    </a:rPr>
                                    <m:t>𝑗</m:t>
                                  </m:r>
                                </m:e>
                              </m:d>
                              <m:r>
                                <a:rPr lang="en-US" altLang="ko-KR" i="1">
                                  <a:latin typeface="Cambria Math" panose="02040503050406030204" pitchFamily="18" charset="0"/>
                                </a:rPr>
                                <m:t>=(0,0)</m:t>
                              </m:r>
                            </m:e>
                            <m:e>
                              <m:r>
                                <a:rPr lang="en-US" altLang="ko-KR" i="1">
                                  <a:latin typeface="Cambria Math" panose="02040503050406030204" pitchFamily="18" charset="0"/>
                                </a:rPr>
                                <m:t>𝑜</m:t>
                              </m:r>
                              <m:d>
                                <m:dPr>
                                  <m:ctrlPr>
                                    <a:rPr lang="en-US" altLang="ko-KR" i="1">
                                      <a:latin typeface="Cambria Math" panose="02040503050406030204" pitchFamily="18" charset="0"/>
                                    </a:rPr>
                                  </m:ctrlPr>
                                </m:dPr>
                                <m:e>
                                  <m:r>
                                    <m:rPr>
                                      <m:sty m:val="p"/>
                                    </m:rPr>
                                    <a:rPr lang="en-US" altLang="ko-KR">
                                      <a:latin typeface="Cambria Math" panose="02040503050406030204" pitchFamily="18" charset="0"/>
                                    </a:rPr>
                                    <m:t>Δ</m:t>
                                  </m:r>
                                  <m:r>
                                    <a:rPr lang="en-US" altLang="ko-KR" i="1">
                                      <a:latin typeface="Cambria Math" panose="02040503050406030204" pitchFamily="18" charset="0"/>
                                    </a:rPr>
                                    <m:t>𝑡</m:t>
                                  </m:r>
                                </m:e>
                              </m:d>
                              <m:r>
                                <a:rPr lang="en-US" altLang="ko-KR" b="0" i="1" smtClean="0">
                                  <a:latin typeface="Cambria Math" panose="02040503050406030204" pitchFamily="18" charset="0"/>
                                </a:rPr>
                                <m:t>,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otherwise</m:t>
                              </m:r>
                            </m:e>
                          </m:eqArr>
                        </m:e>
                      </m:d>
                    </m:oMath>
                  </m:oMathPara>
                </a14:m>
                <a:endParaRPr lang="ko-KR" altLang="en-US" i="1" dirty="0"/>
              </a:p>
            </p:txBody>
          </p:sp>
        </mc:Choice>
        <mc:Fallback xmlns="">
          <p:sp>
            <p:nvSpPr>
              <p:cNvPr id="8" name="TextBox 7">
                <a:extLst>
                  <a:ext uri="{FF2B5EF4-FFF2-40B4-BE49-F238E27FC236}">
                    <a16:creationId xmlns:a16="http://schemas.microsoft.com/office/drawing/2014/main" id="{F1B159B8-FD48-43F8-82B9-F33E36769AC8}"/>
                  </a:ext>
                </a:extLst>
              </p:cNvPr>
              <p:cNvSpPr txBox="1">
                <a:spLocks noRot="1" noChangeAspect="1" noMove="1" noResize="1" noEditPoints="1" noAdjustHandles="1" noChangeArrowheads="1" noChangeShapeType="1" noTextEdit="1"/>
              </p:cNvSpPr>
              <p:nvPr/>
            </p:nvSpPr>
            <p:spPr>
              <a:xfrm>
                <a:off x="727350" y="2213114"/>
                <a:ext cx="8021114" cy="2431820"/>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31755C-7C6F-4D3B-AE85-5FEFCECAB50A}"/>
                  </a:ext>
                </a:extLst>
              </p:cNvPr>
              <p:cNvSpPr txBox="1"/>
              <p:nvPr/>
            </p:nvSpPr>
            <p:spPr>
              <a:xfrm>
                <a:off x="1331640" y="4728179"/>
                <a:ext cx="7026091" cy="1437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𝛾</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oMath>
                    <m:oMath xmlns:m="http://schemas.openxmlformats.org/officeDocument/2006/math">
                      <m:r>
                        <a:rPr lang="en-US" altLang="ko-KR" i="1" dirty="0" smtClean="0">
                          <a:latin typeface="Cambria Math" panose="02040503050406030204" pitchFamily="18" charset="0"/>
                        </a:rPr>
                        <m:t> </m:t>
                      </m:r>
                      <m:r>
                        <a:rPr lang="en-US" altLang="ko-KR" b="0" i="1" dirty="0" smtClean="0">
                          <a:latin typeface="Cambria Math" panose="02040503050406030204" pitchFamily="18" charset="0"/>
                        </a:rPr>
                        <m:t>                           </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oMath>
                    <m:oMath xmlns:m="http://schemas.openxmlformats.org/officeDocument/2006/math">
                      <m:r>
                        <a:rPr lang="en-US" altLang="ko-KR" i="1">
                          <a:latin typeface="Cambria Math" panose="02040503050406030204" pitchFamily="18" charset="0"/>
                        </a:rPr>
                        <m:t> </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d>
                        <m:dPr>
                          <m:ctrlPr>
                            <a:rPr lang="en-US" altLang="ko-KR" b="0" i="1" smtClean="0">
                              <a:latin typeface="Cambria Math" panose="02040503050406030204" pitchFamily="18" charset="0"/>
                            </a:rPr>
                          </m:ctrlPr>
                        </m:dPr>
                        <m:e>
                          <m:r>
                            <a:rPr lang="en-US" altLang="ko-KR" i="1">
                              <a:latin typeface="Cambria Math" panose="02040503050406030204" pitchFamily="18" charset="0"/>
                            </a:rPr>
                            <m:t>1−</m:t>
                          </m:r>
                          <m:d>
                            <m:dPr>
                              <m:begChr m:val="["/>
                              <m:endChr m:val="]"/>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r>
                                <a:rPr lang="en-US" altLang="ko-KR" i="1">
                                  <a:latin typeface="Cambria Math" panose="02040503050406030204" pitchFamily="18" charset="0"/>
                                </a:rPr>
                                <m:t>𝑖𝑠</m:t>
                              </m:r>
                              <m:r>
                                <a:rPr lang="en-US" altLang="ko-KR" i="1">
                                  <a:latin typeface="Cambria Math" panose="02040503050406030204" pitchFamily="18" charset="0"/>
                                </a:rPr>
                                <m:t>+</m:t>
                              </m:r>
                              <m:r>
                                <a:rPr lang="en-US" altLang="ko-KR" i="1">
                                  <a:latin typeface="Cambria Math" panose="02040503050406030204" pitchFamily="18" charset="0"/>
                                </a:rPr>
                                <m:t>𝛾</m:t>
                              </m:r>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𝑠</m:t>
                                  </m:r>
                                </m:e>
                              </m:d>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e>
                      </m:d>
                    </m:oMath>
                  </m:oMathPara>
                </a14:m>
                <a:endParaRPr lang="en-US" altLang="ko-KR"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3131755C-7C6F-4D3B-AE85-5FEFCECAB50A}"/>
                  </a:ext>
                </a:extLst>
              </p:cNvPr>
              <p:cNvSpPr txBox="1">
                <a:spLocks noRot="1" noChangeAspect="1" noMove="1" noResize="1" noEditPoints="1" noAdjustHandles="1" noChangeArrowheads="1" noChangeShapeType="1" noTextEdit="1"/>
              </p:cNvSpPr>
              <p:nvPr/>
            </p:nvSpPr>
            <p:spPr>
              <a:xfrm>
                <a:off x="1331640" y="4728179"/>
                <a:ext cx="7026091" cy="1437125"/>
              </a:xfrm>
              <a:prstGeom prst="rect">
                <a:avLst/>
              </a:prstGeom>
              <a:blipFill>
                <a:blip r:embed="rId4"/>
                <a:stretch>
                  <a:fillRect r="-26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9243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SIR model</a:t>
            </a:r>
            <a:endParaRPr lang="ko-KR" altLang="en-US" dirty="0"/>
          </a:p>
        </p:txBody>
      </p:sp>
      <mc:AlternateContent xmlns:mc="http://schemas.openxmlformats.org/markup-compatibility/2006" xmlns:a14="http://schemas.microsoft.com/office/drawing/2010/main">
        <mc:Choice Requires="a14">
          <p:sp>
            <p:nvSpPr>
              <p:cNvPr id="9" name="직사각형 8"/>
              <p:cNvSpPr/>
              <p:nvPr/>
            </p:nvSpPr>
            <p:spPr>
              <a:xfrm>
                <a:off x="1540099" y="2646204"/>
                <a:ext cx="6063801" cy="2269147"/>
              </a:xfrm>
              <a:prstGeom prst="rect">
                <a:avLst/>
              </a:prstGeom>
            </p:spPr>
            <p:txBody>
              <a:bodyPr wrap="square">
                <a:spAutoFit/>
              </a:bodyPr>
              <a:lstStyle/>
              <a:p>
                <a:pPr algn="ctr">
                  <a:lnSpc>
                    <a:spcPct val="150000"/>
                  </a:lnSpc>
                  <a:buClr>
                    <a:srgbClr val="727CA3"/>
                  </a:buClr>
                  <a:buSzPct val="76000"/>
                </a:pPr>
                <a14:m>
                  <m:oMathPara xmlns:m="http://schemas.openxmlformats.org/officeDocument/2006/math">
                    <m:oMathParaPr>
                      <m:jc m:val="left"/>
                    </m:oMathParaPr>
                    <m:oMath xmlns:m="http://schemas.openxmlformats.org/officeDocument/2006/math">
                      <m:f>
                        <m:fPr>
                          <m:ctrlPr>
                            <a:rPr lang="en-US" altLang="ko-KR" i="1" smtClean="0">
                              <a:solidFill>
                                <a:prstClr val="black"/>
                              </a:solidFill>
                              <a:latin typeface="Cambria Math" panose="02040503050406030204" pitchFamily="18" charset="0"/>
                            </a:rPr>
                          </m:ctrlPr>
                        </m:fPr>
                        <m:num>
                          <m:sSub>
                            <m:sSubPr>
                              <m:ctrlPr>
                                <a:rPr lang="en-US" altLang="ko-KR" i="1" smtClean="0">
                                  <a:solidFill>
                                    <a:prstClr val="black"/>
                                  </a:solidFill>
                                  <a:latin typeface="Cambria Math" panose="02040503050406030204" pitchFamily="18" charset="0"/>
                                </a:rPr>
                              </m:ctrlPr>
                            </m:sSubPr>
                            <m:e>
                              <m:r>
                                <a:rPr lang="en-US" altLang="ko-KR" b="0" i="1" smtClean="0">
                                  <a:solidFill>
                                    <a:prstClr val="black"/>
                                  </a:solidFill>
                                  <a:latin typeface="Cambria Math" panose="02040503050406030204" pitchFamily="18" charset="0"/>
                                </a:rPr>
                                <m:t>𝑑𝑝</m:t>
                              </m:r>
                            </m:e>
                            <m:sub>
                              <m:r>
                                <a:rPr lang="en-US" altLang="ko-KR" b="0" i="1" smtClean="0">
                                  <a:solidFill>
                                    <a:prstClr val="black"/>
                                  </a:solidFill>
                                  <a:latin typeface="Cambria Math" panose="02040503050406030204" pitchFamily="18" charset="0"/>
                                </a:rPr>
                                <m:t>(</m:t>
                              </m:r>
                              <m:r>
                                <a:rPr lang="en-US" altLang="ko-KR" b="0" i="1" smtClean="0">
                                  <a:solidFill>
                                    <a:prstClr val="black"/>
                                  </a:solidFill>
                                  <a:latin typeface="Cambria Math" panose="02040503050406030204" pitchFamily="18" charset="0"/>
                                </a:rPr>
                                <m:t>𝑠</m:t>
                              </m:r>
                              <m:r>
                                <a:rPr lang="en-US" altLang="ko-KR" b="0" i="1" smtClean="0">
                                  <a:solidFill>
                                    <a:prstClr val="black"/>
                                  </a:solidFill>
                                  <a:latin typeface="Cambria Math" panose="02040503050406030204" pitchFamily="18" charset="0"/>
                                </a:rPr>
                                <m:t>,</m:t>
                              </m:r>
                              <m:r>
                                <a:rPr lang="en-US" altLang="ko-KR" b="0" i="1" smtClean="0">
                                  <a:solidFill>
                                    <a:prstClr val="black"/>
                                  </a:solidFill>
                                  <a:latin typeface="Cambria Math" panose="02040503050406030204" pitchFamily="18" charset="0"/>
                                </a:rPr>
                                <m:t>𝑖</m:t>
                              </m:r>
                              <m:r>
                                <a:rPr lang="en-US" altLang="ko-KR" b="0" i="1" smtClean="0">
                                  <a:solidFill>
                                    <a:prstClr val="black"/>
                                  </a:solidFill>
                                  <a:latin typeface="Cambria Math" panose="02040503050406030204" pitchFamily="18" charset="0"/>
                                </a:rPr>
                                <m:t>)</m:t>
                              </m:r>
                            </m:sub>
                          </m:sSub>
                        </m:num>
                        <m:den>
                          <m:r>
                            <a:rPr lang="en-US" altLang="ko-KR" b="0" i="1" smtClean="0">
                              <a:solidFill>
                                <a:prstClr val="black"/>
                              </a:solidFill>
                              <a:latin typeface="Cambria Math" panose="02040503050406030204" pitchFamily="18" charset="0"/>
                            </a:rPr>
                            <m:t>𝑑𝑡</m:t>
                          </m:r>
                        </m:den>
                      </m:f>
                      <m:r>
                        <a:rPr lang="en-US" altLang="ko-KR" b="0" i="1" dirty="0" smtClean="0">
                          <a:solidFill>
                            <a:prstClr val="black"/>
                          </a:solidFill>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d>
                            <m:dPr>
                              <m:ctrlPr>
                                <a:rPr lang="en-US" altLang="ko-KR" i="1">
                                  <a:latin typeface="Cambria Math" panose="02040503050406030204" pitchFamily="18" charset="0"/>
                                </a:rPr>
                              </m:ctrlPr>
                            </m:dPr>
                            <m:e>
                              <m:r>
                                <a:rPr lang="en-US" altLang="ko-KR" i="1">
                                  <a:latin typeface="Cambria Math" panose="02040503050406030204" pitchFamily="18" charset="0"/>
                                </a:rPr>
                                <m:t>𝑠</m:t>
                              </m:r>
                              <m:r>
                                <a:rPr lang="en-US" altLang="ko-KR" i="1">
                                  <a:latin typeface="Cambria Math" panose="02040503050406030204" pitchFamily="18" charset="0"/>
                                </a:rPr>
                                <m:t>+1,</m:t>
                              </m:r>
                              <m:r>
                                <a:rPr lang="en-US" altLang="ko-KR" i="1">
                                  <a:latin typeface="Cambria Math" panose="02040503050406030204" pitchFamily="18" charset="0"/>
                                </a:rPr>
                                <m:t>𝑖</m:t>
                              </m:r>
                              <m:r>
                                <a:rPr lang="en-US" altLang="ko-KR" i="1">
                                  <a:latin typeface="Cambria Math" panose="02040503050406030204" pitchFamily="18" charset="0"/>
                                </a:rPr>
                                <m:t>−1</m:t>
                              </m:r>
                            </m:e>
                          </m:d>
                        </m:sub>
                      </m:sSub>
                      <m:d>
                        <m:dPr>
                          <m:ctrlPr>
                            <a:rPr lang="en-US" altLang="ko-KR" i="1">
                              <a:latin typeface="Cambria Math" panose="02040503050406030204" pitchFamily="18" charset="0"/>
                            </a:rPr>
                          </m:ctrlPr>
                        </m:dPr>
                        <m:e>
                          <m:r>
                            <a:rPr lang="en-US" altLang="ko-KR" i="1">
                              <a:latin typeface="Cambria Math" panose="02040503050406030204" pitchFamily="18" charset="0"/>
                            </a:rPr>
                            <m:t>𝑡</m:t>
                          </m:r>
                        </m:e>
                      </m:d>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d>
                        <m:dPr>
                          <m:ctrlPr>
                            <a:rPr lang="en-US" altLang="ko-KR" i="1">
                              <a:latin typeface="Cambria Math" panose="02040503050406030204" pitchFamily="18" charset="0"/>
                            </a:rPr>
                          </m:ctrlPr>
                        </m:dPr>
                        <m:e>
                          <m:r>
                            <a:rPr lang="en-US" altLang="ko-KR" i="1">
                              <a:latin typeface="Cambria Math" panose="02040503050406030204" pitchFamily="18" charset="0"/>
                            </a:rPr>
                            <m:t>𝑖</m:t>
                          </m:r>
                          <m:r>
                            <a:rPr lang="en-US" altLang="ko-KR" i="1">
                              <a:latin typeface="Cambria Math" panose="02040503050406030204" pitchFamily="18" charset="0"/>
                            </a:rPr>
                            <m:t>−1</m:t>
                          </m:r>
                        </m:e>
                      </m:d>
                      <m:d>
                        <m:dPr>
                          <m:ctrlPr>
                            <a:rPr lang="en-US" altLang="ko-KR" i="1">
                              <a:latin typeface="Cambria Math" panose="02040503050406030204" pitchFamily="18" charset="0"/>
                            </a:rPr>
                          </m:ctrlPr>
                        </m:dPr>
                        <m:e>
                          <m:r>
                            <a:rPr lang="en-US" altLang="ko-KR" i="1">
                              <a:latin typeface="Cambria Math" panose="02040503050406030204" pitchFamily="18" charset="0"/>
                            </a:rPr>
                            <m:t>𝑠</m:t>
                          </m:r>
                          <m:r>
                            <a:rPr lang="en-US" altLang="ko-KR" i="1">
                              <a:latin typeface="Cambria Math" panose="02040503050406030204" pitchFamily="18" charset="0"/>
                            </a:rPr>
                            <m:t>+1</m:t>
                          </m:r>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d>
                            <m:dPr>
                              <m:ctrlPr>
                                <a:rPr lang="en-US" altLang="ko-KR" i="1">
                                  <a:latin typeface="Cambria Math" panose="02040503050406030204" pitchFamily="18" charset="0"/>
                                </a:rPr>
                              </m:ctrlPr>
                            </m:dPr>
                            <m:e>
                              <m:r>
                                <a:rPr lang="en-US" altLang="ko-KR" i="1">
                                  <a:latin typeface="Cambria Math" panose="02040503050406030204" pitchFamily="18" charset="0"/>
                                </a:rPr>
                                <m:t>𝑠</m:t>
                              </m:r>
                              <m:r>
                                <a:rPr lang="en-US" altLang="ko-KR" i="1">
                                  <a:latin typeface="Cambria Math" panose="02040503050406030204" pitchFamily="18" charset="0"/>
                                </a:rPr>
                                <m:t>,</m:t>
                              </m:r>
                              <m:r>
                                <a:rPr lang="en-US" altLang="ko-KR" i="1">
                                  <a:latin typeface="Cambria Math" panose="02040503050406030204" pitchFamily="18" charset="0"/>
                                </a:rPr>
                                <m:t>𝑖</m:t>
                              </m:r>
                              <m:r>
                                <a:rPr lang="en-US" altLang="ko-KR" i="1">
                                  <a:latin typeface="Cambria Math" panose="02040503050406030204" pitchFamily="18" charset="0"/>
                                </a:rPr>
                                <m:t>+1</m:t>
                              </m:r>
                            </m:e>
                          </m:d>
                        </m:sub>
                      </m:sSub>
                      <m:d>
                        <m:dPr>
                          <m:ctrlPr>
                            <a:rPr lang="en-US" altLang="ko-KR" i="1">
                              <a:latin typeface="Cambria Math" panose="02040503050406030204" pitchFamily="18" charset="0"/>
                            </a:rPr>
                          </m:ctrlPr>
                        </m:dPr>
                        <m:e>
                          <m:r>
                            <a:rPr lang="en-US" altLang="ko-KR" i="1">
                              <a:latin typeface="Cambria Math" panose="02040503050406030204" pitchFamily="18" charset="0"/>
                            </a:rPr>
                            <m:t>𝑡</m:t>
                          </m:r>
                        </m:e>
                      </m:d>
                      <m:r>
                        <a:rPr lang="en-US" altLang="ko-KR" i="1">
                          <a:latin typeface="Cambria Math" panose="02040503050406030204" pitchFamily="18" charset="0"/>
                        </a:rPr>
                        <m:t>𝛾</m:t>
                      </m:r>
                      <m:d>
                        <m:dPr>
                          <m:ctrlPr>
                            <a:rPr lang="en-US" altLang="ko-KR" i="1">
                              <a:latin typeface="Cambria Math" panose="02040503050406030204" pitchFamily="18" charset="0"/>
                            </a:rPr>
                          </m:ctrlPr>
                        </m:dPr>
                        <m:e>
                          <m:r>
                            <a:rPr lang="en-US" altLang="ko-KR" i="1">
                              <a:latin typeface="Cambria Math" panose="02040503050406030204" pitchFamily="18" charset="0"/>
                            </a:rPr>
                            <m:t>𝑖</m:t>
                          </m:r>
                          <m:r>
                            <a:rPr lang="en-US" altLang="ko-KR" i="1">
                              <a:latin typeface="Cambria Math" panose="02040503050406030204" pitchFamily="18" charset="0"/>
                            </a:rPr>
                            <m:t>+1</m:t>
                          </m:r>
                        </m:e>
                      </m:d>
                    </m:oMath>
                    <m:oMath xmlns:m="http://schemas.openxmlformats.org/officeDocument/2006/math">
                      <m:r>
                        <a:rPr lang="en-US" altLang="ko-KR" i="1" dirty="0">
                          <a:latin typeface="Cambria Math" panose="02040503050406030204" pitchFamily="18" charset="0"/>
                        </a:rPr>
                        <m:t>                 </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d>
                            <m:dPr>
                              <m:ctrlPr>
                                <a:rPr lang="en-US" altLang="ko-KR" i="1">
                                  <a:latin typeface="Cambria Math" panose="02040503050406030204" pitchFamily="18" charset="0"/>
                                </a:rPr>
                              </m:ctrlPr>
                            </m:dPr>
                            <m:e>
                              <m:r>
                                <a:rPr lang="en-US" altLang="ko-KR" i="1">
                                  <a:latin typeface="Cambria Math" panose="02040503050406030204" pitchFamily="18" charset="0"/>
                                </a:rPr>
                                <m:t>𝑠</m:t>
                              </m:r>
                              <m:r>
                                <a:rPr lang="en-US" altLang="ko-KR" i="1">
                                  <a:latin typeface="Cambria Math" panose="02040503050406030204" pitchFamily="18" charset="0"/>
                                </a:rPr>
                                <m:t>−1,</m:t>
                              </m:r>
                              <m:r>
                                <a:rPr lang="en-US" altLang="ko-KR" i="1">
                                  <a:latin typeface="Cambria Math" panose="02040503050406030204" pitchFamily="18" charset="0"/>
                                </a:rPr>
                                <m:t>𝑖</m:t>
                              </m:r>
                              <m:r>
                                <a:rPr lang="en-US" altLang="ko-KR" i="1">
                                  <a:latin typeface="Cambria Math" panose="02040503050406030204" pitchFamily="18" charset="0"/>
                                </a:rPr>
                                <m:t>+1</m:t>
                              </m:r>
                            </m:e>
                          </m:d>
                        </m:sub>
                      </m:sSub>
                      <m:d>
                        <m:dPr>
                          <m:ctrlPr>
                            <a:rPr lang="en-US" altLang="ko-KR" i="1">
                              <a:latin typeface="Cambria Math" panose="02040503050406030204" pitchFamily="18" charset="0"/>
                            </a:rPr>
                          </m:ctrlPr>
                        </m:dPr>
                        <m:e>
                          <m:r>
                            <a:rPr lang="en-US" altLang="ko-KR" i="1">
                              <a:latin typeface="Cambria Math" panose="02040503050406030204" pitchFamily="18" charset="0"/>
                            </a:rPr>
                            <m:t>𝑡</m:t>
                          </m:r>
                        </m:e>
                      </m:d>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𝑖</m:t>
                          </m:r>
                          <m:r>
                            <a:rPr lang="en-US" altLang="ko-KR" i="1">
                              <a:latin typeface="Cambria Math" panose="02040503050406030204" pitchFamily="18" charset="0"/>
                            </a:rPr>
                            <m:t>+1</m:t>
                          </m:r>
                        </m:e>
                      </m:d>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d>
                            <m:dPr>
                              <m:ctrlPr>
                                <a:rPr lang="en-US" altLang="ko-KR" i="1">
                                  <a:latin typeface="Cambria Math" panose="02040503050406030204" pitchFamily="18" charset="0"/>
                                </a:rPr>
                              </m:ctrlPr>
                            </m:dPr>
                            <m:e>
                              <m:r>
                                <a:rPr lang="en-US" altLang="ko-KR" i="1">
                                  <a:latin typeface="Cambria Math" panose="02040503050406030204" pitchFamily="18" charset="0"/>
                                </a:rPr>
                                <m:t>𝑠</m:t>
                              </m:r>
                              <m:r>
                                <a:rPr lang="en-US" altLang="ko-KR" i="1">
                                  <a:latin typeface="Cambria Math" panose="02040503050406030204" pitchFamily="18" charset="0"/>
                                </a:rPr>
                                <m:t>−1,</m:t>
                              </m:r>
                              <m:r>
                                <a:rPr lang="en-US" altLang="ko-KR" i="1">
                                  <a:latin typeface="Cambria Math" panose="02040503050406030204" pitchFamily="18" charset="0"/>
                                </a:rPr>
                                <m:t>𝑖</m:t>
                              </m:r>
                            </m:e>
                          </m:d>
                        </m:sub>
                      </m:sSub>
                      <m:d>
                        <m:dPr>
                          <m:ctrlPr>
                            <a:rPr lang="en-US" altLang="ko-KR" i="1">
                              <a:latin typeface="Cambria Math" panose="02040503050406030204" pitchFamily="18" charset="0"/>
                            </a:rPr>
                          </m:ctrlPr>
                        </m:dPr>
                        <m:e>
                          <m:r>
                            <a:rPr lang="en-US" altLang="ko-KR" i="1">
                              <a:latin typeface="Cambria Math" panose="02040503050406030204" pitchFamily="18" charset="0"/>
                            </a:rPr>
                            <m:t>𝑡</m:t>
                          </m:r>
                        </m:e>
                      </m:d>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𝑠</m:t>
                          </m:r>
                          <m:r>
                            <a:rPr lang="en-US" altLang="ko-KR" i="1">
                              <a:latin typeface="Cambria Math" panose="02040503050406030204" pitchFamily="18" charset="0"/>
                            </a:rPr>
                            <m:t>+1−</m:t>
                          </m:r>
                          <m:r>
                            <a:rPr lang="en-US" altLang="ko-KR" i="1">
                              <a:latin typeface="Cambria Math" panose="02040503050406030204" pitchFamily="18" charset="0"/>
                            </a:rPr>
                            <m:t>𝑖</m:t>
                          </m:r>
                        </m:e>
                      </m:d>
                    </m:oMath>
                    <m:oMath xmlns:m="http://schemas.openxmlformats.org/officeDocument/2006/math">
                      <m:r>
                        <a:rPr lang="en-US" altLang="ko-KR" i="1">
                          <a:latin typeface="Cambria Math" panose="02040503050406030204" pitchFamily="18" charset="0"/>
                        </a:rPr>
                        <m:t>                 </m:t>
                      </m:r>
                      <m:r>
                        <a:rPr lang="en-US" altLang="ko-KR" b="0" i="1" smtClean="0">
                          <a:latin typeface="Cambria Math" panose="02040503050406030204" pitchFamily="18" charset="0"/>
                        </a:rPr>
                        <m:t> </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d>
                            <m:dPr>
                              <m:ctrlPr>
                                <a:rPr lang="en-US" altLang="ko-KR" i="1">
                                  <a:latin typeface="Cambria Math" panose="02040503050406030204" pitchFamily="18" charset="0"/>
                                </a:rPr>
                              </m:ctrlPr>
                            </m:dPr>
                            <m:e>
                              <m:r>
                                <a:rPr lang="en-US" altLang="ko-KR" i="1">
                                  <a:latin typeface="Cambria Math" panose="02040503050406030204" pitchFamily="18" charset="0"/>
                                </a:rPr>
                                <m:t>𝑠</m:t>
                              </m:r>
                              <m:r>
                                <a:rPr lang="en-US" altLang="ko-KR" i="1">
                                  <a:latin typeface="Cambria Math" panose="02040503050406030204" pitchFamily="18" charset="0"/>
                                </a:rPr>
                                <m:t>,</m:t>
                              </m:r>
                              <m:r>
                                <a:rPr lang="en-US" altLang="ko-KR" i="1">
                                  <a:latin typeface="Cambria Math" panose="02040503050406030204" pitchFamily="18" charset="0"/>
                                </a:rPr>
                                <m:t>𝑖</m:t>
                              </m:r>
                            </m:e>
                          </m:d>
                        </m:sub>
                      </m:sSub>
                      <m:r>
                        <a:rPr lang="en-US" altLang="ko-KR" i="1">
                          <a:latin typeface="Cambria Math" panose="02040503050406030204" pitchFamily="18" charset="0"/>
                        </a:rPr>
                        <m:t>(</m:t>
                      </m:r>
                      <m:r>
                        <a:rPr lang="en-US" altLang="ko-KR" i="1">
                          <a:latin typeface="Cambria Math" panose="02040503050406030204" pitchFamily="18" charset="0"/>
                        </a:rPr>
                        <m:t>𝑡</m:t>
                      </m:r>
                      <m:r>
                        <a:rPr lang="en-US" altLang="ko-KR" i="1">
                          <a:latin typeface="Cambria Math" panose="02040503050406030204" pitchFamily="18" charset="0"/>
                        </a:rPr>
                        <m:t>)</m:t>
                      </m:r>
                      <m:d>
                        <m:dPr>
                          <m:begChr m:val="["/>
                          <m:endChr m:val="]"/>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r>
                            <a:rPr lang="en-US" altLang="ko-KR" i="1">
                              <a:latin typeface="Cambria Math" panose="02040503050406030204" pitchFamily="18" charset="0"/>
                            </a:rPr>
                            <m:t>𝑖𝑠</m:t>
                          </m:r>
                          <m:r>
                            <a:rPr lang="en-US" altLang="ko-KR" i="1">
                              <a:latin typeface="Cambria Math" panose="02040503050406030204" pitchFamily="18" charset="0"/>
                            </a:rPr>
                            <m:t>+</m:t>
                          </m:r>
                          <m:r>
                            <a:rPr lang="en-US" altLang="ko-KR" i="1">
                              <a:latin typeface="Cambria Math" panose="02040503050406030204" pitchFamily="18" charset="0"/>
                            </a:rPr>
                            <m:t>𝛾</m:t>
                          </m:r>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𝑠</m:t>
                              </m:r>
                            </m:e>
                          </m:d>
                        </m:e>
                      </m:d>
                    </m:oMath>
                  </m:oMathPara>
                </a14:m>
                <a:endParaRPr lang="en-US" altLang="ko-KR" dirty="0">
                  <a:solidFill>
                    <a:prstClr val="black"/>
                  </a:solidFill>
                  <a:latin typeface="맑은 고딕" panose="020B0503020000020004" pitchFamily="50" charset="-127"/>
                </a:endParaRPr>
              </a:p>
            </p:txBody>
          </p:sp>
        </mc:Choice>
        <mc:Fallback xmlns="">
          <p:sp>
            <p:nvSpPr>
              <p:cNvPr id="9" name="직사각형 8"/>
              <p:cNvSpPr>
                <a:spLocks noRot="1" noChangeAspect="1" noMove="1" noResize="1" noEditPoints="1" noAdjustHandles="1" noChangeArrowheads="1" noChangeShapeType="1" noTextEdit="1"/>
              </p:cNvSpPr>
              <p:nvPr/>
            </p:nvSpPr>
            <p:spPr>
              <a:xfrm>
                <a:off x="1540099" y="2646204"/>
                <a:ext cx="6063801" cy="2269147"/>
              </a:xfrm>
              <a:prstGeom prst="rect">
                <a:avLst/>
              </a:prstGeom>
              <a:blipFill>
                <a:blip r:embed="rId3"/>
                <a:stretch>
                  <a:fillRect/>
                </a:stretch>
              </a:blipFill>
            </p:spPr>
            <p:txBody>
              <a:bodyPr/>
              <a:lstStyle/>
              <a:p>
                <a:r>
                  <a:rPr lang="ko-KR" altLang="en-US">
                    <a:noFill/>
                  </a:rPr>
                  <a:t> </a:t>
                </a:r>
              </a:p>
            </p:txBody>
          </p:sp>
        </mc:Fallback>
      </mc:AlternateContent>
      <p:sp>
        <p:nvSpPr>
          <p:cNvPr id="3" name="직사각형 2"/>
          <p:cNvSpPr/>
          <p:nvPr/>
        </p:nvSpPr>
        <p:spPr>
          <a:xfrm>
            <a:off x="900138" y="2276872"/>
            <a:ext cx="3604513"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Kolmogorov differential equations</a:t>
            </a:r>
            <a:endParaRPr lang="ko-KR" altLang="en-US" dirty="0"/>
          </a:p>
        </p:txBody>
      </p:sp>
    </p:spTree>
    <p:extLst>
      <p:ext uri="{BB962C8B-B14F-4D97-AF65-F5344CB8AC3E}">
        <p14:creationId xmlns:p14="http://schemas.microsoft.com/office/powerpoint/2010/main" val="3069732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CTMC – SIR model</a:t>
            </a:r>
            <a:endParaRPr lang="ko-KR" altLang="en-US" dirty="0"/>
          </a:p>
        </p:txBody>
      </p:sp>
      <p:sp>
        <p:nvSpPr>
          <p:cNvPr id="3" name="직사각형 2"/>
          <p:cNvSpPr/>
          <p:nvPr/>
        </p:nvSpPr>
        <p:spPr>
          <a:xfrm>
            <a:off x="755576" y="1888112"/>
            <a:ext cx="219322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Numerical Example</a:t>
            </a:r>
            <a:endParaRPr lang="ko-KR" altLang="en-US" dirty="0">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37451" y="2348880"/>
            <a:ext cx="4341106" cy="325583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6" name="직사각형 5"/>
              <p:cNvSpPr/>
              <p:nvPr/>
            </p:nvSpPr>
            <p:spPr>
              <a:xfrm>
                <a:off x="1125917" y="5661248"/>
                <a:ext cx="6964174" cy="732508"/>
              </a:xfrm>
              <a:prstGeom prst="rect">
                <a:avLst/>
              </a:prstGeom>
            </p:spPr>
            <p:txBody>
              <a:bodyPr wrap="square">
                <a:spAutoFit/>
              </a:bodyPr>
              <a:lstStyle/>
              <a:p>
                <a:pPr>
                  <a:lnSpc>
                    <a:spcPct val="130000"/>
                  </a:lnSpc>
                </a:pPr>
                <a14:m>
                  <m:oMathPara xmlns:m="http://schemas.openxmlformats.org/officeDocument/2006/math">
                    <m:oMathParaPr>
                      <m:jc m:val="centerGroup"/>
                    </m:oMathParaPr>
                    <m:oMath xmlns:m="http://schemas.openxmlformats.org/officeDocument/2006/math">
                      <m:r>
                        <a:rPr lang="pt-BR" altLang="ko-KR" sz="1600" i="1" smtClean="0">
                          <a:latin typeface="Cambria Math" panose="02040503050406030204" pitchFamily="18" charset="0"/>
                          <a:cs typeface="Arial" panose="020B0604020202020204" pitchFamily="34" charset="0"/>
                        </a:rPr>
                        <m:t>𝑁</m:t>
                      </m:r>
                      <m:r>
                        <a:rPr lang="pt-BR" altLang="ko-KR" sz="1600" i="1" smtClean="0">
                          <a:latin typeface="Cambria Math" panose="02040503050406030204" pitchFamily="18" charset="0"/>
                          <a:cs typeface="Arial" panose="020B0604020202020204" pitchFamily="34" charset="0"/>
                        </a:rPr>
                        <m:t>=100, </m:t>
                      </m:r>
                      <m:r>
                        <a:rPr lang="pt-BR" altLang="ko-KR" sz="1600" i="1" dirty="0" smtClean="0">
                          <a:latin typeface="Cambria Math" panose="02040503050406030204" pitchFamily="18" charset="0"/>
                          <a:cs typeface="Arial" panose="020B0604020202020204" pitchFamily="34" charset="0"/>
                        </a:rPr>
                        <m:t>𝛽</m:t>
                      </m:r>
                      <m:r>
                        <a:rPr lang="pt-BR" altLang="ko-KR" sz="1600" i="1" dirty="0" smtClean="0">
                          <a:latin typeface="Cambria Math" panose="02040503050406030204" pitchFamily="18" charset="0"/>
                          <a:cs typeface="Arial" panose="020B0604020202020204" pitchFamily="34" charset="0"/>
                        </a:rPr>
                        <m:t>=1, </m:t>
                      </m:r>
                      <m:r>
                        <a:rPr lang="pt-BR" altLang="ko-KR" sz="1600" i="1" dirty="0" smtClean="0">
                          <a:latin typeface="Cambria Math" panose="02040503050406030204" pitchFamily="18" charset="0"/>
                          <a:cs typeface="Arial" panose="020B0604020202020204" pitchFamily="34" charset="0"/>
                        </a:rPr>
                        <m:t>𝑏</m:t>
                      </m:r>
                      <m:r>
                        <a:rPr lang="pt-BR" altLang="ko-KR" sz="1600" i="1" dirty="0" smtClean="0">
                          <a:latin typeface="Cambria Math" panose="02040503050406030204" pitchFamily="18" charset="0"/>
                          <a:cs typeface="Arial" panose="020B0604020202020204" pitchFamily="34" charset="0"/>
                        </a:rPr>
                        <m:t>=0, </m:t>
                      </m:r>
                      <m:r>
                        <a:rPr lang="en-US" altLang="ko-KR" sz="1600" i="1" dirty="0" smtClean="0">
                          <a:latin typeface="Cambria Math" panose="02040503050406030204" pitchFamily="18" charset="0"/>
                          <a:cs typeface="Arial" panose="020B0604020202020204" pitchFamily="34" charset="0"/>
                        </a:rPr>
                        <m:t>𝛾</m:t>
                      </m:r>
                      <m:r>
                        <a:rPr lang="en-US" altLang="ko-KR" sz="1600" i="1" dirty="0" smtClean="0">
                          <a:latin typeface="Cambria Math" panose="02040503050406030204" pitchFamily="18" charset="0"/>
                          <a:cs typeface="Arial" panose="020B0604020202020204" pitchFamily="34" charset="0"/>
                        </a:rPr>
                        <m:t>=0.5, </m:t>
                      </m:r>
                    </m:oMath>
                  </m:oMathPara>
                </a14:m>
                <a:endParaRPr lang="en-US" altLang="ko-KR" sz="1600" i="1" dirty="0">
                  <a:latin typeface="Cambria Math" panose="02040503050406030204" pitchFamily="18" charset="0"/>
                  <a:cs typeface="Arial" panose="020B0604020202020204" pitchFamily="34" charset="0"/>
                </a:endParaRPr>
              </a:p>
              <a:p>
                <a:pPr>
                  <a:lnSpc>
                    <a:spcPct val="130000"/>
                  </a:lnSpc>
                </a:pPr>
                <a14:m>
                  <m:oMathPara xmlns:m="http://schemas.openxmlformats.org/officeDocument/2006/math">
                    <m:oMathParaPr>
                      <m:jc m:val="centerGroup"/>
                    </m:oMathParaPr>
                    <m:oMath xmlns:m="http://schemas.openxmlformats.org/officeDocument/2006/math">
                      <m:r>
                        <a:rPr lang="en-US" altLang="ko-KR" sz="1600" b="0" i="1" dirty="0" smtClean="0">
                          <a:latin typeface="Cambria Math" panose="02040503050406030204" pitchFamily="18" charset="0"/>
                          <a:cs typeface="Arial" panose="020B0604020202020204" pitchFamily="34" charset="0"/>
                        </a:rPr>
                        <m:t>𝑆</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98,</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 </m:t>
                      </m:r>
                      <m:r>
                        <m:rPr>
                          <m:sty m:val="p"/>
                        </m:rPr>
                        <a:rPr lang="en-US" altLang="ko-KR" sz="1600" dirty="0">
                          <a:latin typeface="Cambria Math" panose="02040503050406030204" pitchFamily="18" charset="0"/>
                          <a:cs typeface="Arial" panose="020B0604020202020204" pitchFamily="34" charset="0"/>
                        </a:rPr>
                        <m:t>or</m:t>
                      </m:r>
                      <m:r>
                        <a:rPr lang="en-US" altLang="ko-KR" sz="1600" dirty="0">
                          <a:latin typeface="Cambria Math" panose="02040503050406030204" pitchFamily="18" charset="0"/>
                          <a:cs typeface="Arial" panose="020B0604020202020204" pitchFamily="34" charset="0"/>
                        </a:rPr>
                        <m:t> </m:t>
                      </m:r>
                      <m:r>
                        <m:rPr>
                          <m:sty m:val="p"/>
                        </m:rPr>
                        <a:rPr lang="en-US" altLang="ko-KR" sz="1600" dirty="0" err="1">
                          <a:latin typeface="Cambria Math" panose="02040503050406030204" pitchFamily="18" charset="0"/>
                          <a:cs typeface="Arial" panose="020B0604020202020204" pitchFamily="34" charset="0"/>
                        </a:rPr>
                        <m:t>Prob</m:t>
                      </m:r>
                      <m:d>
                        <m:dPr>
                          <m:begChr m:val="{"/>
                          <m:endChr m:val="}"/>
                          <m:ctrlPr>
                            <a:rPr lang="en-US" altLang="ko-KR" sz="1600" i="1" dirty="0">
                              <a:latin typeface="Cambria Math" panose="02040503050406030204" pitchFamily="18" charset="0"/>
                              <a:cs typeface="Arial" panose="020B0604020202020204" pitchFamily="34" charset="0"/>
                            </a:rPr>
                          </m:ctrlPr>
                        </m:dPr>
                        <m:e>
                          <m:r>
                            <a:rPr lang="en-US" altLang="ko-KR" sz="1600" b="0" i="1" dirty="0" smtClean="0">
                              <a:latin typeface="Cambria Math" panose="02040503050406030204" pitchFamily="18" charset="0"/>
                              <a:cs typeface="Arial" panose="020B0604020202020204" pitchFamily="34" charset="0"/>
                            </a:rPr>
                            <m:t>(</m:t>
                          </m:r>
                          <m:r>
                            <a:rPr lang="en-US" altLang="ko-KR" sz="1600" i="1" dirty="0">
                              <a:latin typeface="Cambria Math" panose="02040503050406030204" pitchFamily="18" charset="0"/>
                              <a:cs typeface="Arial" panose="020B0604020202020204" pitchFamily="34" charset="0"/>
                            </a:rPr>
                            <m:t>𝑆</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b="0" i="1" dirty="0" smtClean="0">
                              <a:latin typeface="Cambria Math" panose="02040503050406030204" pitchFamily="18" charset="0"/>
                              <a:cs typeface="Arial" panose="020B0604020202020204" pitchFamily="34" charset="0"/>
                            </a:rPr>
                            <m:t>,</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r>
                                <a:rPr lang="en-US" altLang="ko-KR" sz="1600" b="0" i="1" dirty="0" smtClean="0">
                                  <a:latin typeface="Cambria Math" panose="02040503050406030204" pitchFamily="18" charset="0"/>
                                  <a:cs typeface="Arial" panose="020B0604020202020204" pitchFamily="34" charset="0"/>
                                </a:rPr>
                                <m:t>)</m:t>
                              </m:r>
                            </m:e>
                          </m:d>
                          <m:r>
                            <a:rPr lang="en-US" altLang="ko-KR" sz="1600" i="1" dirty="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(98, </m:t>
                          </m:r>
                          <m:r>
                            <a:rPr lang="en-US" altLang="ko-KR" sz="1600" i="1" dirty="0">
                              <a:latin typeface="Cambria Math" panose="02040503050406030204" pitchFamily="18" charset="0"/>
                              <a:cs typeface="Arial" panose="020B0604020202020204" pitchFamily="34" charset="0"/>
                            </a:rPr>
                            <m:t>2</m:t>
                          </m:r>
                          <m:r>
                            <a:rPr lang="en-US" altLang="ko-KR" sz="1600" b="0" i="1" dirty="0" smtClean="0">
                              <a:latin typeface="Cambria Math" panose="02040503050406030204" pitchFamily="18" charset="0"/>
                              <a:cs typeface="Arial" panose="020B0604020202020204" pitchFamily="34" charset="0"/>
                            </a:rPr>
                            <m:t>)</m:t>
                          </m:r>
                        </m:e>
                      </m:d>
                      <m:r>
                        <a:rPr lang="en-US" altLang="ko-KR" sz="1600" i="1" dirty="0">
                          <a:latin typeface="Cambria Math" panose="02040503050406030204" pitchFamily="18" charset="0"/>
                          <a:cs typeface="Arial" panose="020B0604020202020204" pitchFamily="34" charset="0"/>
                        </a:rPr>
                        <m:t>=1</m:t>
                      </m:r>
                      <m:r>
                        <a:rPr lang="en-US" altLang="ko-KR" sz="1600" b="0" i="0" dirty="0" smtClean="0">
                          <a:latin typeface="Cambria Math" panose="02040503050406030204" pitchFamily="18" charset="0"/>
                          <a:cs typeface="Arial" panose="020B0604020202020204" pitchFamily="34" charset="0"/>
                        </a:rPr>
                        <m:t>: </m:t>
                      </m:r>
                      <m:r>
                        <a:rPr lang="en-US" altLang="ko-KR" sz="1600" i="1" dirty="0" smtClean="0">
                          <a:latin typeface="Cambria Math" panose="02040503050406030204" pitchFamily="18" charset="0"/>
                          <a:cs typeface="Arial" panose="020B0604020202020204" pitchFamily="34" charset="0"/>
                        </a:rPr>
                        <m:t>𝑅</m:t>
                      </m:r>
                      <m:r>
                        <a:rPr lang="en-US" altLang="ko-KR" sz="1600" i="1" baseline="-25000" dirty="0">
                          <a:latin typeface="Cambria Math" panose="02040503050406030204" pitchFamily="18" charset="0"/>
                          <a:cs typeface="Arial" panose="020B0604020202020204" pitchFamily="34" charset="0"/>
                        </a:rPr>
                        <m:t>0</m:t>
                      </m:r>
                      <m:r>
                        <a:rPr lang="en-US" altLang="ko-KR" sz="1600" i="1" dirty="0">
                          <a:latin typeface="Cambria Math" panose="02040503050406030204" pitchFamily="18" charset="0"/>
                          <a:cs typeface="Arial" panose="020B0604020202020204" pitchFamily="34" charset="0"/>
                        </a:rPr>
                        <m:t> = 2</m:t>
                      </m:r>
                    </m:oMath>
                  </m:oMathPara>
                </a14:m>
                <a:endParaRPr lang="ko-KR" altLang="en-US" sz="1600" dirty="0">
                  <a:latin typeface="Arial" panose="020B0604020202020204" pitchFamily="34" charset="0"/>
                  <a:cs typeface="Arial" panose="020B0604020202020204" pitchFamily="34" charset="0"/>
                </a:endParaRPr>
              </a:p>
            </p:txBody>
          </p:sp>
        </mc:Choice>
        <mc:Fallback xmlns="">
          <p:sp>
            <p:nvSpPr>
              <p:cNvPr id="6" name="직사각형 5"/>
              <p:cNvSpPr>
                <a:spLocks noRot="1" noChangeAspect="1" noMove="1" noResize="1" noEditPoints="1" noAdjustHandles="1" noChangeArrowheads="1" noChangeShapeType="1" noTextEdit="1"/>
              </p:cNvSpPr>
              <p:nvPr/>
            </p:nvSpPr>
            <p:spPr>
              <a:xfrm>
                <a:off x="1125917" y="5661248"/>
                <a:ext cx="6964174" cy="732508"/>
              </a:xfrm>
              <a:prstGeom prst="rect">
                <a:avLst/>
              </a:prstGeom>
              <a:blipFill>
                <a:blip r:embed="rId4"/>
                <a:stretch>
                  <a:fillRect b="-8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2523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Stochastic Differential Equation</a:t>
            </a:r>
            <a:endParaRPr lang="ko-KR" altLang="en-US" dirty="0"/>
          </a:p>
        </p:txBody>
      </p:sp>
      <mc:AlternateContent xmlns:mc="http://schemas.openxmlformats.org/markup-compatibility/2006" xmlns:a14="http://schemas.microsoft.com/office/drawing/2010/main">
        <mc:Choice Requires="a14">
          <p:sp>
            <p:nvSpPr>
              <p:cNvPr id="7" name="직사각형 6"/>
              <p:cNvSpPr/>
              <p:nvPr/>
            </p:nvSpPr>
            <p:spPr>
              <a:xfrm>
                <a:off x="683568" y="2132856"/>
                <a:ext cx="8143932" cy="4472186"/>
              </a:xfrm>
              <a:prstGeom prst="rect">
                <a:avLst/>
              </a:prstGeom>
            </p:spPr>
            <p:txBody>
              <a:bodyPr wrap="square">
                <a:spAutoFit/>
              </a:bodyPr>
              <a:lstStyle/>
              <a:p>
                <a:pPr>
                  <a:lnSpc>
                    <a:spcPct val="120000"/>
                  </a:lnSpc>
                </a:pPr>
                <a:r>
                  <a:rPr lang="en-US" altLang="ko-KR" dirty="0">
                    <a:latin typeface="Arial" panose="020B0604020202020204" pitchFamily="34" charset="0"/>
                    <a:cs typeface="Arial" panose="020B0604020202020204" pitchFamily="34" charset="0"/>
                  </a:rPr>
                  <a:t>Assume the time variable is continuous, </a:t>
                </a:r>
                <a14:m>
                  <m:oMath xmlns:m="http://schemas.openxmlformats.org/officeDocument/2006/math">
                    <m:r>
                      <a:rPr lang="en-US" altLang="ko-KR" i="1" dirty="0" smtClean="0">
                        <a:latin typeface="Cambria Math" panose="02040503050406030204" pitchFamily="18" charset="0"/>
                      </a:rPr>
                      <m:t>𝑡</m:t>
                    </m:r>
                    <m:r>
                      <a:rPr lang="en-US" altLang="ko-KR" i="1" dirty="0" smtClean="0">
                        <a:latin typeface="Cambria Math" panose="02040503050406030204" pitchFamily="18" charset="0"/>
                      </a:rPr>
                      <m:t> ∈ [0,∞)</m:t>
                    </m:r>
                  </m:oMath>
                </a14:m>
                <a:r>
                  <a:rPr lang="en-US" altLang="ko-KR" dirty="0">
                    <a:latin typeface="Arial" panose="020B0604020202020204" pitchFamily="34" charset="0"/>
                    <a:cs typeface="Arial" panose="020B0604020202020204" pitchFamily="34" charset="0"/>
                  </a:rPr>
                  <a:t> and</a:t>
                </a:r>
              </a:p>
              <a:p>
                <a:pPr>
                  <a:lnSpc>
                    <a:spcPct val="120000"/>
                  </a:lnSpc>
                </a:pPr>
                <a14:m>
                  <m:oMath xmlns:m="http://schemas.openxmlformats.org/officeDocument/2006/math">
                    <m:r>
                      <a:rPr lang="en-US" altLang="ko-KR" i="1" dirty="0" smtClean="0">
                        <a:latin typeface="Cambria Math" panose="02040503050406030204" pitchFamily="18" charset="0"/>
                      </a:rPr>
                      <m:t>𝑆</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𝐼</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𝑅</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 </m:t>
                    </m:r>
                  </m:oMath>
                </a14:m>
                <a:r>
                  <a:rPr lang="en-US" altLang="ko-KR" dirty="0">
                    <a:latin typeface="Arial" panose="020B0604020202020204" pitchFamily="34" charset="0"/>
                    <a:cs typeface="Arial" panose="020B0604020202020204" pitchFamily="34" charset="0"/>
                  </a:rPr>
                  <a:t>are continuous random variables, </a:t>
                </a:r>
                <a14:m>
                  <m:oMath xmlns:m="http://schemas.openxmlformats.org/officeDocument/2006/math">
                    <m:r>
                      <a:rPr lang="en-US" altLang="ko-KR" i="1" dirty="0" smtClean="0">
                        <a:latin typeface="Cambria Math" panose="02040503050406030204" pitchFamily="18" charset="0"/>
                      </a:rPr>
                      <m:t>𝑆</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𝐼</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𝑅</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)∈[0,</m:t>
                    </m:r>
                    <m:r>
                      <a:rPr lang="en-US" altLang="ko-KR" i="1" dirty="0" smtClean="0">
                        <a:latin typeface="Cambria Math" panose="02040503050406030204" pitchFamily="18" charset="0"/>
                      </a:rPr>
                      <m:t>𝑁</m:t>
                    </m:r>
                    <m:r>
                      <a:rPr lang="en-US" altLang="ko-KR" i="1" dirty="0" smtClean="0">
                        <a:latin typeface="Cambria Math" panose="02040503050406030204" pitchFamily="18" charset="0"/>
                      </a:rPr>
                      <m:t>]</m:t>
                    </m:r>
                  </m:oMath>
                </a14:m>
                <a:endParaRPr lang="en-US" altLang="ko-KR" dirty="0">
                  <a:latin typeface="Arial" panose="020B0604020202020204" pitchFamily="34" charset="0"/>
                  <a:cs typeface="Arial" panose="020B0604020202020204" pitchFamily="34" charset="0"/>
                </a:endParaRPr>
              </a:p>
              <a:p>
                <a:pPr>
                  <a:lnSpc>
                    <a:spcPct val="120000"/>
                  </a:lnSpc>
                </a:pPr>
                <a:r>
                  <a:rPr lang="en-US" altLang="ko-KR" dirty="0">
                    <a:latin typeface="Arial" panose="020B0604020202020204" pitchFamily="34" charset="0"/>
                    <a:cs typeface="Arial" panose="020B0604020202020204" pitchFamily="34" charset="0"/>
                  </a:rPr>
                  <a:t>Number of </a:t>
                </a:r>
                <a:r>
                  <a:rPr lang="en-US" altLang="ko-KR" dirty="0" err="1">
                    <a:latin typeface="Arial" panose="020B0604020202020204" pitchFamily="34" charset="0"/>
                    <a:cs typeface="Arial" panose="020B0604020202020204" pitchFamily="34" charset="0"/>
                  </a:rPr>
                  <a:t>infectives</a:t>
                </a:r>
                <a:r>
                  <a:rPr lang="en-US" altLang="ko-KR" dirty="0">
                    <a:latin typeface="Arial" panose="020B0604020202020204" pitchFamily="34" charset="0"/>
                    <a:cs typeface="Arial" panose="020B0604020202020204" pitchFamily="34" charset="0"/>
                  </a:rPr>
                  <a:t> </a:t>
                </a:r>
                <a14:m>
                  <m:oMath xmlns:m="http://schemas.openxmlformats.org/officeDocument/2006/math">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𝐼</m:t>
                    </m:r>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𝑡</m:t>
                    </m:r>
                    <m:r>
                      <a:rPr lang="en-US" altLang="ko-KR" i="1" dirty="0" smtClean="0">
                        <a:latin typeface="Cambria Math" panose="02040503050406030204" pitchFamily="18" charset="0"/>
                        <a:cs typeface="Arial" panose="020B0604020202020204" pitchFamily="34" charset="0"/>
                      </a:rPr>
                      <m:t>)} </m:t>
                    </m:r>
                  </m:oMath>
                </a14:m>
                <a:r>
                  <a:rPr lang="en-US" altLang="ko-KR" dirty="0">
                    <a:latin typeface="Arial" panose="020B0604020202020204" pitchFamily="34" charset="0"/>
                    <a:cs typeface="Arial" panose="020B0604020202020204" pitchFamily="34" charset="0"/>
                  </a:rPr>
                  <a:t>has a probability density function </a:t>
                </a:r>
                <a14:m>
                  <m:oMath xmlns:m="http://schemas.openxmlformats.org/officeDocument/2006/math">
                    <m:r>
                      <a:rPr lang="en-US" altLang="ko-KR" i="1" dirty="0" smtClean="0">
                        <a:latin typeface="Cambria Math" panose="02040503050406030204" pitchFamily="18" charset="0"/>
                      </a:rPr>
                      <m:t>𝑝</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𝑥</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m:t>
                    </m:r>
                  </m:oMath>
                </a14:m>
                <a:r>
                  <a:rPr lang="en-US" altLang="ko-KR" dirty="0">
                    <a:latin typeface="Arial" panose="020B0604020202020204" pitchFamily="34" charset="0"/>
                    <a:cs typeface="Arial" panose="020B0604020202020204" pitchFamily="34" charset="0"/>
                  </a:rPr>
                  <a:t> such that</a:t>
                </a:r>
              </a:p>
              <a:p>
                <a:pPr>
                  <a:lnSpc>
                    <a:spcPct val="120000"/>
                  </a:lnSpc>
                </a:pPr>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cs typeface="Arial" panose="020B0604020202020204" pitchFamily="34" charset="0"/>
                        </a:rPr>
                        <m:t>Prob</m:t>
                      </m:r>
                      <m:d>
                        <m:dPr>
                          <m:begChr m:val="{"/>
                          <m:endChr m:val="}"/>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𝑎</m:t>
                          </m:r>
                          <m:r>
                            <a:rPr lang="en-US" altLang="ko-KR" b="0" i="1" smtClean="0">
                              <a:latin typeface="Cambria Math" panose="02040503050406030204" pitchFamily="18" charset="0"/>
                              <a:ea typeface="Cambria Math" panose="02040503050406030204" pitchFamily="18" charset="0"/>
                              <a:cs typeface="Arial" panose="020B0604020202020204" pitchFamily="34" charset="0"/>
                            </a:rPr>
                            <m:t>≤</m:t>
                          </m:r>
                          <m:r>
                            <a:rPr lang="en-US" altLang="ko-KR" b="0" i="1" smtClean="0">
                              <a:latin typeface="Cambria Math" panose="02040503050406030204" pitchFamily="18" charset="0"/>
                              <a:ea typeface="Cambria Math" panose="02040503050406030204" pitchFamily="18" charset="0"/>
                              <a:cs typeface="Arial" panose="020B0604020202020204" pitchFamily="34" charset="0"/>
                            </a:rPr>
                            <m:t>𝐼</m:t>
                          </m:r>
                          <m:d>
                            <m:dPr>
                              <m:ctrlPr>
                                <a:rPr lang="en-US" altLang="ko-KR" b="0" i="1" smtClean="0">
                                  <a:latin typeface="Cambria Math" panose="02040503050406030204" pitchFamily="18" charset="0"/>
                                  <a:ea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ea typeface="Cambria Math" panose="02040503050406030204" pitchFamily="18" charset="0"/>
                                  <a:cs typeface="Arial" panose="020B0604020202020204" pitchFamily="34" charset="0"/>
                                </a:rPr>
                                <m:t>𝑡</m:t>
                              </m:r>
                            </m:e>
                          </m:d>
                          <m:r>
                            <a:rPr lang="en-US" altLang="ko-KR" i="1">
                              <a:latin typeface="Cambria Math" panose="02040503050406030204" pitchFamily="18" charset="0"/>
                              <a:ea typeface="Cambria Math" panose="02040503050406030204" pitchFamily="18" charset="0"/>
                              <a:cs typeface="Arial" panose="020B0604020202020204" pitchFamily="34" charset="0"/>
                            </a:rPr>
                            <m:t>≤</m:t>
                          </m:r>
                          <m:r>
                            <a:rPr lang="en-US" altLang="ko-KR" b="0" i="1" smtClean="0">
                              <a:latin typeface="Cambria Math" panose="02040503050406030204" pitchFamily="18" charset="0"/>
                              <a:ea typeface="Cambria Math" panose="02040503050406030204" pitchFamily="18" charset="0"/>
                              <a:cs typeface="Arial" panose="020B0604020202020204" pitchFamily="34" charset="0"/>
                            </a:rPr>
                            <m:t>𝑏</m:t>
                          </m:r>
                        </m:e>
                      </m:d>
                      <m:r>
                        <a:rPr lang="en-US" altLang="ko-KR" b="0" i="1" smtClean="0">
                          <a:latin typeface="Cambria Math" panose="02040503050406030204" pitchFamily="18" charset="0"/>
                          <a:cs typeface="Arial" panose="020B0604020202020204" pitchFamily="34" charset="0"/>
                        </a:rPr>
                        <m:t>=</m:t>
                      </m:r>
                      <m:nary>
                        <m:naryPr>
                          <m:ctrlPr>
                            <a:rPr lang="en-US" altLang="ko-KR" b="0" i="1" smtClean="0">
                              <a:latin typeface="Cambria Math" panose="02040503050406030204" pitchFamily="18" charset="0"/>
                              <a:cs typeface="Arial" panose="020B0604020202020204" pitchFamily="34" charset="0"/>
                            </a:rPr>
                          </m:ctrlPr>
                        </m:naryPr>
                        <m:sub>
                          <m:r>
                            <a:rPr lang="en-US" altLang="ko-KR" b="0" i="1" smtClean="0">
                              <a:latin typeface="Cambria Math" panose="02040503050406030204" pitchFamily="18" charset="0"/>
                              <a:cs typeface="Arial" panose="020B0604020202020204" pitchFamily="34" charset="0"/>
                            </a:rPr>
                            <m:t>𝑎</m:t>
                          </m:r>
                        </m:sub>
                        <m:sup>
                          <m:r>
                            <a:rPr lang="en-US" altLang="ko-KR" b="0" i="1" smtClean="0">
                              <a:latin typeface="Cambria Math" panose="02040503050406030204" pitchFamily="18" charset="0"/>
                              <a:cs typeface="Arial" panose="020B0604020202020204" pitchFamily="34" charset="0"/>
                            </a:rPr>
                            <m:t>𝑏</m:t>
                          </m:r>
                        </m:sup>
                        <m:e>
                          <m:r>
                            <a:rPr lang="en-US" altLang="ko-KR" b="0" i="1" smtClean="0">
                              <a:latin typeface="Cambria Math" panose="02040503050406030204" pitchFamily="18" charset="0"/>
                              <a:cs typeface="Arial" panose="020B0604020202020204" pitchFamily="34" charset="0"/>
                            </a:rPr>
                            <m:t>𝑝</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𝑥</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𝑡</m:t>
                              </m:r>
                            </m:e>
                          </m:d>
                          <m:r>
                            <a:rPr lang="en-US" altLang="ko-KR" b="0" i="1" smtClean="0">
                              <a:latin typeface="Cambria Math" panose="02040503050406030204" pitchFamily="18" charset="0"/>
                              <a:cs typeface="Arial" panose="020B0604020202020204" pitchFamily="34" charset="0"/>
                            </a:rPr>
                            <m:t>𝑑𝑥</m:t>
                          </m:r>
                        </m:e>
                      </m:nary>
                    </m:oMath>
                  </m:oMathPara>
                </a14:m>
                <a:endParaRPr lang="en-US" altLang="ko-KR" dirty="0">
                  <a:latin typeface="Arial" panose="020B0604020202020204" pitchFamily="34" charset="0"/>
                  <a:cs typeface="Arial" panose="020B0604020202020204" pitchFamily="34" charset="0"/>
                </a:endParaRPr>
              </a:p>
              <a:p>
                <a:pPr>
                  <a:lnSpc>
                    <a:spcPct val="120000"/>
                  </a:lnSpc>
                </a:pPr>
                <a:endParaRPr lang="en-US" altLang="ko-KR" dirty="0">
                  <a:latin typeface="Arial" panose="020B0604020202020204" pitchFamily="34" charset="0"/>
                  <a:cs typeface="Arial" panose="020B0604020202020204" pitchFamily="34" charset="0"/>
                </a:endParaRPr>
              </a:p>
              <a:p>
                <a:pPr>
                  <a:lnSpc>
                    <a:spcPct val="120000"/>
                  </a:lnSpc>
                </a:pPr>
                <a:r>
                  <a:rPr lang="en-US" altLang="ko-KR" dirty="0">
                    <a:latin typeface="Arial" panose="020B0604020202020204" pitchFamily="34" charset="0"/>
                    <a:cs typeface="Arial" panose="020B0604020202020204" pitchFamily="34" charset="0"/>
                  </a:rPr>
                  <a:t>Stochastic SIS model is a time homogeneous, diffusion process</a:t>
                </a:r>
              </a:p>
              <a:p>
                <a:pPr marL="285750" indent="-285750">
                  <a:lnSpc>
                    <a:spcPct val="12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Transition pdf for Markov process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𝑝</m:t>
                    </m:r>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𝑦</m:t>
                    </m:r>
                    <m:r>
                      <a:rPr lang="en-US" altLang="ko-KR" i="1" dirty="0" smtClean="0">
                        <a:latin typeface="Cambria Math" panose="02040503050406030204" pitchFamily="18" charset="0"/>
                        <a:cs typeface="Arial" panose="020B0604020202020204" pitchFamily="34" charset="0"/>
                      </a:rPr>
                      <m:t>, </m:t>
                    </m:r>
                    <m:r>
                      <a:rPr lang="en-US" altLang="ko-KR" i="1" dirty="0" smtClean="0">
                        <a:latin typeface="Cambria Math" panose="02040503050406030204" pitchFamily="18" charset="0"/>
                        <a:cs typeface="Arial" panose="020B0604020202020204" pitchFamily="34" charset="0"/>
                      </a:rPr>
                      <m:t>𝑡</m:t>
                    </m:r>
                    <m:r>
                      <a:rPr lang="en-US" altLang="ko-KR" i="1" dirty="0" smtClean="0">
                        <a:latin typeface="Cambria Math" panose="02040503050406030204" pitchFamily="18" charset="0"/>
                        <a:cs typeface="Arial" panose="020B0604020202020204" pitchFamily="34" charset="0"/>
                      </a:rPr>
                      <m:t>+</m:t>
                    </m:r>
                    <m:r>
                      <m:rPr>
                        <m:sty m:val="p"/>
                      </m:rPr>
                      <a:rPr lang="en-US" altLang="ko-KR" i="0" dirty="0" err="1">
                        <a:latin typeface="Cambria Math" panose="02040503050406030204" pitchFamily="18" charset="0"/>
                        <a:cs typeface="Arial" panose="020B0604020202020204" pitchFamily="34" charset="0"/>
                      </a:rPr>
                      <m:t>Δ</m:t>
                    </m:r>
                    <m:r>
                      <a:rPr lang="en-US" altLang="ko-KR" i="1" dirty="0" err="1">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 </m:t>
                    </m:r>
                    <m:r>
                      <a:rPr lang="en-US" altLang="ko-KR" i="1" dirty="0">
                        <a:latin typeface="Cambria Math" panose="02040503050406030204" pitchFamily="18" charset="0"/>
                        <a:cs typeface="Arial" panose="020B0604020202020204" pitchFamily="34" charset="0"/>
                      </a:rPr>
                      <m:t>𝑥</m:t>
                    </m:r>
                    <m:r>
                      <a:rPr lang="en-US" altLang="ko-KR" i="1" dirty="0">
                        <a:latin typeface="Cambria Math" panose="02040503050406030204" pitchFamily="18" charset="0"/>
                        <a:cs typeface="Arial" panose="020B0604020202020204" pitchFamily="34" charset="0"/>
                      </a:rPr>
                      <m:t>, </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 </m:t>
                    </m:r>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𝑥</m:t>
                    </m:r>
                    <m:r>
                      <a:rPr lang="en-US" altLang="ko-KR" i="1" dirty="0">
                        <a:latin typeface="Cambria Math" panose="02040503050406030204" pitchFamily="18" charset="0"/>
                        <a:cs typeface="Arial" panose="020B0604020202020204" pitchFamily="34" charset="0"/>
                      </a:rPr>
                      <m:t>, </m:t>
                    </m:r>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r>
                      <m:rPr>
                        <m:sty m:val="p"/>
                      </m:rPr>
                      <a:rPr lang="en-US" altLang="ko-KR" i="0" dirty="0" err="1">
                        <a:latin typeface="Cambria Math" panose="02040503050406030204" pitchFamily="18" charset="0"/>
                        <a:cs typeface="Arial" panose="020B0604020202020204" pitchFamily="34" charset="0"/>
                      </a:rPr>
                      <m:t>Δ</m:t>
                    </m:r>
                    <m:r>
                      <a:rPr lang="en-US" altLang="ko-KR" i="1" dirty="0" err="1">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𝑦</m:t>
                    </m:r>
                  </m:oMath>
                </a14:m>
                <a:endParaRPr lang="en-US" altLang="ko-KR"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Time homogeneous: transition pdf does not depend on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𝑡</m:t>
                    </m:r>
                  </m:oMath>
                </a14:m>
                <a:r>
                  <a:rPr lang="en-US" altLang="ko-KR" dirty="0">
                    <a:latin typeface="Arial" panose="020B0604020202020204" pitchFamily="34" charset="0"/>
                    <a:cs typeface="Arial" panose="020B0604020202020204" pitchFamily="34" charset="0"/>
                  </a:rPr>
                  <a:t> but depends on the length of time </a:t>
                </a:r>
                <a14:m>
                  <m:oMath xmlns:m="http://schemas.openxmlformats.org/officeDocument/2006/math">
                    <m:r>
                      <m:rPr>
                        <m:sty m:val="p"/>
                      </m:rPr>
                      <a:rPr lang="en-US" altLang="ko-KR" i="0" dirty="0" smtClean="0">
                        <a:latin typeface="Cambria Math" panose="02040503050406030204" pitchFamily="18" charset="0"/>
                        <a:cs typeface="Arial" panose="020B0604020202020204" pitchFamily="34" charset="0"/>
                      </a:rPr>
                      <m:t>Δ</m:t>
                    </m:r>
                    <m:r>
                      <a:rPr lang="en-US" altLang="ko-KR" i="1" dirty="0" err="1">
                        <a:latin typeface="Cambria Math" panose="02040503050406030204" pitchFamily="18" charset="0"/>
                        <a:cs typeface="Arial" panose="020B0604020202020204" pitchFamily="34" charset="0"/>
                      </a:rPr>
                      <m:t>𝑡</m:t>
                    </m:r>
                  </m:oMath>
                </a14:m>
                <a:endParaRPr lang="en-US" altLang="ko-KR" dirty="0">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Diffusion process: Markov process in which the infinitesimal mean and variance exist </a:t>
                </a:r>
                <a:br>
                  <a:rPr lang="en-US" altLang="ko-KR" dirty="0">
                    <a:latin typeface="Arial" panose="020B0604020202020204" pitchFamily="34" charset="0"/>
                    <a:cs typeface="Arial" panose="020B0604020202020204" pitchFamily="34" charset="0"/>
                  </a:rPr>
                </a:br>
                <a:r>
                  <a:rPr lang="en-US" altLang="ko-KR" dirty="0">
                    <a:latin typeface="Arial" panose="020B0604020202020204" pitchFamily="34" charset="0"/>
                    <a:cs typeface="Arial" panose="020B0604020202020204" pitchFamily="34" charset="0"/>
                  </a:rPr>
                  <a:t>(the Kolmogorov forward equation is the </a:t>
                </a:r>
                <a:r>
                  <a:rPr lang="en-US" altLang="ko-KR" b="1" dirty="0">
                    <a:latin typeface="Arial" panose="020B0604020202020204" pitchFamily="34" charset="0"/>
                    <a:cs typeface="Arial" panose="020B0604020202020204" pitchFamily="34" charset="0"/>
                  </a:rPr>
                  <a:t>Fokker–Planck equation</a:t>
                </a:r>
                <a:r>
                  <a:rPr lang="en-US" altLang="ko-KR" dirty="0">
                    <a:latin typeface="Arial" panose="020B0604020202020204" pitchFamily="34" charset="0"/>
                    <a:cs typeface="Arial" panose="020B0604020202020204" pitchFamily="34" charset="0"/>
                  </a:rPr>
                  <a:t>.)</a:t>
                </a:r>
              </a:p>
            </p:txBody>
          </p:sp>
        </mc:Choice>
        <mc:Fallback xmlns="">
          <p:sp>
            <p:nvSpPr>
              <p:cNvPr id="7" name="직사각형 6"/>
              <p:cNvSpPr>
                <a:spLocks noRot="1" noChangeAspect="1" noMove="1" noResize="1" noEditPoints="1" noAdjustHandles="1" noChangeArrowheads="1" noChangeShapeType="1" noTextEdit="1"/>
              </p:cNvSpPr>
              <p:nvPr/>
            </p:nvSpPr>
            <p:spPr>
              <a:xfrm>
                <a:off x="683568" y="2132856"/>
                <a:ext cx="8143932" cy="4472186"/>
              </a:xfrm>
              <a:prstGeom prst="rect">
                <a:avLst/>
              </a:prstGeom>
              <a:blipFill>
                <a:blip r:embed="rId3"/>
                <a:stretch>
                  <a:fillRect l="-599" t="-136" b="-122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44354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Stochastic Differential Equation</a:t>
            </a:r>
            <a:endParaRPr lang="ko-KR" altLang="en-US" dirty="0"/>
          </a:p>
        </p:txBody>
      </p:sp>
      <mc:AlternateContent xmlns:mc="http://schemas.openxmlformats.org/markup-compatibility/2006">
        <mc:Choice xmlns:a14="http://schemas.microsoft.com/office/drawing/2010/main" Requires="a14">
          <p:sp>
            <p:nvSpPr>
              <p:cNvPr id="7" name="직사각형 6"/>
              <p:cNvSpPr/>
              <p:nvPr/>
            </p:nvSpPr>
            <p:spPr>
              <a:xfrm>
                <a:off x="628648" y="1484784"/>
                <a:ext cx="8143932" cy="4451796"/>
              </a:xfrm>
              <a:prstGeom prst="rect">
                <a:avLst/>
              </a:prstGeom>
            </p:spPr>
            <p:txBody>
              <a:bodyPr wrap="square">
                <a:spAutoFit/>
              </a:bodyPr>
              <a:lstStyle/>
              <a:p>
                <a:pPr>
                  <a:lnSpc>
                    <a:spcPct val="120000"/>
                  </a:lnSpc>
                </a:pPr>
                <a:r>
                  <a:rPr lang="en-US" altLang="ko-KR" sz="1800" b="1" dirty="0">
                    <a:latin typeface="Arial" panose="020B0604020202020204" pitchFamily="34" charset="0"/>
                    <a:cs typeface="Arial" panose="020B0604020202020204" pitchFamily="34" charset="0"/>
                  </a:rPr>
                  <a:t>Markov Process</a:t>
                </a:r>
              </a:p>
              <a:p>
                <a:pPr>
                  <a:lnSpc>
                    <a:spcPct val="120000"/>
                  </a:lnSpc>
                </a:pPr>
                <a:r>
                  <a:rPr lang="en-US" altLang="ko-KR" sz="1800" dirty="0">
                    <a:latin typeface="Arial" panose="020B0604020202020204" pitchFamily="34" charset="0"/>
                    <a:cs typeface="Arial" panose="020B0604020202020204" pitchFamily="34" charset="0"/>
                  </a:rPr>
                  <a:t>The stochastic process </a:t>
                </a:r>
                <a14:m>
                  <m:oMath xmlns:m="http://schemas.openxmlformats.org/officeDocument/2006/math">
                    <m:r>
                      <a:rPr lang="en-US" altLang="ko-KR" sz="1800" i="1">
                        <a:latin typeface="Cambria Math" panose="02040503050406030204" pitchFamily="18" charset="0"/>
                        <a:cs typeface="Arial" panose="020B0604020202020204" pitchFamily="34" charset="0"/>
                      </a:rPr>
                      <m:t>𝑋</m:t>
                    </m:r>
                    <m:r>
                      <a:rPr lang="en-US" altLang="ko-KR" sz="1800" i="1">
                        <a:latin typeface="Cambria Math" panose="02040503050406030204" pitchFamily="18" charset="0"/>
                        <a:cs typeface="Arial" panose="020B0604020202020204" pitchFamily="34" charset="0"/>
                      </a:rPr>
                      <m:t>=</m:t>
                    </m:r>
                    <m:d>
                      <m:dPr>
                        <m:begChr m:val="{"/>
                        <m:endChr m:val="}"/>
                        <m:ctrlPr>
                          <a:rPr lang="en-US" altLang="ko-KR" sz="1800" i="1">
                            <a:latin typeface="Cambria Math" panose="02040503050406030204" pitchFamily="18" charset="0"/>
                            <a:cs typeface="Arial" panose="020B0604020202020204" pitchFamily="34" charset="0"/>
                          </a:rPr>
                        </m:ctrlPr>
                      </m:dPr>
                      <m:e>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𝑋</m:t>
                            </m:r>
                          </m:e>
                          <m:sub>
                            <m:r>
                              <a:rPr lang="en-US" altLang="ko-KR" sz="1800" i="1">
                                <a:latin typeface="Cambria Math" panose="02040503050406030204" pitchFamily="18" charset="0"/>
                                <a:cs typeface="Arial" panose="020B0604020202020204" pitchFamily="34" charset="0"/>
                              </a:rPr>
                              <m:t>𝑡</m:t>
                            </m:r>
                          </m:sub>
                        </m:sSub>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𝑡</m:t>
                        </m:r>
                        <m:r>
                          <a:rPr lang="en-US" altLang="ko-KR" sz="1800" i="1">
                            <a:latin typeface="Cambria Math" panose="02040503050406030204" pitchFamily="18" charset="0"/>
                            <a:cs typeface="Arial" panose="020B0604020202020204" pitchFamily="34" charset="0"/>
                          </a:rPr>
                          <m:t>∈</m:t>
                        </m:r>
                        <m:sSup>
                          <m:sSupPr>
                            <m:ctrlPr>
                              <a:rPr lang="en-US" altLang="ko-KR" sz="1800" i="1">
                                <a:latin typeface="Cambria Math" panose="02040503050406030204" pitchFamily="18" charset="0"/>
                                <a:cs typeface="Arial" panose="020B0604020202020204" pitchFamily="34" charset="0"/>
                              </a:rPr>
                            </m:ctrlPr>
                          </m:sSupPr>
                          <m:e>
                            <m:r>
                              <a:rPr lang="en-US" altLang="ko-KR" sz="1800" i="1">
                                <a:latin typeface="Cambria Math" panose="02040503050406030204" pitchFamily="18" charset="0"/>
                                <a:cs typeface="Arial" panose="020B0604020202020204" pitchFamily="34" charset="0"/>
                              </a:rPr>
                              <m:t>ℝ</m:t>
                            </m:r>
                          </m:e>
                          <m:sup>
                            <m:r>
                              <a:rPr lang="en-US" altLang="ko-KR" sz="1800" i="1">
                                <a:latin typeface="Cambria Math" panose="02040503050406030204" pitchFamily="18" charset="0"/>
                                <a:cs typeface="Arial" panose="020B0604020202020204" pitchFamily="34" charset="0"/>
                              </a:rPr>
                              <m:t>+</m:t>
                            </m:r>
                          </m:sup>
                        </m:sSup>
                      </m:e>
                    </m:d>
                  </m:oMath>
                </a14:m>
                <a:r>
                  <a:rPr lang="en-US" altLang="ko-KR" sz="1800" dirty="0">
                    <a:latin typeface="Arial" panose="020B0604020202020204" pitchFamily="34" charset="0"/>
                    <a:cs typeface="Arial" panose="020B0604020202020204" pitchFamily="34" charset="0"/>
                  </a:rPr>
                  <a:t> is a (continuous time continuous state) Markov process if it satisfies the following Markov property:</a:t>
                </a:r>
              </a:p>
              <a:p>
                <a:pPr>
                  <a:lnSpc>
                    <a:spcPct val="120000"/>
                  </a:lnSpc>
                </a:pPr>
                <a14:m>
                  <m:oMathPara xmlns:m="http://schemas.openxmlformats.org/officeDocument/2006/math">
                    <m:oMathParaPr>
                      <m:jc m:val="centerGroup"/>
                    </m:oMathParaPr>
                    <m:oMath xmlns:m="http://schemas.openxmlformats.org/officeDocument/2006/math">
                      <m:r>
                        <a:rPr lang="en-US" altLang="ko-KR" sz="1800" i="1">
                          <a:latin typeface="Cambria Math" panose="02040503050406030204" pitchFamily="18" charset="0"/>
                          <a:cs typeface="Arial" panose="020B0604020202020204" pitchFamily="34" charset="0"/>
                        </a:rPr>
                        <m:t>𝑃</m:t>
                      </m:r>
                      <m:d>
                        <m:dPr>
                          <m:ctrlPr>
                            <a:rPr lang="en-US" altLang="ko-KR" sz="1800" i="1">
                              <a:latin typeface="Cambria Math" panose="02040503050406030204" pitchFamily="18" charset="0"/>
                              <a:cs typeface="Arial" panose="020B0604020202020204" pitchFamily="34" charset="0"/>
                            </a:rPr>
                          </m:ctrlPr>
                        </m:dPr>
                        <m:e>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𝑋</m:t>
                              </m:r>
                            </m:e>
                            <m:sub>
                              <m:r>
                                <m:rPr>
                                  <m:sty m:val="p"/>
                                </m:rPr>
                                <a:rPr lang="en-US" altLang="ko-KR" sz="1800">
                                  <a:latin typeface="Cambria Math" panose="02040503050406030204" pitchFamily="18" charset="0"/>
                                  <a:cs typeface="Arial" panose="020B0604020202020204" pitchFamily="34" charset="0"/>
                                </a:rPr>
                                <m:t>t</m:t>
                              </m:r>
                            </m:sub>
                          </m:sSub>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𝐵</m:t>
                          </m:r>
                        </m:e>
                        <m:e>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𝑋</m:t>
                              </m:r>
                            </m:e>
                            <m:sub>
                              <m:r>
                                <a:rPr lang="en-US" altLang="ko-KR" sz="1800" i="1">
                                  <a:latin typeface="Cambria Math" panose="02040503050406030204" pitchFamily="18" charset="0"/>
                                  <a:cs typeface="Arial" panose="020B0604020202020204" pitchFamily="34" charset="0"/>
                                </a:rPr>
                                <m:t>𝑠</m:t>
                              </m:r>
                            </m:sub>
                          </m:sSub>
                          <m:r>
                            <a:rPr lang="en-US" altLang="ko-KR" sz="1800" i="1">
                              <a:latin typeface="Cambria Math" panose="02040503050406030204" pitchFamily="18" charset="0"/>
                              <a:cs typeface="Arial" panose="020B0604020202020204" pitchFamily="34" charset="0"/>
                            </a:rPr>
                            <m:t>=</m:t>
                          </m:r>
                          <m:r>
                            <a:rPr lang="en-US" altLang="ko-KR" sz="1800" b="0" i="1" smtClean="0">
                              <a:latin typeface="Cambria Math" panose="02040503050406030204" pitchFamily="18" charset="0"/>
                              <a:cs typeface="Arial" panose="020B0604020202020204" pitchFamily="34" charset="0"/>
                            </a:rPr>
                            <m:t>𝑥</m:t>
                          </m:r>
                        </m:e>
                      </m:d>
                      <m:r>
                        <a:rPr lang="en-US" altLang="ko-KR" sz="1800">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𝑃</m:t>
                      </m:r>
                      <m:d>
                        <m:dPr>
                          <m:ctrlPr>
                            <a:rPr lang="en-US" altLang="ko-KR" sz="1800" i="1">
                              <a:latin typeface="Cambria Math" panose="02040503050406030204" pitchFamily="18" charset="0"/>
                              <a:cs typeface="Arial" panose="020B0604020202020204" pitchFamily="34" charset="0"/>
                            </a:rPr>
                          </m:ctrlPr>
                        </m:dPr>
                        <m:e>
                          <m:sSub>
                            <m:sSubPr>
                              <m:ctrlPr>
                                <a:rPr lang="en-US" altLang="ko-KR" sz="1800" i="1">
                                  <a:latin typeface="Cambria Math" panose="02040503050406030204" pitchFamily="18" charset="0"/>
                                  <a:cs typeface="Arial" panose="020B0604020202020204" pitchFamily="34" charset="0"/>
                                </a:rPr>
                              </m:ctrlPr>
                            </m:sSubPr>
                            <m:e>
                              <m:r>
                                <m:rPr>
                                  <m:sty m:val="p"/>
                                </m:rPr>
                                <a:rPr lang="en-US" altLang="ko-KR" sz="1800">
                                  <a:latin typeface="Cambria Math" panose="02040503050406030204" pitchFamily="18" charset="0"/>
                                  <a:cs typeface="Arial" panose="020B0604020202020204" pitchFamily="34" charset="0"/>
                                </a:rPr>
                                <m:t>X</m:t>
                              </m:r>
                            </m:e>
                            <m:sub>
                              <m:r>
                                <m:rPr>
                                  <m:sty m:val="p"/>
                                </m:rPr>
                                <a:rPr lang="en-US" altLang="ko-KR" sz="1800">
                                  <a:latin typeface="Cambria Math" panose="02040503050406030204" pitchFamily="18" charset="0"/>
                                  <a:cs typeface="Arial" panose="020B0604020202020204" pitchFamily="34" charset="0"/>
                                </a:rPr>
                                <m:t>t</m:t>
                              </m:r>
                            </m:sub>
                          </m:sSub>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𝐵</m:t>
                          </m:r>
                        </m:e>
                        <m:e>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𝑋</m:t>
                              </m:r>
                            </m:e>
                            <m:sub>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𝑟</m:t>
                                  </m:r>
                                </m:e>
                                <m:sub>
                                  <m:r>
                                    <a:rPr lang="en-US" altLang="ko-KR" sz="1800" i="1">
                                      <a:latin typeface="Cambria Math" panose="02040503050406030204" pitchFamily="18" charset="0"/>
                                      <a:cs typeface="Arial" panose="020B0604020202020204" pitchFamily="34" charset="0"/>
                                    </a:rPr>
                                    <m:t>1</m:t>
                                  </m:r>
                                </m:sub>
                              </m:sSub>
                            </m:sub>
                          </m:sSub>
                          <m:r>
                            <a:rPr lang="en-US" altLang="ko-KR" sz="1800" i="1">
                              <a:latin typeface="Cambria Math" panose="02040503050406030204" pitchFamily="18" charset="0"/>
                              <a:cs typeface="Arial" panose="020B0604020202020204" pitchFamily="34" charset="0"/>
                            </a:rPr>
                            <m:t>=</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𝑥</m:t>
                              </m:r>
                            </m:e>
                            <m:sub>
                              <m:r>
                                <a:rPr lang="en-US" altLang="ko-KR" sz="1800" i="1">
                                  <a:latin typeface="Cambria Math" panose="02040503050406030204" pitchFamily="18" charset="0"/>
                                  <a:cs typeface="Arial" panose="020B0604020202020204" pitchFamily="34" charset="0"/>
                                </a:rPr>
                                <m:t>1</m:t>
                              </m:r>
                            </m:sub>
                          </m:sSub>
                          <m:r>
                            <a:rPr lang="en-US" altLang="ko-KR" sz="1800" i="1">
                              <a:latin typeface="Cambria Math" panose="02040503050406030204" pitchFamily="18" charset="0"/>
                              <a:cs typeface="Arial" panose="020B0604020202020204" pitchFamily="34" charset="0"/>
                            </a:rPr>
                            <m:t>, ⋯,</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𝑋</m:t>
                              </m:r>
                            </m:e>
                            <m:sub>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𝑟</m:t>
                                  </m:r>
                                </m:e>
                                <m:sub>
                                  <m:r>
                                    <a:rPr lang="en-US" altLang="ko-KR" sz="1800" i="1">
                                      <a:latin typeface="Cambria Math" panose="02040503050406030204" pitchFamily="18" charset="0"/>
                                      <a:cs typeface="Arial" panose="020B0604020202020204" pitchFamily="34" charset="0"/>
                                    </a:rPr>
                                    <m:t>𝑛</m:t>
                                  </m:r>
                                </m:sub>
                              </m:sSub>
                            </m:sub>
                          </m:sSub>
                          <m:r>
                            <a:rPr lang="en-US" altLang="ko-KR" sz="1800" i="1">
                              <a:latin typeface="Cambria Math" panose="02040503050406030204" pitchFamily="18" charset="0"/>
                              <a:cs typeface="Arial" panose="020B0604020202020204" pitchFamily="34" charset="0"/>
                            </a:rPr>
                            <m:t>=</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𝑥</m:t>
                              </m:r>
                            </m:e>
                            <m:sub>
                              <m:r>
                                <a:rPr lang="en-US" altLang="ko-KR" sz="1800" i="1">
                                  <a:latin typeface="Cambria Math" panose="02040503050406030204" pitchFamily="18" charset="0"/>
                                  <a:cs typeface="Arial" panose="020B0604020202020204" pitchFamily="34" charset="0"/>
                                </a:rPr>
                                <m:t>𝑛</m:t>
                              </m:r>
                            </m:sub>
                          </m:sSub>
                          <m:r>
                            <a:rPr lang="en-US" altLang="ko-KR" sz="1800" i="1">
                              <a:latin typeface="Cambria Math" panose="02040503050406030204" pitchFamily="18" charset="0"/>
                              <a:cs typeface="Arial" panose="020B0604020202020204" pitchFamily="34" charset="0"/>
                            </a:rPr>
                            <m:t>, </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𝑋</m:t>
                              </m:r>
                            </m:e>
                            <m:sub>
                              <m:r>
                                <a:rPr lang="en-US" altLang="ko-KR" sz="1800" i="1">
                                  <a:latin typeface="Cambria Math" panose="02040503050406030204" pitchFamily="18" charset="0"/>
                                  <a:cs typeface="Arial" panose="020B0604020202020204" pitchFamily="34" charset="0"/>
                                </a:rPr>
                                <m:t>𝑠</m:t>
                              </m:r>
                            </m:sub>
                          </m:sSub>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𝑥</m:t>
                          </m:r>
                        </m:e>
                      </m:d>
                    </m:oMath>
                  </m:oMathPara>
                </a14:m>
                <a:endParaRPr lang="en-US" altLang="ko-KR" sz="1800" dirty="0">
                  <a:latin typeface="Arial" panose="020B0604020202020204" pitchFamily="34" charset="0"/>
                  <a:cs typeface="Arial" panose="020B0604020202020204" pitchFamily="34" charset="0"/>
                </a:endParaRPr>
              </a:p>
              <a:p>
                <a:pPr>
                  <a:lnSpc>
                    <a:spcPct val="120000"/>
                  </a:lnSpc>
                </a:pPr>
                <a:r>
                  <a:rPr lang="en-US" altLang="ko-KR" sz="1800" dirty="0">
                    <a:latin typeface="Arial" panose="020B0604020202020204" pitchFamily="34" charset="0"/>
                    <a:cs typeface="Arial" panose="020B0604020202020204" pitchFamily="34" charset="0"/>
                  </a:rPr>
                  <a:t>For all </a:t>
                </a:r>
                <a:r>
                  <a:rPr lang="en-US" altLang="ko-KR" sz="1800" dirty="0" err="1">
                    <a:latin typeface="Arial" panose="020B0604020202020204" pitchFamily="34" charset="0"/>
                    <a:cs typeface="Arial" panose="020B0604020202020204" pitchFamily="34" charset="0"/>
                  </a:rPr>
                  <a:t>Borel</a:t>
                </a:r>
                <a:r>
                  <a:rPr lang="en-US" altLang="ko-KR" sz="1800" dirty="0">
                    <a:latin typeface="Arial" panose="020B0604020202020204" pitchFamily="34" charset="0"/>
                    <a:cs typeface="Arial" panose="020B0604020202020204" pitchFamily="34" charset="0"/>
                  </a:rPr>
                  <a:t> subsets </a:t>
                </a:r>
                <a14:m>
                  <m:oMath xmlns:m="http://schemas.openxmlformats.org/officeDocument/2006/math">
                    <m:r>
                      <a:rPr lang="en-US" altLang="ko-KR" sz="1800" i="1">
                        <a:latin typeface="Cambria Math" panose="02040503050406030204" pitchFamily="18" charset="0"/>
                        <a:cs typeface="Arial" panose="020B0604020202020204" pitchFamily="34" charset="0"/>
                      </a:rPr>
                      <m:t>𝐵</m:t>
                    </m:r>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ℝ</m:t>
                    </m:r>
                  </m:oMath>
                </a14:m>
                <a:r>
                  <a:rPr lang="en-US" altLang="ko-KR" sz="1800" dirty="0">
                    <a:latin typeface="Arial" panose="020B0604020202020204" pitchFamily="34" charset="0"/>
                    <a:cs typeface="Arial" panose="020B0604020202020204" pitchFamily="34" charset="0"/>
                  </a:rPr>
                  <a:t>, time instants </a:t>
                </a:r>
                <a14:m>
                  <m:oMath xmlns:m="http://schemas.openxmlformats.org/officeDocument/2006/math">
                    <m:r>
                      <a:rPr lang="en-US" altLang="ko-KR" sz="1800" i="1">
                        <a:latin typeface="Cambria Math" panose="02040503050406030204" pitchFamily="18" charset="0"/>
                        <a:cs typeface="Arial" panose="020B0604020202020204" pitchFamily="34" charset="0"/>
                      </a:rPr>
                      <m:t>0≤</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𝑟</m:t>
                        </m:r>
                      </m:e>
                      <m:sub>
                        <m:r>
                          <a:rPr lang="en-US" altLang="ko-KR" sz="1800" i="1">
                            <a:latin typeface="Cambria Math" panose="02040503050406030204" pitchFamily="18" charset="0"/>
                            <a:cs typeface="Arial" panose="020B0604020202020204" pitchFamily="34" charset="0"/>
                          </a:rPr>
                          <m:t>1</m:t>
                        </m:r>
                      </m:sub>
                    </m:sSub>
                    <m:r>
                      <a:rPr lang="en-US" altLang="ko-KR" sz="1800" i="1">
                        <a:latin typeface="Cambria Math" panose="02040503050406030204" pitchFamily="18" charset="0"/>
                        <a:cs typeface="Arial" panose="020B0604020202020204" pitchFamily="34" charset="0"/>
                      </a:rPr>
                      <m:t>≤⋯≤</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𝑟</m:t>
                        </m:r>
                      </m:e>
                      <m:sub>
                        <m:r>
                          <a:rPr lang="en-US" altLang="ko-KR" sz="1800" i="1">
                            <a:latin typeface="Cambria Math" panose="02040503050406030204" pitchFamily="18" charset="0"/>
                            <a:cs typeface="Arial" panose="020B0604020202020204" pitchFamily="34" charset="0"/>
                          </a:rPr>
                          <m:t>𝑛</m:t>
                        </m:r>
                      </m:sub>
                    </m:sSub>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𝑠</m:t>
                    </m:r>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𝑡</m:t>
                    </m:r>
                  </m:oMath>
                </a14:m>
                <a:r>
                  <a:rPr lang="en-US" altLang="ko-KR" sz="1800" dirty="0">
                    <a:latin typeface="Arial" panose="020B0604020202020204" pitchFamily="34" charset="0"/>
                    <a:cs typeface="Arial" panose="020B0604020202020204" pitchFamily="34" charset="0"/>
                  </a:rPr>
                  <a:t> and all </a:t>
                </a:r>
                <a14:m>
                  <m:oMath xmlns:m="http://schemas.openxmlformats.org/officeDocument/2006/math">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𝑥</m:t>
                        </m:r>
                      </m:e>
                      <m:sub>
                        <m:r>
                          <a:rPr lang="en-US" altLang="ko-KR" sz="1800" i="1">
                            <a:latin typeface="Cambria Math" panose="02040503050406030204" pitchFamily="18" charset="0"/>
                            <a:cs typeface="Arial" panose="020B0604020202020204" pitchFamily="34" charset="0"/>
                          </a:rPr>
                          <m:t>1</m:t>
                        </m:r>
                      </m:sub>
                    </m:sSub>
                    <m:r>
                      <a:rPr lang="en-US" altLang="ko-KR" sz="1800" i="1">
                        <a:latin typeface="Cambria Math" panose="02040503050406030204" pitchFamily="18" charset="0"/>
                        <a:cs typeface="Arial" panose="020B0604020202020204" pitchFamily="34" charset="0"/>
                      </a:rPr>
                      <m:t>, ⋯, </m:t>
                    </m:r>
                    <m:sSub>
                      <m:sSubPr>
                        <m:ctrlPr>
                          <a:rPr lang="en-US" altLang="ko-KR" sz="1800" i="1">
                            <a:latin typeface="Cambria Math" panose="02040503050406030204" pitchFamily="18" charset="0"/>
                            <a:cs typeface="Arial" panose="020B0604020202020204" pitchFamily="34" charset="0"/>
                          </a:rPr>
                        </m:ctrlPr>
                      </m:sSubPr>
                      <m:e>
                        <m:r>
                          <a:rPr lang="en-US" altLang="ko-KR" sz="1800" i="1">
                            <a:latin typeface="Cambria Math" panose="02040503050406030204" pitchFamily="18" charset="0"/>
                            <a:cs typeface="Arial" panose="020B0604020202020204" pitchFamily="34" charset="0"/>
                          </a:rPr>
                          <m:t>𝑥</m:t>
                        </m:r>
                      </m:e>
                      <m:sub>
                        <m:r>
                          <a:rPr lang="en-US" altLang="ko-KR" sz="1800" i="1">
                            <a:latin typeface="Cambria Math" panose="02040503050406030204" pitchFamily="18" charset="0"/>
                            <a:cs typeface="Arial" panose="020B0604020202020204" pitchFamily="34" charset="0"/>
                          </a:rPr>
                          <m:t>𝑛</m:t>
                        </m:r>
                      </m:sub>
                    </m:sSub>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𝑥</m:t>
                    </m:r>
                    <m:r>
                      <a:rPr lang="en-US" altLang="ko-KR" sz="1800" i="1">
                        <a:latin typeface="Cambria Math" panose="02040503050406030204" pitchFamily="18" charset="0"/>
                        <a:cs typeface="Arial" panose="020B0604020202020204" pitchFamily="34" charset="0"/>
                      </a:rPr>
                      <m:t>∈</m:t>
                    </m:r>
                    <m:r>
                      <a:rPr lang="en-US" altLang="ko-KR" sz="1800" i="1">
                        <a:latin typeface="Cambria Math" panose="02040503050406030204" pitchFamily="18" charset="0"/>
                        <a:cs typeface="Arial" panose="020B0604020202020204" pitchFamily="34" charset="0"/>
                      </a:rPr>
                      <m:t>ℝ</m:t>
                    </m:r>
                  </m:oMath>
                </a14:m>
                <a:r>
                  <a:rPr lang="en-US" altLang="ko-KR" sz="1800" dirty="0">
                    <a:latin typeface="Arial" panose="020B0604020202020204" pitchFamily="34" charset="0"/>
                    <a:cs typeface="Arial" panose="020B0604020202020204" pitchFamily="34" charset="0"/>
                  </a:rPr>
                  <a:t> for which the conditional probabilities are defined.</a:t>
                </a:r>
              </a:p>
              <a:p>
                <a:pPr>
                  <a:lnSpc>
                    <a:spcPct val="120000"/>
                  </a:lnSpc>
                </a:pPr>
                <a:endParaRPr lang="en-US" altLang="ko-KR" b="1" dirty="0">
                  <a:latin typeface="Arial" panose="020B0604020202020204" pitchFamily="34" charset="0"/>
                  <a:cs typeface="Arial" panose="020B0604020202020204" pitchFamily="34" charset="0"/>
                </a:endParaRPr>
              </a:p>
              <a:p>
                <a:pPr>
                  <a:lnSpc>
                    <a:spcPct val="120000"/>
                  </a:lnSpc>
                </a:pPr>
                <a:r>
                  <a:rPr lang="en-US" altLang="ko-KR" b="1" dirty="0">
                    <a:latin typeface="Arial" panose="020B0604020202020204" pitchFamily="34" charset="0"/>
                    <a:cs typeface="Arial" panose="020B0604020202020204" pitchFamily="34" charset="0"/>
                  </a:rPr>
                  <a:t>Transition density</a:t>
                </a:r>
              </a:p>
              <a:p>
                <a:pPr>
                  <a:lnSpc>
                    <a:spcPct val="120000"/>
                  </a:lnSpc>
                </a:pPr>
                <a:r>
                  <a:rPr lang="en-US" altLang="ko-KR" dirty="0">
                    <a:latin typeface="Arial" panose="020B0604020202020204" pitchFamily="34" charset="0"/>
                    <a:cs typeface="Arial" panose="020B0604020202020204" pitchFamily="34" charset="0"/>
                  </a:rPr>
                  <a:t>For fixed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𝑠</m:t>
                    </m:r>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𝑥</m:t>
                    </m:r>
                  </m:oMath>
                </a14:m>
                <a:r>
                  <a:rPr lang="en-US" altLang="ko-KR" dirty="0">
                    <a:latin typeface="Arial" panose="020B0604020202020204" pitchFamily="34" charset="0"/>
                    <a:cs typeface="Arial" panose="020B0604020202020204" pitchFamily="34" charset="0"/>
                  </a:rPr>
                  <a:t> and t the transition probability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𝑃</m:t>
                    </m:r>
                    <m:d>
                      <m:dPr>
                        <m:ctrlPr>
                          <a:rPr lang="en-US" altLang="ko-KR" i="1" dirty="0" smtClean="0">
                            <a:latin typeface="Cambria Math" panose="02040503050406030204" pitchFamily="18" charset="0"/>
                            <a:cs typeface="Arial" panose="020B0604020202020204" pitchFamily="34" charset="0"/>
                          </a:rPr>
                        </m:ctrlPr>
                      </m:dPr>
                      <m:e>
                        <m:sSub>
                          <m:sSubPr>
                            <m:ctrlPr>
                              <a:rPr lang="en-US" altLang="ko-KR" i="1" dirty="0" err="1" smtClean="0">
                                <a:latin typeface="Cambria Math" panose="02040503050406030204" pitchFamily="18" charset="0"/>
                                <a:cs typeface="Arial" panose="020B0604020202020204" pitchFamily="34" charset="0"/>
                              </a:rPr>
                            </m:ctrlPr>
                          </m:sSubPr>
                          <m:e>
                            <m:r>
                              <a:rPr lang="en-US" altLang="ko-KR" i="1" dirty="0" err="1" smtClean="0">
                                <a:latin typeface="Cambria Math" panose="02040503050406030204" pitchFamily="18" charset="0"/>
                                <a:cs typeface="Arial" panose="020B0604020202020204" pitchFamily="34" charset="0"/>
                              </a:rPr>
                              <m:t>𝑋</m:t>
                            </m:r>
                          </m:e>
                          <m:sub>
                            <m:r>
                              <a:rPr lang="en-US" altLang="ko-KR" i="1" dirty="0" err="1" smtClean="0">
                                <a:latin typeface="Cambria Math" panose="02040503050406030204" pitchFamily="18" charset="0"/>
                                <a:cs typeface="Arial" panose="020B0604020202020204" pitchFamily="34" charset="0"/>
                              </a:rPr>
                              <m:t>𝑡</m:t>
                            </m:r>
                          </m:sub>
                        </m:sSub>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𝐵</m:t>
                        </m:r>
                      </m:e>
                      <m:e>
                        <m:sSub>
                          <m:sSubPr>
                            <m:ctrlPr>
                              <a:rPr lang="en-US" altLang="ko-KR" i="1" dirty="0" smtClean="0">
                                <a:latin typeface="Cambria Math" panose="02040503050406030204" pitchFamily="18" charset="0"/>
                                <a:cs typeface="Arial" panose="020B0604020202020204" pitchFamily="34" charset="0"/>
                              </a:rPr>
                            </m:ctrlPr>
                          </m:sSubPr>
                          <m:e>
                            <m:r>
                              <a:rPr lang="en-US" altLang="ko-KR" i="1" dirty="0" smtClean="0">
                                <a:latin typeface="Cambria Math" panose="02040503050406030204" pitchFamily="18" charset="0"/>
                                <a:cs typeface="Arial" panose="020B0604020202020204" pitchFamily="34" charset="0"/>
                              </a:rPr>
                              <m:t>𝑋</m:t>
                            </m:r>
                          </m:e>
                          <m:sub>
                            <m:r>
                              <a:rPr lang="en-US" altLang="ko-KR" i="1" dirty="0" smtClean="0">
                                <a:latin typeface="Cambria Math" panose="02040503050406030204" pitchFamily="18" charset="0"/>
                                <a:cs typeface="Arial" panose="020B0604020202020204" pitchFamily="34" charset="0"/>
                              </a:rPr>
                              <m:t>𝑠</m:t>
                            </m:r>
                          </m:sub>
                        </m:sSub>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𝑥</m:t>
                        </m:r>
                      </m:e>
                    </m:d>
                  </m:oMath>
                </a14:m>
                <a:r>
                  <a:rPr lang="en-US" altLang="ko-KR" dirty="0">
                    <a:latin typeface="Arial" panose="020B0604020202020204" pitchFamily="34" charset="0"/>
                    <a:cs typeface="Arial" panose="020B0604020202020204" pitchFamily="34" charset="0"/>
                  </a:rPr>
                  <a:t> is a probability measure on the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𝜎</m:t>
                    </m:r>
                  </m:oMath>
                </a14:m>
                <a:r>
                  <a:rPr lang="en-US" altLang="ko-KR" dirty="0">
                    <a:latin typeface="Arial" panose="020B0604020202020204" pitchFamily="34" charset="0"/>
                    <a:cs typeface="Arial" panose="020B0604020202020204" pitchFamily="34" charset="0"/>
                  </a:rPr>
                  <a:t>-algebra </a:t>
                </a:r>
                <a14:m>
                  <m:oMath xmlns:m="http://schemas.openxmlformats.org/officeDocument/2006/math">
                    <m:r>
                      <a:rPr lang="en-US" altLang="ko-KR" i="1" dirty="0" smtClean="0">
                        <a:latin typeface="Cambria Math" panose="02040503050406030204" pitchFamily="18" charset="0"/>
                        <a:cs typeface="Arial" panose="020B0604020202020204" pitchFamily="34" charset="0"/>
                      </a:rPr>
                      <m:t>ℬ</m:t>
                    </m:r>
                  </m:oMath>
                </a14:m>
                <a:r>
                  <a:rPr lang="en-US" altLang="ko-KR" dirty="0">
                    <a:latin typeface="Arial" panose="020B0604020202020204" pitchFamily="34" charset="0"/>
                    <a:cs typeface="Arial" panose="020B0604020202020204" pitchFamily="34" charset="0"/>
                  </a:rPr>
                  <a:t> of </a:t>
                </a:r>
                <a:r>
                  <a:rPr lang="en-US" altLang="ko-KR" dirty="0" err="1">
                    <a:latin typeface="Arial" panose="020B0604020202020204" pitchFamily="34" charset="0"/>
                    <a:cs typeface="Arial" panose="020B0604020202020204" pitchFamily="34" charset="0"/>
                  </a:rPr>
                  <a:t>Borel</a:t>
                </a:r>
                <a:r>
                  <a:rPr lang="en-US" altLang="ko-KR" dirty="0">
                    <a:latin typeface="Arial" panose="020B0604020202020204" pitchFamily="34" charset="0"/>
                    <a:cs typeface="Arial" panose="020B0604020202020204" pitchFamily="34" charset="0"/>
                  </a:rPr>
                  <a:t> subsets of </a:t>
                </a:r>
                <a14:m>
                  <m:oMath xmlns:m="http://schemas.openxmlformats.org/officeDocument/2006/math">
                    <m:r>
                      <a:rPr lang="en-US" altLang="ko-KR" i="1" dirty="0" smtClean="0">
                        <a:latin typeface="Cambria Math" panose="02040503050406030204" pitchFamily="18" charset="0"/>
                        <a:cs typeface="Arial" panose="020B0604020202020204" pitchFamily="34" charset="0"/>
                      </a:rPr>
                      <m:t>ℝ</m:t>
                    </m:r>
                  </m:oMath>
                </a14:m>
                <a:r>
                  <a:rPr lang="en-US" altLang="ko-KR" dirty="0">
                    <a:latin typeface="Arial" panose="020B0604020202020204" pitchFamily="34" charset="0"/>
                    <a:cs typeface="Arial" panose="020B0604020202020204" pitchFamily="34" charset="0"/>
                  </a:rPr>
                  <a:t> </a:t>
                </a:r>
                <a:r>
                  <a:rPr lang="en-US" altLang="ko-KR" dirty="0" err="1">
                    <a:latin typeface="Arial" panose="020B0604020202020204" pitchFamily="34" charset="0"/>
                    <a:cs typeface="Arial" panose="020B0604020202020204" pitchFamily="34" charset="0"/>
                  </a:rPr>
                  <a:t>s.t.</a:t>
                </a:r>
                <a:endParaRPr lang="en-US" altLang="ko-KR" dirty="0">
                  <a:latin typeface="Arial" panose="020B0604020202020204" pitchFamily="34"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cs typeface="Arial" panose="020B0604020202020204" pitchFamily="34" charset="0"/>
                        </a:rPr>
                        <m:t>𝑃</m:t>
                      </m:r>
                      <m:d>
                        <m:dPr>
                          <m:ctrlPr>
                            <a:rPr lang="en-US" altLang="ko-KR" b="0" i="1" smtClean="0">
                              <a:latin typeface="Cambria Math" panose="02040503050406030204" pitchFamily="18" charset="0"/>
                              <a:cs typeface="Arial" panose="020B0604020202020204" pitchFamily="34" charset="0"/>
                            </a:rPr>
                          </m:ctrlPr>
                        </m:dPr>
                        <m:e>
                          <m:sSub>
                            <m:sSubPr>
                              <m:ctrlPr>
                                <a:rPr lang="en-US" altLang="ko-KR" b="0" i="1" smtClean="0">
                                  <a:latin typeface="Cambria Math" panose="02040503050406030204" pitchFamily="18" charset="0"/>
                                  <a:cs typeface="Arial" panose="020B0604020202020204" pitchFamily="34" charset="0"/>
                                </a:rPr>
                              </m:ctrlPr>
                            </m:sSubPr>
                            <m:e>
                              <m:r>
                                <a:rPr lang="en-US" altLang="ko-KR" b="0" i="1" smtClean="0">
                                  <a:latin typeface="Cambria Math" panose="02040503050406030204" pitchFamily="18" charset="0"/>
                                  <a:cs typeface="Arial" panose="020B0604020202020204" pitchFamily="34" charset="0"/>
                                </a:rPr>
                                <m:t>𝑋</m:t>
                              </m:r>
                            </m:e>
                            <m:sub>
                              <m:r>
                                <a:rPr lang="en-US" altLang="ko-KR" b="0" i="1" smtClean="0">
                                  <a:latin typeface="Cambria Math" panose="02040503050406030204" pitchFamily="18" charset="0"/>
                                  <a:cs typeface="Arial" panose="020B0604020202020204" pitchFamily="34" charset="0"/>
                                </a:rPr>
                                <m:t>𝑡</m:t>
                              </m:r>
                            </m:sub>
                          </m:sSub>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𝐵</m:t>
                          </m:r>
                        </m:e>
                        <m:e>
                          <m:sSub>
                            <m:sSubPr>
                              <m:ctrlPr>
                                <a:rPr lang="en-US" altLang="ko-KR" b="0" i="1" smtClean="0">
                                  <a:latin typeface="Cambria Math" panose="02040503050406030204" pitchFamily="18" charset="0"/>
                                  <a:cs typeface="Arial" panose="020B0604020202020204" pitchFamily="34" charset="0"/>
                                </a:rPr>
                              </m:ctrlPr>
                            </m:sSubPr>
                            <m:e>
                              <m:r>
                                <a:rPr lang="en-US" altLang="ko-KR" b="0" i="1" smtClean="0">
                                  <a:latin typeface="Cambria Math" panose="02040503050406030204" pitchFamily="18" charset="0"/>
                                  <a:cs typeface="Arial" panose="020B0604020202020204" pitchFamily="34" charset="0"/>
                                </a:rPr>
                                <m:t>𝑋</m:t>
                              </m:r>
                            </m:e>
                            <m:sub>
                              <m:r>
                                <a:rPr lang="en-US" altLang="ko-KR" b="0" i="1" smtClean="0">
                                  <a:latin typeface="Cambria Math" panose="02040503050406030204" pitchFamily="18" charset="0"/>
                                  <a:cs typeface="Arial" panose="020B0604020202020204" pitchFamily="34" charset="0"/>
                                </a:rPr>
                                <m:t>𝑠</m:t>
                              </m:r>
                            </m:sub>
                          </m:sSub>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𝑡</m:t>
                          </m:r>
                        </m:e>
                      </m:d>
                      <m:r>
                        <a:rPr lang="en-US" altLang="ko-KR" b="0" i="1" smtClean="0">
                          <a:latin typeface="Cambria Math" panose="02040503050406030204" pitchFamily="18" charset="0"/>
                          <a:cs typeface="Arial" panose="020B0604020202020204" pitchFamily="34" charset="0"/>
                        </a:rPr>
                        <m:t>=</m:t>
                      </m:r>
                      <m:nary>
                        <m:naryPr>
                          <m:supHide m:val="on"/>
                          <m:ctrlPr>
                            <a:rPr lang="en-US" altLang="ko-KR" b="0" i="1" smtClean="0">
                              <a:latin typeface="Cambria Math" panose="02040503050406030204" pitchFamily="18" charset="0"/>
                              <a:cs typeface="Arial" panose="020B0604020202020204" pitchFamily="34" charset="0"/>
                            </a:rPr>
                          </m:ctrlPr>
                        </m:naryPr>
                        <m:sub>
                          <m:r>
                            <a:rPr lang="en-US" altLang="ko-KR" b="0" i="1" smtClean="0">
                              <a:latin typeface="Cambria Math" panose="02040503050406030204" pitchFamily="18" charset="0"/>
                              <a:cs typeface="Arial" panose="020B0604020202020204" pitchFamily="34" charset="0"/>
                            </a:rPr>
                            <m:t>𝐵</m:t>
                          </m:r>
                        </m:sub>
                        <m:sup/>
                        <m:e>
                          <m:r>
                            <a:rPr lang="en-US" altLang="ko-KR" b="0" i="1" smtClean="0">
                              <a:latin typeface="Cambria Math" panose="02040503050406030204" pitchFamily="18" charset="0"/>
                              <a:cs typeface="Arial" panose="020B0604020202020204" pitchFamily="34" charset="0"/>
                            </a:rPr>
                            <m:t>𝑝</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𝑑𝑦</m:t>
                          </m:r>
                        </m:e>
                      </m:nary>
                    </m:oMath>
                  </m:oMathPara>
                </a14:m>
                <a:endParaRPr lang="en-US" altLang="ko-KR" dirty="0">
                  <a:latin typeface="Arial" panose="020B0604020202020204" pitchFamily="34" charset="0"/>
                  <a:cs typeface="Arial" panose="020B0604020202020204" pitchFamily="34" charset="0"/>
                </a:endParaRPr>
              </a:p>
              <a:p>
                <a:pPr>
                  <a:lnSpc>
                    <a:spcPct val="120000"/>
                  </a:lnSpc>
                </a:pPr>
                <a:r>
                  <a:rPr lang="en-US" altLang="ko-KR" dirty="0">
                    <a:latin typeface="Arial" panose="020B0604020202020204" pitchFamily="34" charset="0"/>
                    <a:cs typeface="Arial" panose="020B0604020202020204" pitchFamily="34" charset="0"/>
                  </a:rPr>
                  <a:t>For all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𝐵</m:t>
                    </m:r>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ℬ</m:t>
                    </m:r>
                  </m:oMath>
                </a14:m>
                <a:r>
                  <a:rPr lang="en-US" altLang="ko-KR" dirty="0">
                    <a:latin typeface="Arial" panose="020B0604020202020204" pitchFamily="34" charset="0"/>
                    <a:cs typeface="Arial" panose="020B0604020202020204" pitchFamily="34" charset="0"/>
                  </a:rPr>
                  <a:t>. The quantity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𝑝</m:t>
                    </m:r>
                    <m:r>
                      <a:rPr lang="en-US" altLang="ko-KR" i="1" dirty="0" smtClean="0">
                        <a:latin typeface="Cambria Math" panose="02040503050406030204" pitchFamily="18" charset="0"/>
                        <a:cs typeface="Arial" panose="020B0604020202020204" pitchFamily="34" charset="0"/>
                      </a:rPr>
                      <m:t>(</m:t>
                    </m:r>
                    <m:r>
                      <a:rPr lang="en-US" altLang="ko-KR" b="0" i="1" dirty="0" smtClean="0">
                        <a:latin typeface="Cambria Math" panose="02040503050406030204" pitchFamily="18" charset="0"/>
                        <a:cs typeface="Arial" panose="020B0604020202020204" pitchFamily="34" charset="0"/>
                      </a:rPr>
                      <m:t>𝑡</m:t>
                    </m:r>
                    <m:r>
                      <a:rPr lang="en-US" altLang="ko-KR" i="1" dirty="0" err="1" smtClean="0">
                        <a:latin typeface="Cambria Math" panose="02040503050406030204" pitchFamily="18" charset="0"/>
                        <a:cs typeface="Arial" panose="020B0604020202020204" pitchFamily="34" charset="0"/>
                      </a:rPr>
                      <m:t>,</m:t>
                    </m:r>
                    <m:r>
                      <a:rPr lang="en-US" altLang="ko-KR" b="0" i="1" dirty="0"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m:t>
                    </m:r>
                    <m:r>
                      <a:rPr lang="en-US" altLang="ko-KR" b="0" i="1" dirty="0" smtClean="0">
                        <a:latin typeface="Cambria Math" panose="02040503050406030204" pitchFamily="18" charset="0"/>
                        <a:cs typeface="Arial" panose="020B0604020202020204" pitchFamily="34" charset="0"/>
                      </a:rPr>
                      <m:t>𝑠</m:t>
                    </m:r>
                    <m:r>
                      <a:rPr lang="en-US" altLang="ko-KR" i="1" dirty="0" smtClean="0">
                        <a:latin typeface="Cambria Math" panose="02040503050406030204" pitchFamily="18" charset="0"/>
                        <a:cs typeface="Arial" panose="020B0604020202020204" pitchFamily="34" charset="0"/>
                      </a:rPr>
                      <m:t>,</m:t>
                    </m:r>
                    <m:r>
                      <a:rPr lang="en-US" altLang="ko-KR" b="0" i="1" dirty="0" smtClean="0">
                        <a:latin typeface="Cambria Math" panose="02040503050406030204" pitchFamily="18" charset="0"/>
                        <a:cs typeface="Arial" panose="020B0604020202020204" pitchFamily="34" charset="0"/>
                      </a:rPr>
                      <m:t>𝑥</m:t>
                    </m:r>
                    <m:r>
                      <a:rPr lang="en-US" altLang="ko-KR" i="1" dirty="0" smtClean="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is the transition density.</a:t>
                </a:r>
                <a:endParaRPr lang="en-US" altLang="ko-KR" i="1" dirty="0">
                  <a:latin typeface="Arial" panose="020B0604020202020204" pitchFamily="34" charset="0"/>
                  <a:cs typeface="Arial" panose="020B0604020202020204" pitchFamily="34" charset="0"/>
                </a:endParaRPr>
              </a:p>
            </p:txBody>
          </p:sp>
        </mc:Choice>
        <mc:Fallback>
          <p:sp>
            <p:nvSpPr>
              <p:cNvPr id="7" name="직사각형 6"/>
              <p:cNvSpPr>
                <a:spLocks noRot="1" noChangeAspect="1" noMove="1" noResize="1" noEditPoints="1" noAdjustHandles="1" noChangeArrowheads="1" noChangeShapeType="1" noTextEdit="1"/>
              </p:cNvSpPr>
              <p:nvPr/>
            </p:nvSpPr>
            <p:spPr>
              <a:xfrm>
                <a:off x="628648" y="1484784"/>
                <a:ext cx="8143932" cy="4451796"/>
              </a:xfrm>
              <a:prstGeom prst="rect">
                <a:avLst/>
              </a:prstGeom>
              <a:blipFill>
                <a:blip r:embed="rId2"/>
                <a:stretch>
                  <a:fillRect l="-599" t="-137" r="-2470" b="-137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74401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Stochastic Differential Equation</a:t>
            </a:r>
            <a:endParaRPr lang="ko-KR" altLang="en-US" dirty="0"/>
          </a:p>
        </p:txBody>
      </p:sp>
      <mc:AlternateContent xmlns:mc="http://schemas.openxmlformats.org/markup-compatibility/2006">
        <mc:Choice xmlns:a14="http://schemas.microsoft.com/office/drawing/2010/main" Requires="a14">
          <p:sp>
            <p:nvSpPr>
              <p:cNvPr id="7" name="직사각형 6"/>
              <p:cNvSpPr/>
              <p:nvPr/>
            </p:nvSpPr>
            <p:spPr>
              <a:xfrm>
                <a:off x="628648" y="1484784"/>
                <a:ext cx="8143932" cy="5267852"/>
              </a:xfrm>
              <a:prstGeom prst="rect">
                <a:avLst/>
              </a:prstGeom>
            </p:spPr>
            <p:txBody>
              <a:bodyPr wrap="square">
                <a:spAutoFit/>
              </a:bodyPr>
              <a:lstStyle/>
              <a:p>
                <a:pPr>
                  <a:lnSpc>
                    <a:spcPct val="120000"/>
                  </a:lnSpc>
                </a:pPr>
                <a:r>
                  <a:rPr lang="en-US" altLang="ko-KR" b="1" dirty="0">
                    <a:latin typeface="Arial" panose="020B0604020202020204" pitchFamily="34" charset="0"/>
                    <a:cs typeface="Arial" panose="020B0604020202020204" pitchFamily="34" charset="0"/>
                  </a:rPr>
                  <a:t>Time homogeneous</a:t>
                </a:r>
              </a:p>
              <a:p>
                <a:pPr>
                  <a:lnSpc>
                    <a:spcPct val="120000"/>
                  </a:lnSpc>
                </a:pPr>
                <a:r>
                  <a:rPr lang="en-US" altLang="ko-KR" dirty="0">
                    <a:latin typeface="Arial" panose="020B0604020202020204" pitchFamily="34" charset="0"/>
                    <a:cs typeface="Arial" panose="020B0604020202020204" pitchFamily="34" charset="0"/>
                  </a:rPr>
                  <a:t>If all its transition densities depend only on the time difference, then the Markov process is </a:t>
                </a:r>
                <a:r>
                  <a:rPr lang="en-US" altLang="ko-KR" i="1" dirty="0">
                    <a:latin typeface="Arial" panose="020B0604020202020204" pitchFamily="34" charset="0"/>
                    <a:cs typeface="Arial" panose="020B0604020202020204" pitchFamily="34" charset="0"/>
                  </a:rPr>
                  <a:t>homogeneous </a:t>
                </a:r>
                <a:r>
                  <a:rPr lang="en-US" altLang="ko-KR" dirty="0">
                    <a:latin typeface="Arial" panose="020B0604020202020204" pitchFamily="34" charset="0"/>
                    <a:cs typeface="Arial" panose="020B0604020202020204" pitchFamily="34" charset="0"/>
                  </a:rPr>
                  <a:t>and we write, for any </a:t>
                </a:r>
                <a14:m>
                  <m:oMath xmlns:m="http://schemas.openxmlformats.org/officeDocument/2006/math">
                    <m:r>
                      <a:rPr lang="en-US" altLang="ko-KR" i="1" dirty="0">
                        <a:latin typeface="Cambria Math" panose="02040503050406030204" pitchFamily="18" charset="0"/>
                        <a:cs typeface="Arial" panose="020B0604020202020204" pitchFamily="34" charset="0"/>
                      </a:rPr>
                      <m:t>0</m:t>
                    </m:r>
                    <m:r>
                      <a:rPr lang="en-US" altLang="ko-KR" i="1"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𝑠</m:t>
                    </m:r>
                    <m:r>
                      <a:rPr lang="en-US" altLang="ko-KR" i="1" dirty="0" smtClean="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b="0" i="1" dirty="0" smtClean="0">
                        <a:latin typeface="Cambria Math" panose="02040503050406030204" pitchFamily="18" charset="0"/>
                        <a:cs typeface="Arial" panose="020B0604020202020204" pitchFamily="34" charset="0"/>
                      </a:rPr>
                      <m:t>,</m:t>
                    </m:r>
                  </m:oMath>
                </a14:m>
                <a:endParaRPr lang="en-US" altLang="ko-KR" b="0" dirty="0">
                  <a:latin typeface="Arial" panose="020B0604020202020204" pitchFamily="34"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r>
                        <a:rPr lang="en-US" altLang="ko-KR" i="1" smtClean="0">
                          <a:latin typeface="Cambria Math" panose="02040503050406030204" pitchFamily="18" charset="0"/>
                          <a:cs typeface="Arial" panose="020B0604020202020204" pitchFamily="34" charset="0"/>
                        </a:rPr>
                        <m:t>𝑝</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𝑝</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;0,</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𝑝</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r>
                        <a:rPr lang="en-US" altLang="ko-KR" b="0" i="1" smtClean="0">
                          <a:latin typeface="Cambria Math" panose="02040503050406030204" pitchFamily="18" charset="0"/>
                          <a:cs typeface="Arial" panose="020B0604020202020204" pitchFamily="34" charset="0"/>
                        </a:rPr>
                        <m:t>)</m:t>
                      </m:r>
                    </m:oMath>
                  </m:oMathPara>
                </a14:m>
                <a:endParaRPr lang="en-US" altLang="ko-KR" i="1" dirty="0">
                  <a:latin typeface="Arial" panose="020B0604020202020204" pitchFamily="34" charset="0"/>
                  <a:cs typeface="Arial" panose="020B0604020202020204" pitchFamily="34" charset="0"/>
                </a:endParaRPr>
              </a:p>
              <a:p>
                <a:pPr>
                  <a:lnSpc>
                    <a:spcPct val="120000"/>
                  </a:lnSpc>
                </a:pPr>
                <a:r>
                  <a:rPr lang="en-US" altLang="ko-KR" b="1" dirty="0">
                    <a:latin typeface="Arial" panose="020B0604020202020204" pitchFamily="34" charset="0"/>
                    <a:cs typeface="Arial" panose="020B0604020202020204" pitchFamily="34" charset="0"/>
                  </a:rPr>
                  <a:t>Diffusion Process</a:t>
                </a:r>
              </a:p>
              <a:p>
                <a:pPr>
                  <a:lnSpc>
                    <a:spcPct val="120000"/>
                  </a:lnSpc>
                </a:pPr>
                <a:r>
                  <a:rPr lang="en-US" altLang="ko-KR" dirty="0">
                    <a:latin typeface="Arial" panose="020B0604020202020204" pitchFamily="34" charset="0"/>
                    <a:cs typeface="Arial" panose="020B0604020202020204" pitchFamily="34" charset="0"/>
                  </a:rPr>
                  <a:t>A Markov process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𝑋</m:t>
                    </m:r>
                    <m:r>
                      <a:rPr lang="en-US" altLang="ko-KR" i="1" dirty="0" smtClean="0">
                        <a:latin typeface="Cambria Math" panose="02040503050406030204" pitchFamily="18" charset="0"/>
                        <a:cs typeface="Arial" panose="020B0604020202020204" pitchFamily="34" charset="0"/>
                      </a:rPr>
                      <m:t>={</m:t>
                    </m:r>
                    <m:sSub>
                      <m:sSubPr>
                        <m:ctrlPr>
                          <a:rPr lang="en-US" altLang="ko-KR" i="1" dirty="0" err="1" smtClean="0">
                            <a:latin typeface="Cambria Math" panose="02040503050406030204" pitchFamily="18" charset="0"/>
                            <a:cs typeface="Arial" panose="020B0604020202020204" pitchFamily="34" charset="0"/>
                          </a:rPr>
                        </m:ctrlPr>
                      </m:sSubPr>
                      <m:e>
                        <m:r>
                          <a:rPr lang="en-US" altLang="ko-KR" i="1" dirty="0" err="1" smtClean="0">
                            <a:latin typeface="Cambria Math" panose="02040503050406030204" pitchFamily="18" charset="0"/>
                            <a:cs typeface="Arial" panose="020B0604020202020204" pitchFamily="34" charset="0"/>
                          </a:rPr>
                          <m:t>𝑋</m:t>
                        </m:r>
                      </m:e>
                      <m:sub>
                        <m:r>
                          <a:rPr lang="en-US" altLang="ko-KR" i="1" dirty="0" err="1" smtClean="0">
                            <a:latin typeface="Cambria Math" panose="02040503050406030204" pitchFamily="18" charset="0"/>
                            <a:cs typeface="Arial" panose="020B0604020202020204" pitchFamily="34" charset="0"/>
                          </a:rPr>
                          <m:t>𝑡</m:t>
                        </m:r>
                      </m:sub>
                    </m:sSub>
                    <m:r>
                      <a:rPr lang="en-US" altLang="ko-KR" i="1" dirty="0" err="1"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𝑡</m:t>
                    </m:r>
                    <m:r>
                      <a:rPr lang="en-US" altLang="ko-KR" i="1" dirty="0" smtClean="0">
                        <a:latin typeface="Cambria Math" panose="02040503050406030204" pitchFamily="18" charset="0"/>
                        <a:cs typeface="Arial" panose="020B0604020202020204" pitchFamily="34" charset="0"/>
                      </a:rPr>
                      <m:t>∈</m:t>
                    </m:r>
                    <m:sSup>
                      <m:sSupPr>
                        <m:ctrlPr>
                          <a:rPr lang="en-US" altLang="ko-KR" i="1" dirty="0" smtClean="0">
                            <a:latin typeface="Cambria Math" panose="02040503050406030204" pitchFamily="18" charset="0"/>
                            <a:cs typeface="Arial" panose="020B0604020202020204" pitchFamily="34" charset="0"/>
                          </a:rPr>
                        </m:ctrlPr>
                      </m:sSupPr>
                      <m:e>
                        <m:r>
                          <a:rPr lang="en-US" altLang="ko-KR" i="1" dirty="0" smtClean="0">
                            <a:latin typeface="Cambria Math" panose="02040503050406030204" pitchFamily="18" charset="0"/>
                            <a:cs typeface="Arial" panose="020B0604020202020204" pitchFamily="34" charset="0"/>
                          </a:rPr>
                          <m:t>ℝ</m:t>
                        </m:r>
                      </m:e>
                      <m:sup>
                        <m:r>
                          <a:rPr lang="en-US" altLang="ko-KR" i="1" dirty="0" smtClean="0">
                            <a:latin typeface="Cambria Math" panose="02040503050406030204" pitchFamily="18" charset="0"/>
                            <a:cs typeface="Arial" panose="020B0604020202020204" pitchFamily="34" charset="0"/>
                          </a:rPr>
                          <m:t>+</m:t>
                        </m:r>
                      </m:sup>
                    </m:sSup>
                    <m:r>
                      <a:rPr lang="en-US" altLang="ko-KR" i="1" dirty="0" smtClean="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is a </a:t>
                </a:r>
                <a:r>
                  <a:rPr lang="en-US" altLang="ko-KR" i="1" dirty="0">
                    <a:latin typeface="Arial" panose="020B0604020202020204" pitchFamily="34" charset="0"/>
                    <a:cs typeface="Arial" panose="020B0604020202020204" pitchFamily="34" charset="0"/>
                  </a:rPr>
                  <a:t>diffusion process</a:t>
                </a:r>
                <a:r>
                  <a:rPr lang="en-US" altLang="ko-KR" dirty="0">
                    <a:latin typeface="Arial" panose="020B0604020202020204" pitchFamily="34" charset="0"/>
                    <a:cs typeface="Arial" panose="020B0604020202020204" pitchFamily="34" charset="0"/>
                  </a:rPr>
                  <a:t> if the following limits exist for all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𝜀</m:t>
                    </m:r>
                    <m:r>
                      <a:rPr lang="en-US" altLang="ko-KR" i="1" dirty="0" smtClean="0">
                        <a:latin typeface="Cambria Math" panose="02040503050406030204" pitchFamily="18" charset="0"/>
                        <a:cs typeface="Arial" panose="020B0604020202020204" pitchFamily="34" charset="0"/>
                      </a:rPr>
                      <m:t>&gt;0, </m:t>
                    </m:r>
                    <m:r>
                      <a:rPr lang="en-US" altLang="ko-KR" i="1" dirty="0" smtClean="0">
                        <a:latin typeface="Cambria Math" panose="02040503050406030204" pitchFamily="18" charset="0"/>
                        <a:cs typeface="Arial" panose="020B0604020202020204" pitchFamily="34" charset="0"/>
                      </a:rPr>
                      <m:t>𝑠</m:t>
                    </m:r>
                    <m:r>
                      <a:rPr lang="en-US" altLang="ko-KR" i="1" dirty="0" smtClean="0">
                        <a:latin typeface="Cambria Math" panose="02040503050406030204" pitchFamily="18" charset="0"/>
                        <a:cs typeface="Arial" panose="020B0604020202020204" pitchFamily="34" charset="0"/>
                      </a:rPr>
                      <m:t>≥0</m:t>
                    </m:r>
                  </m:oMath>
                </a14:m>
                <a:r>
                  <a:rPr lang="en-US" altLang="ko-KR" dirty="0">
                    <a:latin typeface="Arial" panose="020B0604020202020204" pitchFamily="34" charset="0"/>
                    <a:cs typeface="Arial" panose="020B0604020202020204" pitchFamily="34" charset="0"/>
                  </a:rPr>
                  <a:t> and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𝑥</m:t>
                    </m:r>
                    <m:r>
                      <a:rPr lang="en-US" altLang="ko-KR" i="1" dirty="0" smtClean="0">
                        <a:latin typeface="Cambria Math" panose="02040503050406030204" pitchFamily="18" charset="0"/>
                        <a:cs typeface="Arial" panose="020B0604020202020204" pitchFamily="34" charset="0"/>
                      </a:rPr>
                      <m:t>∈</m:t>
                    </m:r>
                    <m:r>
                      <a:rPr lang="en-US" altLang="ko-KR" i="1" dirty="0" smtClean="0">
                        <a:latin typeface="Cambria Math" panose="02040503050406030204" pitchFamily="18" charset="0"/>
                        <a:cs typeface="Arial" panose="020B0604020202020204" pitchFamily="34" charset="0"/>
                      </a:rPr>
                      <m:t>ℝ</m:t>
                    </m:r>
                    <m:r>
                      <a:rPr lang="en-US" altLang="ko-KR" b="0" i="1" dirty="0" smtClean="0">
                        <a:latin typeface="Cambria Math" panose="02040503050406030204" pitchFamily="18" charset="0"/>
                        <a:cs typeface="Arial" panose="020B0604020202020204" pitchFamily="34" charset="0"/>
                      </a:rPr>
                      <m:t> </m:t>
                    </m:r>
                  </m:oMath>
                </a14:m>
                <a:r>
                  <a:rPr lang="en-US" altLang="ko-KR" dirty="0">
                    <a:latin typeface="Arial" panose="020B0604020202020204" pitchFamily="34" charset="0"/>
                    <a:cs typeface="Arial" panose="020B0604020202020204" pitchFamily="34" charset="0"/>
                  </a:rPr>
                  <a:t>:</a:t>
                </a:r>
              </a:p>
              <a:p>
                <a:pPr>
                  <a:lnSpc>
                    <a:spcPct val="120000"/>
                  </a:lnSpc>
                </a:pPr>
                <a14:m>
                  <m:oMathPara xmlns:m="http://schemas.openxmlformats.org/officeDocument/2006/math">
                    <m:oMathParaPr>
                      <m:jc m:val="centerGroup"/>
                    </m:oMathParaPr>
                    <m:oMath xmlns:m="http://schemas.openxmlformats.org/officeDocument/2006/math">
                      <m:limLow>
                        <m:limLowPr>
                          <m:ctrlPr>
                            <a:rPr lang="en-US" altLang="ko-KR" b="0" i="1" smtClean="0">
                              <a:latin typeface="Cambria Math" panose="02040503050406030204" pitchFamily="18" charset="0"/>
                              <a:cs typeface="Arial" panose="020B0604020202020204" pitchFamily="34" charset="0"/>
                            </a:rPr>
                          </m:ctrlPr>
                        </m:limLowPr>
                        <m:e>
                          <m:r>
                            <m:rPr>
                              <m:sty m:val="p"/>
                            </m:rPr>
                            <a:rPr lang="en-US" altLang="ko-KR" b="0" i="0" smtClean="0">
                              <a:latin typeface="Cambria Math" panose="02040503050406030204" pitchFamily="18" charset="0"/>
                              <a:cs typeface="Arial" panose="020B0604020202020204" pitchFamily="34" charset="0"/>
                            </a:rPr>
                            <m:t>lim</m:t>
                          </m:r>
                        </m:e>
                        <m:lim>
                          <m:r>
                            <m:rPr>
                              <m:sty m:val="p"/>
                            </m:rPr>
                            <a:rPr lang="en-US" altLang="ko-KR" b="0" i="0" smtClean="0">
                              <a:latin typeface="Cambria Math" panose="02040503050406030204" pitchFamily="18" charset="0"/>
                              <a:cs typeface="Arial" panose="020B0604020202020204" pitchFamily="34" charset="0"/>
                            </a:rPr>
                            <m:t>t</m:t>
                          </m:r>
                          <m:r>
                            <a:rPr lang="en-US" altLang="ko-KR"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ko-KR" b="0" i="0" smtClean="0">
                              <a:latin typeface="Cambria Math" panose="02040503050406030204" pitchFamily="18" charset="0"/>
                              <a:ea typeface="Cambria Math" panose="02040503050406030204" pitchFamily="18" charset="0"/>
                              <a:cs typeface="Arial" panose="020B0604020202020204" pitchFamily="34" charset="0"/>
                            </a:rPr>
                            <m:t>s</m:t>
                          </m:r>
                        </m:lim>
                      </m:limLow>
                      <m:f>
                        <m:fPr>
                          <m:ctrlPr>
                            <a:rPr lang="en-US" altLang="ko-KR" b="0" i="1" smtClean="0">
                              <a:latin typeface="Cambria Math" panose="02040503050406030204" pitchFamily="18" charset="0"/>
                              <a:cs typeface="Arial" panose="020B0604020202020204" pitchFamily="34" charset="0"/>
                            </a:rPr>
                          </m:ctrlPr>
                        </m:fPr>
                        <m:num>
                          <m:r>
                            <a:rPr lang="en-US" altLang="ko-KR" b="0" i="0" smtClean="0">
                              <a:latin typeface="Cambria Math" panose="02040503050406030204" pitchFamily="18" charset="0"/>
                              <a:cs typeface="Arial" panose="020B0604020202020204" pitchFamily="34" charset="0"/>
                            </a:rPr>
                            <m:t>1</m:t>
                          </m:r>
                        </m:num>
                        <m:den>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den>
                      </m:f>
                      <m:nary>
                        <m:naryPr>
                          <m:supHide m:val="on"/>
                          <m:ctrlPr>
                            <a:rPr lang="en-US" altLang="ko-KR" b="0" i="1" smtClean="0">
                              <a:latin typeface="Cambria Math" panose="02040503050406030204" pitchFamily="18" charset="0"/>
                              <a:cs typeface="Arial" panose="020B0604020202020204" pitchFamily="34" charset="0"/>
                            </a:rPr>
                          </m:ctrlPr>
                        </m:naryPr>
                        <m:sub>
                          <m:d>
                            <m:dPr>
                              <m:begChr m:val="|"/>
                              <m:endChr m:val="|"/>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&gt;</m:t>
                          </m:r>
                          <m:r>
                            <a:rPr lang="en-US" altLang="ko-KR" b="0" i="1" smtClean="0">
                              <a:latin typeface="Cambria Math" panose="02040503050406030204" pitchFamily="18" charset="0"/>
                              <a:cs typeface="Arial" panose="020B0604020202020204" pitchFamily="34" charset="0"/>
                            </a:rPr>
                            <m:t>𝜀</m:t>
                          </m:r>
                        </m:sub>
                        <m:sup/>
                        <m:e>
                          <m:r>
                            <a:rPr lang="en-US" altLang="ko-KR" b="0" i="1" smtClean="0">
                              <a:latin typeface="Cambria Math" panose="02040503050406030204" pitchFamily="18" charset="0"/>
                              <a:cs typeface="Arial" panose="020B0604020202020204" pitchFamily="34" charset="0"/>
                            </a:rPr>
                            <m:t>𝑝</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𝑑𝑦</m:t>
                          </m:r>
                        </m:e>
                      </m:nary>
                      <m:r>
                        <a:rPr lang="en-US" altLang="ko-KR" b="0" i="1" smtClean="0">
                          <a:latin typeface="Cambria Math" panose="02040503050406030204" pitchFamily="18" charset="0"/>
                          <a:cs typeface="Arial" panose="020B0604020202020204" pitchFamily="34" charset="0"/>
                        </a:rPr>
                        <m:t>=0</m:t>
                      </m:r>
                    </m:oMath>
                  </m:oMathPara>
                </a14:m>
                <a:endParaRPr lang="en-US" altLang="ko-KR" dirty="0">
                  <a:latin typeface="Arial" panose="020B0604020202020204" pitchFamily="34"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limLow>
                        <m:limLowPr>
                          <m:ctrlPr>
                            <a:rPr lang="en-US" altLang="ko-KR" i="1">
                              <a:latin typeface="Cambria Math" panose="02040503050406030204" pitchFamily="18" charset="0"/>
                              <a:cs typeface="Arial" panose="020B0604020202020204" pitchFamily="34" charset="0"/>
                            </a:rPr>
                          </m:ctrlPr>
                        </m:limLowPr>
                        <m:e>
                          <m:r>
                            <m:rPr>
                              <m:sty m:val="p"/>
                            </m:rPr>
                            <a:rPr lang="en-US" altLang="ko-KR">
                              <a:latin typeface="Cambria Math" panose="02040503050406030204" pitchFamily="18" charset="0"/>
                              <a:cs typeface="Arial" panose="020B0604020202020204" pitchFamily="34" charset="0"/>
                            </a:rPr>
                            <m:t>lim</m:t>
                          </m:r>
                        </m:e>
                        <m:lim>
                          <m:r>
                            <m:rPr>
                              <m:sty m:val="p"/>
                            </m:rPr>
                            <a:rPr lang="en-US" altLang="ko-KR">
                              <a:latin typeface="Cambria Math" panose="02040503050406030204" pitchFamily="18" charset="0"/>
                              <a:cs typeface="Arial" panose="020B0604020202020204" pitchFamily="34" charset="0"/>
                            </a:rPr>
                            <m:t>t</m:t>
                          </m:r>
                          <m:r>
                            <a:rPr lang="en-US" altLang="ko-KR" i="1">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ko-KR">
                              <a:latin typeface="Cambria Math" panose="02040503050406030204" pitchFamily="18" charset="0"/>
                              <a:ea typeface="Cambria Math" panose="02040503050406030204" pitchFamily="18" charset="0"/>
                              <a:cs typeface="Arial" panose="020B0604020202020204" pitchFamily="34" charset="0"/>
                            </a:rPr>
                            <m:t>s</m:t>
                          </m:r>
                        </m:lim>
                      </m:limLow>
                      <m:f>
                        <m:fPr>
                          <m:ctrlPr>
                            <a:rPr lang="en-US" altLang="ko-KR" i="1">
                              <a:latin typeface="Cambria Math" panose="02040503050406030204" pitchFamily="18" charset="0"/>
                              <a:cs typeface="Arial" panose="020B0604020202020204" pitchFamily="34" charset="0"/>
                            </a:rPr>
                          </m:ctrlPr>
                        </m:fPr>
                        <m:num>
                          <m:r>
                            <a:rPr lang="en-US" altLang="ko-KR">
                              <a:latin typeface="Cambria Math" panose="02040503050406030204" pitchFamily="18" charset="0"/>
                              <a:cs typeface="Arial" panose="020B0604020202020204" pitchFamily="34" charset="0"/>
                            </a:rPr>
                            <m:t>1</m:t>
                          </m:r>
                        </m:num>
                        <m:den>
                          <m:r>
                            <a:rPr lang="en-US" altLang="ko-KR" i="1">
                              <a:latin typeface="Cambria Math" panose="02040503050406030204" pitchFamily="18" charset="0"/>
                              <a:cs typeface="Arial" panose="020B0604020202020204" pitchFamily="34" charset="0"/>
                            </a:rPr>
                            <m:t>𝑡</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𝑠</m:t>
                          </m:r>
                        </m:den>
                      </m:f>
                      <m:nary>
                        <m:naryPr>
                          <m:supHide m:val="on"/>
                          <m:ctrlPr>
                            <a:rPr lang="en-US" altLang="ko-KR" i="1">
                              <a:latin typeface="Cambria Math" panose="02040503050406030204" pitchFamily="18" charset="0"/>
                              <a:cs typeface="Arial" panose="020B0604020202020204" pitchFamily="34" charset="0"/>
                            </a:rPr>
                          </m:ctrlPr>
                        </m:naryPr>
                        <m:sub>
                          <m:d>
                            <m:dPr>
                              <m:begChr m:val="|"/>
                              <m:endChr m:val="|"/>
                              <m:ctrlPr>
                                <a:rPr lang="en-US" altLang="ko-KR" i="1">
                                  <a:latin typeface="Cambria Math" panose="02040503050406030204" pitchFamily="18" charset="0"/>
                                  <a:cs typeface="Arial" panose="020B0604020202020204" pitchFamily="34" charset="0"/>
                                </a:rPr>
                              </m:ctrlPr>
                            </m:dPr>
                            <m:e>
                              <m:r>
                                <a:rPr lang="en-US" altLang="ko-KR" i="1">
                                  <a:latin typeface="Cambria Math" panose="02040503050406030204" pitchFamily="18" charset="0"/>
                                  <a:cs typeface="Arial" panose="020B0604020202020204" pitchFamily="34" charset="0"/>
                                </a:rPr>
                                <m:t>𝑦</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&lt;</m:t>
                          </m:r>
                          <m:r>
                            <a:rPr lang="en-US" altLang="ko-KR" b="0" i="1" smtClean="0">
                              <a:latin typeface="Cambria Math" panose="02040503050406030204" pitchFamily="18" charset="0"/>
                              <a:cs typeface="Arial" panose="020B0604020202020204" pitchFamily="34" charset="0"/>
                            </a:rPr>
                            <m:t>𝜀</m:t>
                          </m:r>
                        </m:sub>
                        <m:sup/>
                        <m:e>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𝑝</m:t>
                          </m:r>
                          <m:d>
                            <m:dPr>
                              <m:ctrlPr>
                                <a:rPr lang="en-US" altLang="ko-KR" i="1">
                                  <a:latin typeface="Cambria Math" panose="02040503050406030204" pitchFamily="18" charset="0"/>
                                  <a:cs typeface="Arial" panose="020B0604020202020204" pitchFamily="34" charset="0"/>
                                </a:rPr>
                              </m:ctrlPr>
                            </m:dPr>
                            <m:e>
                              <m:r>
                                <a:rPr lang="en-US" altLang="ko-KR" i="1">
                                  <a:latin typeface="Cambria Math" panose="02040503050406030204" pitchFamily="18" charset="0"/>
                                  <a:cs typeface="Arial" panose="020B0604020202020204" pitchFamily="34" charset="0"/>
                                </a:rPr>
                                <m:t>𝑡</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𝑦</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𝑠</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𝑑𝑦</m:t>
                          </m:r>
                        </m:e>
                      </m:nary>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𝛼</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r>
                        <a:rPr lang="en-US" altLang="ko-KR" b="0" i="1" smtClean="0">
                          <a:latin typeface="Cambria Math" panose="02040503050406030204" pitchFamily="18" charset="0"/>
                          <a:cs typeface="Arial" panose="020B0604020202020204" pitchFamily="34" charset="0"/>
                        </a:rPr>
                        <m:t>)</m:t>
                      </m:r>
                    </m:oMath>
                  </m:oMathPara>
                </a14:m>
                <a:endParaRPr lang="en-US" altLang="ko-KR" dirty="0">
                  <a:latin typeface="Arial" panose="020B0604020202020204" pitchFamily="34"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limLow>
                        <m:limLowPr>
                          <m:ctrlPr>
                            <a:rPr lang="en-US" altLang="ko-KR" b="0" i="1" smtClean="0">
                              <a:latin typeface="Cambria Math" panose="02040503050406030204" pitchFamily="18" charset="0"/>
                              <a:cs typeface="Arial" panose="020B0604020202020204" pitchFamily="34" charset="0"/>
                            </a:rPr>
                          </m:ctrlPr>
                        </m:limLowPr>
                        <m:e>
                          <m:r>
                            <m:rPr>
                              <m:sty m:val="p"/>
                            </m:rPr>
                            <a:rPr lang="en-US" altLang="ko-KR" b="0" i="0" smtClean="0">
                              <a:latin typeface="Cambria Math" panose="02040503050406030204" pitchFamily="18" charset="0"/>
                              <a:cs typeface="Arial" panose="020B0604020202020204" pitchFamily="34" charset="0"/>
                            </a:rPr>
                            <m:t>lim</m:t>
                          </m:r>
                        </m:e>
                        <m:lim>
                          <m:r>
                            <m:rPr>
                              <m:sty m:val="p"/>
                            </m:rPr>
                            <a:rPr lang="en-US" altLang="ko-KR" b="0" i="0" smtClean="0">
                              <a:latin typeface="Cambria Math" panose="02040503050406030204" pitchFamily="18" charset="0"/>
                              <a:cs typeface="Arial" panose="020B0604020202020204" pitchFamily="34" charset="0"/>
                            </a:rPr>
                            <m:t>t</m:t>
                          </m:r>
                          <m:r>
                            <a:rPr lang="en-US" altLang="ko-KR"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ko-KR" b="0" i="0" smtClean="0">
                              <a:latin typeface="Cambria Math" panose="02040503050406030204" pitchFamily="18" charset="0"/>
                              <a:ea typeface="Cambria Math" panose="02040503050406030204" pitchFamily="18" charset="0"/>
                              <a:cs typeface="Arial" panose="020B0604020202020204" pitchFamily="34" charset="0"/>
                            </a:rPr>
                            <m:t>s</m:t>
                          </m:r>
                        </m:lim>
                      </m:limLow>
                      <m:f>
                        <m:fPr>
                          <m:ctrlPr>
                            <a:rPr lang="en-US" altLang="ko-KR" b="0" i="1" smtClean="0">
                              <a:latin typeface="Cambria Math" panose="02040503050406030204" pitchFamily="18" charset="0"/>
                              <a:cs typeface="Arial" panose="020B0604020202020204" pitchFamily="34" charset="0"/>
                            </a:rPr>
                          </m:ctrlPr>
                        </m:fPr>
                        <m:num>
                          <m:r>
                            <a:rPr lang="en-US" altLang="ko-KR" b="0" i="0" smtClean="0">
                              <a:latin typeface="Cambria Math" panose="02040503050406030204" pitchFamily="18" charset="0"/>
                              <a:cs typeface="Arial" panose="020B0604020202020204" pitchFamily="34" charset="0"/>
                            </a:rPr>
                            <m:t>1</m:t>
                          </m:r>
                        </m:num>
                        <m:den>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den>
                      </m:f>
                      <m:nary>
                        <m:naryPr>
                          <m:supHide m:val="on"/>
                          <m:ctrlPr>
                            <a:rPr lang="en-US" altLang="ko-KR" b="0" i="1" smtClean="0">
                              <a:latin typeface="Cambria Math" panose="02040503050406030204" pitchFamily="18" charset="0"/>
                              <a:cs typeface="Arial" panose="020B0604020202020204" pitchFamily="34" charset="0"/>
                            </a:rPr>
                          </m:ctrlPr>
                        </m:naryPr>
                        <m:sub>
                          <m:d>
                            <m:dPr>
                              <m:begChr m:val="|"/>
                              <m:endChr m:val="|"/>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&lt;</m:t>
                          </m:r>
                          <m:r>
                            <a:rPr lang="en-US" altLang="ko-KR" b="0" i="1" smtClean="0">
                              <a:latin typeface="Cambria Math" panose="02040503050406030204" pitchFamily="18" charset="0"/>
                              <a:cs typeface="Arial" panose="020B0604020202020204" pitchFamily="34" charset="0"/>
                            </a:rPr>
                            <m:t>𝜀</m:t>
                          </m:r>
                        </m:sub>
                        <m:sup/>
                        <m:e>
                          <m:sSup>
                            <m:sSupPr>
                              <m:ctrlPr>
                                <a:rPr lang="en-US" altLang="ko-KR" b="0" i="1" smtClean="0">
                                  <a:latin typeface="Cambria Math" panose="02040503050406030204" pitchFamily="18" charset="0"/>
                                  <a:cs typeface="Arial" panose="020B0604020202020204" pitchFamily="34" charset="0"/>
                                </a:rPr>
                              </m:ctrlPr>
                            </m:sSupPr>
                            <m:e>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𝑦</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e>
                            <m:sup>
                              <m:r>
                                <a:rPr lang="en-US" altLang="ko-KR" b="0" i="1" smtClean="0">
                                  <a:latin typeface="Cambria Math" panose="02040503050406030204" pitchFamily="18" charset="0"/>
                                  <a:cs typeface="Arial" panose="020B0604020202020204" pitchFamily="34" charset="0"/>
                                </a:rPr>
                                <m:t>2</m:t>
                              </m:r>
                            </m:sup>
                          </m:sSup>
                          <m:r>
                            <a:rPr lang="en-US" altLang="ko-KR" b="0" i="1" smtClean="0">
                              <a:latin typeface="Cambria Math" panose="02040503050406030204" pitchFamily="18" charset="0"/>
                              <a:cs typeface="Arial" panose="020B0604020202020204" pitchFamily="34" charset="0"/>
                            </a:rPr>
                            <m:t>𝑝</m:t>
                          </m:r>
                          <m:d>
                            <m:dPr>
                              <m:ctrlPr>
                                <a:rPr lang="en-US" altLang="ko-KR" i="1">
                                  <a:latin typeface="Cambria Math" panose="02040503050406030204" pitchFamily="18" charset="0"/>
                                  <a:cs typeface="Arial" panose="020B0604020202020204" pitchFamily="34" charset="0"/>
                                </a:rPr>
                              </m:ctrlPr>
                            </m:dPr>
                            <m:e>
                              <m:r>
                                <a:rPr lang="en-US" altLang="ko-KR" i="1">
                                  <a:latin typeface="Cambria Math" panose="02040503050406030204" pitchFamily="18" charset="0"/>
                                  <a:cs typeface="Arial" panose="020B0604020202020204" pitchFamily="34" charset="0"/>
                                </a:rPr>
                                <m:t>𝑡</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𝑦</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𝑠</m:t>
                              </m:r>
                              <m:r>
                                <a:rPr lang="en-US" altLang="ko-KR" i="1">
                                  <a:latin typeface="Cambria Math" panose="02040503050406030204" pitchFamily="18" charset="0"/>
                                  <a:cs typeface="Arial" panose="020B0604020202020204" pitchFamily="34" charset="0"/>
                                </a:rPr>
                                <m:t>,</m:t>
                              </m:r>
                              <m:r>
                                <a:rPr lang="en-US" altLang="ko-KR" i="1">
                                  <a:latin typeface="Cambria Math" panose="02040503050406030204" pitchFamily="18" charset="0"/>
                                  <a:cs typeface="Arial" panose="020B0604020202020204" pitchFamily="34" charset="0"/>
                                </a:rPr>
                                <m:t>𝑥</m:t>
                              </m:r>
                            </m:e>
                          </m:d>
                          <m:r>
                            <a:rPr lang="en-US" altLang="ko-KR" b="0" i="1" smtClean="0">
                              <a:latin typeface="Cambria Math" panose="02040503050406030204" pitchFamily="18" charset="0"/>
                              <a:cs typeface="Arial" panose="020B0604020202020204" pitchFamily="34" charset="0"/>
                            </a:rPr>
                            <m:t>𝑑𝑦</m:t>
                          </m:r>
                        </m:e>
                      </m:nary>
                      <m:r>
                        <a:rPr lang="en-US" altLang="ko-KR" b="0" i="1" smtClean="0">
                          <a:latin typeface="Cambria Math" panose="02040503050406030204" pitchFamily="18" charset="0"/>
                          <a:cs typeface="Arial" panose="020B0604020202020204" pitchFamily="34" charset="0"/>
                        </a:rPr>
                        <m:t>=</m:t>
                      </m:r>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𝛽</m:t>
                          </m:r>
                        </m:e>
                        <m:sup>
                          <m:r>
                            <a:rPr lang="en-US" altLang="ko-KR" b="0" i="1" smtClean="0">
                              <a:latin typeface="Cambria Math" panose="02040503050406030204" pitchFamily="18" charset="0"/>
                              <a:cs typeface="Arial" panose="020B0604020202020204" pitchFamily="34" charset="0"/>
                            </a:rPr>
                            <m:t>2</m:t>
                          </m:r>
                        </m:sup>
                      </m:sSup>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oMath>
                  </m:oMathPara>
                </a14:m>
                <a:endParaRPr lang="en-US" altLang="ko-KR" b="0" dirty="0">
                  <a:latin typeface="Arial" panose="020B0604020202020204" pitchFamily="34" charset="0"/>
                  <a:cs typeface="Arial" panose="020B0604020202020204" pitchFamily="34" charset="0"/>
                </a:endParaRPr>
              </a:p>
              <a:p>
                <a:pPr>
                  <a:lnSpc>
                    <a:spcPct val="120000"/>
                  </a:lnSpc>
                </a:pPr>
                <a:r>
                  <a:rPr lang="en-US" altLang="ko-KR" dirty="0">
                    <a:latin typeface="Arial" panose="020B0604020202020204" pitchFamily="34" charset="0"/>
                    <a:cs typeface="Arial" panose="020B0604020202020204" pitchFamily="34" charset="0"/>
                  </a:rPr>
                  <a:t>where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𝛼</m:t>
                    </m:r>
                    <m:r>
                      <a:rPr lang="en-US" altLang="ko-KR" i="1" dirty="0"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𝑠</m:t>
                    </m:r>
                    <m:r>
                      <a:rPr lang="en-US" altLang="ko-KR" i="1" dirty="0" err="1"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𝑥</m:t>
                    </m:r>
                    <m:r>
                      <a:rPr lang="en-US" altLang="ko-KR" i="1" dirty="0" smtClean="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is the </a:t>
                </a:r>
                <a:r>
                  <a:rPr lang="en-US" altLang="ko-KR" i="1" dirty="0">
                    <a:latin typeface="Arial" panose="020B0604020202020204" pitchFamily="34" charset="0"/>
                    <a:cs typeface="Arial" panose="020B0604020202020204" pitchFamily="34" charset="0"/>
                  </a:rPr>
                  <a:t>drift coefficient</a:t>
                </a:r>
                <a:r>
                  <a:rPr lang="en-US" altLang="ko-KR" dirty="0">
                    <a:latin typeface="Arial" panose="020B0604020202020204" pitchFamily="34" charset="0"/>
                    <a:cs typeface="Arial" panose="020B0604020202020204" pitchFamily="34" charset="0"/>
                  </a:rPr>
                  <a:t> and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𝛽</m:t>
                    </m:r>
                    <m:r>
                      <a:rPr lang="en-US" altLang="ko-KR" i="1" dirty="0"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𝑠</m:t>
                    </m:r>
                    <m:r>
                      <a:rPr lang="en-US" altLang="ko-KR" i="1" dirty="0" err="1"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𝑥</m:t>
                    </m:r>
                    <m:r>
                      <a:rPr lang="en-US" altLang="ko-KR" i="1" dirty="0" smtClean="0">
                        <a:latin typeface="Cambria Math" panose="02040503050406030204" pitchFamily="18" charset="0"/>
                        <a:cs typeface="Arial" panose="020B0604020202020204" pitchFamily="34" charset="0"/>
                      </a:rPr>
                      <m:t>)</m:t>
                    </m:r>
                  </m:oMath>
                </a14:m>
                <a:r>
                  <a:rPr lang="en-US" altLang="ko-KR" dirty="0">
                    <a:latin typeface="Arial" panose="020B0604020202020204" pitchFamily="34" charset="0"/>
                    <a:cs typeface="Arial" panose="020B0604020202020204" pitchFamily="34" charset="0"/>
                  </a:rPr>
                  <a:t> is the </a:t>
                </a:r>
                <a:r>
                  <a:rPr lang="en-US" altLang="ko-KR" i="1" dirty="0">
                    <a:latin typeface="Arial" panose="020B0604020202020204" pitchFamily="34" charset="0"/>
                    <a:cs typeface="Arial" panose="020B0604020202020204" pitchFamily="34" charset="0"/>
                  </a:rPr>
                  <a:t>diffusion coefficient</a:t>
                </a:r>
                <a:r>
                  <a:rPr lang="en-US" altLang="ko-KR" dirty="0">
                    <a:latin typeface="Arial" panose="020B0604020202020204" pitchFamily="34" charset="0"/>
                    <a:cs typeface="Arial" panose="020B0604020202020204" pitchFamily="34" charset="0"/>
                  </a:rPr>
                  <a:t> at time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𝑠</m:t>
                    </m:r>
                  </m:oMath>
                </a14:m>
                <a:r>
                  <a:rPr lang="en-US" altLang="ko-KR" dirty="0">
                    <a:latin typeface="Arial" panose="020B0604020202020204" pitchFamily="34" charset="0"/>
                    <a:cs typeface="Arial" panose="020B0604020202020204" pitchFamily="34" charset="0"/>
                  </a:rPr>
                  <a:t> and position </a:t>
                </a:r>
                <a14:m>
                  <m:oMath xmlns:m="http://schemas.openxmlformats.org/officeDocument/2006/math">
                    <m:r>
                      <a:rPr lang="en-US" altLang="ko-KR" i="1" dirty="0" smtClean="0">
                        <a:latin typeface="Cambria Math" panose="02040503050406030204" pitchFamily="18" charset="0"/>
                        <a:cs typeface="Arial" panose="020B0604020202020204" pitchFamily="34" charset="0"/>
                      </a:rPr>
                      <m:t>𝑥</m:t>
                    </m:r>
                    <m:r>
                      <a:rPr lang="en-US" altLang="ko-KR" b="0" i="0" dirty="0" smtClean="0">
                        <a:latin typeface="Cambria Math" panose="02040503050406030204" pitchFamily="18" charset="0"/>
                        <a:cs typeface="Arial" panose="020B0604020202020204" pitchFamily="34" charset="0"/>
                      </a:rPr>
                      <m:t>.</m:t>
                    </m:r>
                  </m:oMath>
                </a14:m>
                <a:endParaRPr lang="en-US" altLang="ko-KR" dirty="0">
                  <a:latin typeface="Arial" panose="020B0604020202020204" pitchFamily="34" charset="0"/>
                  <a:cs typeface="Arial" panose="020B0604020202020204" pitchFamily="34" charset="0"/>
                </a:endParaRPr>
              </a:p>
            </p:txBody>
          </p:sp>
        </mc:Choice>
        <mc:Fallback>
          <p:sp>
            <p:nvSpPr>
              <p:cNvPr id="7" name="직사각형 6"/>
              <p:cNvSpPr>
                <a:spLocks noRot="1" noChangeAspect="1" noMove="1" noResize="1" noEditPoints="1" noAdjustHandles="1" noChangeArrowheads="1" noChangeShapeType="1" noTextEdit="1"/>
              </p:cNvSpPr>
              <p:nvPr/>
            </p:nvSpPr>
            <p:spPr>
              <a:xfrm>
                <a:off x="628648" y="1484784"/>
                <a:ext cx="8143932" cy="5267852"/>
              </a:xfrm>
              <a:prstGeom prst="rect">
                <a:avLst/>
              </a:prstGeom>
              <a:blipFill>
                <a:blip r:embed="rId2"/>
                <a:stretch>
                  <a:fillRect l="-599" t="-116" b="-92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7346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solidFill>
                  <a:prstClr val="black"/>
                </a:solidFill>
                <a:latin typeface="Arial" panose="020B0604020202020204" pitchFamily="34" charset="0"/>
                <a:cs typeface="Arial" panose="020B0604020202020204" pitchFamily="34" charset="0"/>
              </a:rPr>
              <a:t>Deterministic vs stochastic model</a:t>
            </a:r>
            <a:endParaRPr lang="ko-KR" altLang="en-US" dirty="0"/>
          </a:p>
        </p:txBody>
      </p:sp>
      <p:sp>
        <p:nvSpPr>
          <p:cNvPr id="3" name="부제목 2"/>
          <p:cNvSpPr>
            <a:spLocks noGrp="1"/>
          </p:cNvSpPr>
          <p:nvPr>
            <p:ph type="subTitle" idx="1"/>
          </p:nvPr>
        </p:nvSpPr>
        <p:spPr>
          <a:xfrm>
            <a:off x="539552" y="1916832"/>
            <a:ext cx="7998352" cy="1283034"/>
          </a:xfrm>
        </p:spPr>
        <p:txBody>
          <a:bodyPr>
            <a:noAutofit/>
          </a:bodyPr>
          <a:lstStyle/>
          <a:p>
            <a:pPr marL="228600" lvl="0" indent="-228600" latinLnBrk="0">
              <a:lnSpc>
                <a:spcPct val="120000"/>
              </a:lnSpc>
              <a:spcBef>
                <a:spcPts val="1000"/>
              </a:spcBef>
              <a:buClrTx/>
              <a:buSzTx/>
              <a:buFont typeface="Arial" panose="020B0604020202020204" pitchFamily="34" charset="0"/>
              <a:buChar char="•"/>
            </a:pPr>
            <a:r>
              <a:rPr lang="en-US" altLang="ko-KR" sz="1800" dirty="0">
                <a:solidFill>
                  <a:prstClr val="black"/>
                </a:solidFill>
                <a:latin typeface="Arial" panose="020B0604020202020204" pitchFamily="34" charset="0"/>
                <a:ea typeface="+mn-ea"/>
                <a:cs typeface="Arial" panose="020B0604020202020204" pitchFamily="34" charset="0"/>
              </a:rPr>
              <a:t>Deterministic </a:t>
            </a:r>
            <a:r>
              <a:rPr lang="en-US" altLang="ko-KR" sz="1800" dirty="0">
                <a:solidFill>
                  <a:prstClr val="black"/>
                </a:solidFill>
                <a:latin typeface="Arial" panose="020B0604020202020204" pitchFamily="34" charset="0"/>
                <a:cs typeface="Arial" panose="020B0604020202020204" pitchFamily="34" charset="0"/>
              </a:rPr>
              <a:t>model</a:t>
            </a:r>
            <a:r>
              <a:rPr lang="en-US" altLang="ko-KR" sz="1800" dirty="0">
                <a:solidFill>
                  <a:prstClr val="black"/>
                </a:solidFill>
                <a:latin typeface="Arial" panose="020B0604020202020204" pitchFamily="34" charset="0"/>
                <a:ea typeface="+mn-ea"/>
                <a:cs typeface="Arial" panose="020B0604020202020204" pitchFamily="34" charset="0"/>
              </a:rPr>
              <a:t> describes what happens on average and do not incorporate chance fluctuations</a:t>
            </a:r>
          </a:p>
          <a:p>
            <a:pPr marL="228600" lvl="0" indent="-228600" latinLnBrk="0">
              <a:lnSpc>
                <a:spcPct val="120000"/>
              </a:lnSpc>
              <a:spcBef>
                <a:spcPts val="1000"/>
              </a:spcBef>
              <a:buClrTx/>
              <a:buSzTx/>
              <a:buFont typeface="Arial" panose="020B0604020202020204" pitchFamily="34" charset="0"/>
              <a:buChar char="•"/>
            </a:pPr>
            <a:r>
              <a:rPr lang="en-US" altLang="ko-KR" sz="1800" dirty="0">
                <a:solidFill>
                  <a:prstClr val="black"/>
                </a:solidFill>
                <a:latin typeface="Arial" panose="020B0604020202020204" pitchFamily="34" charset="0"/>
                <a:ea typeface="+mn-ea"/>
                <a:cs typeface="Arial" panose="020B0604020202020204" pitchFamily="34" charset="0"/>
              </a:rPr>
              <a:t>A stochastic model includes randomness or chance</a:t>
            </a:r>
          </a:p>
        </p:txBody>
      </p:sp>
      <p:pic>
        <p:nvPicPr>
          <p:cNvPr id="4" name="Picture 2"/>
          <p:cNvPicPr>
            <a:picLocks noChangeAspect="1" noChangeArrowheads="1"/>
          </p:cNvPicPr>
          <p:nvPr/>
        </p:nvPicPr>
        <p:blipFill>
          <a:blip r:embed="rId2" cstate="print"/>
          <a:srcRect/>
          <a:stretch>
            <a:fillRect/>
          </a:stretch>
        </p:blipFill>
        <p:spPr bwMode="auto">
          <a:xfrm>
            <a:off x="4981377" y="3199866"/>
            <a:ext cx="3556527" cy="2761167"/>
          </a:xfrm>
          <a:prstGeom prst="rect">
            <a:avLst/>
          </a:prstGeom>
          <a:noFill/>
          <a:ln w="9525">
            <a:noFill/>
            <a:miter lim="800000"/>
            <a:headEnd/>
            <a:tailEnd/>
          </a:ln>
        </p:spPr>
      </p:pic>
      <p:sp>
        <p:nvSpPr>
          <p:cNvPr id="5" name="직사각형 4"/>
          <p:cNvSpPr/>
          <p:nvPr/>
        </p:nvSpPr>
        <p:spPr>
          <a:xfrm>
            <a:off x="539552" y="3230243"/>
            <a:ext cx="4143974" cy="2547364"/>
          </a:xfrm>
          <a:prstGeom prst="rect">
            <a:avLst/>
          </a:prstGeom>
        </p:spPr>
        <p:txBody>
          <a:bodyPr wrap="square">
            <a:spAutoFit/>
          </a:bodyPr>
          <a:lstStyle/>
          <a:p>
            <a:pPr marL="228600" lvl="0" indent="-228600" latinLnBrk="0">
              <a:lnSpc>
                <a:spcPct val="120000"/>
              </a:lnSpc>
              <a:spcBef>
                <a:spcPts val="1000"/>
              </a:spcBef>
              <a:buClrTx/>
              <a:buSzTx/>
              <a:buFont typeface="Arial" panose="020B0604020202020204" pitchFamily="34" charset="0"/>
              <a:buChar char="•"/>
            </a:pPr>
            <a:r>
              <a:rPr lang="en-US" altLang="ko-KR" dirty="0">
                <a:solidFill>
                  <a:prstClr val="black"/>
                </a:solidFill>
                <a:latin typeface="Arial" panose="020B0604020202020204" pitchFamily="34" charset="0"/>
                <a:cs typeface="Arial" panose="020B0604020202020204" pitchFamily="34" charset="0"/>
              </a:rPr>
              <a:t>With a deterministic model, if you use the same initial conditions and parameter values, you always get the same results</a:t>
            </a:r>
          </a:p>
          <a:p>
            <a:pPr marL="228600" lvl="0" indent="-228600" latinLnBrk="0">
              <a:lnSpc>
                <a:spcPct val="120000"/>
              </a:lnSpc>
              <a:spcBef>
                <a:spcPts val="1000"/>
              </a:spcBef>
              <a:buClrTx/>
              <a:buSzTx/>
              <a:buFont typeface="Arial" panose="020B0604020202020204" pitchFamily="34" charset="0"/>
              <a:buChar char="•"/>
            </a:pPr>
            <a:r>
              <a:rPr lang="en-US" altLang="ko-KR" dirty="0">
                <a:solidFill>
                  <a:prstClr val="black"/>
                </a:solidFill>
                <a:latin typeface="Arial" panose="020B0604020202020204" pitchFamily="34" charset="0"/>
                <a:cs typeface="Arial" panose="020B0604020202020204" pitchFamily="34" charset="0"/>
              </a:rPr>
              <a:t>With a stochastic model, you get different results each time the model is run</a:t>
            </a:r>
          </a:p>
        </p:txBody>
      </p:sp>
    </p:spTree>
    <p:extLst>
      <p:ext uri="{BB962C8B-B14F-4D97-AF65-F5344CB8AC3E}">
        <p14:creationId xmlns:p14="http://schemas.microsoft.com/office/powerpoint/2010/main" val="200147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Stochastic Differential Equation</a:t>
            </a:r>
            <a:endParaRPr lang="ko-KR" altLang="en-US" dirty="0"/>
          </a:p>
        </p:txBody>
      </p:sp>
      <mc:AlternateContent xmlns:mc="http://schemas.openxmlformats.org/markup-compatibility/2006" xmlns:a14="http://schemas.microsoft.com/office/drawing/2010/main">
        <mc:Choice Requires="a14">
          <p:sp>
            <p:nvSpPr>
              <p:cNvPr id="7" name="직사각형 6"/>
              <p:cNvSpPr/>
              <p:nvPr/>
            </p:nvSpPr>
            <p:spPr>
              <a:xfrm>
                <a:off x="628648" y="1484784"/>
                <a:ext cx="8143932" cy="4296433"/>
              </a:xfrm>
              <a:prstGeom prst="rect">
                <a:avLst/>
              </a:prstGeom>
            </p:spPr>
            <p:txBody>
              <a:bodyPr wrap="square">
                <a:spAutoFit/>
              </a:bodyPr>
              <a:lstStyle/>
              <a:p>
                <a:pPr>
                  <a:lnSpc>
                    <a:spcPct val="120000"/>
                  </a:lnSpc>
                </a:pPr>
                <a:r>
                  <a:rPr lang="en-US" altLang="ko-KR" sz="1600" b="1" dirty="0">
                    <a:latin typeface="Arial" panose="020B0604020202020204" pitchFamily="34" charset="0"/>
                    <a:cs typeface="Arial" panose="020B0604020202020204" pitchFamily="34" charset="0"/>
                  </a:rPr>
                  <a:t>Kolmogorov forward equation (also known as the Fokker-Planck equation)</a:t>
                </a:r>
              </a:p>
              <a:p>
                <a:pPr>
                  <a:lnSpc>
                    <a:spcPct val="120000"/>
                  </a:lnSpc>
                </a:pPr>
                <a:r>
                  <a:rPr lang="en-US" altLang="ko-KR" sz="1600" dirty="0">
                    <a:latin typeface="Arial" panose="020B0604020202020204" pitchFamily="34" charset="0"/>
                    <a:cs typeface="Arial" panose="020B0604020202020204" pitchFamily="34" charset="0"/>
                  </a:rPr>
                  <a:t>The stochastic process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𝑋</m:t>
                    </m:r>
                    <m:r>
                      <a:rPr lang="en-US" altLang="ko-KR" sz="1600" i="1" dirty="0" smtClean="0">
                        <a:latin typeface="Cambria Math" panose="02040503050406030204" pitchFamily="18" charset="0"/>
                        <a:cs typeface="Arial" panose="020B0604020202020204" pitchFamily="34" charset="0"/>
                      </a:rPr>
                      <m:t>={</m:t>
                    </m:r>
                    <m:sSub>
                      <m:sSubPr>
                        <m:ctrlPr>
                          <a:rPr lang="en-US" altLang="ko-KR" sz="1600" i="1" dirty="0" err="1" smtClean="0">
                            <a:latin typeface="Cambria Math" panose="02040503050406030204" pitchFamily="18" charset="0"/>
                            <a:cs typeface="Arial" panose="020B0604020202020204" pitchFamily="34" charset="0"/>
                          </a:rPr>
                        </m:ctrlPr>
                      </m:sSubPr>
                      <m:e>
                        <m:r>
                          <a:rPr lang="en-US" altLang="ko-KR" sz="1600" i="1" dirty="0" err="1" smtClean="0">
                            <a:latin typeface="Cambria Math" panose="02040503050406030204" pitchFamily="18" charset="0"/>
                            <a:cs typeface="Arial" panose="020B0604020202020204" pitchFamily="34" charset="0"/>
                          </a:rPr>
                          <m:t>𝑋</m:t>
                        </m:r>
                      </m:e>
                      <m:sub>
                        <m:r>
                          <a:rPr lang="en-US" altLang="ko-KR" sz="1600" i="1" dirty="0" err="1" smtClean="0">
                            <a:latin typeface="Cambria Math" panose="02040503050406030204" pitchFamily="18" charset="0"/>
                            <a:cs typeface="Arial" panose="020B0604020202020204" pitchFamily="34" charset="0"/>
                          </a:rPr>
                          <m:t>𝑡</m:t>
                        </m:r>
                      </m:sub>
                    </m:sSub>
                    <m:r>
                      <a:rPr lang="en-US" altLang="ko-KR" sz="1600" i="1" dirty="0" err="1" smtClean="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𝑡</m:t>
                    </m:r>
                    <m:r>
                      <a:rPr lang="en-US" altLang="ko-KR" sz="1600" b="0" i="1" dirty="0" smtClean="0">
                        <a:latin typeface="Cambria Math" panose="02040503050406030204" pitchFamily="18" charset="0"/>
                        <a:cs typeface="Arial" panose="020B0604020202020204" pitchFamily="34" charset="0"/>
                      </a:rPr>
                      <m:t>∈</m:t>
                    </m:r>
                    <m:sSup>
                      <m:sSupPr>
                        <m:ctrlPr>
                          <a:rPr lang="en-US" altLang="ko-KR" sz="1600" i="1" dirty="0" smtClean="0">
                            <a:latin typeface="Cambria Math" panose="02040503050406030204" pitchFamily="18" charset="0"/>
                            <a:cs typeface="Arial" panose="020B0604020202020204" pitchFamily="34" charset="0"/>
                          </a:rPr>
                        </m:ctrlPr>
                      </m:sSupPr>
                      <m:e>
                        <m:r>
                          <a:rPr lang="en-US" altLang="ko-KR" sz="1600" i="1" dirty="0" smtClean="0">
                            <a:latin typeface="Cambria Math" panose="02040503050406030204" pitchFamily="18" charset="0"/>
                            <a:cs typeface="Arial" panose="020B0604020202020204" pitchFamily="34" charset="0"/>
                          </a:rPr>
                          <m:t>ℝ</m:t>
                        </m:r>
                      </m:e>
                      <m:sup>
                        <m:r>
                          <a:rPr lang="en-US" altLang="ko-KR" sz="1600" i="1" dirty="0" smtClean="0">
                            <a:latin typeface="Cambria Math" panose="02040503050406030204" pitchFamily="18" charset="0"/>
                            <a:cs typeface="Arial" panose="020B0604020202020204" pitchFamily="34" charset="0"/>
                          </a:rPr>
                          <m:t>+</m:t>
                        </m:r>
                      </m:sup>
                    </m:sSup>
                    <m:r>
                      <a:rPr lang="en-US" altLang="ko-KR" sz="1600" i="1" dirty="0" smtClean="0">
                        <a:latin typeface="Cambria Math" panose="02040503050406030204" pitchFamily="18" charset="0"/>
                        <a:cs typeface="Arial" panose="020B0604020202020204" pitchFamily="34" charset="0"/>
                      </a:rPr>
                      <m:t>}</m:t>
                    </m:r>
                  </m:oMath>
                </a14:m>
                <a:r>
                  <a:rPr lang="en-US" altLang="ko-KR" sz="1600" dirty="0">
                    <a:latin typeface="Arial" panose="020B0604020202020204" pitchFamily="34" charset="0"/>
                    <a:cs typeface="Arial" panose="020B0604020202020204" pitchFamily="34" charset="0"/>
                  </a:rPr>
                  <a:t> be a diffusion process where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𝛼</m:t>
                    </m:r>
                  </m:oMath>
                </a14:m>
                <a:r>
                  <a:rPr lang="en-US" altLang="ko-KR" sz="1600" dirty="0">
                    <a:latin typeface="Arial" panose="020B0604020202020204" pitchFamily="34" charset="0"/>
                    <a:cs typeface="Arial" panose="020B0604020202020204" pitchFamily="34" charset="0"/>
                  </a:rPr>
                  <a:t> and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𝛽</m:t>
                    </m:r>
                  </m:oMath>
                </a14:m>
                <a:r>
                  <a:rPr lang="en-US" altLang="ko-KR" sz="1600" dirty="0">
                    <a:latin typeface="Arial" panose="020B0604020202020204" pitchFamily="34" charset="0"/>
                    <a:cs typeface="Arial" panose="020B0604020202020204" pitchFamily="34" charset="0"/>
                  </a:rPr>
                  <a:t> are moderately smooth. The forward evolution of its transition density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𝑝</m:t>
                    </m:r>
                    <m:d>
                      <m:dPr>
                        <m:ctrlPr>
                          <a:rPr lang="en-US" altLang="ko-KR" sz="1600" i="1">
                            <a:latin typeface="Cambria Math" panose="02040503050406030204" pitchFamily="18" charset="0"/>
                            <a:cs typeface="Arial" panose="020B0604020202020204" pitchFamily="34" charset="0"/>
                          </a:rPr>
                        </m:ctrlPr>
                      </m:dPr>
                      <m:e>
                        <m:r>
                          <a:rPr lang="en-US" altLang="ko-KR" sz="1600" i="1">
                            <a:latin typeface="Cambria Math" panose="02040503050406030204" pitchFamily="18" charset="0"/>
                            <a:cs typeface="Arial" panose="020B0604020202020204" pitchFamily="34" charset="0"/>
                          </a:rPr>
                          <m:t>𝑡</m:t>
                        </m:r>
                        <m:r>
                          <a:rPr lang="en-US" altLang="ko-KR" sz="1600" i="1">
                            <a:latin typeface="Cambria Math" panose="02040503050406030204" pitchFamily="18" charset="0"/>
                            <a:cs typeface="Arial" panose="020B0604020202020204" pitchFamily="34" charset="0"/>
                          </a:rPr>
                          <m:t>,</m:t>
                        </m:r>
                        <m:r>
                          <a:rPr lang="en-US" altLang="ko-KR" sz="1600" i="1">
                            <a:latin typeface="Cambria Math" panose="02040503050406030204" pitchFamily="18" charset="0"/>
                            <a:cs typeface="Arial" panose="020B0604020202020204" pitchFamily="34" charset="0"/>
                          </a:rPr>
                          <m:t>𝑦</m:t>
                        </m:r>
                        <m:r>
                          <a:rPr lang="en-US" altLang="ko-KR" sz="1600" i="1">
                            <a:latin typeface="Cambria Math" panose="02040503050406030204" pitchFamily="18" charset="0"/>
                            <a:cs typeface="Arial" panose="020B0604020202020204" pitchFamily="34" charset="0"/>
                          </a:rPr>
                          <m:t>;</m:t>
                        </m:r>
                        <m:r>
                          <a:rPr lang="en-US" altLang="ko-KR" sz="1600" i="1">
                            <a:latin typeface="Cambria Math" panose="02040503050406030204" pitchFamily="18" charset="0"/>
                            <a:cs typeface="Arial" panose="020B0604020202020204" pitchFamily="34" charset="0"/>
                          </a:rPr>
                          <m:t>𝑠</m:t>
                        </m:r>
                        <m:r>
                          <a:rPr lang="en-US" altLang="ko-KR" sz="1600" i="1">
                            <a:latin typeface="Cambria Math" panose="02040503050406030204" pitchFamily="18" charset="0"/>
                            <a:cs typeface="Arial" panose="020B0604020202020204" pitchFamily="34" charset="0"/>
                          </a:rPr>
                          <m:t>,</m:t>
                        </m:r>
                        <m:r>
                          <a:rPr lang="en-US" altLang="ko-KR" sz="1600" i="1">
                            <a:latin typeface="Cambria Math" panose="02040503050406030204" pitchFamily="18" charset="0"/>
                            <a:cs typeface="Arial" panose="020B0604020202020204" pitchFamily="34" charset="0"/>
                          </a:rPr>
                          <m:t>𝑥</m:t>
                        </m:r>
                      </m:e>
                    </m:d>
                  </m:oMath>
                </a14:m>
                <a:r>
                  <a:rPr lang="en-US" altLang="ko-KR" sz="1600" dirty="0">
                    <a:latin typeface="Arial" panose="020B0604020202020204" pitchFamily="34" charset="0"/>
                    <a:cs typeface="Arial" panose="020B0604020202020204" pitchFamily="34" charset="0"/>
                  </a:rPr>
                  <a:t> is given by the PDE formed:</a:t>
                </a:r>
              </a:p>
              <a:p>
                <a:pPr>
                  <a:lnSpc>
                    <a:spcPct val="120000"/>
                  </a:lnSpc>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𝑝</m:t>
                          </m:r>
                        </m:num>
                        <m:den>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𝑡</m:t>
                          </m:r>
                        </m:den>
                      </m:f>
                      <m:r>
                        <a:rPr lang="en-US" altLang="ko-KR" b="0" i="1" smtClean="0">
                          <a:latin typeface="Cambria Math" panose="02040503050406030204" pitchFamily="18" charset="0"/>
                          <a:cs typeface="Arial" panose="020B0604020202020204" pitchFamily="34" charset="0"/>
                        </a:rPr>
                        <m:t>+</m:t>
                      </m:r>
                      <m:f>
                        <m:fPr>
                          <m:ctrlPr>
                            <a:rPr lang="en-US" altLang="ko-KR" b="0" i="1" smtClean="0">
                              <a:latin typeface="Cambria Math" panose="02040503050406030204" pitchFamily="18" charset="0"/>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m:t>
                          </m:r>
                        </m:num>
                        <m:den>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den>
                      </m:f>
                      <m:d>
                        <m:dPr>
                          <m:begChr m:val="{"/>
                          <m:endChr m:val="}"/>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𝛼</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e>
                          </m:d>
                          <m:r>
                            <a:rPr lang="en-US" altLang="ko-KR" b="0" i="1" smtClean="0">
                              <a:latin typeface="Cambria Math" panose="02040503050406030204" pitchFamily="18" charset="0"/>
                              <a:cs typeface="Arial" panose="020B0604020202020204" pitchFamily="34" charset="0"/>
                            </a:rPr>
                            <m:t>𝑝</m:t>
                          </m:r>
                        </m:e>
                      </m:d>
                      <m:r>
                        <a:rPr lang="en-US" altLang="ko-KR" b="0" i="1" smtClean="0">
                          <a:latin typeface="Cambria Math" panose="02040503050406030204" pitchFamily="18" charset="0"/>
                          <a:cs typeface="Arial" panose="020B0604020202020204" pitchFamily="34" charset="0"/>
                        </a:rPr>
                        <m:t>−</m:t>
                      </m:r>
                      <m:f>
                        <m:fPr>
                          <m:ctrlPr>
                            <a:rPr lang="en-US" altLang="ko-KR" b="0" i="1" smtClean="0">
                              <a:latin typeface="Cambria Math" panose="02040503050406030204" pitchFamily="18" charset="0"/>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1</m:t>
                          </m:r>
                        </m:num>
                        <m:den>
                          <m:r>
                            <a:rPr lang="en-US" altLang="ko-KR" b="0" i="1" smtClean="0">
                              <a:latin typeface="Cambria Math" panose="02040503050406030204" pitchFamily="18" charset="0"/>
                              <a:cs typeface="Arial" panose="020B0604020202020204" pitchFamily="34" charset="0"/>
                            </a:rPr>
                            <m:t>2</m:t>
                          </m:r>
                        </m:den>
                      </m:f>
                      <m:f>
                        <m:fPr>
                          <m:ctrlPr>
                            <a:rPr lang="en-US" altLang="ko-KR" b="0" i="1" smtClean="0">
                              <a:latin typeface="Cambria Math" panose="02040503050406030204" pitchFamily="18" charset="0"/>
                              <a:cs typeface="Arial" panose="020B0604020202020204" pitchFamily="34" charset="0"/>
                            </a:rPr>
                          </m:ctrlPr>
                        </m:fPr>
                        <m:num>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m:t>
                              </m:r>
                            </m:e>
                            <m:sup>
                              <m:r>
                                <a:rPr lang="en-US" altLang="ko-KR" b="0" i="1" smtClean="0">
                                  <a:latin typeface="Cambria Math" panose="02040503050406030204" pitchFamily="18" charset="0"/>
                                  <a:cs typeface="Arial" panose="020B0604020202020204" pitchFamily="34" charset="0"/>
                                </a:rPr>
                                <m:t>2</m:t>
                              </m:r>
                            </m:sup>
                          </m:sSup>
                        </m:num>
                        <m:den>
                          <m:r>
                            <a:rPr lang="en-US" altLang="ko-KR" b="0" i="1" smtClean="0">
                              <a:latin typeface="Cambria Math" panose="02040503050406030204" pitchFamily="18" charset="0"/>
                              <a:cs typeface="Arial" panose="020B0604020202020204" pitchFamily="34" charset="0"/>
                            </a:rPr>
                            <m:t>𝜕</m:t>
                          </m:r>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𝑦</m:t>
                              </m:r>
                            </m:e>
                            <m:sup>
                              <m:r>
                                <a:rPr lang="en-US" altLang="ko-KR" b="0" i="1" smtClean="0">
                                  <a:latin typeface="Cambria Math" panose="02040503050406030204" pitchFamily="18" charset="0"/>
                                  <a:cs typeface="Arial" panose="020B0604020202020204" pitchFamily="34" charset="0"/>
                                </a:rPr>
                                <m:t>2</m:t>
                              </m:r>
                            </m:sup>
                          </m:sSup>
                        </m:den>
                      </m:f>
                      <m:d>
                        <m:dPr>
                          <m:begChr m:val="{"/>
                          <m:endChr m:val="}"/>
                          <m:ctrlPr>
                            <a:rPr lang="en-US" altLang="ko-KR" b="0" i="1" smtClean="0">
                              <a:latin typeface="Cambria Math" panose="02040503050406030204" pitchFamily="18" charset="0"/>
                              <a:cs typeface="Arial" panose="020B0604020202020204" pitchFamily="34" charset="0"/>
                            </a:rPr>
                          </m:ctrlPr>
                        </m:dPr>
                        <m:e>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𝛽</m:t>
                              </m:r>
                            </m:e>
                            <m:sup>
                              <m:r>
                                <a:rPr lang="en-US" altLang="ko-KR" b="0" i="1" smtClean="0">
                                  <a:latin typeface="Cambria Math" panose="02040503050406030204" pitchFamily="18" charset="0"/>
                                  <a:cs typeface="Arial" panose="020B0604020202020204" pitchFamily="34" charset="0"/>
                                </a:rPr>
                                <m:t>2</m:t>
                              </m:r>
                            </m:sup>
                          </m:sSup>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𝑦</m:t>
                              </m:r>
                            </m:e>
                          </m:d>
                          <m:r>
                            <a:rPr lang="en-US" altLang="ko-KR" b="0" i="1" smtClean="0">
                              <a:latin typeface="Cambria Math" panose="02040503050406030204" pitchFamily="18" charset="0"/>
                              <a:cs typeface="Arial" panose="020B0604020202020204" pitchFamily="34" charset="0"/>
                            </a:rPr>
                            <m:t>𝑝</m:t>
                          </m:r>
                        </m:e>
                      </m:d>
                      <m:r>
                        <a:rPr lang="en-US" altLang="ko-KR" b="0" i="1" smtClean="0">
                          <a:latin typeface="Cambria Math" panose="02040503050406030204" pitchFamily="18" charset="0"/>
                          <a:cs typeface="Arial" panose="020B0604020202020204" pitchFamily="34" charset="0"/>
                        </a:rPr>
                        <m:t>=0</m:t>
                      </m:r>
                    </m:oMath>
                  </m:oMathPara>
                </a14:m>
                <a:endParaRPr lang="en-US" altLang="ko-KR" dirty="0">
                  <a:latin typeface="Arial" panose="020B0604020202020204" pitchFamily="34" charset="0"/>
                  <a:cs typeface="Arial" panose="020B0604020202020204" pitchFamily="34" charset="0"/>
                </a:endParaRPr>
              </a:p>
              <a:p>
                <a:pPr>
                  <a:lnSpc>
                    <a:spcPct val="120000"/>
                  </a:lnSpc>
                </a:pPr>
                <a:r>
                  <a:rPr lang="en-US" altLang="ko-KR" dirty="0">
                    <a:latin typeface="Arial" panose="020B0604020202020204" pitchFamily="34" charset="0"/>
                    <a:cs typeface="Arial" panose="020B0604020202020204" pitchFamily="34" charset="0"/>
                  </a:rPr>
                  <a:t>This equation is called as Kolmogorov forward equation.</a:t>
                </a:r>
              </a:p>
              <a:p>
                <a:pPr>
                  <a:lnSpc>
                    <a:spcPct val="120000"/>
                  </a:lnSpc>
                </a:pPr>
                <a:r>
                  <a:rPr lang="en-US" altLang="ko-KR" dirty="0">
                    <a:latin typeface="Arial" panose="020B0604020202020204" pitchFamily="34" charset="0"/>
                    <a:cs typeface="Arial" panose="020B0604020202020204" pitchFamily="34" charset="0"/>
                  </a:rPr>
                  <a:t>Cf) The backward evolution of the transition density is given by the Kolmogorov backward equation, for a fixed final state </a:t>
                </a:r>
                <a14:m>
                  <m:oMath xmlns:m="http://schemas.openxmlformats.org/officeDocument/2006/math">
                    <m:r>
                      <a:rPr lang="en-US" altLang="ko-KR" i="1" dirty="0"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𝑡</m:t>
                    </m:r>
                    <m:r>
                      <a:rPr lang="en-US" altLang="ko-KR" i="1" dirty="0" err="1" smtClean="0">
                        <a:latin typeface="Cambria Math" panose="02040503050406030204" pitchFamily="18" charset="0"/>
                        <a:cs typeface="Arial" panose="020B0604020202020204" pitchFamily="34" charset="0"/>
                      </a:rPr>
                      <m:t>,</m:t>
                    </m:r>
                    <m:r>
                      <a:rPr lang="en-US" altLang="ko-KR" i="1" dirty="0" err="1" smtClean="0">
                        <a:latin typeface="Cambria Math" panose="02040503050406030204" pitchFamily="18" charset="0"/>
                        <a:cs typeface="Arial" panose="020B0604020202020204" pitchFamily="34" charset="0"/>
                      </a:rPr>
                      <m:t>𝑦</m:t>
                    </m:r>
                    <m:r>
                      <a:rPr lang="en-US" altLang="ko-KR" i="1" dirty="0" smtClean="0">
                        <a:latin typeface="Cambria Math" panose="02040503050406030204" pitchFamily="18" charset="0"/>
                        <a:cs typeface="Arial" panose="020B0604020202020204" pitchFamily="34" charset="0"/>
                      </a:rPr>
                      <m:t>)</m:t>
                    </m:r>
                  </m:oMath>
                </a14:m>
                <a:endParaRPr lang="en-US" altLang="ko-KR" dirty="0">
                  <a:latin typeface="Arial" panose="020B0604020202020204" pitchFamily="34" charset="0"/>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𝑝</m:t>
                          </m:r>
                        </m:num>
                        <m:den>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𝑠</m:t>
                          </m:r>
                        </m:den>
                      </m:f>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𝛼</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f>
                        <m:fPr>
                          <m:ctrlPr>
                            <a:rPr lang="en-US" altLang="ko-KR" b="0" i="1" smtClean="0">
                              <a:latin typeface="Cambria Math" panose="02040503050406030204" pitchFamily="18" charset="0"/>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𝑝</m:t>
                          </m:r>
                        </m:num>
                        <m:den>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den>
                      </m:f>
                      <m:r>
                        <a:rPr lang="en-US" altLang="ko-KR" b="0" i="1" smtClean="0">
                          <a:latin typeface="Cambria Math" panose="02040503050406030204" pitchFamily="18" charset="0"/>
                          <a:cs typeface="Arial" panose="020B0604020202020204" pitchFamily="34" charset="0"/>
                        </a:rPr>
                        <m:t>+</m:t>
                      </m:r>
                      <m:f>
                        <m:fPr>
                          <m:ctrlPr>
                            <a:rPr lang="en-US" altLang="ko-KR" b="0" i="1" smtClean="0">
                              <a:latin typeface="Cambria Math" panose="02040503050406030204" pitchFamily="18" charset="0"/>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1</m:t>
                          </m:r>
                        </m:num>
                        <m:den>
                          <m:r>
                            <a:rPr lang="en-US" altLang="ko-KR" b="0" i="1" smtClean="0">
                              <a:latin typeface="Cambria Math" panose="02040503050406030204" pitchFamily="18" charset="0"/>
                              <a:cs typeface="Arial" panose="020B0604020202020204" pitchFamily="34" charset="0"/>
                            </a:rPr>
                            <m:t>2</m:t>
                          </m:r>
                        </m:den>
                      </m:f>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𝛽</m:t>
                          </m:r>
                        </m:e>
                        <m:sup>
                          <m:r>
                            <a:rPr lang="en-US" altLang="ko-KR" b="0" i="1" smtClean="0">
                              <a:latin typeface="Cambria Math" panose="02040503050406030204" pitchFamily="18" charset="0"/>
                              <a:cs typeface="Arial" panose="020B0604020202020204" pitchFamily="34" charset="0"/>
                            </a:rPr>
                            <m:t>2</m:t>
                          </m:r>
                        </m:sup>
                      </m:sSup>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𝑠</m:t>
                          </m:r>
                          <m:r>
                            <a:rPr lang="en-US" altLang="ko-KR" b="0" i="1" smtClean="0">
                              <a:latin typeface="Cambria Math" panose="02040503050406030204" pitchFamily="18" charset="0"/>
                              <a:cs typeface="Arial" panose="020B0604020202020204" pitchFamily="34" charset="0"/>
                            </a:rPr>
                            <m:t>,</m:t>
                          </m:r>
                          <m:r>
                            <a:rPr lang="en-US" altLang="ko-KR" b="0" i="1" smtClean="0">
                              <a:latin typeface="Cambria Math" panose="02040503050406030204" pitchFamily="18" charset="0"/>
                              <a:cs typeface="Arial" panose="020B0604020202020204" pitchFamily="34" charset="0"/>
                            </a:rPr>
                            <m:t>𝑥</m:t>
                          </m:r>
                        </m:e>
                      </m:d>
                      <m:f>
                        <m:fPr>
                          <m:ctrlPr>
                            <a:rPr lang="en-US" altLang="ko-KR" b="0" i="1" smtClean="0">
                              <a:latin typeface="Cambria Math" panose="02040503050406030204" pitchFamily="18" charset="0"/>
                              <a:cs typeface="Arial" panose="020B0604020202020204" pitchFamily="34" charset="0"/>
                            </a:rPr>
                          </m:ctrlPr>
                        </m:fPr>
                        <m:num>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m:t>
                              </m:r>
                            </m:e>
                            <m:sup>
                              <m:r>
                                <a:rPr lang="en-US" altLang="ko-KR" b="0" i="1" smtClean="0">
                                  <a:latin typeface="Cambria Math" panose="02040503050406030204" pitchFamily="18" charset="0"/>
                                  <a:cs typeface="Arial" panose="020B0604020202020204" pitchFamily="34" charset="0"/>
                                </a:rPr>
                                <m:t>2</m:t>
                              </m:r>
                            </m:sup>
                          </m:sSup>
                          <m:r>
                            <a:rPr lang="en-US" altLang="ko-KR" b="0" i="1" smtClean="0">
                              <a:latin typeface="Cambria Math" panose="02040503050406030204" pitchFamily="18" charset="0"/>
                              <a:cs typeface="Arial" panose="020B0604020202020204" pitchFamily="34" charset="0"/>
                            </a:rPr>
                            <m:t>𝑝</m:t>
                          </m:r>
                        </m:num>
                        <m:den>
                          <m:r>
                            <a:rPr lang="en-US" altLang="ko-KR" b="0" i="1" smtClean="0">
                              <a:latin typeface="Cambria Math" panose="02040503050406030204" pitchFamily="18" charset="0"/>
                              <a:cs typeface="Arial" panose="020B0604020202020204" pitchFamily="34" charset="0"/>
                            </a:rPr>
                            <m:t>𝜕</m:t>
                          </m:r>
                          <m:sSup>
                            <m:sSupPr>
                              <m:ctrlPr>
                                <a:rPr lang="en-US" altLang="ko-KR" b="0" i="1" smtClean="0">
                                  <a:latin typeface="Cambria Math" panose="02040503050406030204" pitchFamily="18" charset="0"/>
                                  <a:cs typeface="Arial" panose="020B0604020202020204" pitchFamily="34" charset="0"/>
                                </a:rPr>
                              </m:ctrlPr>
                            </m:sSupPr>
                            <m:e>
                              <m:r>
                                <a:rPr lang="en-US" altLang="ko-KR" b="0" i="1" smtClean="0">
                                  <a:latin typeface="Cambria Math" panose="02040503050406030204" pitchFamily="18" charset="0"/>
                                  <a:cs typeface="Arial" panose="020B0604020202020204" pitchFamily="34" charset="0"/>
                                </a:rPr>
                                <m:t>𝑥</m:t>
                              </m:r>
                            </m:e>
                            <m:sup>
                              <m:r>
                                <a:rPr lang="en-US" altLang="ko-KR" b="0" i="1" smtClean="0">
                                  <a:latin typeface="Cambria Math" panose="02040503050406030204" pitchFamily="18" charset="0"/>
                                  <a:cs typeface="Arial" panose="020B0604020202020204" pitchFamily="34" charset="0"/>
                                </a:rPr>
                                <m:t>2</m:t>
                              </m:r>
                            </m:sup>
                          </m:sSup>
                        </m:den>
                      </m:f>
                      <m:r>
                        <a:rPr lang="en-US" altLang="ko-KR" b="0" i="1" smtClean="0">
                          <a:latin typeface="Cambria Math" panose="02040503050406030204" pitchFamily="18" charset="0"/>
                          <a:cs typeface="Arial" panose="020B0604020202020204" pitchFamily="34" charset="0"/>
                        </a:rPr>
                        <m:t>=0</m:t>
                      </m:r>
                    </m:oMath>
                  </m:oMathPara>
                </a14:m>
                <a:endParaRPr lang="en-US" altLang="ko-KR" dirty="0">
                  <a:latin typeface="Arial" panose="020B0604020202020204" pitchFamily="34" charset="0"/>
                  <a:cs typeface="Arial" panose="020B0604020202020204" pitchFamily="34" charset="0"/>
                </a:endParaRPr>
              </a:p>
              <a:p>
                <a:pPr>
                  <a:lnSpc>
                    <a:spcPct val="120000"/>
                  </a:lnSpc>
                </a:pPr>
                <a:endParaRPr lang="en-US" altLang="ko-KR" b="1" dirty="0">
                  <a:latin typeface="Arial" panose="020B0604020202020204" pitchFamily="34" charset="0"/>
                  <a:cs typeface="Arial" panose="020B0604020202020204" pitchFamily="34" charset="0"/>
                </a:endParaRPr>
              </a:p>
              <a:p>
                <a:pPr>
                  <a:lnSpc>
                    <a:spcPct val="120000"/>
                  </a:lnSpc>
                </a:pPr>
                <a:r>
                  <a:rPr lang="en-US" altLang="ko-KR" b="1" u="sng" dirty="0">
                    <a:hlinkClick r:id="rId2"/>
                  </a:rPr>
                  <a:t>Ref: </a:t>
                </a:r>
                <a:r>
                  <a:rPr lang="en-US" altLang="ko-KR" dirty="0">
                    <a:hlinkClick r:id="rId2"/>
                  </a:rPr>
                  <a:t>ca07_RgIto_text.pdf (ucl.ac.uk)</a:t>
                </a:r>
                <a:endParaRPr lang="en-US" altLang="ko-KR" b="1" dirty="0">
                  <a:latin typeface="Arial" panose="020B0604020202020204" pitchFamily="34" charset="0"/>
                  <a:cs typeface="Arial" panose="020B0604020202020204" pitchFamily="34"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628648" y="1484784"/>
                <a:ext cx="8143932" cy="4296433"/>
              </a:xfrm>
              <a:prstGeom prst="rect">
                <a:avLst/>
              </a:prstGeom>
              <a:blipFill>
                <a:blip r:embed="rId3"/>
                <a:stretch>
                  <a:fillRect l="-599" r="-75" b="-127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8167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SDE - SIS model</a:t>
            </a:r>
            <a:endParaRPr lang="ko-KR" altLang="en-US" dirty="0"/>
          </a:p>
        </p:txBody>
      </p:sp>
      <mc:AlternateContent xmlns:mc="http://schemas.openxmlformats.org/markup-compatibility/2006" xmlns:a14="http://schemas.microsoft.com/office/drawing/2010/main">
        <mc:Choice Requires="a14">
          <p:sp>
            <p:nvSpPr>
              <p:cNvPr id="4" name="부제목 2"/>
              <p:cNvSpPr>
                <a:spLocks noGrp="1"/>
              </p:cNvSpPr>
              <p:nvPr>
                <p:ph type="subTitle" idx="1"/>
              </p:nvPr>
            </p:nvSpPr>
            <p:spPr>
              <a:xfrm>
                <a:off x="500034" y="1785926"/>
                <a:ext cx="8143932" cy="4572032"/>
              </a:xfrm>
            </p:spPr>
            <p:txBody>
              <a:bodyPr/>
              <a:lstStyle/>
              <a:p>
                <a:pPr/>
                <a14:m>
                  <m:oMathPara xmlns:m="http://schemas.openxmlformats.org/officeDocument/2006/math">
                    <m:oMathParaPr>
                      <m:jc m:val="left"/>
                    </m:oMathParaPr>
                    <m:oMath xmlns:m="http://schemas.openxmlformats.org/officeDocument/2006/math">
                      <m:r>
                        <m:rPr>
                          <m:sty m:val="p"/>
                        </m:rPr>
                        <a:rPr lang="nn-NO" altLang="ko-KR" i="0" dirty="0" smtClean="0">
                          <a:solidFill>
                            <a:schemeClr val="tx1"/>
                          </a:solidFill>
                          <a:latin typeface="Cambria Math" panose="02040503050406030204" pitchFamily="18" charset="0"/>
                          <a:ea typeface="+mn-ea"/>
                        </a:rPr>
                        <m:t>Prob</m:t>
                      </m:r>
                      <m:d>
                        <m:dPr>
                          <m:begChr m:val="{"/>
                          <m:endChr m:val="}"/>
                          <m:ctrlPr>
                            <a:rPr lang="nn-NO" altLang="ko-KR" i="1" dirty="0" smtClean="0">
                              <a:solidFill>
                                <a:schemeClr val="tx1"/>
                              </a:solidFill>
                              <a:latin typeface="Cambria Math" panose="02040503050406030204" pitchFamily="18" charset="0"/>
                              <a:ea typeface="+mn-ea"/>
                            </a:rPr>
                          </m:ctrlPr>
                        </m:dPr>
                        <m:e>
                          <m:r>
                            <a:rPr lang="nn-NO" altLang="ko-KR" i="1" dirty="0" smtClean="0">
                              <a:solidFill>
                                <a:schemeClr val="tx1"/>
                              </a:solidFill>
                              <a:latin typeface="Cambria Math" panose="02040503050406030204" pitchFamily="18" charset="0"/>
                              <a:ea typeface="+mn-ea"/>
                            </a:rPr>
                            <m:t>𝐼</m:t>
                          </m:r>
                          <m:d>
                            <m:dPr>
                              <m:ctrlPr>
                                <a:rPr lang="nn-NO" altLang="ko-KR" i="1" dirty="0" smtClean="0">
                                  <a:solidFill>
                                    <a:schemeClr val="tx1"/>
                                  </a:solidFill>
                                  <a:latin typeface="Cambria Math" panose="02040503050406030204" pitchFamily="18" charset="0"/>
                                  <a:ea typeface="+mn-ea"/>
                                </a:rPr>
                              </m:ctrlPr>
                            </m:dPr>
                            <m:e>
                              <m:r>
                                <a:rPr lang="nn-NO" altLang="ko-KR" i="1" dirty="0" smtClean="0">
                                  <a:solidFill>
                                    <a:schemeClr val="tx1"/>
                                  </a:solidFill>
                                  <a:latin typeface="Cambria Math" panose="02040503050406030204" pitchFamily="18" charset="0"/>
                                  <a:ea typeface="+mn-ea"/>
                                </a:rPr>
                                <m:t>0</m:t>
                              </m:r>
                            </m:e>
                          </m:d>
                          <m:r>
                            <a:rPr lang="nn-NO" altLang="ko-KR" i="1" dirty="0" smtClean="0">
                              <a:solidFill>
                                <a:schemeClr val="tx1"/>
                              </a:solidFill>
                              <a:latin typeface="Cambria Math" panose="02040503050406030204" pitchFamily="18" charset="0"/>
                              <a:ea typeface="+mn-ea"/>
                            </a:rPr>
                            <m:t>= </m:t>
                          </m:r>
                          <m:r>
                            <a:rPr lang="nn-NO" altLang="ko-KR" i="1" dirty="0" smtClean="0">
                              <a:solidFill>
                                <a:schemeClr val="tx1"/>
                              </a:solidFill>
                              <a:latin typeface="Cambria Math" panose="02040503050406030204" pitchFamily="18" charset="0"/>
                              <a:ea typeface="+mn-ea"/>
                            </a:rPr>
                            <m:t>𝑖</m:t>
                          </m:r>
                          <m:r>
                            <a:rPr lang="nn-NO" altLang="ko-KR" i="1" baseline="-25000" dirty="0" smtClean="0">
                              <a:solidFill>
                                <a:schemeClr val="tx1"/>
                              </a:solidFill>
                              <a:latin typeface="Cambria Math" panose="02040503050406030204" pitchFamily="18" charset="0"/>
                              <a:ea typeface="+mn-ea"/>
                            </a:rPr>
                            <m:t>0</m:t>
                          </m:r>
                        </m:e>
                      </m:d>
                      <m:r>
                        <a:rPr lang="nn-NO" altLang="ko-KR" i="1" dirty="0" smtClean="0">
                          <a:solidFill>
                            <a:schemeClr val="tx1"/>
                          </a:solidFill>
                          <a:latin typeface="Cambria Math" panose="02040503050406030204" pitchFamily="18" charset="0"/>
                          <a:ea typeface="+mn-ea"/>
                        </a:rPr>
                        <m:t>=1, </m:t>
                      </m:r>
                      <m:sSub>
                        <m:sSubPr>
                          <m:ctrlPr>
                            <a:rPr lang="en-US" altLang="ko-KR" b="0" i="1" dirty="0" smtClean="0">
                              <a:solidFill>
                                <a:schemeClr val="tx1"/>
                              </a:solidFill>
                              <a:latin typeface="Cambria Math" panose="02040503050406030204" pitchFamily="18" charset="0"/>
                              <a:ea typeface="+mn-ea"/>
                            </a:rPr>
                          </m:ctrlPr>
                        </m:sSubPr>
                        <m:e>
                          <m:r>
                            <a:rPr lang="en-US" altLang="ko-KR" b="0" i="1" dirty="0" smtClean="0">
                              <a:solidFill>
                                <a:schemeClr val="tx1"/>
                              </a:solidFill>
                              <a:latin typeface="Cambria Math" panose="02040503050406030204" pitchFamily="18" charset="0"/>
                              <a:ea typeface="+mn-ea"/>
                            </a:rPr>
                            <m:t>𝑝</m:t>
                          </m:r>
                        </m:e>
                        <m:sub>
                          <m:r>
                            <a:rPr lang="en-US" altLang="ko-KR" b="0" i="1" dirty="0" smtClean="0">
                              <a:solidFill>
                                <a:schemeClr val="tx1"/>
                              </a:solidFill>
                              <a:latin typeface="Cambria Math" panose="02040503050406030204" pitchFamily="18" charset="0"/>
                              <a:ea typeface="+mn-ea"/>
                            </a:rPr>
                            <m:t>𝑖</m:t>
                          </m:r>
                        </m:sub>
                      </m:sSub>
                      <m:d>
                        <m:dPr>
                          <m:ctrlPr>
                            <a:rPr lang="en-US" altLang="ko-KR" b="0" i="1" dirty="0" smtClean="0">
                              <a:solidFill>
                                <a:schemeClr val="tx1"/>
                              </a:solidFill>
                              <a:latin typeface="Cambria Math" panose="02040503050406030204" pitchFamily="18" charset="0"/>
                              <a:ea typeface="+mn-ea"/>
                            </a:rPr>
                          </m:ctrlPr>
                        </m:dPr>
                        <m:e>
                          <m:r>
                            <a:rPr lang="en-US" altLang="ko-KR" b="0" i="1" dirty="0" smtClean="0">
                              <a:solidFill>
                                <a:schemeClr val="tx1"/>
                              </a:solidFill>
                              <a:latin typeface="Cambria Math" panose="02040503050406030204" pitchFamily="18" charset="0"/>
                              <a:ea typeface="+mn-ea"/>
                            </a:rPr>
                            <m:t>𝑡</m:t>
                          </m:r>
                        </m:e>
                      </m:d>
                      <m:r>
                        <a:rPr lang="en-US" altLang="ko-KR" b="0" i="1" dirty="0" smtClean="0">
                          <a:solidFill>
                            <a:schemeClr val="tx1"/>
                          </a:solidFill>
                          <a:latin typeface="Cambria Math" panose="02040503050406030204" pitchFamily="18" charset="0"/>
                          <a:ea typeface="+mn-ea"/>
                        </a:rPr>
                        <m:t>≔</m:t>
                      </m:r>
                      <m:r>
                        <a:rPr lang="nn-NO" altLang="ko-KR" i="1" dirty="0" smtClean="0">
                          <a:solidFill>
                            <a:schemeClr val="tx1"/>
                          </a:solidFill>
                          <a:latin typeface="Cambria Math" panose="02040503050406030204" pitchFamily="18" charset="0"/>
                          <a:ea typeface="+mn-ea"/>
                        </a:rPr>
                        <m:t>𝑝</m:t>
                      </m:r>
                      <m:d>
                        <m:dPr>
                          <m:ctrlPr>
                            <a:rPr lang="nn-NO" altLang="ko-KR" i="1" dirty="0" smtClean="0">
                              <a:solidFill>
                                <a:schemeClr val="tx1"/>
                              </a:solidFill>
                              <a:latin typeface="Cambria Math" panose="02040503050406030204" pitchFamily="18" charset="0"/>
                              <a:ea typeface="+mn-ea"/>
                            </a:rPr>
                          </m:ctrlPr>
                        </m:dPr>
                        <m:e>
                          <m:r>
                            <a:rPr lang="en-US" altLang="ko-KR" b="0" i="1" dirty="0" smtClean="0">
                              <a:solidFill>
                                <a:schemeClr val="tx1"/>
                              </a:solidFill>
                              <a:latin typeface="Cambria Math" panose="02040503050406030204" pitchFamily="18" charset="0"/>
                              <a:ea typeface="+mn-ea"/>
                            </a:rPr>
                            <m:t>𝑡</m:t>
                          </m:r>
                          <m:r>
                            <a:rPr lang="nn-NO" altLang="ko-KR" i="1" dirty="0" smtClean="0">
                              <a:solidFill>
                                <a:schemeClr val="tx1"/>
                              </a:solidFill>
                              <a:latin typeface="Cambria Math" panose="02040503050406030204" pitchFamily="18" charset="0"/>
                              <a:ea typeface="+mn-ea"/>
                            </a:rPr>
                            <m:t>, </m:t>
                          </m:r>
                          <m:r>
                            <a:rPr lang="en-US" altLang="ko-KR" b="0" i="1" dirty="0" smtClean="0">
                              <a:solidFill>
                                <a:schemeClr val="tx1"/>
                              </a:solidFill>
                              <a:latin typeface="Cambria Math" panose="02040503050406030204" pitchFamily="18" charset="0"/>
                              <a:ea typeface="+mn-ea"/>
                            </a:rPr>
                            <m:t>𝑖</m:t>
                          </m:r>
                          <m:r>
                            <a:rPr lang="en-US" altLang="ko-KR" b="0" i="1" dirty="0" smtClean="0">
                              <a:solidFill>
                                <a:schemeClr val="tx1"/>
                              </a:solidFill>
                              <a:latin typeface="Cambria Math" panose="02040503050406030204" pitchFamily="18" charset="0"/>
                              <a:ea typeface="+mn-ea"/>
                            </a:rPr>
                            <m:t>;0, </m:t>
                          </m:r>
                          <m:sSub>
                            <m:sSubPr>
                              <m:ctrlPr>
                                <a:rPr lang="en-US" altLang="ko-KR" b="0" i="1" dirty="0" smtClean="0">
                                  <a:solidFill>
                                    <a:schemeClr val="tx1"/>
                                  </a:solidFill>
                                  <a:latin typeface="Cambria Math" panose="02040503050406030204" pitchFamily="18" charset="0"/>
                                  <a:ea typeface="+mn-ea"/>
                                </a:rPr>
                              </m:ctrlPr>
                            </m:sSubPr>
                            <m:e>
                              <m:r>
                                <a:rPr lang="en-US" altLang="ko-KR" b="0" i="1" dirty="0" smtClean="0">
                                  <a:solidFill>
                                    <a:schemeClr val="tx1"/>
                                  </a:solidFill>
                                  <a:latin typeface="Cambria Math" panose="02040503050406030204" pitchFamily="18" charset="0"/>
                                  <a:ea typeface="+mn-ea"/>
                                </a:rPr>
                                <m:t>𝑖</m:t>
                              </m:r>
                            </m:e>
                            <m:sub>
                              <m:r>
                                <a:rPr lang="en-US" altLang="ko-KR" b="0" i="1" dirty="0" smtClean="0">
                                  <a:solidFill>
                                    <a:schemeClr val="tx1"/>
                                  </a:solidFill>
                                  <a:latin typeface="Cambria Math" panose="02040503050406030204" pitchFamily="18" charset="0"/>
                                  <a:ea typeface="+mn-ea"/>
                                </a:rPr>
                                <m:t>0</m:t>
                              </m:r>
                            </m:sub>
                          </m:sSub>
                        </m:e>
                      </m:d>
                      <m:r>
                        <a:rPr lang="nn-NO" altLang="ko-KR" i="1" dirty="0" smtClean="0">
                          <a:solidFill>
                            <a:schemeClr val="tx1"/>
                          </a:solidFill>
                          <a:latin typeface="Cambria Math" panose="02040503050406030204" pitchFamily="18" charset="0"/>
                          <a:ea typeface="+mn-ea"/>
                        </a:rPr>
                        <m:t>=</m:t>
                      </m:r>
                      <m:r>
                        <a:rPr lang="nn-NO" altLang="ko-KR" i="1" dirty="0" smtClean="0">
                          <a:solidFill>
                            <a:schemeClr val="tx1"/>
                          </a:solidFill>
                          <a:latin typeface="Cambria Math" panose="02040503050406030204" pitchFamily="18" charset="0"/>
                          <a:ea typeface="+mn-ea"/>
                        </a:rPr>
                        <m:t>𝑝</m:t>
                      </m:r>
                      <m:d>
                        <m:dPr>
                          <m:ctrlPr>
                            <a:rPr lang="nn-NO" altLang="ko-KR" i="1" dirty="0" smtClean="0">
                              <a:solidFill>
                                <a:schemeClr val="tx1"/>
                              </a:solidFill>
                              <a:latin typeface="Cambria Math" panose="02040503050406030204" pitchFamily="18" charset="0"/>
                              <a:ea typeface="+mn-ea"/>
                            </a:rPr>
                          </m:ctrlPr>
                        </m:dPr>
                        <m:e>
                          <m:r>
                            <a:rPr lang="en-US" altLang="ko-KR" b="0" i="1" dirty="0" smtClean="0">
                              <a:solidFill>
                                <a:schemeClr val="tx1"/>
                              </a:solidFill>
                              <a:latin typeface="Cambria Math" panose="02040503050406030204" pitchFamily="18" charset="0"/>
                              <a:ea typeface="+mn-ea"/>
                            </a:rPr>
                            <m:t>𝑡</m:t>
                          </m:r>
                          <m:r>
                            <a:rPr lang="nn-NO" altLang="ko-KR" i="1" dirty="0" smtClean="0">
                              <a:solidFill>
                                <a:schemeClr val="tx1"/>
                              </a:solidFill>
                              <a:latin typeface="Cambria Math" panose="02040503050406030204" pitchFamily="18" charset="0"/>
                              <a:ea typeface="+mn-ea"/>
                            </a:rPr>
                            <m:t>, </m:t>
                          </m:r>
                          <m:r>
                            <a:rPr lang="en-US" altLang="ko-KR" b="0" i="1" dirty="0" smtClean="0">
                              <a:solidFill>
                                <a:schemeClr val="tx1"/>
                              </a:solidFill>
                              <a:latin typeface="Cambria Math" panose="02040503050406030204" pitchFamily="18" charset="0"/>
                              <a:ea typeface="+mn-ea"/>
                            </a:rPr>
                            <m:t>𝑖</m:t>
                          </m:r>
                        </m:e>
                      </m:d>
                      <m:r>
                        <a:rPr lang="nn-NO" altLang="ko-KR" i="1" dirty="0" smtClean="0">
                          <a:solidFill>
                            <a:schemeClr val="tx1"/>
                          </a:solidFill>
                          <a:latin typeface="Cambria Math" panose="02040503050406030204" pitchFamily="18" charset="0"/>
                          <a:ea typeface="+mn-ea"/>
                        </a:rPr>
                        <m:t>, </m:t>
                      </m:r>
                      <m:r>
                        <m:rPr>
                          <m:sty m:val="p"/>
                        </m:rPr>
                        <a:rPr lang="el-GR" altLang="ko-KR" i="0" dirty="0" smtClean="0">
                          <a:solidFill>
                            <a:schemeClr val="tx1"/>
                          </a:solidFill>
                          <a:latin typeface="Cambria Math" panose="02040503050406030204" pitchFamily="18" charset="0"/>
                          <a:ea typeface="+mn-ea"/>
                        </a:rPr>
                        <m:t>Δ</m:t>
                      </m:r>
                      <m:r>
                        <a:rPr lang="en-US" altLang="ko-KR" i="1" dirty="0" smtClean="0">
                          <a:solidFill>
                            <a:schemeClr val="tx1"/>
                          </a:solidFill>
                          <a:latin typeface="Cambria Math" panose="02040503050406030204" pitchFamily="18" charset="0"/>
                          <a:ea typeface="+mn-ea"/>
                        </a:rPr>
                        <m:t>𝑖</m:t>
                      </m:r>
                      <m:r>
                        <a:rPr lang="en-US" altLang="ko-KR" i="1" dirty="0" smtClean="0">
                          <a:solidFill>
                            <a:schemeClr val="tx1"/>
                          </a:solidFill>
                          <a:latin typeface="Cambria Math" panose="02040503050406030204" pitchFamily="18" charset="0"/>
                          <a:ea typeface="+mn-ea"/>
                        </a:rPr>
                        <m:t>=1</m:t>
                      </m:r>
                    </m:oMath>
                  </m:oMathPara>
                </a14:m>
                <a:endParaRPr lang="nn-NO" altLang="ko-KR" dirty="0">
                  <a:solidFill>
                    <a:schemeClr val="tx1"/>
                  </a:solidFill>
                  <a:latin typeface="+mn-ea"/>
                  <a:ea typeface="+mn-ea"/>
                </a:endParaRPr>
              </a:p>
              <a:p>
                <a:endParaRPr lang="en-US" altLang="ko-KR" dirty="0">
                  <a:solidFill>
                    <a:schemeClr val="tx1"/>
                  </a:solidFill>
                  <a:latin typeface="+mn-ea"/>
                  <a:ea typeface="+mn-ea"/>
                </a:endParaRPr>
              </a:p>
              <a:p>
                <a:endParaRPr lang="en-US" altLang="ko-KR" dirty="0">
                  <a:solidFill>
                    <a:schemeClr val="tx1"/>
                  </a:solidFill>
                  <a:latin typeface="+mn-ea"/>
                  <a:ea typeface="+mn-ea"/>
                </a:endParaRPr>
              </a:p>
              <a:p>
                <a:endParaRPr lang="en-US" altLang="ko-KR" dirty="0">
                  <a:solidFill>
                    <a:schemeClr val="tx1"/>
                  </a:solidFill>
                  <a:latin typeface="+mn-ea"/>
                  <a:ea typeface="+mn-ea"/>
                </a:endParaRPr>
              </a:p>
              <a:p>
                <a:endParaRPr lang="en-US" altLang="ko-KR" dirty="0">
                  <a:solidFill>
                    <a:schemeClr val="tx1"/>
                  </a:solidFill>
                  <a:latin typeface="+mn-ea"/>
                  <a:ea typeface="+mn-ea"/>
                </a:endParaRPr>
              </a:p>
              <a:p>
                <a:endParaRPr lang="en-US" altLang="ko-KR" dirty="0">
                  <a:solidFill>
                    <a:schemeClr val="tx1"/>
                  </a:solidFill>
                  <a:latin typeface="+mn-ea"/>
                  <a:ea typeface="+mn-ea"/>
                </a:endParaRPr>
              </a:p>
              <a:p>
                <a:pPr/>
                <a14:m>
                  <m:oMathPara xmlns:m="http://schemas.openxmlformats.org/officeDocument/2006/math">
                    <m:oMathParaPr>
                      <m:jc m:val="left"/>
                    </m:oMathParaPr>
                    <m:oMath xmlns:m="http://schemas.openxmlformats.org/officeDocument/2006/math">
                      <m:r>
                        <a:rPr lang="en-US" altLang="ko-KR" i="1" dirty="0" smtClean="0">
                          <a:solidFill>
                            <a:schemeClr val="tx1"/>
                          </a:solidFill>
                          <a:latin typeface="Cambria Math" panose="02040503050406030204" pitchFamily="18" charset="0"/>
                          <a:ea typeface="+mn-ea"/>
                        </a:rPr>
                        <m:t>𝑖</m:t>
                      </m:r>
                      <m:r>
                        <a:rPr lang="en-US" altLang="ko-KR" b="0" i="1" dirty="0" smtClean="0">
                          <a:solidFill>
                            <a:schemeClr val="tx1"/>
                          </a:solidFill>
                          <a:latin typeface="Cambria Math" panose="02040503050406030204" pitchFamily="18" charset="0"/>
                          <a:ea typeface="+mn-ea"/>
                        </a:rPr>
                        <m:t>=</m:t>
                      </m:r>
                      <m:r>
                        <a:rPr lang="en-US" altLang="ko-KR" i="1" dirty="0" smtClean="0">
                          <a:solidFill>
                            <a:schemeClr val="tx1"/>
                          </a:solidFill>
                          <a:latin typeface="Cambria Math" panose="02040503050406030204" pitchFamily="18" charset="0"/>
                          <a:ea typeface="+mn-ea"/>
                        </a:rPr>
                        <m:t>𝑥</m:t>
                      </m:r>
                      <m:r>
                        <a:rPr lang="en-US" altLang="ko-KR" i="1" dirty="0" smtClean="0">
                          <a:solidFill>
                            <a:schemeClr val="tx1"/>
                          </a:solidFill>
                          <a:latin typeface="Cambria Math" panose="02040503050406030204" pitchFamily="18" charset="0"/>
                          <a:ea typeface="+mn-ea"/>
                        </a:rPr>
                        <m:t>, </m:t>
                      </m:r>
                      <m:r>
                        <m:rPr>
                          <m:sty m:val="p"/>
                        </m:rPr>
                        <a:rPr lang="en-US" altLang="ko-KR" i="0" dirty="0" smtClean="0">
                          <a:solidFill>
                            <a:schemeClr val="tx1"/>
                          </a:solidFill>
                          <a:latin typeface="Cambria Math" panose="02040503050406030204" pitchFamily="18" charset="0"/>
                          <a:ea typeface="+mn-ea"/>
                        </a:rPr>
                        <m:t>Δ</m:t>
                      </m:r>
                      <m:r>
                        <a:rPr lang="en-US" altLang="ko-KR" i="1" dirty="0" smtClean="0">
                          <a:solidFill>
                            <a:schemeClr val="tx1"/>
                          </a:solidFill>
                          <a:latin typeface="Cambria Math" panose="02040503050406030204" pitchFamily="18" charset="0"/>
                          <a:ea typeface="+mn-ea"/>
                        </a:rPr>
                        <m:t>𝑖</m:t>
                      </m:r>
                      <m:r>
                        <a:rPr lang="en-US" altLang="ko-KR" b="0" i="1" dirty="0" smtClean="0">
                          <a:solidFill>
                            <a:schemeClr val="tx1"/>
                          </a:solidFill>
                          <a:latin typeface="Cambria Math" panose="02040503050406030204" pitchFamily="18" charset="0"/>
                          <a:ea typeface="+mn-ea"/>
                        </a:rPr>
                        <m:t>=</m:t>
                      </m:r>
                      <m:r>
                        <m:rPr>
                          <m:sty m:val="p"/>
                        </m:rPr>
                        <a:rPr lang="en-US" altLang="ko-KR" i="0" dirty="0" err="1" smtClean="0">
                          <a:solidFill>
                            <a:schemeClr val="tx1"/>
                          </a:solidFill>
                          <a:latin typeface="Cambria Math" panose="02040503050406030204" pitchFamily="18" charset="0"/>
                          <a:ea typeface="+mn-ea"/>
                        </a:rPr>
                        <m:t>Δ</m:t>
                      </m:r>
                      <m:r>
                        <a:rPr lang="en-US" altLang="ko-KR" i="1" dirty="0" err="1" smtClean="0">
                          <a:solidFill>
                            <a:schemeClr val="tx1"/>
                          </a:solidFill>
                          <a:latin typeface="Cambria Math" panose="02040503050406030204" pitchFamily="18" charset="0"/>
                          <a:ea typeface="+mn-ea"/>
                        </a:rPr>
                        <m:t>𝑥</m:t>
                      </m:r>
                      <m:r>
                        <a:rPr lang="en-US" altLang="ko-KR" i="1" dirty="0" smtClean="0">
                          <a:solidFill>
                            <a:schemeClr val="tx1"/>
                          </a:solidFill>
                          <a:latin typeface="Cambria Math" panose="02040503050406030204" pitchFamily="18" charset="0"/>
                          <a:ea typeface="+mn-ea"/>
                        </a:rPr>
                        <m:t> , </m:t>
                      </m:r>
                      <m:sSub>
                        <m:sSubPr>
                          <m:ctrlPr>
                            <a:rPr lang="en-US" altLang="ko-KR" b="0" i="1" dirty="0" smtClean="0">
                              <a:solidFill>
                                <a:schemeClr val="tx1"/>
                              </a:solidFill>
                              <a:latin typeface="Cambria Math" panose="02040503050406030204" pitchFamily="18" charset="0"/>
                              <a:ea typeface="+mn-ea"/>
                            </a:rPr>
                          </m:ctrlPr>
                        </m:sSubPr>
                        <m:e>
                          <m:r>
                            <a:rPr lang="en-US" altLang="ko-KR" i="1" dirty="0" smtClean="0">
                              <a:solidFill>
                                <a:schemeClr val="tx1"/>
                              </a:solidFill>
                              <a:latin typeface="Cambria Math" panose="02040503050406030204" pitchFamily="18" charset="0"/>
                              <a:ea typeface="+mn-ea"/>
                            </a:rPr>
                            <m:t>𝑝</m:t>
                          </m:r>
                        </m:e>
                        <m:sub>
                          <m:r>
                            <a:rPr lang="en-US" altLang="ko-KR" i="1" dirty="0" smtClean="0">
                              <a:solidFill>
                                <a:schemeClr val="tx1"/>
                              </a:solidFill>
                              <a:latin typeface="Cambria Math" panose="02040503050406030204" pitchFamily="18" charset="0"/>
                              <a:ea typeface="+mn-ea"/>
                            </a:rPr>
                            <m:t>𝑖</m:t>
                          </m:r>
                        </m:sub>
                      </m:sSub>
                      <m:r>
                        <a:rPr lang="en-US" altLang="ko-KR" i="1" dirty="0" smtClean="0">
                          <a:solidFill>
                            <a:schemeClr val="tx1"/>
                          </a:solidFill>
                          <a:latin typeface="Cambria Math" panose="02040503050406030204" pitchFamily="18" charset="0"/>
                          <a:ea typeface="+mn-ea"/>
                        </a:rPr>
                        <m:t>(</m:t>
                      </m:r>
                      <m:r>
                        <a:rPr lang="en-US" altLang="ko-KR" i="1" dirty="0" smtClean="0">
                          <a:solidFill>
                            <a:schemeClr val="tx1"/>
                          </a:solidFill>
                          <a:latin typeface="Cambria Math" panose="02040503050406030204" pitchFamily="18" charset="0"/>
                          <a:ea typeface="+mn-ea"/>
                        </a:rPr>
                        <m:t>𝑡</m:t>
                      </m:r>
                      <m:r>
                        <a:rPr lang="en-US" altLang="ko-KR" i="1" dirty="0" smtClean="0">
                          <a:solidFill>
                            <a:schemeClr val="tx1"/>
                          </a:solidFill>
                          <a:latin typeface="Cambria Math" panose="02040503050406030204" pitchFamily="18" charset="0"/>
                          <a:ea typeface="+mn-ea"/>
                        </a:rPr>
                        <m:t>)=</m:t>
                      </m:r>
                      <m:r>
                        <a:rPr lang="en-US" altLang="ko-KR" i="1" dirty="0" smtClean="0">
                          <a:solidFill>
                            <a:schemeClr val="tx1"/>
                          </a:solidFill>
                          <a:latin typeface="Cambria Math" panose="02040503050406030204" pitchFamily="18" charset="0"/>
                          <a:ea typeface="+mn-ea"/>
                        </a:rPr>
                        <m:t>𝑝</m:t>
                      </m:r>
                      <m:r>
                        <a:rPr lang="en-US" altLang="ko-KR" i="1" dirty="0" smtClean="0">
                          <a:solidFill>
                            <a:schemeClr val="tx1"/>
                          </a:solidFill>
                          <a:latin typeface="Cambria Math" panose="02040503050406030204" pitchFamily="18" charset="0"/>
                          <a:ea typeface="+mn-ea"/>
                        </a:rPr>
                        <m:t>(</m:t>
                      </m:r>
                      <m:r>
                        <a:rPr lang="en-US" altLang="ko-KR" i="1" dirty="0" smtClean="0">
                          <a:solidFill>
                            <a:schemeClr val="tx1"/>
                          </a:solidFill>
                          <a:latin typeface="Cambria Math" panose="02040503050406030204" pitchFamily="18" charset="0"/>
                          <a:ea typeface="+mn-ea"/>
                        </a:rPr>
                        <m:t>𝑥</m:t>
                      </m:r>
                      <m:r>
                        <a:rPr lang="en-US" altLang="ko-KR" i="1" dirty="0" smtClean="0">
                          <a:solidFill>
                            <a:schemeClr val="tx1"/>
                          </a:solidFill>
                          <a:latin typeface="Cambria Math" panose="02040503050406030204" pitchFamily="18" charset="0"/>
                          <a:ea typeface="+mn-ea"/>
                        </a:rPr>
                        <m:t>, </m:t>
                      </m:r>
                      <m:r>
                        <a:rPr lang="en-US" altLang="ko-KR" i="1" dirty="0" smtClean="0">
                          <a:solidFill>
                            <a:schemeClr val="tx1"/>
                          </a:solidFill>
                          <a:latin typeface="Cambria Math" panose="02040503050406030204" pitchFamily="18" charset="0"/>
                          <a:ea typeface="+mn-ea"/>
                        </a:rPr>
                        <m:t>𝑡</m:t>
                      </m:r>
                      <m:r>
                        <a:rPr lang="en-US" altLang="ko-KR" i="1" dirty="0" smtClean="0">
                          <a:solidFill>
                            <a:schemeClr val="tx1"/>
                          </a:solidFill>
                          <a:latin typeface="Cambria Math" panose="02040503050406030204" pitchFamily="18" charset="0"/>
                          <a:ea typeface="+mn-ea"/>
                        </a:rPr>
                        <m:t>) </m:t>
                      </m:r>
                      <m:r>
                        <m:rPr>
                          <m:sty m:val="p"/>
                        </m:rPr>
                        <a:rPr lang="en-US" altLang="ko-KR" i="0" dirty="0" smtClean="0">
                          <a:solidFill>
                            <a:schemeClr val="tx1"/>
                          </a:solidFill>
                          <a:latin typeface="Cambria Math" panose="02040503050406030204" pitchFamily="18" charset="0"/>
                          <a:ea typeface="+mn-ea"/>
                        </a:rPr>
                        <m:t>and</m:t>
                      </m:r>
                      <m:r>
                        <a:rPr lang="en-US" altLang="ko-KR" i="1" dirty="0" smtClean="0">
                          <a:solidFill>
                            <a:schemeClr val="tx1"/>
                          </a:solidFill>
                          <a:latin typeface="Cambria Math" panose="02040503050406030204" pitchFamily="18" charset="0"/>
                          <a:ea typeface="+mn-ea"/>
                        </a:rPr>
                        <m:t> </m:t>
                      </m:r>
                      <m:r>
                        <m:rPr>
                          <m:sty m:val="p"/>
                        </m:rPr>
                        <a:rPr lang="el-GR" altLang="ko-KR" i="0" dirty="0" smtClean="0">
                          <a:solidFill>
                            <a:schemeClr val="tx1"/>
                          </a:solidFill>
                          <a:latin typeface="Cambria Math" panose="02040503050406030204" pitchFamily="18" charset="0"/>
                          <a:ea typeface="+mn-ea"/>
                        </a:rPr>
                        <m:t>Δ</m:t>
                      </m:r>
                      <m:r>
                        <a:rPr lang="en-US" altLang="ko-KR" i="1" dirty="0" smtClean="0">
                          <a:solidFill>
                            <a:schemeClr val="tx1"/>
                          </a:solidFill>
                          <a:latin typeface="Cambria Math" panose="02040503050406030204" pitchFamily="18" charset="0"/>
                          <a:ea typeface="+mn-ea"/>
                        </a:rPr>
                        <m:t>𝑥</m:t>
                      </m:r>
                      <m:r>
                        <a:rPr lang="en-US" altLang="ko-KR" i="1" dirty="0" smtClean="0">
                          <a:solidFill>
                            <a:schemeClr val="tx1"/>
                          </a:solidFill>
                          <a:latin typeface="Cambria Math" panose="02040503050406030204" pitchFamily="18" charset="0"/>
                          <a:ea typeface="+mn-ea"/>
                        </a:rPr>
                        <m:t> → 0</m:t>
                      </m:r>
                    </m:oMath>
                  </m:oMathPara>
                </a14:m>
                <a:endParaRPr lang="en-US" altLang="ko-KR" dirty="0">
                  <a:solidFill>
                    <a:schemeClr val="tx1"/>
                  </a:solidFill>
                  <a:latin typeface="+mn-ea"/>
                  <a:ea typeface="+mn-ea"/>
                </a:endParaRPr>
              </a:p>
              <a:p>
                <a:endParaRPr lang="ko-KR" altLang="en-US" dirty="0">
                  <a:solidFill>
                    <a:schemeClr val="tx1"/>
                  </a:solidFill>
                  <a:latin typeface="+mn-ea"/>
                  <a:ea typeface="+mn-ea"/>
                </a:endParaRPr>
              </a:p>
            </p:txBody>
          </p:sp>
        </mc:Choice>
        <mc:Fallback xmlns="">
          <p:sp>
            <p:nvSpPr>
              <p:cNvPr id="4" name="부제목 2"/>
              <p:cNvSpPr>
                <a:spLocks noGrp="1" noRot="1" noChangeAspect="1" noMove="1" noResize="1" noEditPoints="1" noAdjustHandles="1" noChangeArrowheads="1" noChangeShapeType="1" noTextEdit="1"/>
              </p:cNvSpPr>
              <p:nvPr>
                <p:ph type="subTitle" idx="1"/>
              </p:nvPr>
            </p:nvSpPr>
            <p:spPr>
              <a:xfrm>
                <a:off x="500034" y="1785926"/>
                <a:ext cx="8143932" cy="4572032"/>
              </a:xfrm>
              <a:blipFill>
                <a:blip r:embed="rId2"/>
                <a:stretch>
                  <a:fillRect/>
                </a:stretch>
              </a:blipFill>
            </p:spPr>
            <p:txBody>
              <a:bodyPr/>
              <a:lstStyle/>
              <a:p>
                <a:r>
                  <a:rPr lang="ko-KR" altLang="en-US">
                    <a:noFill/>
                  </a:rPr>
                  <a:t> </a:t>
                </a:r>
              </a:p>
            </p:txBody>
          </p:sp>
        </mc:Fallback>
      </mc:AlternateContent>
      <p:sp>
        <p:nvSpPr>
          <p:cNvPr id="9" name="타원 8"/>
          <p:cNvSpPr/>
          <p:nvPr/>
        </p:nvSpPr>
        <p:spPr>
          <a:xfrm>
            <a:off x="1727685" y="5174328"/>
            <a:ext cx="2376264" cy="79208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5496641" y="5196259"/>
            <a:ext cx="2376264" cy="79208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2439130" y="5966416"/>
            <a:ext cx="830677" cy="400110"/>
          </a:xfrm>
          <a:prstGeom prst="rect">
            <a:avLst/>
          </a:prstGeom>
          <a:noFill/>
        </p:spPr>
        <p:txBody>
          <a:bodyPr wrap="square" rtlCol="0">
            <a:spAutoFit/>
          </a:bodyPr>
          <a:lstStyle/>
          <a:p>
            <a:r>
              <a:rPr lang="en-US" altLang="ko-KR" sz="2000" dirty="0">
                <a:solidFill>
                  <a:srgbClr val="0000FF"/>
                </a:solidFill>
                <a:latin typeface="+mn-ea"/>
              </a:rPr>
              <a:t>mean</a:t>
            </a:r>
            <a:endParaRPr lang="ko-KR" altLang="en-US" sz="2000" dirty="0">
              <a:solidFill>
                <a:srgbClr val="0000FF"/>
              </a:solidFill>
              <a:latin typeface="+mn-ea"/>
            </a:endParaRPr>
          </a:p>
        </p:txBody>
      </p:sp>
      <p:sp>
        <p:nvSpPr>
          <p:cNvPr id="12" name="TextBox 11"/>
          <p:cNvSpPr txBox="1"/>
          <p:nvPr/>
        </p:nvSpPr>
        <p:spPr>
          <a:xfrm>
            <a:off x="6118047" y="5969323"/>
            <a:ext cx="1133452" cy="400110"/>
          </a:xfrm>
          <a:prstGeom prst="rect">
            <a:avLst/>
          </a:prstGeom>
          <a:noFill/>
        </p:spPr>
        <p:txBody>
          <a:bodyPr wrap="none" rtlCol="0">
            <a:spAutoFit/>
          </a:bodyPr>
          <a:lstStyle/>
          <a:p>
            <a:r>
              <a:rPr lang="en-US" altLang="ko-KR" sz="2000" dirty="0">
                <a:solidFill>
                  <a:srgbClr val="0000FF"/>
                </a:solidFill>
                <a:latin typeface="+mn-ea"/>
              </a:rPr>
              <a:t>variance</a:t>
            </a:r>
            <a:endParaRPr lang="ko-KR" altLang="en-US" sz="2000" dirty="0">
              <a:solidFill>
                <a:srgbClr val="0000FF"/>
              </a:solidFill>
              <a:latin typeface="+mn-ea"/>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E76CB1-C98A-4CB1-9B41-58A896C2DC70}"/>
                  </a:ext>
                </a:extLst>
              </p:cNvPr>
              <p:cNvSpPr txBox="1"/>
              <p:nvPr/>
            </p:nvSpPr>
            <p:spPr>
              <a:xfrm>
                <a:off x="588423" y="2204864"/>
                <a:ext cx="8334909" cy="1641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e>
                      </m:d>
                    </m:oMath>
                    <m:oMath xmlns:m="http://schemas.openxmlformats.org/officeDocument/2006/math">
                      <m:r>
                        <a:rPr lang="en-US" altLang="ko-KR" b="0" i="0" smtClean="0">
                          <a:latin typeface="Cambria Math" panose="02040503050406030204" pitchFamily="18" charset="0"/>
                        </a:rPr>
                        <m:t>       </m:t>
                      </m:r>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e>
                              </m:d>
                            </m:e>
                          </m:d>
                        </m:num>
                        <m:den>
                          <m:r>
                            <a:rPr lang="en-US" altLang="ko-KR" b="0" i="1" smtClean="0">
                              <a:latin typeface="Cambria Math" panose="02040503050406030204" pitchFamily="18" charset="0"/>
                            </a:rPr>
                            <m:t>2</m:t>
                          </m:r>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𝑖</m:t>
                          </m:r>
                        </m:den>
                      </m:f>
                    </m:oMath>
                    <m:oMath xmlns:m="http://schemas.openxmlformats.org/officeDocument/2006/math">
                      <m:r>
                        <a:rPr lang="en-US" altLang="ko-KR" b="0" i="0" smtClean="0">
                          <a:latin typeface="Cambria Math" panose="02040503050406030204" pitchFamily="18" charset="0"/>
                        </a:rPr>
                        <m:t>            </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f>
                        <m:fPr>
                          <m:ctrlPr>
                            <a:rPr lang="en-US" altLang="ko-KR" b="0" i="1" smtClean="0">
                              <a:latin typeface="Cambria Math" panose="02040503050406030204" pitchFamily="18" charset="0"/>
                            </a:rPr>
                          </m:ctrlPr>
                        </m:fPr>
                        <m:num>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e>
                              </m:d>
                              <m:r>
                                <a:rPr lang="en-US" altLang="ko-KR" b="0" i="1" smtClean="0">
                                  <a:latin typeface="Cambria Math" panose="02040503050406030204" pitchFamily="18" charset="0"/>
                                </a:rPr>
                                <m:t>−2</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d>
                                </m:e>
                              </m:d>
                            </m:e>
                          </m:d>
                        </m:num>
                        <m:den>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𝑖</m:t>
                                  </m:r>
                                </m:e>
                              </m:d>
                            </m:e>
                            <m:sup>
                              <m:r>
                                <a:rPr lang="en-US" altLang="ko-KR" b="0" i="1" smtClean="0">
                                  <a:latin typeface="Cambria Math" panose="02040503050406030204" pitchFamily="18" charset="0"/>
                                </a:rPr>
                                <m:t>2</m:t>
                              </m:r>
                            </m:sup>
                          </m:sSup>
                        </m:den>
                      </m:f>
                    </m:oMath>
                  </m:oMathPara>
                </a14:m>
                <a:endParaRPr lang="en-US" altLang="ko-KR" b="0" dirty="0"/>
              </a:p>
            </p:txBody>
          </p:sp>
        </mc:Choice>
        <mc:Fallback xmlns="">
          <p:sp>
            <p:nvSpPr>
              <p:cNvPr id="3" name="TextBox 2">
                <a:extLst>
                  <a:ext uri="{FF2B5EF4-FFF2-40B4-BE49-F238E27FC236}">
                    <a16:creationId xmlns:a16="http://schemas.microsoft.com/office/drawing/2014/main" id="{3AE76CB1-C98A-4CB1-9B41-58A896C2DC70}"/>
                  </a:ext>
                </a:extLst>
              </p:cNvPr>
              <p:cNvSpPr txBox="1">
                <a:spLocks noRot="1" noChangeAspect="1" noMove="1" noResize="1" noEditPoints="1" noAdjustHandles="1" noChangeArrowheads="1" noChangeShapeType="1" noTextEdit="1"/>
              </p:cNvSpPr>
              <p:nvPr/>
            </p:nvSpPr>
            <p:spPr>
              <a:xfrm>
                <a:off x="588423" y="2204864"/>
                <a:ext cx="8334909" cy="164134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F27A9E2-84B6-4684-B4BD-272A9AAE7218}"/>
                  </a:ext>
                </a:extLst>
              </p:cNvPr>
              <p:cNvSpPr txBox="1"/>
              <p:nvPr/>
            </p:nvSpPr>
            <p:spPr>
              <a:xfrm>
                <a:off x="323528" y="4601399"/>
                <a:ext cx="684950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i="1">
                              <a:latin typeface="Cambria Math" panose="02040503050406030204" pitchFamily="18" charset="0"/>
                            </a:rPr>
                            <m:t>𝜕</m:t>
                          </m:r>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𝑡</m:t>
                              </m:r>
                            </m:e>
                          </m:d>
                        </m:num>
                        <m:den>
                          <m:r>
                            <a:rPr lang="en-US" altLang="ko-KR" i="1">
                              <a:latin typeface="Cambria Math" panose="02040503050406030204" pitchFamily="18" charset="0"/>
                            </a:rPr>
                            <m:t>𝜕</m:t>
                          </m:r>
                          <m:r>
                            <a:rPr lang="en-US" altLang="ko-KR" i="1">
                              <a:latin typeface="Cambria Math" panose="02040503050406030204" pitchFamily="18" charset="0"/>
                            </a:rPr>
                            <m:t>𝑡</m:t>
                          </m:r>
                        </m:den>
                      </m:f>
                      <m:r>
                        <a:rPr lang="en-US" altLang="ko-KR" i="1">
                          <a:latin typeface="Cambria Math" panose="02040503050406030204" pitchFamily="18" charset="0"/>
                        </a:rPr>
                        <m:t>=</m:t>
                      </m:r>
                      <m:r>
                        <a:rPr lang="en-US" altLang="ko-KR" b="0" i="1" smtClean="0">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m:t>
                          </m:r>
                        </m:num>
                        <m:den>
                          <m:r>
                            <a:rPr lang="en-US" altLang="ko-KR" i="1">
                              <a:latin typeface="Cambria Math" panose="02040503050406030204" pitchFamily="18" charset="0"/>
                            </a:rPr>
                            <m:t>𝜕</m:t>
                          </m:r>
                          <m:r>
                            <a:rPr lang="en-US" altLang="ko-KR" i="1">
                              <a:latin typeface="Cambria Math" panose="02040503050406030204" pitchFamily="18" charset="0"/>
                            </a:rPr>
                            <m:t>𝑥</m:t>
                          </m:r>
                        </m:den>
                      </m:f>
                      <m:d>
                        <m:dPr>
                          <m:begChr m:val="{"/>
                          <m:endChr m:val="}"/>
                          <m:ctrlPr>
                            <a:rPr lang="en-US" altLang="ko-KR" i="1">
                              <a:latin typeface="Cambria Math" panose="02040503050406030204" pitchFamily="18" charset="0"/>
                            </a:rPr>
                          </m:ctrlPr>
                        </m:dPr>
                        <m:e>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𝑥</m:t>
                                  </m:r>
                                </m:e>
                              </m:d>
                              <m:r>
                                <a:rPr lang="en-US" altLang="ko-KR" i="1">
                                  <a:latin typeface="Cambria Math" panose="02040503050406030204" pitchFamily="18" charset="0"/>
                                </a:rPr>
                                <m:t>−</m:t>
                              </m:r>
                              <m:r>
                                <a:rPr lang="en-US" altLang="ko-KR" i="1">
                                  <a:latin typeface="Cambria Math" panose="02040503050406030204" pitchFamily="18" charset="0"/>
                                </a:rPr>
                                <m:t>𝑑</m:t>
                              </m:r>
                              <m:d>
                                <m:dPr>
                                  <m:ctrlPr>
                                    <a:rPr lang="en-US" altLang="ko-KR" i="1">
                                      <a:latin typeface="Cambria Math" panose="02040503050406030204" pitchFamily="18" charset="0"/>
                                    </a:rPr>
                                  </m:ctrlPr>
                                </m:dPr>
                                <m:e>
                                  <m:r>
                                    <a:rPr lang="en-US" altLang="ko-KR" i="1">
                                      <a:latin typeface="Cambria Math" panose="02040503050406030204" pitchFamily="18" charset="0"/>
                                    </a:rPr>
                                    <m:t>𝑥</m:t>
                                  </m:r>
                                </m:e>
                              </m:d>
                            </m:e>
                          </m:d>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𝑡</m:t>
                              </m:r>
                            </m:e>
                          </m:d>
                        </m:e>
                      </m:d>
                      <m:r>
                        <a:rPr lang="en-US" altLang="ko-KR" i="1">
                          <a:latin typeface="Cambria Math" panose="02040503050406030204" pitchFamily="18" charset="0"/>
                        </a:rPr>
                        <m:t>+</m:t>
                      </m:r>
                      <m:f>
                        <m:fPr>
                          <m:ctrlPr>
                            <a:rPr lang="en-US" altLang="ko-KR" i="1">
                              <a:latin typeface="Cambria Math" panose="02040503050406030204" pitchFamily="18" charset="0"/>
                            </a:rPr>
                          </m:ctrlPr>
                        </m:fPr>
                        <m:num>
                          <m:r>
                            <a:rPr lang="en-US" altLang="ko-KR" i="1">
                              <a:latin typeface="Cambria Math" panose="02040503050406030204" pitchFamily="18" charset="0"/>
                            </a:rPr>
                            <m:t>1</m:t>
                          </m:r>
                        </m:num>
                        <m:den>
                          <m:r>
                            <a:rPr lang="en-US" altLang="ko-KR" i="1">
                              <a:latin typeface="Cambria Math" panose="02040503050406030204" pitchFamily="18" charset="0"/>
                            </a:rPr>
                            <m:t>2</m:t>
                          </m:r>
                        </m:den>
                      </m:f>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m:t>
                              </m:r>
                            </m:e>
                            <m:sup>
                              <m:r>
                                <a:rPr lang="en-US" altLang="ko-KR" i="1">
                                  <a:latin typeface="Cambria Math" panose="02040503050406030204" pitchFamily="18" charset="0"/>
                                </a:rPr>
                                <m:t>2</m:t>
                              </m:r>
                            </m:sup>
                          </m:sSup>
                        </m:num>
                        <m:den>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r>
                                <a:rPr lang="en-US" altLang="ko-KR" i="1">
                                  <a:latin typeface="Cambria Math" panose="02040503050406030204" pitchFamily="18" charset="0"/>
                                </a:rPr>
                                <m:t>2</m:t>
                              </m:r>
                            </m:sup>
                          </m:sSup>
                        </m:den>
                      </m:f>
                      <m:d>
                        <m:dPr>
                          <m:begChr m:val="{"/>
                          <m:endChr m:val="}"/>
                          <m:ctrlPr>
                            <a:rPr lang="en-US" altLang="ko-KR" i="1">
                              <a:latin typeface="Cambria Math" panose="02040503050406030204" pitchFamily="18" charset="0"/>
                            </a:rPr>
                          </m:ctrlPr>
                        </m:dPr>
                        <m:e>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𝑥</m:t>
                                  </m:r>
                                </m:e>
                              </m:d>
                              <m:r>
                                <a:rPr lang="en-US" altLang="ko-KR" i="1">
                                  <a:latin typeface="Cambria Math" panose="02040503050406030204" pitchFamily="18" charset="0"/>
                                </a:rPr>
                                <m:t>+</m:t>
                              </m:r>
                              <m:r>
                                <a:rPr lang="en-US" altLang="ko-KR" i="1">
                                  <a:latin typeface="Cambria Math" panose="02040503050406030204" pitchFamily="18" charset="0"/>
                                </a:rPr>
                                <m:t>𝑑</m:t>
                              </m:r>
                              <m:d>
                                <m:dPr>
                                  <m:ctrlPr>
                                    <a:rPr lang="en-US" altLang="ko-KR" i="1">
                                      <a:latin typeface="Cambria Math" panose="02040503050406030204" pitchFamily="18" charset="0"/>
                                    </a:rPr>
                                  </m:ctrlPr>
                                </m:dPr>
                                <m:e>
                                  <m:r>
                                    <a:rPr lang="en-US" altLang="ko-KR" i="1">
                                      <a:latin typeface="Cambria Math" panose="02040503050406030204" pitchFamily="18" charset="0"/>
                                    </a:rPr>
                                    <m:t>𝑥</m:t>
                                  </m:r>
                                </m:e>
                              </m:d>
                            </m:e>
                          </m:d>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𝑡</m:t>
                              </m:r>
                            </m:e>
                          </m:d>
                        </m:e>
                      </m:d>
                    </m:oMath>
                  </m:oMathPara>
                </a14:m>
                <a:endParaRPr lang="ko-KR" altLang="en-US" dirty="0"/>
              </a:p>
            </p:txBody>
          </p:sp>
        </mc:Choice>
        <mc:Fallback xmlns="">
          <p:sp>
            <p:nvSpPr>
              <p:cNvPr id="5" name="TextBox 4">
                <a:extLst>
                  <a:ext uri="{FF2B5EF4-FFF2-40B4-BE49-F238E27FC236}">
                    <a16:creationId xmlns:a16="http://schemas.microsoft.com/office/drawing/2014/main" id="{5F27A9E2-84B6-4684-B4BD-272A9AAE7218}"/>
                  </a:ext>
                </a:extLst>
              </p:cNvPr>
              <p:cNvSpPr txBox="1">
                <a:spLocks noRot="1" noChangeAspect="1" noMove="1" noResize="1" noEditPoints="1" noAdjustHandles="1" noChangeArrowheads="1" noChangeShapeType="1" noTextEdit="1"/>
              </p:cNvSpPr>
              <p:nvPr/>
            </p:nvSpPr>
            <p:spPr>
              <a:xfrm>
                <a:off x="323528" y="4601399"/>
                <a:ext cx="6849504" cy="555793"/>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89A6CE-FFE8-42B5-81BD-8CDB59499193}"/>
                  </a:ext>
                </a:extLst>
              </p:cNvPr>
              <p:cNvSpPr txBox="1"/>
              <p:nvPr/>
            </p:nvSpPr>
            <p:spPr>
              <a:xfrm>
                <a:off x="323528" y="5278613"/>
                <a:ext cx="8142229" cy="556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𝑝</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𝑥</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e>
                          </m:d>
                        </m:num>
                        <m:den>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den>
                      </m:f>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m:t>
                          </m:r>
                        </m:num>
                        <m:den>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𝑥</m:t>
                          </m:r>
                        </m:den>
                      </m:f>
                      <m:d>
                        <m:dPr>
                          <m:begChr m:val="{"/>
                          <m:endChr m:val="}"/>
                          <m:ctrlPr>
                            <a:rPr lang="en-US" altLang="ko-KR" sz="1600" b="0" i="1" smtClean="0">
                              <a:latin typeface="Cambria Math" panose="02040503050406030204" pitchFamily="18" charset="0"/>
                            </a:rPr>
                          </m:ctrlPr>
                        </m:dPr>
                        <m:e>
                          <m:d>
                            <m:dPr>
                              <m:begChr m:val="["/>
                              <m:endChr m:val="]"/>
                              <m:ctrlPr>
                                <a:rPr lang="en-US" altLang="ko-KR" sz="1600" b="0" i="1" smtClean="0">
                                  <a:latin typeface="Cambria Math" panose="02040503050406030204" pitchFamily="18" charset="0"/>
                                </a:rPr>
                              </m:ctrlPr>
                            </m:dPr>
                            <m:e>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𝛽</m:t>
                                  </m:r>
                                </m:num>
                                <m:den>
                                  <m:r>
                                    <a:rPr lang="en-US" altLang="ko-KR" sz="1600" b="0" i="1" smtClean="0">
                                      <a:latin typeface="Cambria Math" panose="02040503050406030204" pitchFamily="18" charset="0"/>
                                    </a:rPr>
                                    <m:t>𝑁</m:t>
                                  </m:r>
                                </m:den>
                              </m:f>
                              <m:r>
                                <a:rPr lang="en-US" altLang="ko-KR" sz="1600" b="0" i="1" smtClean="0">
                                  <a:latin typeface="Cambria Math" panose="02040503050406030204" pitchFamily="18" charset="0"/>
                                </a:rPr>
                                <m:t>𝑥</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𝑁</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𝑥</m:t>
                                  </m:r>
                                </m:e>
                              </m:d>
                              <m:r>
                                <a:rPr lang="en-US" altLang="ko-KR" sz="1600" b="0" i="1" smtClean="0">
                                  <a:latin typeface="Cambria Math" panose="02040503050406030204" pitchFamily="18" charset="0"/>
                                </a:rPr>
                                <m:t>−</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𝑏</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𝛾</m:t>
                                  </m:r>
                                </m:e>
                              </m:d>
                              <m:r>
                                <a:rPr lang="en-US" altLang="ko-KR" sz="1600" b="0" i="1" smtClean="0">
                                  <a:latin typeface="Cambria Math" panose="02040503050406030204" pitchFamily="18" charset="0"/>
                                </a:rPr>
                                <m:t>𝑥</m:t>
                              </m:r>
                            </m:e>
                          </m:d>
                          <m:r>
                            <a:rPr lang="en-US" altLang="ko-KR" sz="1600" b="0" i="1" smtClean="0">
                              <a:latin typeface="Cambria Math" panose="02040503050406030204" pitchFamily="18" charset="0"/>
                            </a:rPr>
                            <m:t>𝑝</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𝑥</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e>
                          </m:d>
                        </m:e>
                      </m:d>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1</m:t>
                          </m:r>
                        </m:num>
                        <m:den>
                          <m:r>
                            <a:rPr lang="en-US" altLang="ko-KR" sz="1600" b="0" i="1" smtClean="0">
                              <a:latin typeface="Cambria Math" panose="02040503050406030204" pitchFamily="18" charset="0"/>
                            </a:rPr>
                            <m:t>2</m:t>
                          </m:r>
                        </m:den>
                      </m:f>
                      <m:f>
                        <m:fPr>
                          <m:ctrlPr>
                            <a:rPr lang="en-US" altLang="ko-KR" sz="1600" b="0" i="1" smtClean="0">
                              <a:latin typeface="Cambria Math" panose="02040503050406030204" pitchFamily="18" charset="0"/>
                            </a:rPr>
                          </m:ctrlPr>
                        </m:fPr>
                        <m:num>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m:t>
                              </m:r>
                            </m:e>
                            <m:sup>
                              <m:r>
                                <a:rPr lang="en-US" altLang="ko-KR" sz="1600" b="0" i="1" smtClean="0">
                                  <a:latin typeface="Cambria Math" panose="02040503050406030204" pitchFamily="18" charset="0"/>
                                </a:rPr>
                                <m:t>2</m:t>
                              </m:r>
                            </m:sup>
                          </m:sSup>
                        </m:num>
                        <m:den>
                          <m:r>
                            <a:rPr lang="en-US" altLang="ko-KR" sz="1600" b="0" i="1" smtClean="0">
                              <a:latin typeface="Cambria Math" panose="02040503050406030204" pitchFamily="18" charset="0"/>
                            </a:rPr>
                            <m:t>𝜕</m:t>
                          </m:r>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𝑥</m:t>
                              </m:r>
                            </m:e>
                            <m:sup>
                              <m:r>
                                <a:rPr lang="en-US" altLang="ko-KR" sz="1600" b="0" i="1" smtClean="0">
                                  <a:latin typeface="Cambria Math" panose="02040503050406030204" pitchFamily="18" charset="0"/>
                                </a:rPr>
                                <m:t>2</m:t>
                              </m:r>
                            </m:sup>
                          </m:sSup>
                        </m:den>
                      </m:f>
                      <m:d>
                        <m:dPr>
                          <m:begChr m:val="{"/>
                          <m:endChr m:val="}"/>
                          <m:ctrlPr>
                            <a:rPr lang="en-US" altLang="ko-KR" sz="1600" b="0" i="1" smtClean="0">
                              <a:latin typeface="Cambria Math" panose="02040503050406030204" pitchFamily="18" charset="0"/>
                            </a:rPr>
                          </m:ctrlPr>
                        </m:dPr>
                        <m:e>
                          <m:d>
                            <m:dPr>
                              <m:begChr m:val="["/>
                              <m:endChr m:val="]"/>
                              <m:ctrlPr>
                                <a:rPr lang="en-US" altLang="ko-KR" sz="1600" b="0" i="1" smtClean="0">
                                  <a:latin typeface="Cambria Math" panose="02040503050406030204" pitchFamily="18" charset="0"/>
                                </a:rPr>
                              </m:ctrlPr>
                            </m:dPr>
                            <m:e>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𝛽</m:t>
                                  </m:r>
                                </m:num>
                                <m:den>
                                  <m:r>
                                    <a:rPr lang="en-US" altLang="ko-KR" sz="1600" b="0" i="1" smtClean="0">
                                      <a:latin typeface="Cambria Math" panose="02040503050406030204" pitchFamily="18" charset="0"/>
                                    </a:rPr>
                                    <m:t>𝑁</m:t>
                                  </m:r>
                                </m:den>
                              </m:f>
                              <m:r>
                                <a:rPr lang="en-US" altLang="ko-KR" sz="1600" b="0" i="1" smtClean="0">
                                  <a:latin typeface="Cambria Math" panose="02040503050406030204" pitchFamily="18" charset="0"/>
                                </a:rPr>
                                <m:t>𝑥</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𝑁</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𝑥</m:t>
                                  </m:r>
                                </m:e>
                              </m:d>
                              <m:r>
                                <a:rPr lang="en-US" altLang="ko-KR" sz="1600" b="0" i="1" smtClean="0">
                                  <a:latin typeface="Cambria Math" panose="02040503050406030204" pitchFamily="18" charset="0"/>
                                </a:rPr>
                                <m:t>+</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𝑏</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𝛾</m:t>
                                  </m:r>
                                </m:e>
                              </m:d>
                              <m:r>
                                <a:rPr lang="en-US" altLang="ko-KR" sz="1600" b="0" i="1" smtClean="0">
                                  <a:latin typeface="Cambria Math" panose="02040503050406030204" pitchFamily="18" charset="0"/>
                                </a:rPr>
                                <m:t>𝑥</m:t>
                              </m:r>
                            </m:e>
                          </m:d>
                          <m:r>
                            <a:rPr lang="en-US" altLang="ko-KR" sz="1600" b="0" i="1" smtClean="0">
                              <a:latin typeface="Cambria Math" panose="02040503050406030204" pitchFamily="18" charset="0"/>
                            </a:rPr>
                            <m:t>𝑝</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𝑥</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𝑡</m:t>
                              </m:r>
                            </m:e>
                          </m:d>
                        </m:e>
                      </m:d>
                    </m:oMath>
                  </m:oMathPara>
                </a14:m>
                <a:endParaRPr lang="ko-KR" altLang="en-US" sz="1600" dirty="0"/>
              </a:p>
            </p:txBody>
          </p:sp>
        </mc:Choice>
        <mc:Fallback xmlns="">
          <p:sp>
            <p:nvSpPr>
              <p:cNvPr id="13" name="TextBox 12">
                <a:extLst>
                  <a:ext uri="{FF2B5EF4-FFF2-40B4-BE49-F238E27FC236}">
                    <a16:creationId xmlns:a16="http://schemas.microsoft.com/office/drawing/2014/main" id="{1B89A6CE-FFE8-42B5-81BD-8CDB59499193}"/>
                  </a:ext>
                </a:extLst>
              </p:cNvPr>
              <p:cNvSpPr txBox="1">
                <a:spLocks noRot="1" noChangeAspect="1" noMove="1" noResize="1" noEditPoints="1" noAdjustHandles="1" noChangeArrowheads="1" noChangeShapeType="1" noTextEdit="1"/>
              </p:cNvSpPr>
              <p:nvPr/>
            </p:nvSpPr>
            <p:spPr>
              <a:xfrm>
                <a:off x="323528" y="5278613"/>
                <a:ext cx="8142229" cy="556243"/>
              </a:xfrm>
              <a:prstGeom prst="rect">
                <a:avLst/>
              </a:prstGeom>
              <a:blipFill>
                <a:blip r:embed="rId5"/>
                <a:stretch>
                  <a:fillRect b="-109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73186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SDE - SIS model</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부제목 2"/>
              <p:cNvSpPr>
                <a:spLocks noGrp="1"/>
              </p:cNvSpPr>
              <p:nvPr>
                <p:ph type="subTitle" idx="1"/>
              </p:nvPr>
            </p:nvSpPr>
            <p:spPr>
              <a:xfrm>
                <a:off x="611560" y="1916832"/>
                <a:ext cx="8424936" cy="4176464"/>
              </a:xfrm>
            </p:spPr>
            <p:txBody>
              <a:bodyPr>
                <a:normAutofit/>
              </a:bodyPr>
              <a:lstStyle/>
              <a:p>
                <a:pPr>
                  <a:lnSpc>
                    <a:spcPct val="120000"/>
                  </a:lnSpc>
                </a:pPr>
                <a:r>
                  <a:rPr lang="en-US" altLang="ko-KR" sz="1800" dirty="0">
                    <a:solidFill>
                      <a:schemeClr val="tx1"/>
                    </a:solidFill>
                    <a:latin typeface="Arial" panose="020B0604020202020204" pitchFamily="34" charset="0"/>
                    <a:ea typeface="+mn-ea"/>
                    <a:cs typeface="Arial" panose="020B0604020202020204" pitchFamily="34" charset="0"/>
                  </a:rPr>
                  <a:t>CTMC SIS model:</a:t>
                </a: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14:m>
                  <m:oMathPara xmlns:m="http://schemas.openxmlformats.org/officeDocument/2006/math">
                    <m:oMathParaPr>
                      <m:jc m:val="left"/>
                    </m:oMathParaPr>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𝐸</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e>
                      </m:d>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𝑏</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𝐼</m:t>
                          </m:r>
                        </m:e>
                      </m:d>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r>
                        <a:rPr lang="en-US" altLang="ko-KR" sz="1800" i="1" dirty="0" smtClean="0">
                          <a:solidFill>
                            <a:schemeClr val="tx1"/>
                          </a:solidFill>
                          <a:latin typeface="Cambria Math" panose="02040503050406030204" pitchFamily="18" charset="0"/>
                          <a:ea typeface="+mn-ea"/>
                          <a:cs typeface="Arial" panose="020B0604020202020204" pitchFamily="34" charset="0"/>
                        </a:rPr>
                        <m:t>𝑑</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𝐼</m:t>
                          </m:r>
                        </m:e>
                      </m:d>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𝑜</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el-GR" altLang="ko-KR" sz="1800" i="1" dirty="0" smtClean="0">
                          <a:solidFill>
                            <a:schemeClr val="tx1"/>
                          </a:solidFill>
                          <a:latin typeface="Cambria Math" panose="02040503050406030204" pitchFamily="18" charset="0"/>
                          <a:ea typeface="+mn-ea"/>
                          <a:cs typeface="Arial" panose="020B0604020202020204" pitchFamily="34" charset="0"/>
                        </a:rPr>
                        <m:t>𝜇</m:t>
                      </m:r>
                      <m:d>
                        <m:dPr>
                          <m:ctrlPr>
                            <a:rPr lang="el-GR"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𝐼</m:t>
                          </m:r>
                        </m:e>
                      </m:d>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𝑜</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m:t>
                      </m:r>
                    </m:oMath>
                  </m:oMathPara>
                </a14:m>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14:m>
                  <m:oMathPara xmlns:m="http://schemas.openxmlformats.org/officeDocument/2006/math">
                    <m:oMathParaPr>
                      <m:jc m:val="left"/>
                    </m:oMathParaPr>
                    <m:oMath xmlns:m="http://schemas.openxmlformats.org/officeDocument/2006/math">
                      <m:r>
                        <a:rPr lang="pt-BR" altLang="ko-KR" sz="1800" i="1" dirty="0" smtClean="0">
                          <a:solidFill>
                            <a:schemeClr val="tx1"/>
                          </a:solidFill>
                          <a:latin typeface="Cambria Math" panose="02040503050406030204" pitchFamily="18" charset="0"/>
                          <a:ea typeface="+mn-ea"/>
                          <a:cs typeface="Arial" panose="020B0604020202020204" pitchFamily="34" charset="0"/>
                        </a:rPr>
                        <m:t>𝑉𝑎𝑟</m:t>
                      </m:r>
                      <m:d>
                        <m:dPr>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pt-BR" altLang="ko-KR" sz="1800" i="0" dirty="0" smtClean="0">
                              <a:solidFill>
                                <a:schemeClr val="tx1"/>
                              </a:solidFill>
                              <a:latin typeface="Cambria Math" panose="02040503050406030204" pitchFamily="18" charset="0"/>
                              <a:ea typeface="+mn-ea"/>
                              <a:cs typeface="Arial" panose="020B0604020202020204" pitchFamily="34" charset="0"/>
                            </a:rPr>
                            <m:t>Δ</m:t>
                          </m:r>
                          <m:r>
                            <a:rPr lang="pt-BR" altLang="ko-KR" sz="1800" i="1" dirty="0" smtClean="0">
                              <a:solidFill>
                                <a:schemeClr val="tx1"/>
                              </a:solidFill>
                              <a:latin typeface="Cambria Math" panose="02040503050406030204" pitchFamily="18" charset="0"/>
                              <a:ea typeface="+mn-ea"/>
                              <a:cs typeface="Arial" panose="020B0604020202020204" pitchFamily="34" charset="0"/>
                            </a:rPr>
                            <m:t>𝐼</m:t>
                          </m:r>
                        </m:e>
                      </m:d>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pt-BR" altLang="ko-KR" sz="1800" i="1" dirty="0" smtClean="0">
                          <a:solidFill>
                            <a:schemeClr val="tx1"/>
                          </a:solidFill>
                          <a:latin typeface="Cambria Math" panose="02040503050406030204" pitchFamily="18" charset="0"/>
                          <a:ea typeface="+mn-ea"/>
                          <a:cs typeface="Arial" panose="020B0604020202020204" pitchFamily="34" charset="0"/>
                        </a:rPr>
                        <m:t>𝐸</m:t>
                      </m:r>
                      <m:d>
                        <m:dPr>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pt-BR" altLang="ko-KR" sz="1800" i="0" dirty="0" smtClean="0">
                              <a:solidFill>
                                <a:schemeClr val="tx1"/>
                              </a:solidFill>
                              <a:latin typeface="Cambria Math" panose="02040503050406030204" pitchFamily="18" charset="0"/>
                              <a:ea typeface="+mn-ea"/>
                              <a:cs typeface="Arial" panose="020B0604020202020204" pitchFamily="34" charset="0"/>
                            </a:rPr>
                            <m:t>Δ</m:t>
                          </m:r>
                          <m:r>
                            <a:rPr lang="pt-BR" altLang="ko-KR" sz="1800" i="1" dirty="0" smtClean="0">
                              <a:solidFill>
                                <a:schemeClr val="tx1"/>
                              </a:solidFill>
                              <a:latin typeface="Cambria Math" panose="02040503050406030204" pitchFamily="18" charset="0"/>
                              <a:ea typeface="+mn-ea"/>
                              <a:cs typeface="Arial" panose="020B0604020202020204" pitchFamily="34" charset="0"/>
                            </a:rPr>
                            <m:t>𝐼</m:t>
                          </m:r>
                        </m:e>
                      </m:d>
                      <m:r>
                        <a:rPr lang="pt-BR" altLang="ko-KR" sz="1800" i="1" baseline="30000" dirty="0" smtClean="0">
                          <a:solidFill>
                            <a:schemeClr val="tx1"/>
                          </a:solidFill>
                          <a:latin typeface="Cambria Math" panose="02040503050406030204" pitchFamily="18" charset="0"/>
                          <a:ea typeface="+mn-ea"/>
                          <a:cs typeface="Arial" panose="020B0604020202020204" pitchFamily="34" charset="0"/>
                        </a:rPr>
                        <m:t>2</m:t>
                      </m:r>
                      <m:r>
                        <a:rPr lang="pt-BR" altLang="ko-KR" sz="1800" i="1" dirty="0" smtClean="0">
                          <a:solidFill>
                            <a:schemeClr val="tx1"/>
                          </a:solidFill>
                          <a:latin typeface="Cambria Math" panose="02040503050406030204" pitchFamily="18" charset="0"/>
                          <a:ea typeface="+mn-ea"/>
                          <a:cs typeface="Arial" panose="020B0604020202020204" pitchFamily="34" charset="0"/>
                        </a:rPr>
                        <m:t> </m:t>
                      </m:r>
                      <m:r>
                        <a:rPr lang="en-US" altLang="ko-KR" sz="1800" b="0" i="1" dirty="0" smtClean="0">
                          <a:solidFill>
                            <a:schemeClr val="tx1"/>
                          </a:solidFill>
                          <a:latin typeface="Cambria Math" panose="02040503050406030204" pitchFamily="18" charset="0"/>
                          <a:ea typeface="+mn-ea"/>
                          <a:cs typeface="Arial" panose="020B0604020202020204" pitchFamily="34" charset="0"/>
                        </a:rPr>
                        <m:t>−</m:t>
                      </m:r>
                      <m:d>
                        <m:dPr>
                          <m:begChr m:val="["/>
                          <m:endChr m:val="]"/>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a:rPr lang="pt-BR" altLang="ko-KR" sz="1800" i="1" dirty="0" smtClean="0">
                              <a:solidFill>
                                <a:schemeClr val="tx1"/>
                              </a:solidFill>
                              <a:latin typeface="Cambria Math" panose="02040503050406030204" pitchFamily="18" charset="0"/>
                              <a:ea typeface="+mn-ea"/>
                              <a:cs typeface="Arial" panose="020B0604020202020204" pitchFamily="34" charset="0"/>
                            </a:rPr>
                            <m:t>𝐸</m:t>
                          </m:r>
                          <m:d>
                            <m:dPr>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pt-BR" altLang="ko-KR" sz="1800" i="0" dirty="0" smtClean="0">
                                  <a:solidFill>
                                    <a:schemeClr val="tx1"/>
                                  </a:solidFill>
                                  <a:latin typeface="Cambria Math" panose="02040503050406030204" pitchFamily="18" charset="0"/>
                                  <a:ea typeface="+mn-ea"/>
                                  <a:cs typeface="Arial" panose="020B0604020202020204" pitchFamily="34" charset="0"/>
                                </a:rPr>
                                <m:t>Δ</m:t>
                              </m:r>
                              <m:r>
                                <a:rPr lang="pt-BR" altLang="ko-KR" sz="1800" i="1" dirty="0" smtClean="0">
                                  <a:solidFill>
                                    <a:schemeClr val="tx1"/>
                                  </a:solidFill>
                                  <a:latin typeface="Cambria Math" panose="02040503050406030204" pitchFamily="18" charset="0"/>
                                  <a:ea typeface="+mn-ea"/>
                                  <a:cs typeface="Arial" panose="020B0604020202020204" pitchFamily="34" charset="0"/>
                                </a:rPr>
                                <m:t>𝐼</m:t>
                              </m:r>
                            </m:e>
                          </m:d>
                        </m:e>
                      </m:d>
                      <m:r>
                        <a:rPr lang="pt-BR" altLang="ko-KR" sz="1800" i="1" baseline="30000" dirty="0" smtClean="0">
                          <a:solidFill>
                            <a:schemeClr val="tx1"/>
                          </a:solidFill>
                          <a:latin typeface="Cambria Math" panose="02040503050406030204" pitchFamily="18" charset="0"/>
                          <a:ea typeface="+mn-ea"/>
                          <a:cs typeface="Arial" panose="020B0604020202020204" pitchFamily="34" charset="0"/>
                        </a:rPr>
                        <m:t>2</m:t>
                      </m:r>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pt-BR" altLang="ko-KR" sz="1800" i="1" dirty="0" smtClean="0">
                          <a:solidFill>
                            <a:schemeClr val="tx1"/>
                          </a:solidFill>
                          <a:latin typeface="Cambria Math" panose="02040503050406030204" pitchFamily="18" charset="0"/>
                          <a:ea typeface="+mn-ea"/>
                          <a:cs typeface="Arial" panose="020B0604020202020204" pitchFamily="34" charset="0"/>
                        </a:rPr>
                        <m:t>𝑏</m:t>
                      </m:r>
                      <m:d>
                        <m:dPr>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a:rPr lang="pt-BR" altLang="ko-KR" sz="1800" i="1" dirty="0" smtClean="0">
                              <a:solidFill>
                                <a:schemeClr val="tx1"/>
                              </a:solidFill>
                              <a:latin typeface="Cambria Math" panose="02040503050406030204" pitchFamily="18" charset="0"/>
                              <a:ea typeface="+mn-ea"/>
                              <a:cs typeface="Arial" panose="020B0604020202020204" pitchFamily="34" charset="0"/>
                            </a:rPr>
                            <m:t>𝐼</m:t>
                          </m:r>
                        </m:e>
                      </m:d>
                      <m:r>
                        <m:rPr>
                          <m:sty m:val="p"/>
                        </m:rPr>
                        <a:rPr lang="pt-BR" altLang="ko-KR" sz="1800" i="0" dirty="0" smtClean="0">
                          <a:solidFill>
                            <a:schemeClr val="tx1"/>
                          </a:solidFill>
                          <a:latin typeface="Cambria Math" panose="02040503050406030204" pitchFamily="18" charset="0"/>
                          <a:ea typeface="+mn-ea"/>
                          <a:cs typeface="Arial" panose="020B0604020202020204" pitchFamily="34" charset="0"/>
                        </a:rPr>
                        <m:t>Δ</m:t>
                      </m:r>
                      <m:r>
                        <a:rPr lang="pt-BR"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pt-BR" altLang="ko-KR" sz="1800" i="1" dirty="0" smtClean="0">
                          <a:solidFill>
                            <a:schemeClr val="tx1"/>
                          </a:solidFill>
                          <a:latin typeface="Cambria Math" panose="02040503050406030204" pitchFamily="18" charset="0"/>
                          <a:ea typeface="+mn-ea"/>
                          <a:cs typeface="Arial" panose="020B0604020202020204" pitchFamily="34" charset="0"/>
                        </a:rPr>
                        <m:t>𝑑</m:t>
                      </m:r>
                      <m:d>
                        <m:dPr>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a:rPr lang="pt-BR" altLang="ko-KR" sz="1800" i="1" dirty="0" smtClean="0">
                              <a:solidFill>
                                <a:schemeClr val="tx1"/>
                              </a:solidFill>
                              <a:latin typeface="Cambria Math" panose="02040503050406030204" pitchFamily="18" charset="0"/>
                              <a:ea typeface="+mn-ea"/>
                              <a:cs typeface="Arial" panose="020B0604020202020204" pitchFamily="34" charset="0"/>
                            </a:rPr>
                            <m:t>𝐼</m:t>
                          </m:r>
                        </m:e>
                      </m:d>
                      <m:r>
                        <m:rPr>
                          <m:sty m:val="p"/>
                        </m:rPr>
                        <a:rPr lang="pt-BR" altLang="ko-KR" sz="1800" i="0" dirty="0" smtClean="0">
                          <a:solidFill>
                            <a:schemeClr val="tx1"/>
                          </a:solidFill>
                          <a:latin typeface="Cambria Math" panose="02040503050406030204" pitchFamily="18" charset="0"/>
                          <a:ea typeface="+mn-ea"/>
                          <a:cs typeface="Arial" panose="020B0604020202020204" pitchFamily="34" charset="0"/>
                        </a:rPr>
                        <m:t>Δ</m:t>
                      </m:r>
                      <m:r>
                        <a:rPr lang="pt-BR"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pt-BR" altLang="ko-KR" sz="1800" i="1" dirty="0" smtClean="0">
                          <a:solidFill>
                            <a:schemeClr val="tx1"/>
                          </a:solidFill>
                          <a:latin typeface="Cambria Math" panose="02040503050406030204" pitchFamily="18" charset="0"/>
                          <a:ea typeface="+mn-ea"/>
                          <a:cs typeface="Arial" panose="020B0604020202020204" pitchFamily="34" charset="0"/>
                        </a:rPr>
                        <m:t>𝑜</m:t>
                      </m:r>
                      <m:d>
                        <m:dPr>
                          <m:ctrlPr>
                            <a:rPr lang="pt-BR"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pt-BR" altLang="ko-KR" sz="1800" i="0" dirty="0" smtClean="0">
                              <a:solidFill>
                                <a:schemeClr val="tx1"/>
                              </a:solidFill>
                              <a:latin typeface="Cambria Math" panose="02040503050406030204" pitchFamily="18" charset="0"/>
                              <a:ea typeface="+mn-ea"/>
                              <a:cs typeface="Arial" panose="020B0604020202020204" pitchFamily="34" charset="0"/>
                            </a:rPr>
                            <m:t>Δ</m:t>
                          </m:r>
                          <m:r>
                            <a:rPr lang="pt-BR" altLang="ko-KR" sz="1800" i="1" dirty="0" smtClean="0">
                              <a:solidFill>
                                <a:schemeClr val="tx1"/>
                              </a:solidFill>
                              <a:latin typeface="Cambria Math" panose="02040503050406030204" pitchFamily="18" charset="0"/>
                              <a:ea typeface="+mn-ea"/>
                              <a:cs typeface="Arial" panose="020B0604020202020204" pitchFamily="34" charset="0"/>
                            </a:rPr>
                            <m:t>𝑡</m:t>
                          </m:r>
                        </m:e>
                      </m:d>
                      <m:r>
                        <a:rPr lang="en-US" altLang="ko-KR" sz="1800" i="1" dirty="0">
                          <a:latin typeface="Cambria Math" panose="02040503050406030204" pitchFamily="18" charset="0"/>
                          <a:cs typeface="Arial" panose="020B0604020202020204" pitchFamily="34" charset="0"/>
                        </a:rPr>
                        <m:t>=</m:t>
                      </m:r>
                      <m:r>
                        <a:rPr lang="el-GR" altLang="ko-KR" sz="1800" i="1" dirty="0">
                          <a:latin typeface="Cambria Math" panose="02040503050406030204" pitchFamily="18" charset="0"/>
                          <a:cs typeface="Arial" panose="020B0604020202020204" pitchFamily="34" charset="0"/>
                        </a:rPr>
                        <m:t>𝜎</m:t>
                      </m:r>
                      <m:r>
                        <a:rPr lang="el-GR" altLang="ko-KR" sz="1800" i="1" baseline="30000" dirty="0">
                          <a:latin typeface="Cambria Math" panose="02040503050406030204" pitchFamily="18" charset="0"/>
                          <a:cs typeface="Arial" panose="020B0604020202020204" pitchFamily="34" charset="0"/>
                        </a:rPr>
                        <m:t>2 </m:t>
                      </m:r>
                      <m:r>
                        <a:rPr lang="pt-BR" altLang="ko-KR" sz="1800" i="1" dirty="0">
                          <a:latin typeface="Cambria Math" panose="02040503050406030204" pitchFamily="18" charset="0"/>
                          <a:cs typeface="Arial" panose="020B0604020202020204" pitchFamily="34" charset="0"/>
                        </a:rPr>
                        <m:t>(</m:t>
                      </m:r>
                      <m:r>
                        <a:rPr lang="pt-BR" altLang="ko-KR" sz="1800" i="1" dirty="0">
                          <a:latin typeface="Cambria Math" panose="02040503050406030204" pitchFamily="18" charset="0"/>
                          <a:cs typeface="Arial" panose="020B0604020202020204" pitchFamily="34" charset="0"/>
                        </a:rPr>
                        <m:t>𝐼</m:t>
                      </m:r>
                      <m:r>
                        <a:rPr lang="pt-BR" altLang="ko-KR" sz="1800" i="1" dirty="0">
                          <a:latin typeface="Cambria Math" panose="02040503050406030204" pitchFamily="18" charset="0"/>
                          <a:cs typeface="Arial" panose="020B0604020202020204" pitchFamily="34" charset="0"/>
                        </a:rPr>
                        <m:t>)</m:t>
                      </m:r>
                      <m:r>
                        <m:rPr>
                          <m:sty m:val="p"/>
                        </m:rPr>
                        <a:rPr lang="pt-BR" altLang="ko-KR" sz="1800" dirty="0">
                          <a:latin typeface="Cambria Math" panose="02040503050406030204" pitchFamily="18" charset="0"/>
                          <a:cs typeface="Arial" panose="020B0604020202020204" pitchFamily="34" charset="0"/>
                        </a:rPr>
                        <m:t>Δ</m:t>
                      </m:r>
                      <m:r>
                        <a:rPr lang="pt-BR" altLang="ko-KR" sz="1800" i="1" dirty="0">
                          <a:latin typeface="Cambria Math" panose="02040503050406030204" pitchFamily="18" charset="0"/>
                          <a:cs typeface="Arial" panose="020B0604020202020204" pitchFamily="34" charset="0"/>
                        </a:rPr>
                        <m:t>𝑡</m:t>
                      </m:r>
                      <m:r>
                        <a:rPr lang="pt-BR" altLang="ko-KR" sz="1800" i="1" dirty="0">
                          <a:latin typeface="Cambria Math" panose="02040503050406030204" pitchFamily="18" charset="0"/>
                          <a:cs typeface="Arial" panose="020B0604020202020204" pitchFamily="34" charset="0"/>
                        </a:rPr>
                        <m:t>+</m:t>
                      </m:r>
                      <m:r>
                        <a:rPr lang="pt-BR" altLang="ko-KR" sz="1800" i="1" dirty="0">
                          <a:latin typeface="Cambria Math" panose="02040503050406030204" pitchFamily="18" charset="0"/>
                          <a:cs typeface="Arial" panose="020B0604020202020204" pitchFamily="34" charset="0"/>
                        </a:rPr>
                        <m:t>𝑜</m:t>
                      </m:r>
                      <m:r>
                        <a:rPr lang="pt-BR" altLang="ko-KR" sz="1800" i="1" dirty="0">
                          <a:latin typeface="Cambria Math" panose="02040503050406030204" pitchFamily="18" charset="0"/>
                          <a:cs typeface="Arial" panose="020B0604020202020204" pitchFamily="34" charset="0"/>
                        </a:rPr>
                        <m:t>(</m:t>
                      </m:r>
                      <m:r>
                        <m:rPr>
                          <m:sty m:val="p"/>
                        </m:rPr>
                        <a:rPr lang="pt-BR" altLang="ko-KR" sz="1800" dirty="0">
                          <a:latin typeface="Cambria Math" panose="02040503050406030204" pitchFamily="18" charset="0"/>
                          <a:cs typeface="Arial" panose="020B0604020202020204" pitchFamily="34" charset="0"/>
                        </a:rPr>
                        <m:t>Δ</m:t>
                      </m:r>
                      <m:r>
                        <a:rPr lang="pt-BR" altLang="ko-KR" sz="1800" i="1" dirty="0">
                          <a:latin typeface="Cambria Math" panose="02040503050406030204" pitchFamily="18" charset="0"/>
                          <a:cs typeface="Arial" panose="020B0604020202020204" pitchFamily="34" charset="0"/>
                        </a:rPr>
                        <m:t>𝑡</m:t>
                      </m:r>
                      <m:r>
                        <a:rPr lang="pt-BR" altLang="ko-KR" sz="1800" i="1" dirty="0">
                          <a:latin typeface="Cambria Math" panose="02040503050406030204" pitchFamily="18" charset="0"/>
                          <a:cs typeface="Arial" panose="020B0604020202020204" pitchFamily="34" charset="0"/>
                        </a:rPr>
                        <m:t>)</m:t>
                      </m:r>
                    </m:oMath>
                  </m:oMathPara>
                </a14:m>
                <a:endParaRPr lang="pt-BR" altLang="ko-KR" sz="1800" dirty="0">
                  <a:latin typeface="Arial" panose="020B0604020202020204" pitchFamily="34" charset="0"/>
                  <a:cs typeface="Arial" panose="020B0604020202020204" pitchFamily="34" charset="0"/>
                </a:endParaRP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r>
                  <a:rPr lang="en-US" altLang="ko-KR" sz="1800" dirty="0">
                    <a:solidFill>
                      <a:schemeClr val="tx1"/>
                    </a:solidFill>
                    <a:latin typeface="Arial" panose="020B0604020202020204" pitchFamily="34" charset="0"/>
                    <a:ea typeface="+mn-ea"/>
                    <a:cs typeface="Arial" panose="020B0604020202020204" pitchFamily="34" charset="0"/>
                  </a:rPr>
                  <a:t>Assume that </a:t>
                </a:r>
                <a14:m>
                  <m:oMath xmlns:m="http://schemas.openxmlformats.org/officeDocument/2006/math">
                    <m:r>
                      <m:rPr>
                        <m:sty m:val="p"/>
                      </m:rPr>
                      <a:rPr lang="en-US"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oMath>
                </a14:m>
                <a:r>
                  <a:rPr lang="en-US" altLang="ko-KR" sz="1800" dirty="0">
                    <a:solidFill>
                      <a:schemeClr val="tx1"/>
                    </a:solidFill>
                    <a:latin typeface="Arial" panose="020B0604020202020204" pitchFamily="34" charset="0"/>
                    <a:ea typeface="+mn-ea"/>
                    <a:cs typeface="Arial" panose="020B0604020202020204" pitchFamily="34" charset="0"/>
                  </a:rPr>
                  <a:t> is normally distributed: </a:t>
                </a:r>
                <a14:m>
                  <m:oMath xmlns:m="http://schemas.openxmlformats.org/officeDocument/2006/math">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𝑁</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l-GR" altLang="ko-KR" sz="1800" i="1" dirty="0" smtClean="0">
                        <a:solidFill>
                          <a:schemeClr val="tx1"/>
                        </a:solidFill>
                        <a:latin typeface="Cambria Math" panose="02040503050406030204" pitchFamily="18" charset="0"/>
                        <a:ea typeface="+mn-ea"/>
                        <a:cs typeface="Arial" panose="020B0604020202020204" pitchFamily="34" charset="0"/>
                      </a:rPr>
                      <m:t>𝜇</m:t>
                    </m:r>
                    <m:r>
                      <a:rPr lang="el-GR"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r>
                      <a:rPr lang="el-GR" altLang="ko-KR" sz="1800" i="1" dirty="0" smtClean="0">
                        <a:solidFill>
                          <a:schemeClr val="tx1"/>
                        </a:solidFill>
                        <a:latin typeface="Cambria Math" panose="02040503050406030204" pitchFamily="18" charset="0"/>
                        <a:ea typeface="+mn-ea"/>
                        <a:cs typeface="Arial" panose="020B0604020202020204" pitchFamily="34" charset="0"/>
                      </a:rPr>
                      <m:t>𝜎</m:t>
                    </m:r>
                    <m:r>
                      <a:rPr lang="el-GR" altLang="ko-KR" sz="1800" i="1" baseline="30000" dirty="0" smtClean="0">
                        <a:solidFill>
                          <a:schemeClr val="tx1"/>
                        </a:solidFill>
                        <a:latin typeface="Cambria Math" panose="02040503050406030204" pitchFamily="18" charset="0"/>
                        <a:ea typeface="+mn-ea"/>
                        <a:cs typeface="Arial" panose="020B0604020202020204" pitchFamily="34" charset="0"/>
                      </a:rPr>
                      <m:t>2</m:t>
                    </m:r>
                    <m:r>
                      <a:rPr lang="el-GR"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m:t>
                    </m:r>
                  </m:oMath>
                </a14:m>
                <a:endParaRPr lang="en-US" altLang="ko-KR" sz="18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6" name="부제목 2"/>
              <p:cNvSpPr>
                <a:spLocks noGrp="1" noRot="1" noChangeAspect="1" noMove="1" noResize="1" noEditPoints="1" noAdjustHandles="1" noChangeArrowheads="1" noChangeShapeType="1" noTextEdit="1"/>
              </p:cNvSpPr>
              <p:nvPr>
                <p:ph type="subTitle" idx="1"/>
              </p:nvPr>
            </p:nvSpPr>
            <p:spPr>
              <a:xfrm>
                <a:off x="611560" y="1916832"/>
                <a:ext cx="8424936" cy="4176464"/>
              </a:xfrm>
              <a:blipFill>
                <a:blip r:embed="rId2"/>
                <a:stretch>
                  <a:fillRect l="-57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69B2F47-924B-480D-B95B-0D8309101AF4}"/>
                  </a:ext>
                </a:extLst>
              </p:cNvPr>
              <p:cNvSpPr txBox="1"/>
              <p:nvPr/>
            </p:nvSpPr>
            <p:spPr>
              <a:xfrm>
                <a:off x="709023" y="2420888"/>
                <a:ext cx="8230010"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Prob</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e>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e>
                            <m:e>
                              <m:r>
                                <a:rPr lang="en-US" altLang="ko-KR" b="0" i="1" smtClean="0">
                                  <a:latin typeface="Cambria Math" panose="02040503050406030204" pitchFamily="18" charset="0"/>
                                </a:rPr>
                                <m:t>1−</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i="1">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e>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r>
                                <a:rPr lang="en-US" altLang="ko-KR" b="0" i="1" smtClean="0">
                                  <a:latin typeface="Cambria Math" panose="02040503050406030204" pitchFamily="18" charset="0"/>
                                </a:rPr>
                                <m:t>𝑖</m:t>
                              </m:r>
                            </m:e>
                          </m:eqArr>
                        </m:e>
                      </m:d>
                    </m:oMath>
                  </m:oMathPara>
                </a14:m>
                <a:endParaRPr lang="en-US" altLang="ko-KR" b="0" i="1" dirty="0"/>
              </a:p>
            </p:txBody>
          </p:sp>
        </mc:Choice>
        <mc:Fallback>
          <p:sp>
            <p:nvSpPr>
              <p:cNvPr id="3" name="TextBox 2">
                <a:extLst>
                  <a:ext uri="{FF2B5EF4-FFF2-40B4-BE49-F238E27FC236}">
                    <a16:creationId xmlns:a16="http://schemas.microsoft.com/office/drawing/2014/main" id="{569B2F47-924B-480D-B95B-0D8309101AF4}"/>
                  </a:ext>
                </a:extLst>
              </p:cNvPr>
              <p:cNvSpPr txBox="1">
                <a:spLocks noRot="1" noChangeAspect="1" noMove="1" noResize="1" noEditPoints="1" noAdjustHandles="1" noChangeArrowheads="1" noChangeShapeType="1" noTextEdit="1"/>
              </p:cNvSpPr>
              <p:nvPr/>
            </p:nvSpPr>
            <p:spPr>
              <a:xfrm>
                <a:off x="709023" y="2420888"/>
                <a:ext cx="8230010" cy="124854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09A6CD-ACF7-4AD6-8987-7947C8471F23}"/>
                  </a:ext>
                </a:extLst>
              </p:cNvPr>
              <p:cNvSpPr txBox="1"/>
              <p:nvPr/>
            </p:nvSpPr>
            <p:spPr>
              <a:xfrm>
                <a:off x="1121525" y="5589240"/>
                <a:ext cx="7135800" cy="3096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𝜇</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𝜎</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e>
                      </m:d>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rad>
                      <m:r>
                        <a:rPr lang="en-US" altLang="ko-KR" b="0" i="1" smtClean="0">
                          <a:latin typeface="Cambria Math" panose="02040503050406030204" pitchFamily="18" charset="0"/>
                        </a:rPr>
                        <m:t> </m:t>
                      </m:r>
                      <m:r>
                        <a:rPr lang="en-US" altLang="ko-KR" b="0" i="1" smtClean="0">
                          <a:latin typeface="Cambria Math" panose="02040503050406030204" pitchFamily="18" charset="0"/>
                        </a:rPr>
                        <m:t>𝜂</m:t>
                      </m:r>
                      <m:r>
                        <a:rPr lang="en-US" altLang="ko-KR" b="0" i="1" smtClean="0">
                          <a:latin typeface="Cambria Math" panose="02040503050406030204" pitchFamily="18" charset="0"/>
                        </a:rPr>
                        <m:t>,       </m:t>
                      </m:r>
                      <m:r>
                        <a:rPr lang="en-US" altLang="ko-KR" b="0" i="1" smtClean="0">
                          <a:latin typeface="Cambria Math" panose="02040503050406030204" pitchFamily="18" charset="0"/>
                        </a:rPr>
                        <m:t>𝜂</m:t>
                      </m:r>
                      <m:r>
                        <a:rPr lang="en-US" altLang="ko-KR" b="0" i="1" smtClean="0">
                          <a:latin typeface="Cambria Math" panose="02040503050406030204" pitchFamily="18" charset="0"/>
                        </a:rPr>
                        <m:t>~</m:t>
                      </m:r>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0,1</m:t>
                          </m:r>
                        </m:e>
                      </m:d>
                      <m:r>
                        <a:rPr lang="en-US" altLang="ko-KR" b="0" i="1" smtClean="0">
                          <a:latin typeface="Cambria Math" panose="02040503050406030204" pitchFamily="18" charset="0"/>
                        </a:rPr>
                        <m:t>.</m:t>
                      </m:r>
                    </m:oMath>
                  </m:oMathPara>
                </a14:m>
                <a:endParaRPr lang="ko-KR" altLang="en-US" i="1" dirty="0"/>
              </a:p>
            </p:txBody>
          </p:sp>
        </mc:Choice>
        <mc:Fallback xmlns="">
          <p:sp>
            <p:nvSpPr>
              <p:cNvPr id="4" name="TextBox 3">
                <a:extLst>
                  <a:ext uri="{FF2B5EF4-FFF2-40B4-BE49-F238E27FC236}">
                    <a16:creationId xmlns:a16="http://schemas.microsoft.com/office/drawing/2014/main" id="{9D09A6CD-ACF7-4AD6-8987-7947C8471F23}"/>
                  </a:ext>
                </a:extLst>
              </p:cNvPr>
              <p:cNvSpPr txBox="1">
                <a:spLocks noRot="1" noChangeAspect="1" noMove="1" noResize="1" noEditPoints="1" noAdjustHandles="1" noChangeArrowheads="1" noChangeShapeType="1" noTextEdit="1"/>
              </p:cNvSpPr>
              <p:nvPr/>
            </p:nvSpPr>
            <p:spPr>
              <a:xfrm>
                <a:off x="1121525" y="5589240"/>
                <a:ext cx="7135800" cy="309637"/>
              </a:xfrm>
              <a:prstGeom prst="rect">
                <a:avLst/>
              </a:prstGeom>
              <a:blipFill>
                <a:blip r:embed="rId4"/>
                <a:stretch>
                  <a:fillRect l="-171" b="-254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662ACD6C-8159-4FA4-A94B-E090EBB2342B}"/>
                  </a:ext>
                </a:extLst>
              </p:cNvPr>
              <p:cNvSpPr/>
              <p:nvPr/>
            </p:nvSpPr>
            <p:spPr>
              <a:xfrm>
                <a:off x="6090393" y="5956489"/>
                <a:ext cx="2520281" cy="738664"/>
              </a:xfrm>
              <a:prstGeom prst="rect">
                <a:avLst/>
              </a:prstGeom>
            </p:spPr>
            <p:txBody>
              <a:bodyPr wrap="square">
                <a:spAutoFit/>
              </a:bodyPr>
              <a:lstStyle/>
              <a:p>
                <a:pPr algn="ctr"/>
                <a:r>
                  <a:rPr lang="de-DE" altLang="ko-KR" sz="1400" dirty="0">
                    <a:latin typeface="Arial" panose="020B0604020202020204" pitchFamily="34" charset="0"/>
                    <a:cs typeface="Arial" panose="020B0604020202020204" pitchFamily="34" charset="0"/>
                  </a:rPr>
                  <a:t>Wiener process </a:t>
                </a:r>
                <a14:m>
                  <m:oMath xmlns:m="http://schemas.openxmlformats.org/officeDocument/2006/math">
                    <m:r>
                      <a:rPr lang="de-DE" altLang="ko-KR" sz="1400" i="1" dirty="0" smtClean="0">
                        <a:latin typeface="Cambria Math" panose="02040503050406030204" pitchFamily="18" charset="0"/>
                        <a:cs typeface="Arial" panose="020B0604020202020204" pitchFamily="34" charset="0"/>
                      </a:rPr>
                      <m:t>{</m:t>
                    </m:r>
                    <m:r>
                      <a:rPr lang="de-DE" altLang="ko-KR" sz="1400" i="1" dirty="0" smtClean="0">
                        <a:latin typeface="Cambria Math" panose="02040503050406030204" pitchFamily="18" charset="0"/>
                        <a:cs typeface="Arial" panose="020B0604020202020204" pitchFamily="34" charset="0"/>
                      </a:rPr>
                      <m:t>𝑊</m:t>
                    </m:r>
                    <m:r>
                      <a:rPr lang="de-DE" altLang="ko-KR" sz="1400" i="1" dirty="0" smtClean="0">
                        <a:latin typeface="Cambria Math" panose="02040503050406030204" pitchFamily="18" charset="0"/>
                        <a:cs typeface="Arial" panose="020B0604020202020204" pitchFamily="34" charset="0"/>
                      </a:rPr>
                      <m:t>(</m:t>
                    </m:r>
                    <m:r>
                      <a:rPr lang="de-DE" altLang="ko-KR" sz="1400" i="1" dirty="0" smtClean="0">
                        <a:latin typeface="Cambria Math" panose="02040503050406030204" pitchFamily="18" charset="0"/>
                        <a:cs typeface="Arial" panose="020B0604020202020204" pitchFamily="34" charset="0"/>
                      </a:rPr>
                      <m:t>𝑡</m:t>
                    </m:r>
                    <m:r>
                      <a:rPr lang="de-DE" altLang="ko-KR" sz="1400" i="1" dirty="0" smtClean="0">
                        <a:latin typeface="Cambria Math" panose="02040503050406030204" pitchFamily="18" charset="0"/>
                        <a:cs typeface="Arial" panose="020B0604020202020204" pitchFamily="34" charset="0"/>
                      </a:rPr>
                      <m:t>)}</m:t>
                    </m:r>
                  </m:oMath>
                </a14:m>
                <a:r>
                  <a:rPr lang="en-US" altLang="ko-KR" sz="1400" dirty="0">
                    <a:latin typeface="Arial" panose="020B0604020202020204" pitchFamily="34" charset="0"/>
                    <a:cs typeface="Arial" panose="020B0604020202020204" pitchFamily="34" charset="0"/>
                  </a:rPr>
                  <a:t> </a:t>
                </a:r>
              </a:p>
              <a:p>
                <a:pPr algn="ctr"/>
                <a:r>
                  <a:rPr lang="en-US" altLang="ko-KR" sz="1400" dirty="0">
                    <a:latin typeface="Arial" panose="020B0604020202020204" pitchFamily="34" charset="0"/>
                    <a:cs typeface="Arial" panose="020B0604020202020204" pitchFamily="34" charset="0"/>
                  </a:rPr>
                  <a:t>is a diffusion process: </a:t>
                </a:r>
                <a:endParaRPr lang="en-US" altLang="ko-KR" sz="1400" i="1" dirty="0">
                  <a:latin typeface="Cambria Math" panose="02040503050406030204" pitchFamily="18"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cs typeface="Arial" panose="020B0604020202020204" pitchFamily="34" charset="0"/>
                        </a:rPr>
                        <m:t>𝑊</m:t>
                      </m:r>
                      <m:d>
                        <m:dPr>
                          <m:ctrlPr>
                            <a:rPr lang="en-US" altLang="ko-KR" sz="1400" i="1" dirty="0" smtClean="0">
                              <a:latin typeface="Cambria Math" panose="02040503050406030204" pitchFamily="18" charset="0"/>
                              <a:cs typeface="Arial" panose="020B0604020202020204" pitchFamily="34" charset="0"/>
                            </a:rPr>
                          </m:ctrlPr>
                        </m:dPr>
                        <m:e>
                          <m:r>
                            <a:rPr lang="en-US" altLang="ko-KR" sz="1400" i="1" dirty="0" err="1">
                              <a:latin typeface="Cambria Math" panose="02040503050406030204" pitchFamily="18" charset="0"/>
                              <a:cs typeface="Arial" panose="020B0604020202020204" pitchFamily="34" charset="0"/>
                            </a:rPr>
                            <m:t>𝑡</m:t>
                          </m:r>
                          <m:r>
                            <a:rPr lang="en-US" altLang="ko-KR" sz="1400" i="1" dirty="0" err="1">
                              <a:latin typeface="Cambria Math" panose="02040503050406030204" pitchFamily="18" charset="0"/>
                              <a:cs typeface="Arial" panose="020B0604020202020204" pitchFamily="34" charset="0"/>
                            </a:rPr>
                            <m:t>+</m:t>
                          </m:r>
                          <m:r>
                            <m:rPr>
                              <m:sty m:val="p"/>
                            </m:rPr>
                            <a:rPr lang="en-US" altLang="ko-KR" sz="1400" i="0" dirty="0" err="1">
                              <a:latin typeface="Cambria Math" panose="02040503050406030204" pitchFamily="18" charset="0"/>
                              <a:cs typeface="Arial" panose="020B0604020202020204" pitchFamily="34" charset="0"/>
                            </a:rPr>
                            <m:t>Δ</m:t>
                          </m:r>
                          <m:r>
                            <a:rPr lang="en-US" altLang="ko-KR" sz="1400" i="1" dirty="0" err="1">
                              <a:latin typeface="Cambria Math" panose="02040503050406030204" pitchFamily="18" charset="0"/>
                              <a:cs typeface="Arial" panose="020B0604020202020204" pitchFamily="34" charset="0"/>
                            </a:rPr>
                            <m:t>𝑡</m:t>
                          </m:r>
                        </m:e>
                      </m:d>
                      <m:r>
                        <a:rPr lang="en-US" altLang="ko-KR" sz="1400" b="0" i="1" dirty="0" smtClean="0">
                          <a:latin typeface="Cambria Math" panose="02040503050406030204" pitchFamily="18" charset="0"/>
                          <a:cs typeface="Arial" panose="020B0604020202020204" pitchFamily="34" charset="0"/>
                        </a:rPr>
                        <m:t>−</m:t>
                      </m:r>
                      <m:r>
                        <a:rPr lang="en-US" altLang="ko-KR" sz="1400" i="1" dirty="0">
                          <a:latin typeface="Cambria Math" panose="02040503050406030204" pitchFamily="18" charset="0"/>
                          <a:cs typeface="Arial" panose="020B0604020202020204" pitchFamily="34" charset="0"/>
                        </a:rPr>
                        <m:t>𝑊</m:t>
                      </m:r>
                      <m:r>
                        <a:rPr lang="en-US" altLang="ko-KR" sz="1400" i="1" dirty="0">
                          <a:latin typeface="Cambria Math" panose="02040503050406030204" pitchFamily="18" charset="0"/>
                          <a:cs typeface="Arial" panose="020B0604020202020204" pitchFamily="34" charset="0"/>
                        </a:rPr>
                        <m:t>(</m:t>
                      </m:r>
                      <m:r>
                        <a:rPr lang="en-US" altLang="ko-KR" sz="1400" i="1" dirty="0">
                          <a:latin typeface="Cambria Math" panose="02040503050406030204" pitchFamily="18" charset="0"/>
                          <a:cs typeface="Arial" panose="020B0604020202020204" pitchFamily="34" charset="0"/>
                        </a:rPr>
                        <m:t>𝑡</m:t>
                      </m:r>
                      <m:r>
                        <a:rPr lang="en-US" altLang="ko-KR" sz="1400" i="1" dirty="0">
                          <a:latin typeface="Cambria Math" panose="02040503050406030204" pitchFamily="18" charset="0"/>
                          <a:cs typeface="Arial" panose="020B0604020202020204" pitchFamily="34" charset="0"/>
                        </a:rPr>
                        <m:t>)∼</m:t>
                      </m:r>
                      <m:r>
                        <a:rPr lang="en-US" altLang="ko-KR" sz="1400" i="1" dirty="0">
                          <a:latin typeface="Cambria Math" panose="02040503050406030204" pitchFamily="18" charset="0"/>
                          <a:cs typeface="Arial" panose="020B0604020202020204" pitchFamily="34" charset="0"/>
                        </a:rPr>
                        <m:t>𝑁</m:t>
                      </m:r>
                      <m:r>
                        <a:rPr lang="en-US" altLang="ko-KR" sz="1400" i="1" dirty="0">
                          <a:latin typeface="Cambria Math" panose="02040503050406030204" pitchFamily="18" charset="0"/>
                          <a:cs typeface="Arial" panose="020B0604020202020204" pitchFamily="34" charset="0"/>
                        </a:rPr>
                        <m:t>(0,</m:t>
                      </m:r>
                      <m:r>
                        <m:rPr>
                          <m:sty m:val="p"/>
                        </m:rPr>
                        <a:rPr lang="en-US" altLang="ko-KR" sz="1400" i="0" dirty="0">
                          <a:latin typeface="Cambria Math" panose="02040503050406030204" pitchFamily="18" charset="0"/>
                          <a:cs typeface="Arial" panose="020B0604020202020204" pitchFamily="34" charset="0"/>
                        </a:rPr>
                        <m:t>Δ</m:t>
                      </m:r>
                      <m:r>
                        <a:rPr lang="en-US" altLang="ko-KR" sz="1400" i="1" dirty="0">
                          <a:latin typeface="Cambria Math" panose="02040503050406030204" pitchFamily="18" charset="0"/>
                          <a:cs typeface="Arial" panose="020B0604020202020204" pitchFamily="34" charset="0"/>
                        </a:rPr>
                        <m:t>𝑡</m:t>
                      </m:r>
                      <m:r>
                        <a:rPr lang="en-US" altLang="ko-KR" sz="1400" i="1" dirty="0">
                          <a:latin typeface="Cambria Math" panose="02040503050406030204" pitchFamily="18" charset="0"/>
                          <a:cs typeface="Arial" panose="020B0604020202020204" pitchFamily="34" charset="0"/>
                        </a:rPr>
                        <m:t>)</m:t>
                      </m:r>
                    </m:oMath>
                  </m:oMathPara>
                </a14:m>
                <a:endParaRPr lang="en-US" altLang="ko-KR" sz="1400" dirty="0">
                  <a:latin typeface="Arial" panose="020B0604020202020204" pitchFamily="34" charset="0"/>
                  <a:cs typeface="Arial" panose="020B0604020202020204" pitchFamily="34" charset="0"/>
                </a:endParaRPr>
              </a:p>
            </p:txBody>
          </p:sp>
        </mc:Choice>
        <mc:Fallback xmlns="">
          <p:sp>
            <p:nvSpPr>
              <p:cNvPr id="11" name="직사각형 10">
                <a:extLst>
                  <a:ext uri="{FF2B5EF4-FFF2-40B4-BE49-F238E27FC236}">
                    <a16:creationId xmlns:a16="http://schemas.microsoft.com/office/drawing/2014/main" id="{662ACD6C-8159-4FA4-A94B-E090EBB2342B}"/>
                  </a:ext>
                </a:extLst>
              </p:cNvPr>
              <p:cNvSpPr>
                <a:spLocks noRot="1" noChangeAspect="1" noMove="1" noResize="1" noEditPoints="1" noAdjustHandles="1" noChangeArrowheads="1" noChangeShapeType="1" noTextEdit="1"/>
              </p:cNvSpPr>
              <p:nvPr/>
            </p:nvSpPr>
            <p:spPr>
              <a:xfrm>
                <a:off x="6090393" y="5956489"/>
                <a:ext cx="2520281" cy="738664"/>
              </a:xfrm>
              <a:prstGeom prst="rect">
                <a:avLst/>
              </a:prstGeom>
              <a:blipFill>
                <a:blip r:embed="rId5"/>
                <a:stretch>
                  <a:fillRect t="-1653" b="-33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70004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SDE - SIS model</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부제목 2"/>
              <p:cNvSpPr>
                <a:spLocks noGrp="1"/>
              </p:cNvSpPr>
              <p:nvPr>
                <p:ph type="subTitle" idx="1"/>
              </p:nvPr>
            </p:nvSpPr>
            <p:spPr>
              <a:xfrm>
                <a:off x="539552" y="2132856"/>
                <a:ext cx="8143932" cy="4428016"/>
              </a:xfrm>
            </p:spPr>
            <p:txBody>
              <a:bodyPr>
                <a:normAutofit/>
              </a:bodyPr>
              <a:lstStyle/>
              <a:p>
                <a:endParaRPr lang="en-US" altLang="ko-KR" sz="1800" dirty="0">
                  <a:solidFill>
                    <a:schemeClr val="tx1"/>
                  </a:solidFill>
                  <a:latin typeface="+mn-ea"/>
                  <a:ea typeface="+mn-ea"/>
                </a:endParaRPr>
              </a:p>
              <a:p>
                <a:endParaRPr lang="en-US" altLang="ko-KR" sz="1800" dirty="0">
                  <a:solidFill>
                    <a:schemeClr val="tx1"/>
                  </a:solidFill>
                  <a:latin typeface="+mn-ea"/>
                  <a:ea typeface="+mn-ea"/>
                </a:endParaRPr>
              </a:p>
              <a:p>
                <a:endParaRPr lang="en-US" altLang="ko-KR" sz="1800" dirty="0">
                  <a:solidFill>
                    <a:schemeClr val="tx1"/>
                  </a:solidFill>
                  <a:latin typeface="+mn-ea"/>
                  <a:ea typeface="+mn-ea"/>
                </a:endParaRPr>
              </a:p>
              <a:p>
                <a:endParaRPr lang="en-US" altLang="ko-KR" sz="1800" dirty="0">
                  <a:solidFill>
                    <a:schemeClr val="tx1"/>
                  </a:solidFill>
                  <a:latin typeface="+mn-ea"/>
                  <a:ea typeface="+mn-ea"/>
                </a:endParaRPr>
              </a:p>
              <a:p>
                <a:endParaRPr lang="en-US" altLang="ko-KR" sz="1800" dirty="0">
                  <a:solidFill>
                    <a:schemeClr val="tx1"/>
                  </a:solidFill>
                  <a:latin typeface="+mn-ea"/>
                  <a:ea typeface="+mn-ea"/>
                </a:endParaRPr>
              </a:p>
              <a:p>
                <a:pPr algn="ctr"/>
                <a14:m>
                  <m:oMathPara xmlns:m="http://schemas.openxmlformats.org/officeDocument/2006/math">
                    <m:oMathParaPr>
                      <m:jc m:val="centerGroup"/>
                    </m:oMathParaPr>
                    <m:oMath xmlns:m="http://schemas.openxmlformats.org/officeDocument/2006/math">
                      <m:r>
                        <a:rPr lang="el-GR" altLang="ko-KR" sz="1800" i="1" dirty="0" smtClean="0">
                          <a:solidFill>
                            <a:schemeClr val="tx1"/>
                          </a:solidFill>
                          <a:latin typeface="Cambria Math" panose="02040503050406030204" pitchFamily="18" charset="0"/>
                          <a:ea typeface="+mn-ea"/>
                        </a:rPr>
                        <m:t>𝜇</m:t>
                      </m:r>
                      <m:d>
                        <m:dPr>
                          <m:ctrlPr>
                            <a:rPr lang="el-GR" altLang="ko-KR" sz="1800" i="1" dirty="0" smtClean="0">
                              <a:solidFill>
                                <a:schemeClr val="tx1"/>
                              </a:solidFill>
                              <a:latin typeface="Cambria Math" panose="02040503050406030204" pitchFamily="18" charset="0"/>
                              <a:ea typeface="+mn-ea"/>
                            </a:rPr>
                          </m:ctrlPr>
                        </m:dPr>
                        <m:e>
                          <m:r>
                            <a:rPr lang="en-US" altLang="ko-KR" sz="1800" i="1" dirty="0" smtClean="0">
                              <a:solidFill>
                                <a:schemeClr val="tx1"/>
                              </a:solidFill>
                              <a:latin typeface="Cambria Math" panose="02040503050406030204" pitchFamily="18" charset="0"/>
                              <a:ea typeface="+mn-ea"/>
                            </a:rPr>
                            <m:t>𝐼</m:t>
                          </m:r>
                        </m:e>
                      </m:d>
                      <m:r>
                        <a:rPr lang="en-US" altLang="ko-KR" sz="1800" i="1" dirty="0" smtClean="0">
                          <a:solidFill>
                            <a:schemeClr val="tx1"/>
                          </a:solidFill>
                          <a:latin typeface="Cambria Math" panose="02040503050406030204" pitchFamily="18" charset="0"/>
                          <a:ea typeface="+mn-ea"/>
                        </a:rPr>
                        <m:t>=</m:t>
                      </m:r>
                      <m:r>
                        <a:rPr lang="en-US" altLang="ko-KR" sz="1800" i="1" dirty="0" smtClean="0">
                          <a:solidFill>
                            <a:schemeClr val="tx1"/>
                          </a:solidFill>
                          <a:latin typeface="Cambria Math" panose="02040503050406030204" pitchFamily="18" charset="0"/>
                          <a:ea typeface="+mn-ea"/>
                        </a:rPr>
                        <m:t>𝑏</m:t>
                      </m:r>
                      <m:d>
                        <m:dPr>
                          <m:ctrlPr>
                            <a:rPr lang="en-US" altLang="ko-KR" sz="1800" i="1" dirty="0" smtClean="0">
                              <a:solidFill>
                                <a:schemeClr val="tx1"/>
                              </a:solidFill>
                              <a:latin typeface="Cambria Math" panose="02040503050406030204" pitchFamily="18" charset="0"/>
                              <a:ea typeface="+mn-ea"/>
                            </a:rPr>
                          </m:ctrlPr>
                        </m:dPr>
                        <m:e>
                          <m:r>
                            <a:rPr lang="en-US" altLang="ko-KR" sz="1800" i="1" dirty="0" smtClean="0">
                              <a:solidFill>
                                <a:schemeClr val="tx1"/>
                              </a:solidFill>
                              <a:latin typeface="Cambria Math" panose="02040503050406030204" pitchFamily="18" charset="0"/>
                              <a:ea typeface="+mn-ea"/>
                            </a:rPr>
                            <m:t>𝐼</m:t>
                          </m:r>
                        </m:e>
                      </m:d>
                      <m:r>
                        <a:rPr lang="en-US" altLang="ko-KR" sz="1800" i="1" dirty="0" smtClean="0">
                          <a:solidFill>
                            <a:schemeClr val="tx1"/>
                          </a:solidFill>
                          <a:latin typeface="Cambria Math" panose="02040503050406030204" pitchFamily="18" charset="0"/>
                          <a:ea typeface="+mn-ea"/>
                        </a:rPr>
                        <m:t>−</m:t>
                      </m:r>
                      <m:r>
                        <a:rPr lang="en-US" altLang="ko-KR" sz="1800" i="1" dirty="0" smtClean="0">
                          <a:solidFill>
                            <a:schemeClr val="tx1"/>
                          </a:solidFill>
                          <a:latin typeface="Cambria Math" panose="02040503050406030204" pitchFamily="18" charset="0"/>
                          <a:ea typeface="+mn-ea"/>
                        </a:rPr>
                        <m:t>𝑑</m:t>
                      </m:r>
                      <m:d>
                        <m:dPr>
                          <m:ctrlPr>
                            <a:rPr lang="en-US" altLang="ko-KR" sz="1800" i="1" dirty="0" smtClean="0">
                              <a:solidFill>
                                <a:schemeClr val="tx1"/>
                              </a:solidFill>
                              <a:latin typeface="Cambria Math" panose="02040503050406030204" pitchFamily="18" charset="0"/>
                              <a:ea typeface="+mn-ea"/>
                            </a:rPr>
                          </m:ctrlPr>
                        </m:dPr>
                        <m:e>
                          <m:r>
                            <a:rPr lang="en-US" altLang="ko-KR" sz="1800" i="1" dirty="0" smtClean="0">
                              <a:solidFill>
                                <a:schemeClr val="tx1"/>
                              </a:solidFill>
                              <a:latin typeface="Cambria Math" panose="02040503050406030204" pitchFamily="18" charset="0"/>
                              <a:ea typeface="+mn-ea"/>
                            </a:rPr>
                            <m:t>𝐼</m:t>
                          </m:r>
                        </m:e>
                      </m:d>
                      <m:r>
                        <a:rPr lang="en-US" altLang="ko-KR" sz="1800" i="1" dirty="0" smtClean="0">
                          <a:solidFill>
                            <a:schemeClr val="tx1"/>
                          </a:solidFill>
                          <a:latin typeface="Cambria Math" panose="02040503050406030204" pitchFamily="18" charset="0"/>
                          <a:ea typeface="+mn-ea"/>
                        </a:rPr>
                        <m:t>, </m:t>
                      </m:r>
                      <m:r>
                        <a:rPr lang="el-GR" altLang="ko-KR" sz="1800" i="1" dirty="0" smtClean="0">
                          <a:solidFill>
                            <a:schemeClr val="tx1"/>
                          </a:solidFill>
                          <a:latin typeface="Cambria Math" panose="02040503050406030204" pitchFamily="18" charset="0"/>
                          <a:ea typeface="+mn-ea"/>
                        </a:rPr>
                        <m:t>𝜎</m:t>
                      </m:r>
                      <m:d>
                        <m:dPr>
                          <m:ctrlPr>
                            <a:rPr lang="el-GR" altLang="ko-KR" sz="1800" i="1" dirty="0" smtClean="0">
                              <a:solidFill>
                                <a:schemeClr val="tx1"/>
                              </a:solidFill>
                              <a:latin typeface="Cambria Math" panose="02040503050406030204" pitchFamily="18" charset="0"/>
                              <a:ea typeface="+mn-ea"/>
                            </a:rPr>
                          </m:ctrlPr>
                        </m:dPr>
                        <m:e>
                          <m:r>
                            <a:rPr lang="en-US" altLang="ko-KR" sz="1800" i="1" dirty="0" smtClean="0">
                              <a:solidFill>
                                <a:schemeClr val="tx1"/>
                              </a:solidFill>
                              <a:latin typeface="Cambria Math" panose="02040503050406030204" pitchFamily="18" charset="0"/>
                              <a:ea typeface="+mn-ea"/>
                            </a:rPr>
                            <m:t>𝐼</m:t>
                          </m:r>
                        </m:e>
                      </m:d>
                      <m:r>
                        <a:rPr lang="en-US" altLang="ko-KR" sz="1800" i="1" dirty="0" smtClean="0">
                          <a:solidFill>
                            <a:schemeClr val="tx1"/>
                          </a:solidFill>
                          <a:latin typeface="Cambria Math" panose="02040503050406030204" pitchFamily="18" charset="0"/>
                          <a:ea typeface="+mn-ea"/>
                        </a:rPr>
                        <m:t>=</m:t>
                      </m:r>
                      <m:rad>
                        <m:radPr>
                          <m:degHide m:val="on"/>
                          <m:ctrlPr>
                            <a:rPr lang="en-US" altLang="ko-KR" sz="1800" b="0" i="1" dirty="0" smtClean="0">
                              <a:solidFill>
                                <a:schemeClr val="tx1"/>
                              </a:solidFill>
                              <a:latin typeface="Cambria Math" panose="02040503050406030204" pitchFamily="18" charset="0"/>
                              <a:ea typeface="+mn-ea"/>
                            </a:rPr>
                          </m:ctrlPr>
                        </m:radPr>
                        <m:deg/>
                        <m:e>
                          <m:r>
                            <a:rPr lang="en-US" altLang="ko-KR" sz="1800" i="1" dirty="0">
                              <a:latin typeface="Cambria Math" panose="02040503050406030204" pitchFamily="18" charset="0"/>
                            </a:rPr>
                            <m:t>𝑏</m:t>
                          </m:r>
                          <m:d>
                            <m:dPr>
                              <m:ctrlPr>
                                <a:rPr lang="en-US" altLang="ko-KR" sz="1800" i="1" dirty="0">
                                  <a:latin typeface="Cambria Math" panose="02040503050406030204" pitchFamily="18" charset="0"/>
                                </a:rPr>
                              </m:ctrlPr>
                            </m:dPr>
                            <m:e>
                              <m:r>
                                <a:rPr lang="en-US" altLang="ko-KR" sz="1800" i="1" dirty="0">
                                  <a:latin typeface="Cambria Math" panose="02040503050406030204" pitchFamily="18" charset="0"/>
                                </a:rPr>
                                <m:t>𝐼</m:t>
                              </m:r>
                            </m:e>
                          </m:d>
                          <m:r>
                            <a:rPr lang="en-US" altLang="ko-KR" sz="1800" i="1" dirty="0">
                              <a:latin typeface="Cambria Math" panose="02040503050406030204" pitchFamily="18" charset="0"/>
                            </a:rPr>
                            <m:t>+</m:t>
                          </m:r>
                          <m:r>
                            <a:rPr lang="en-US" altLang="ko-KR" sz="1800" i="1" dirty="0">
                              <a:latin typeface="Cambria Math" panose="02040503050406030204" pitchFamily="18" charset="0"/>
                            </a:rPr>
                            <m:t>𝑑</m:t>
                          </m:r>
                          <m:d>
                            <m:dPr>
                              <m:ctrlPr>
                                <a:rPr lang="en-US" altLang="ko-KR" sz="1800" i="1" dirty="0">
                                  <a:latin typeface="Cambria Math" panose="02040503050406030204" pitchFamily="18" charset="0"/>
                                </a:rPr>
                              </m:ctrlPr>
                            </m:dPr>
                            <m:e>
                              <m:r>
                                <a:rPr lang="en-US" altLang="ko-KR" sz="1800" i="1" dirty="0">
                                  <a:latin typeface="Cambria Math" panose="02040503050406030204" pitchFamily="18" charset="0"/>
                                </a:rPr>
                                <m:t>𝐼</m:t>
                              </m:r>
                            </m:e>
                          </m:d>
                        </m:e>
                      </m:rad>
                      <m:r>
                        <a:rPr lang="en-US" altLang="ko-KR" sz="1800" i="1" dirty="0" smtClean="0">
                          <a:solidFill>
                            <a:schemeClr val="tx1"/>
                          </a:solidFill>
                          <a:latin typeface="Cambria Math" panose="02040503050406030204" pitchFamily="18" charset="0"/>
                          <a:ea typeface="+mn-ea"/>
                        </a:rPr>
                        <m:t>, </m:t>
                      </m:r>
                      <m:r>
                        <a:rPr lang="en-US" altLang="ko-KR" sz="1800" i="1" dirty="0" smtClean="0">
                          <a:solidFill>
                            <a:schemeClr val="tx1"/>
                          </a:solidFill>
                          <a:latin typeface="Cambria Math" panose="02040503050406030204" pitchFamily="18" charset="0"/>
                          <a:ea typeface="+mn-ea"/>
                        </a:rPr>
                        <m:t>𝑏</m:t>
                      </m:r>
                      <m:d>
                        <m:dPr>
                          <m:ctrlPr>
                            <a:rPr lang="en-US" altLang="ko-KR" sz="1800" i="1" dirty="0" smtClean="0">
                              <a:solidFill>
                                <a:schemeClr val="tx1"/>
                              </a:solidFill>
                              <a:latin typeface="Cambria Math" panose="02040503050406030204" pitchFamily="18" charset="0"/>
                              <a:ea typeface="+mn-ea"/>
                            </a:rPr>
                          </m:ctrlPr>
                        </m:dPr>
                        <m:e>
                          <m:r>
                            <a:rPr lang="en-US" altLang="ko-KR" sz="1800" i="1" dirty="0" smtClean="0">
                              <a:solidFill>
                                <a:schemeClr val="tx1"/>
                              </a:solidFill>
                              <a:latin typeface="Cambria Math" panose="02040503050406030204" pitchFamily="18" charset="0"/>
                              <a:ea typeface="+mn-ea"/>
                            </a:rPr>
                            <m:t>𝐼</m:t>
                          </m:r>
                        </m:e>
                      </m:d>
                      <m:r>
                        <a:rPr lang="en-US" altLang="ko-KR" sz="1800" i="1" dirty="0" smtClean="0">
                          <a:solidFill>
                            <a:schemeClr val="tx1"/>
                          </a:solidFill>
                          <a:latin typeface="Cambria Math" panose="02040503050406030204" pitchFamily="18" charset="0"/>
                          <a:ea typeface="+mn-ea"/>
                        </a:rPr>
                        <m:t>=</m:t>
                      </m:r>
                      <m:f>
                        <m:fPr>
                          <m:ctrlPr>
                            <a:rPr lang="nn-NO" altLang="ko-KR" sz="1800" i="1" dirty="0" smtClean="0">
                              <a:solidFill>
                                <a:schemeClr val="tx1"/>
                              </a:solidFill>
                              <a:latin typeface="Cambria Math" panose="02040503050406030204" pitchFamily="18" charset="0"/>
                              <a:ea typeface="+mn-ea"/>
                            </a:rPr>
                          </m:ctrlPr>
                        </m:fPr>
                        <m:num>
                          <m:r>
                            <a:rPr lang="el-GR" altLang="ko-KR" sz="1800" i="1" dirty="0" smtClean="0">
                              <a:solidFill>
                                <a:schemeClr val="tx1"/>
                              </a:solidFill>
                              <a:latin typeface="Cambria Math" panose="02040503050406030204" pitchFamily="18" charset="0"/>
                              <a:ea typeface="+mn-ea"/>
                            </a:rPr>
                            <m:t>𝛽</m:t>
                          </m:r>
                        </m:num>
                        <m:den>
                          <m:r>
                            <a:rPr lang="en-US" altLang="ko-KR" sz="1800" i="1" dirty="0" smtClean="0">
                              <a:solidFill>
                                <a:schemeClr val="tx1"/>
                              </a:solidFill>
                              <a:latin typeface="Cambria Math" panose="02040503050406030204" pitchFamily="18" charset="0"/>
                              <a:ea typeface="+mn-ea"/>
                            </a:rPr>
                            <m:t>𝑁</m:t>
                          </m:r>
                        </m:den>
                      </m:f>
                      <m:r>
                        <a:rPr lang="nn-NO" altLang="ko-KR" sz="1800" i="1" dirty="0">
                          <a:latin typeface="Cambria Math" panose="02040503050406030204" pitchFamily="18" charset="0"/>
                        </a:rPr>
                        <m:t>𝐼</m:t>
                      </m:r>
                      <m:d>
                        <m:dPr>
                          <m:ctrlPr>
                            <a:rPr lang="nn-NO" altLang="ko-KR" sz="1800" i="1" dirty="0">
                              <a:latin typeface="Cambria Math" panose="02040503050406030204" pitchFamily="18" charset="0"/>
                            </a:rPr>
                          </m:ctrlPr>
                        </m:dPr>
                        <m:e>
                          <m:r>
                            <a:rPr lang="nn-NO" altLang="ko-KR" sz="1800" i="1" dirty="0">
                              <a:latin typeface="Cambria Math" panose="02040503050406030204" pitchFamily="18" charset="0"/>
                            </a:rPr>
                            <m:t>𝑁</m:t>
                          </m:r>
                          <m:r>
                            <a:rPr lang="nn-NO" altLang="ko-KR" sz="1800" i="1" dirty="0">
                              <a:latin typeface="Cambria Math" panose="02040503050406030204" pitchFamily="18" charset="0"/>
                            </a:rPr>
                            <m:t>−</m:t>
                          </m:r>
                          <m:r>
                            <a:rPr lang="nn-NO" altLang="ko-KR" sz="1800" i="1" dirty="0">
                              <a:latin typeface="Cambria Math" panose="02040503050406030204" pitchFamily="18" charset="0"/>
                            </a:rPr>
                            <m:t>𝐼</m:t>
                          </m:r>
                        </m:e>
                      </m:d>
                      <m:r>
                        <a:rPr lang="en-US" altLang="ko-KR" sz="1800" b="0" i="1" dirty="0" smtClean="0">
                          <a:latin typeface="Cambria Math" panose="02040503050406030204" pitchFamily="18" charset="0"/>
                        </a:rPr>
                        <m:t> </m:t>
                      </m:r>
                      <m:r>
                        <m:rPr>
                          <m:sty m:val="p"/>
                        </m:rPr>
                        <a:rPr lang="nn-NO" altLang="ko-KR" sz="1800" i="0" dirty="0" smtClean="0">
                          <a:solidFill>
                            <a:schemeClr val="tx1"/>
                          </a:solidFill>
                          <a:latin typeface="Cambria Math" panose="02040503050406030204" pitchFamily="18" charset="0"/>
                          <a:ea typeface="+mn-ea"/>
                        </a:rPr>
                        <m:t>and</m:t>
                      </m:r>
                      <m:r>
                        <a:rPr lang="nn-NO" altLang="ko-KR" sz="1800" i="1" dirty="0" smtClean="0">
                          <a:solidFill>
                            <a:schemeClr val="tx1"/>
                          </a:solidFill>
                          <a:latin typeface="Cambria Math" panose="02040503050406030204" pitchFamily="18" charset="0"/>
                          <a:ea typeface="+mn-ea"/>
                        </a:rPr>
                        <m:t> </m:t>
                      </m:r>
                      <m:r>
                        <a:rPr lang="nn-NO" altLang="ko-KR" sz="1800" i="1" dirty="0" smtClean="0">
                          <a:solidFill>
                            <a:schemeClr val="tx1"/>
                          </a:solidFill>
                          <a:latin typeface="Cambria Math" panose="02040503050406030204" pitchFamily="18" charset="0"/>
                          <a:ea typeface="+mn-ea"/>
                        </a:rPr>
                        <m:t>𝑑</m:t>
                      </m:r>
                      <m:r>
                        <a:rPr lang="nn-NO" altLang="ko-KR" sz="1800" i="1" dirty="0" smtClean="0">
                          <a:solidFill>
                            <a:schemeClr val="tx1"/>
                          </a:solidFill>
                          <a:latin typeface="Cambria Math" panose="02040503050406030204" pitchFamily="18" charset="0"/>
                          <a:ea typeface="+mn-ea"/>
                        </a:rPr>
                        <m:t>(</m:t>
                      </m:r>
                      <m:r>
                        <a:rPr lang="nn-NO" altLang="ko-KR" sz="1800" i="1" dirty="0" smtClean="0">
                          <a:solidFill>
                            <a:schemeClr val="tx1"/>
                          </a:solidFill>
                          <a:latin typeface="Cambria Math" panose="02040503050406030204" pitchFamily="18" charset="0"/>
                          <a:ea typeface="+mn-ea"/>
                        </a:rPr>
                        <m:t>𝐼</m:t>
                      </m:r>
                      <m:r>
                        <a:rPr lang="nn-NO" altLang="ko-KR" sz="1800" i="1" dirty="0" smtClean="0">
                          <a:solidFill>
                            <a:schemeClr val="tx1"/>
                          </a:solidFill>
                          <a:latin typeface="Cambria Math" panose="02040503050406030204" pitchFamily="18" charset="0"/>
                          <a:ea typeface="+mn-ea"/>
                        </a:rPr>
                        <m:t>)=(</m:t>
                      </m:r>
                      <m:r>
                        <a:rPr lang="nn-NO" altLang="ko-KR" sz="1800" i="1" dirty="0" smtClean="0">
                          <a:solidFill>
                            <a:schemeClr val="tx1"/>
                          </a:solidFill>
                          <a:latin typeface="Cambria Math" panose="02040503050406030204" pitchFamily="18" charset="0"/>
                          <a:ea typeface="+mn-ea"/>
                        </a:rPr>
                        <m:t>𝑏</m:t>
                      </m:r>
                      <m:r>
                        <a:rPr lang="nn-NO" altLang="ko-KR" sz="1800" i="1" dirty="0" smtClean="0">
                          <a:solidFill>
                            <a:schemeClr val="tx1"/>
                          </a:solidFill>
                          <a:latin typeface="Cambria Math" panose="02040503050406030204" pitchFamily="18" charset="0"/>
                          <a:ea typeface="+mn-ea"/>
                        </a:rPr>
                        <m:t>+</m:t>
                      </m:r>
                      <m:r>
                        <a:rPr lang="nn-NO" altLang="ko-KR" sz="1800" i="1" dirty="0" smtClean="0">
                          <a:solidFill>
                            <a:schemeClr val="tx1"/>
                          </a:solidFill>
                          <a:latin typeface="Cambria Math" panose="02040503050406030204" pitchFamily="18" charset="0"/>
                          <a:ea typeface="+mn-ea"/>
                        </a:rPr>
                        <m:t>𝛾</m:t>
                      </m:r>
                      <m:r>
                        <a:rPr lang="nn-NO" altLang="ko-KR" sz="1800" i="1" dirty="0" smtClean="0">
                          <a:solidFill>
                            <a:schemeClr val="tx1"/>
                          </a:solidFill>
                          <a:latin typeface="Cambria Math" panose="02040503050406030204" pitchFamily="18" charset="0"/>
                          <a:ea typeface="+mn-ea"/>
                        </a:rPr>
                        <m:t>)</m:t>
                      </m:r>
                      <m:r>
                        <a:rPr lang="nn-NO" altLang="ko-KR" sz="1800" i="1" dirty="0" smtClean="0">
                          <a:solidFill>
                            <a:schemeClr val="tx1"/>
                          </a:solidFill>
                          <a:latin typeface="Cambria Math" panose="02040503050406030204" pitchFamily="18" charset="0"/>
                          <a:ea typeface="+mn-ea"/>
                        </a:rPr>
                        <m:t>𝐼</m:t>
                      </m:r>
                    </m:oMath>
                  </m:oMathPara>
                </a14:m>
                <a:endParaRPr lang="ko-KR" altLang="en-US" sz="1800" dirty="0">
                  <a:solidFill>
                    <a:schemeClr val="tx1"/>
                  </a:solidFill>
                  <a:latin typeface="+mn-ea"/>
                  <a:ea typeface="+mn-ea"/>
                </a:endParaRPr>
              </a:p>
            </p:txBody>
          </p:sp>
        </mc:Choice>
        <mc:Fallback>
          <p:sp>
            <p:nvSpPr>
              <p:cNvPr id="12" name="부제목 2"/>
              <p:cNvSpPr>
                <a:spLocks noGrp="1" noRot="1" noChangeAspect="1" noMove="1" noResize="1" noEditPoints="1" noAdjustHandles="1" noChangeArrowheads="1" noChangeShapeType="1" noTextEdit="1"/>
              </p:cNvSpPr>
              <p:nvPr>
                <p:ph type="subTitle" idx="1"/>
              </p:nvPr>
            </p:nvSpPr>
            <p:spPr>
              <a:xfrm>
                <a:off x="539552" y="2132856"/>
                <a:ext cx="8143932" cy="4428016"/>
              </a:xfr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9A8584-A59F-4216-97E3-2DD27A2105A5}"/>
                  </a:ext>
                </a:extLst>
              </p:cNvPr>
              <p:cNvSpPr txBox="1"/>
              <p:nvPr/>
            </p:nvSpPr>
            <p:spPr>
              <a:xfrm>
                <a:off x="1043618" y="2348880"/>
                <a:ext cx="7135800" cy="3096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𝜇</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𝜎</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e>
                      </m:d>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rad>
                      <m:r>
                        <a:rPr lang="en-US" altLang="ko-KR" b="0" i="1" smtClean="0">
                          <a:latin typeface="Cambria Math" panose="02040503050406030204" pitchFamily="18" charset="0"/>
                        </a:rPr>
                        <m:t> </m:t>
                      </m:r>
                      <m:r>
                        <a:rPr lang="en-US" altLang="ko-KR" b="0" i="1" smtClean="0">
                          <a:latin typeface="Cambria Math" panose="02040503050406030204" pitchFamily="18" charset="0"/>
                        </a:rPr>
                        <m:t>𝜂</m:t>
                      </m:r>
                      <m:r>
                        <a:rPr lang="en-US" altLang="ko-KR" b="0" i="1" smtClean="0">
                          <a:latin typeface="Cambria Math" panose="02040503050406030204" pitchFamily="18" charset="0"/>
                        </a:rPr>
                        <m:t>,       </m:t>
                      </m:r>
                      <m:r>
                        <a:rPr lang="en-US" altLang="ko-KR" b="0" i="1" smtClean="0">
                          <a:latin typeface="Cambria Math" panose="02040503050406030204" pitchFamily="18" charset="0"/>
                        </a:rPr>
                        <m:t>𝜂</m:t>
                      </m:r>
                      <m:r>
                        <a:rPr lang="en-US" altLang="ko-KR" b="0" i="1" smtClean="0">
                          <a:latin typeface="Cambria Math" panose="02040503050406030204" pitchFamily="18" charset="0"/>
                        </a:rPr>
                        <m:t>~</m:t>
                      </m:r>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0,1</m:t>
                          </m:r>
                        </m:e>
                      </m:d>
                      <m:r>
                        <a:rPr lang="en-US" altLang="ko-KR" b="0" i="1" smtClean="0">
                          <a:latin typeface="Cambria Math" panose="02040503050406030204" pitchFamily="18" charset="0"/>
                        </a:rPr>
                        <m:t>.</m:t>
                      </m:r>
                    </m:oMath>
                  </m:oMathPara>
                </a14:m>
                <a:endParaRPr lang="ko-KR" altLang="en-US" i="1" dirty="0"/>
              </a:p>
            </p:txBody>
          </p:sp>
        </mc:Choice>
        <mc:Fallback xmlns="">
          <p:sp>
            <p:nvSpPr>
              <p:cNvPr id="9" name="TextBox 8">
                <a:extLst>
                  <a:ext uri="{FF2B5EF4-FFF2-40B4-BE49-F238E27FC236}">
                    <a16:creationId xmlns:a16="http://schemas.microsoft.com/office/drawing/2014/main" id="{5C9A8584-A59F-4216-97E3-2DD27A2105A5}"/>
                  </a:ext>
                </a:extLst>
              </p:cNvPr>
              <p:cNvSpPr txBox="1">
                <a:spLocks noRot="1" noChangeAspect="1" noMove="1" noResize="1" noEditPoints="1" noAdjustHandles="1" noChangeArrowheads="1" noChangeShapeType="1" noTextEdit="1"/>
              </p:cNvSpPr>
              <p:nvPr/>
            </p:nvSpPr>
            <p:spPr>
              <a:xfrm>
                <a:off x="1043618" y="2348880"/>
                <a:ext cx="7135800" cy="309637"/>
              </a:xfrm>
              <a:prstGeom prst="rect">
                <a:avLst/>
              </a:prstGeom>
              <a:blipFill>
                <a:blip r:embed="rId3"/>
                <a:stretch>
                  <a:fillRect l="-85" b="-254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9B1435-B137-4717-B583-A800A1BF43E1}"/>
                  </a:ext>
                </a:extLst>
              </p:cNvPr>
              <p:cNvSpPr txBox="1"/>
              <p:nvPr/>
            </p:nvSpPr>
            <p:spPr>
              <a:xfrm>
                <a:off x="3503823" y="2874541"/>
                <a:ext cx="2136354"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𝑑𝐼</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r>
                        <a:rPr lang="en-US" altLang="ko-KR" b="0" i="1" smtClean="0">
                          <a:latin typeface="Cambria Math" panose="02040503050406030204" pitchFamily="18" charset="0"/>
                        </a:rPr>
                        <m:t>𝜇</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𝜎</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e>
                      </m:d>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𝑑𝑊</m:t>
                          </m:r>
                        </m:num>
                        <m:den>
                          <m:r>
                            <a:rPr lang="en-US" altLang="ko-KR" b="0" i="1" smtClean="0">
                              <a:latin typeface="Cambria Math" panose="02040503050406030204" pitchFamily="18" charset="0"/>
                            </a:rPr>
                            <m:t>𝑑𝑡</m:t>
                          </m:r>
                        </m:den>
                      </m:f>
                    </m:oMath>
                  </m:oMathPara>
                </a14:m>
                <a:endParaRPr lang="ko-KR" altLang="en-US" dirty="0"/>
              </a:p>
            </p:txBody>
          </p:sp>
        </mc:Choice>
        <mc:Fallback xmlns="">
          <p:sp>
            <p:nvSpPr>
              <p:cNvPr id="3" name="TextBox 2">
                <a:extLst>
                  <a:ext uri="{FF2B5EF4-FFF2-40B4-BE49-F238E27FC236}">
                    <a16:creationId xmlns:a16="http://schemas.microsoft.com/office/drawing/2014/main" id="{129B1435-B137-4717-B583-A800A1BF43E1}"/>
                  </a:ext>
                </a:extLst>
              </p:cNvPr>
              <p:cNvSpPr txBox="1">
                <a:spLocks noRot="1" noChangeAspect="1" noMove="1" noResize="1" noEditPoints="1" noAdjustHandles="1" noChangeArrowheads="1" noChangeShapeType="1" noTextEdit="1"/>
              </p:cNvSpPr>
              <p:nvPr/>
            </p:nvSpPr>
            <p:spPr>
              <a:xfrm>
                <a:off x="3503823" y="2874541"/>
                <a:ext cx="2136354" cy="525913"/>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DA031-717A-45F5-AA3B-87C07A136FF8}"/>
                  </a:ext>
                </a:extLst>
              </p:cNvPr>
              <p:cNvSpPr txBox="1"/>
              <p:nvPr/>
            </p:nvSpPr>
            <p:spPr>
              <a:xfrm>
                <a:off x="1697911" y="4571480"/>
                <a:ext cx="5748177"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𝑑𝐼</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𝐼</m:t>
                          </m:r>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r>
                        <a:rPr lang="en-US" altLang="ko-KR" b="0" i="1" smtClean="0">
                          <a:latin typeface="Cambria Math" panose="02040503050406030204" pitchFamily="18" charset="0"/>
                        </a:rPr>
                        <m:t>𝐼</m:t>
                      </m:r>
                      <m:r>
                        <a:rPr lang="en-US" altLang="ko-KR" b="0" i="1" smtClean="0">
                          <a:latin typeface="Cambria Math" panose="02040503050406030204" pitchFamily="18" charset="0"/>
                        </a:rPr>
                        <m:t>+</m:t>
                      </m:r>
                      <m:rad>
                        <m:radPr>
                          <m:degHide m:val="on"/>
                          <m:ctrlPr>
                            <a:rPr lang="en-US" altLang="ko-KR" b="0" i="1" smtClean="0">
                              <a:latin typeface="Cambria Math" panose="02040503050406030204" pitchFamily="18" charset="0"/>
                            </a:rPr>
                          </m:ctrlPr>
                        </m:radPr>
                        <m:deg/>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𝐼</m:t>
                              </m:r>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r>
                            <a:rPr lang="en-US" altLang="ko-KR" b="0" i="1" smtClean="0">
                              <a:latin typeface="Cambria Math" panose="02040503050406030204" pitchFamily="18" charset="0"/>
                            </a:rPr>
                            <m:t>𝐼</m:t>
                          </m:r>
                        </m:e>
                      </m:rad>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𝑑𝑊</m:t>
                          </m:r>
                        </m:num>
                        <m:den>
                          <m:r>
                            <a:rPr lang="en-US" altLang="ko-KR" b="0" i="1" smtClean="0">
                              <a:latin typeface="Cambria Math" panose="02040503050406030204" pitchFamily="18" charset="0"/>
                            </a:rPr>
                            <m:t>𝑑𝑡</m:t>
                          </m:r>
                        </m:den>
                      </m:f>
                    </m:oMath>
                  </m:oMathPara>
                </a14:m>
                <a:endParaRPr lang="ko-KR" altLang="en-US" dirty="0"/>
              </a:p>
            </p:txBody>
          </p:sp>
        </mc:Choice>
        <mc:Fallback xmlns="">
          <p:sp>
            <p:nvSpPr>
              <p:cNvPr id="4" name="TextBox 3">
                <a:extLst>
                  <a:ext uri="{FF2B5EF4-FFF2-40B4-BE49-F238E27FC236}">
                    <a16:creationId xmlns:a16="http://schemas.microsoft.com/office/drawing/2014/main" id="{286DA031-717A-45F5-AA3B-87C07A136FF8}"/>
                  </a:ext>
                </a:extLst>
              </p:cNvPr>
              <p:cNvSpPr txBox="1">
                <a:spLocks noRot="1" noChangeAspect="1" noMove="1" noResize="1" noEditPoints="1" noAdjustHandles="1" noChangeArrowheads="1" noChangeShapeType="1" noTextEdit="1"/>
              </p:cNvSpPr>
              <p:nvPr/>
            </p:nvSpPr>
            <p:spPr>
              <a:xfrm>
                <a:off x="1697911" y="4571480"/>
                <a:ext cx="5748177" cy="818366"/>
              </a:xfrm>
              <a:prstGeom prst="rect">
                <a:avLst/>
              </a:prstGeom>
              <a:blipFill>
                <a:blip r:embed="rId5"/>
                <a:stretch>
                  <a:fillRect b="-74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12642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SDE – SIS model</a:t>
            </a:r>
            <a:endParaRPr lang="ko-KR" altLang="en-US" dirty="0"/>
          </a:p>
        </p:txBody>
      </p:sp>
      <p:sp>
        <p:nvSpPr>
          <p:cNvPr id="3" name="직사각형 2"/>
          <p:cNvSpPr/>
          <p:nvPr/>
        </p:nvSpPr>
        <p:spPr>
          <a:xfrm>
            <a:off x="755576" y="1888112"/>
            <a:ext cx="219322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Numerical Example</a:t>
            </a:r>
            <a:endParaRPr lang="ko-KR" altLang="en-US"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a:blip r:embed="rId3" cstate="print"/>
          <a:srcRect/>
          <a:stretch>
            <a:fillRect/>
          </a:stretch>
        </p:blipFill>
        <p:spPr bwMode="auto">
          <a:xfrm>
            <a:off x="5516363" y="2521666"/>
            <a:ext cx="2707024" cy="2059461"/>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1267891" y="2435709"/>
            <a:ext cx="4104456" cy="3225539"/>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1" name="직사각형 10"/>
              <p:cNvSpPr/>
              <p:nvPr/>
            </p:nvSpPr>
            <p:spPr>
              <a:xfrm>
                <a:off x="1176345" y="5729646"/>
                <a:ext cx="6964174" cy="732508"/>
              </a:xfrm>
              <a:prstGeom prst="rect">
                <a:avLst/>
              </a:prstGeom>
            </p:spPr>
            <p:txBody>
              <a:bodyPr wrap="square">
                <a:spAutoFit/>
              </a:bodyPr>
              <a:lstStyle/>
              <a:p>
                <a:pPr algn="ctr">
                  <a:lnSpc>
                    <a:spcPct val="130000"/>
                  </a:lnSpc>
                </a:pPr>
                <a14:m>
                  <m:oMathPara xmlns:m="http://schemas.openxmlformats.org/officeDocument/2006/math">
                    <m:oMathParaPr>
                      <m:jc m:val="center"/>
                    </m:oMathParaPr>
                    <m:oMath xmlns:m="http://schemas.openxmlformats.org/officeDocument/2006/math">
                      <m:r>
                        <a:rPr lang="pt-BR" altLang="ko-KR" sz="1600" i="1" smtClean="0">
                          <a:latin typeface="Cambria Math" panose="02040503050406030204" pitchFamily="18" charset="0"/>
                          <a:cs typeface="Arial" panose="020B0604020202020204" pitchFamily="34" charset="0"/>
                        </a:rPr>
                        <m:t>𝑁</m:t>
                      </m:r>
                      <m:r>
                        <a:rPr lang="pt-BR" altLang="ko-KR" sz="1600" i="1" smtClean="0">
                          <a:latin typeface="Cambria Math" panose="02040503050406030204" pitchFamily="18" charset="0"/>
                          <a:cs typeface="Arial" panose="020B0604020202020204" pitchFamily="34" charset="0"/>
                        </a:rPr>
                        <m:t>=100, </m:t>
                      </m:r>
                      <m:r>
                        <a:rPr lang="pt-BR" altLang="ko-KR" sz="1600" i="1" dirty="0" smtClean="0">
                          <a:latin typeface="Cambria Math" panose="02040503050406030204" pitchFamily="18" charset="0"/>
                          <a:cs typeface="Arial" panose="020B0604020202020204" pitchFamily="34" charset="0"/>
                        </a:rPr>
                        <m:t>𝛽</m:t>
                      </m:r>
                      <m:r>
                        <a:rPr lang="pt-BR" altLang="ko-KR" sz="1600" i="1" dirty="0" smtClean="0">
                          <a:latin typeface="Cambria Math" panose="02040503050406030204" pitchFamily="18" charset="0"/>
                          <a:cs typeface="Arial" panose="020B0604020202020204" pitchFamily="34" charset="0"/>
                        </a:rPr>
                        <m:t>=1, </m:t>
                      </m:r>
                      <m:r>
                        <a:rPr lang="pt-BR" altLang="ko-KR" sz="1600" i="1" dirty="0" smtClean="0">
                          <a:latin typeface="Cambria Math" panose="02040503050406030204" pitchFamily="18" charset="0"/>
                          <a:cs typeface="Arial" panose="020B0604020202020204" pitchFamily="34" charset="0"/>
                        </a:rPr>
                        <m:t>𝑏</m:t>
                      </m:r>
                      <m:r>
                        <a:rPr lang="pt-BR" altLang="ko-KR" sz="1600" i="1" dirty="0" smtClean="0">
                          <a:latin typeface="Cambria Math" panose="02040503050406030204" pitchFamily="18" charset="0"/>
                          <a:cs typeface="Arial" panose="020B0604020202020204" pitchFamily="34" charset="0"/>
                        </a:rPr>
                        <m:t>=0.25, </m:t>
                      </m:r>
                      <m:r>
                        <a:rPr lang="en-US" altLang="ko-KR" sz="1600" i="1" dirty="0" smtClean="0">
                          <a:latin typeface="Cambria Math" panose="02040503050406030204" pitchFamily="18" charset="0"/>
                          <a:cs typeface="Arial" panose="020B0604020202020204" pitchFamily="34" charset="0"/>
                        </a:rPr>
                        <m:t>𝛾</m:t>
                      </m:r>
                      <m:r>
                        <a:rPr lang="en-US" altLang="ko-KR" sz="1600" i="1" dirty="0" smtClean="0">
                          <a:latin typeface="Cambria Math" panose="02040503050406030204" pitchFamily="18" charset="0"/>
                          <a:cs typeface="Arial" panose="020B0604020202020204" pitchFamily="34" charset="0"/>
                        </a:rPr>
                        <m:t>=0.25, </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 </m:t>
                      </m:r>
                      <m:r>
                        <m:rPr>
                          <m:sty m:val="p"/>
                        </m:rPr>
                        <a:rPr lang="en-US" altLang="ko-KR" sz="1600" dirty="0">
                          <a:latin typeface="Cambria Math" panose="02040503050406030204" pitchFamily="18" charset="0"/>
                          <a:cs typeface="Arial" panose="020B0604020202020204" pitchFamily="34" charset="0"/>
                        </a:rPr>
                        <m:t>or</m:t>
                      </m:r>
                      <m:r>
                        <a:rPr lang="en-US" altLang="ko-KR" sz="1600" dirty="0">
                          <a:latin typeface="Cambria Math" panose="02040503050406030204" pitchFamily="18" charset="0"/>
                          <a:cs typeface="Arial" panose="020B0604020202020204" pitchFamily="34" charset="0"/>
                        </a:rPr>
                        <m:t> </m:t>
                      </m:r>
                      <m:r>
                        <m:rPr>
                          <m:sty m:val="p"/>
                        </m:rPr>
                        <a:rPr lang="en-US" altLang="ko-KR" sz="1600" dirty="0" err="1">
                          <a:latin typeface="Cambria Math" panose="02040503050406030204" pitchFamily="18" charset="0"/>
                          <a:cs typeface="Arial" panose="020B0604020202020204" pitchFamily="34" charset="0"/>
                        </a:rPr>
                        <m:t>Prob</m:t>
                      </m:r>
                      <m:d>
                        <m:dPr>
                          <m:begChr m:val="{"/>
                          <m:endChr m:val="}"/>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m:t>
                          </m:r>
                        </m:e>
                      </m:d>
                      <m:r>
                        <a:rPr lang="en-US" altLang="ko-KR" sz="1600" i="1" dirty="0">
                          <a:latin typeface="Cambria Math" panose="02040503050406030204" pitchFamily="18" charset="0"/>
                          <a:cs typeface="Arial" panose="020B0604020202020204" pitchFamily="34" charset="0"/>
                        </a:rPr>
                        <m:t>=1</m:t>
                      </m:r>
                    </m:oMath>
                  </m:oMathPara>
                </a14:m>
                <a:endParaRPr lang="en-US" altLang="ko-KR" sz="1600" dirty="0">
                  <a:latin typeface="Arial" panose="020B0604020202020204" pitchFamily="34" charset="0"/>
                  <a:cs typeface="Arial" panose="020B0604020202020204" pitchFamily="34" charset="0"/>
                </a:endParaRPr>
              </a:p>
              <a:p>
                <a:pPr algn="ctr">
                  <a:lnSpc>
                    <a:spcPct val="130000"/>
                  </a:lnSpc>
                </a:pPr>
                <a14:m>
                  <m:oMath xmlns:m="http://schemas.openxmlformats.org/officeDocument/2006/math">
                    <m:r>
                      <a:rPr lang="en-US" altLang="ko-KR" sz="1600" i="1" dirty="0">
                        <a:latin typeface="Cambria Math" panose="02040503050406030204" pitchFamily="18" charset="0"/>
                        <a:cs typeface="Arial" panose="020B0604020202020204" pitchFamily="34" charset="0"/>
                      </a:rPr>
                      <m:t> </m:t>
                    </m:r>
                  </m:oMath>
                </a14:m>
                <a:r>
                  <a:rPr lang="en-US" altLang="ko-KR" sz="1600" dirty="0">
                    <a:latin typeface="Arial" panose="020B0604020202020204" pitchFamily="34" charset="0"/>
                    <a:cs typeface="Arial" panose="020B0604020202020204" pitchFamily="34" charset="0"/>
                  </a:rPr>
                  <a:t>→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𝑅</m:t>
                    </m:r>
                    <m:r>
                      <a:rPr lang="en-US" altLang="ko-KR" sz="1600" i="1" baseline="-25000" dirty="0">
                        <a:latin typeface="Cambria Math" panose="02040503050406030204" pitchFamily="18" charset="0"/>
                        <a:cs typeface="Arial" panose="020B0604020202020204" pitchFamily="34" charset="0"/>
                      </a:rPr>
                      <m:t>0</m:t>
                    </m:r>
                    <m:r>
                      <a:rPr lang="en-US" altLang="ko-KR" sz="1600" i="1" dirty="0">
                        <a:latin typeface="Cambria Math" panose="02040503050406030204" pitchFamily="18" charset="0"/>
                        <a:cs typeface="Arial" panose="020B0604020202020204" pitchFamily="34" charset="0"/>
                      </a:rPr>
                      <m:t>=2 </m:t>
                    </m:r>
                  </m:oMath>
                </a14:m>
                <a:r>
                  <a:rPr lang="en-US" altLang="ko-KR" sz="1600" dirty="0">
                    <a:latin typeface="Arial" panose="020B0604020202020204" pitchFamily="34" charset="0"/>
                    <a:cs typeface="Arial" panose="020B0604020202020204" pitchFamily="34" charset="0"/>
                  </a:rPr>
                  <a:t>and endemic equilibrium of deterministic solution </a:t>
                </a:r>
                <a14:m>
                  <m:oMath xmlns:m="http://schemas.openxmlformats.org/officeDocument/2006/math">
                    <m:r>
                      <a:rPr lang="en-US" altLang="ko-KR" sz="1600" i="1" dirty="0" smtClean="0">
                        <a:latin typeface="Cambria Math" panose="02040503050406030204" pitchFamily="18" charset="0"/>
                        <a:cs typeface="Arial" panose="020B0604020202020204" pitchFamily="34" charset="0"/>
                      </a:rPr>
                      <m:t>𝐼</m:t>
                    </m:r>
                    <m:r>
                      <a:rPr lang="en-US" altLang="ko-KR" sz="1600" i="1" baseline="-25000" dirty="0" err="1" smtClean="0">
                        <a:latin typeface="Cambria Math" panose="02040503050406030204" pitchFamily="18" charset="0"/>
                        <a:cs typeface="Arial" panose="020B0604020202020204" pitchFamily="34" charset="0"/>
                      </a:rPr>
                      <m:t>𝑒𝑞</m:t>
                    </m:r>
                    <m:r>
                      <a:rPr lang="en-US" altLang="ko-KR" sz="1600" i="1" dirty="0">
                        <a:latin typeface="Cambria Math" panose="02040503050406030204" pitchFamily="18" charset="0"/>
                        <a:cs typeface="Arial" panose="020B0604020202020204" pitchFamily="34" charset="0"/>
                      </a:rPr>
                      <m:t>=</m:t>
                    </m:r>
                    <m:r>
                      <a:rPr lang="en-US" altLang="ko-KR" sz="1600" i="1" dirty="0" smtClean="0">
                        <a:latin typeface="Cambria Math" panose="02040503050406030204" pitchFamily="18" charset="0"/>
                        <a:cs typeface="Arial" panose="020B0604020202020204" pitchFamily="34" charset="0"/>
                      </a:rPr>
                      <m:t>50</m:t>
                    </m:r>
                  </m:oMath>
                </a14:m>
                <a:endParaRPr lang="ko-KR" altLang="en-US" sz="1600" dirty="0">
                  <a:latin typeface="Arial" panose="020B0604020202020204" pitchFamily="34" charset="0"/>
                  <a:cs typeface="Arial" panose="020B0604020202020204" pitchFamily="34" charset="0"/>
                </a:endParaRPr>
              </a:p>
            </p:txBody>
          </p:sp>
        </mc:Choice>
        <mc:Fallback xmlns="">
          <p:sp>
            <p:nvSpPr>
              <p:cNvPr id="11" name="직사각형 10"/>
              <p:cNvSpPr>
                <a:spLocks noRot="1" noChangeAspect="1" noMove="1" noResize="1" noEditPoints="1" noAdjustHandles="1" noChangeArrowheads="1" noChangeShapeType="1" noTextEdit="1"/>
              </p:cNvSpPr>
              <p:nvPr/>
            </p:nvSpPr>
            <p:spPr>
              <a:xfrm>
                <a:off x="1176345" y="5729646"/>
                <a:ext cx="6964174" cy="732508"/>
              </a:xfrm>
              <a:prstGeom prst="rect">
                <a:avLst/>
              </a:prstGeom>
              <a:blipFill>
                <a:blip r:embed="rId5"/>
                <a:stretch>
                  <a:fillRect b="-58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직사각형 3"/>
              <p:cNvSpPr/>
              <p:nvPr/>
            </p:nvSpPr>
            <p:spPr>
              <a:xfrm>
                <a:off x="5796136" y="4649525"/>
                <a:ext cx="2520281" cy="738664"/>
              </a:xfrm>
              <a:prstGeom prst="rect">
                <a:avLst/>
              </a:prstGeom>
            </p:spPr>
            <p:txBody>
              <a:bodyPr wrap="square">
                <a:spAutoFit/>
              </a:bodyPr>
              <a:lstStyle/>
              <a:p>
                <a:pPr algn="ctr"/>
                <a:r>
                  <a:rPr lang="de-DE" altLang="ko-KR" sz="1400" dirty="0">
                    <a:latin typeface="Arial" panose="020B0604020202020204" pitchFamily="34" charset="0"/>
                    <a:cs typeface="Arial" panose="020B0604020202020204" pitchFamily="34" charset="0"/>
                  </a:rPr>
                  <a:t>Wiener process </a:t>
                </a:r>
                <a14:m>
                  <m:oMath xmlns:m="http://schemas.openxmlformats.org/officeDocument/2006/math">
                    <m:r>
                      <a:rPr lang="de-DE" altLang="ko-KR" sz="1400" i="1" dirty="0" smtClean="0">
                        <a:latin typeface="Cambria Math" panose="02040503050406030204" pitchFamily="18" charset="0"/>
                        <a:cs typeface="Arial" panose="020B0604020202020204" pitchFamily="34" charset="0"/>
                      </a:rPr>
                      <m:t>{</m:t>
                    </m:r>
                    <m:r>
                      <a:rPr lang="de-DE" altLang="ko-KR" sz="1400" i="1" dirty="0" smtClean="0">
                        <a:latin typeface="Cambria Math" panose="02040503050406030204" pitchFamily="18" charset="0"/>
                        <a:cs typeface="Arial" panose="020B0604020202020204" pitchFamily="34" charset="0"/>
                      </a:rPr>
                      <m:t>𝑊</m:t>
                    </m:r>
                    <m:r>
                      <a:rPr lang="de-DE" altLang="ko-KR" sz="1400" i="1" dirty="0" smtClean="0">
                        <a:latin typeface="Cambria Math" panose="02040503050406030204" pitchFamily="18" charset="0"/>
                        <a:cs typeface="Arial" panose="020B0604020202020204" pitchFamily="34" charset="0"/>
                      </a:rPr>
                      <m:t>(</m:t>
                    </m:r>
                    <m:r>
                      <a:rPr lang="de-DE" altLang="ko-KR" sz="1400" i="1" dirty="0" smtClean="0">
                        <a:latin typeface="Cambria Math" panose="02040503050406030204" pitchFamily="18" charset="0"/>
                        <a:cs typeface="Arial" panose="020B0604020202020204" pitchFamily="34" charset="0"/>
                      </a:rPr>
                      <m:t>𝑡</m:t>
                    </m:r>
                    <m:r>
                      <a:rPr lang="de-DE" altLang="ko-KR" sz="1400" i="1" dirty="0" smtClean="0">
                        <a:latin typeface="Cambria Math" panose="02040503050406030204" pitchFamily="18" charset="0"/>
                        <a:cs typeface="Arial" panose="020B0604020202020204" pitchFamily="34" charset="0"/>
                      </a:rPr>
                      <m:t>)}</m:t>
                    </m:r>
                  </m:oMath>
                </a14:m>
                <a:r>
                  <a:rPr lang="en-US" altLang="ko-KR" sz="1400" dirty="0">
                    <a:latin typeface="Arial" panose="020B0604020202020204" pitchFamily="34" charset="0"/>
                    <a:cs typeface="Arial" panose="020B0604020202020204" pitchFamily="34" charset="0"/>
                  </a:rPr>
                  <a:t> </a:t>
                </a:r>
              </a:p>
              <a:p>
                <a:pPr algn="ctr"/>
                <a:r>
                  <a:rPr lang="en-US" altLang="ko-KR" sz="1400" dirty="0">
                    <a:latin typeface="Arial" panose="020B0604020202020204" pitchFamily="34" charset="0"/>
                    <a:cs typeface="Arial" panose="020B0604020202020204" pitchFamily="34" charset="0"/>
                  </a:rPr>
                  <a:t>is a diffusion process: </a:t>
                </a:r>
                <a:endParaRPr lang="en-US" altLang="ko-KR" sz="1400" i="1" dirty="0">
                  <a:latin typeface="Cambria Math" panose="02040503050406030204" pitchFamily="18"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cs typeface="Arial" panose="020B0604020202020204" pitchFamily="34" charset="0"/>
                        </a:rPr>
                        <m:t>𝑊</m:t>
                      </m:r>
                      <m:d>
                        <m:dPr>
                          <m:ctrlPr>
                            <a:rPr lang="en-US" altLang="ko-KR" sz="1400" i="1" dirty="0" smtClean="0">
                              <a:latin typeface="Cambria Math" panose="02040503050406030204" pitchFamily="18" charset="0"/>
                              <a:cs typeface="Arial" panose="020B0604020202020204" pitchFamily="34" charset="0"/>
                            </a:rPr>
                          </m:ctrlPr>
                        </m:dPr>
                        <m:e>
                          <m:r>
                            <a:rPr lang="en-US" altLang="ko-KR" sz="1400" i="1" dirty="0" err="1">
                              <a:latin typeface="Cambria Math" panose="02040503050406030204" pitchFamily="18" charset="0"/>
                              <a:cs typeface="Arial" panose="020B0604020202020204" pitchFamily="34" charset="0"/>
                            </a:rPr>
                            <m:t>𝑡</m:t>
                          </m:r>
                          <m:r>
                            <a:rPr lang="en-US" altLang="ko-KR" sz="1400" i="1" dirty="0" err="1">
                              <a:latin typeface="Cambria Math" panose="02040503050406030204" pitchFamily="18" charset="0"/>
                              <a:cs typeface="Arial" panose="020B0604020202020204" pitchFamily="34" charset="0"/>
                            </a:rPr>
                            <m:t>+</m:t>
                          </m:r>
                          <m:r>
                            <m:rPr>
                              <m:sty m:val="p"/>
                            </m:rPr>
                            <a:rPr lang="en-US" altLang="ko-KR" sz="1400" i="0" dirty="0" err="1">
                              <a:latin typeface="Cambria Math" panose="02040503050406030204" pitchFamily="18" charset="0"/>
                              <a:cs typeface="Arial" panose="020B0604020202020204" pitchFamily="34" charset="0"/>
                            </a:rPr>
                            <m:t>Δ</m:t>
                          </m:r>
                          <m:r>
                            <a:rPr lang="en-US" altLang="ko-KR" sz="1400" i="1" dirty="0" err="1">
                              <a:latin typeface="Cambria Math" panose="02040503050406030204" pitchFamily="18" charset="0"/>
                              <a:cs typeface="Arial" panose="020B0604020202020204" pitchFamily="34" charset="0"/>
                            </a:rPr>
                            <m:t>𝑡</m:t>
                          </m:r>
                        </m:e>
                      </m:d>
                      <m:r>
                        <a:rPr lang="en-US" altLang="ko-KR" sz="1400" b="0" i="1" dirty="0" smtClean="0">
                          <a:latin typeface="Cambria Math" panose="02040503050406030204" pitchFamily="18" charset="0"/>
                          <a:cs typeface="Arial" panose="020B0604020202020204" pitchFamily="34" charset="0"/>
                        </a:rPr>
                        <m:t>−</m:t>
                      </m:r>
                      <m:r>
                        <a:rPr lang="en-US" altLang="ko-KR" sz="1400" i="1" dirty="0">
                          <a:latin typeface="Cambria Math" panose="02040503050406030204" pitchFamily="18" charset="0"/>
                          <a:cs typeface="Arial" panose="020B0604020202020204" pitchFamily="34" charset="0"/>
                        </a:rPr>
                        <m:t>𝑊</m:t>
                      </m:r>
                      <m:r>
                        <a:rPr lang="en-US" altLang="ko-KR" sz="1400" i="1" dirty="0">
                          <a:latin typeface="Cambria Math" panose="02040503050406030204" pitchFamily="18" charset="0"/>
                          <a:cs typeface="Arial" panose="020B0604020202020204" pitchFamily="34" charset="0"/>
                        </a:rPr>
                        <m:t>(</m:t>
                      </m:r>
                      <m:r>
                        <a:rPr lang="en-US" altLang="ko-KR" sz="1400" i="1" dirty="0">
                          <a:latin typeface="Cambria Math" panose="02040503050406030204" pitchFamily="18" charset="0"/>
                          <a:cs typeface="Arial" panose="020B0604020202020204" pitchFamily="34" charset="0"/>
                        </a:rPr>
                        <m:t>𝑡</m:t>
                      </m:r>
                      <m:r>
                        <a:rPr lang="en-US" altLang="ko-KR" sz="1400" i="1" dirty="0">
                          <a:latin typeface="Cambria Math" panose="02040503050406030204" pitchFamily="18" charset="0"/>
                          <a:cs typeface="Arial" panose="020B0604020202020204" pitchFamily="34" charset="0"/>
                        </a:rPr>
                        <m:t>)∼</m:t>
                      </m:r>
                      <m:r>
                        <a:rPr lang="en-US" altLang="ko-KR" sz="1400" i="1" dirty="0">
                          <a:latin typeface="Cambria Math" panose="02040503050406030204" pitchFamily="18" charset="0"/>
                          <a:cs typeface="Arial" panose="020B0604020202020204" pitchFamily="34" charset="0"/>
                        </a:rPr>
                        <m:t>𝑁</m:t>
                      </m:r>
                      <m:r>
                        <a:rPr lang="en-US" altLang="ko-KR" sz="1400" i="1" dirty="0">
                          <a:latin typeface="Cambria Math" panose="02040503050406030204" pitchFamily="18" charset="0"/>
                          <a:cs typeface="Arial" panose="020B0604020202020204" pitchFamily="34" charset="0"/>
                        </a:rPr>
                        <m:t>(0,</m:t>
                      </m:r>
                      <m:r>
                        <m:rPr>
                          <m:sty m:val="p"/>
                        </m:rPr>
                        <a:rPr lang="en-US" altLang="ko-KR" sz="1400" i="0" dirty="0">
                          <a:latin typeface="Cambria Math" panose="02040503050406030204" pitchFamily="18" charset="0"/>
                          <a:cs typeface="Arial" panose="020B0604020202020204" pitchFamily="34" charset="0"/>
                        </a:rPr>
                        <m:t>Δ</m:t>
                      </m:r>
                      <m:r>
                        <a:rPr lang="en-US" altLang="ko-KR" sz="1400" i="1" dirty="0">
                          <a:latin typeface="Cambria Math" panose="02040503050406030204" pitchFamily="18" charset="0"/>
                          <a:cs typeface="Arial" panose="020B0604020202020204" pitchFamily="34" charset="0"/>
                        </a:rPr>
                        <m:t>𝑡</m:t>
                      </m:r>
                      <m:r>
                        <a:rPr lang="en-US" altLang="ko-KR" sz="1400" i="1" dirty="0">
                          <a:latin typeface="Cambria Math" panose="02040503050406030204" pitchFamily="18" charset="0"/>
                          <a:cs typeface="Arial" panose="020B0604020202020204" pitchFamily="34" charset="0"/>
                        </a:rPr>
                        <m:t>)</m:t>
                      </m:r>
                    </m:oMath>
                  </m:oMathPara>
                </a14:m>
                <a:endParaRPr lang="en-US" altLang="ko-KR" sz="1400" dirty="0">
                  <a:latin typeface="Arial" panose="020B0604020202020204" pitchFamily="34" charset="0"/>
                  <a:cs typeface="Arial" panose="020B0604020202020204" pitchFamily="34" charset="0"/>
                </a:endParaRPr>
              </a:p>
            </p:txBody>
          </p:sp>
        </mc:Choice>
        <mc:Fallback xmlns="">
          <p:sp>
            <p:nvSpPr>
              <p:cNvPr id="4" name="직사각형 3"/>
              <p:cNvSpPr>
                <a:spLocks noRot="1" noChangeAspect="1" noMove="1" noResize="1" noEditPoints="1" noAdjustHandles="1" noChangeArrowheads="1" noChangeShapeType="1" noTextEdit="1"/>
              </p:cNvSpPr>
              <p:nvPr/>
            </p:nvSpPr>
            <p:spPr>
              <a:xfrm>
                <a:off x="5796136" y="4649525"/>
                <a:ext cx="2520281" cy="738664"/>
              </a:xfrm>
              <a:prstGeom prst="rect">
                <a:avLst/>
              </a:prstGeom>
              <a:blipFill>
                <a:blip r:embed="rId6"/>
                <a:stretch>
                  <a:fillRect t="-1653" b="-33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18871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SDE – SIR model</a:t>
            </a:r>
            <a:endParaRPr lang="ko-KR" altLang="en-US" dirty="0"/>
          </a:p>
        </p:txBody>
      </p:sp>
      <mc:AlternateContent xmlns:mc="http://schemas.openxmlformats.org/markup-compatibility/2006" xmlns:a14="http://schemas.microsoft.com/office/drawing/2010/main">
        <mc:Choice Requires="a14">
          <p:sp>
            <p:nvSpPr>
              <p:cNvPr id="4" name="부제목 2"/>
              <p:cNvSpPr>
                <a:spLocks noGrp="1"/>
              </p:cNvSpPr>
              <p:nvPr>
                <p:ph type="subTitle" idx="1"/>
              </p:nvPr>
            </p:nvSpPr>
            <p:spPr>
              <a:xfrm>
                <a:off x="611560" y="1700808"/>
                <a:ext cx="8064896" cy="4811426"/>
              </a:xfrm>
            </p:spPr>
            <p:txBody>
              <a:bodyPr>
                <a:normAutofit/>
              </a:bodyPr>
              <a:lstStyle/>
              <a:p>
                <a:r>
                  <a:rPr lang="en-US" altLang="ko-KR" sz="1800" dirty="0">
                    <a:solidFill>
                      <a:schemeClr val="tx1"/>
                    </a:solidFill>
                    <a:latin typeface="Arial" panose="020B0604020202020204" pitchFamily="34" charset="0"/>
                    <a:ea typeface="+mn-ea"/>
                    <a:cs typeface="Arial" panose="020B0604020202020204" pitchFamily="34" charset="0"/>
                  </a:rPr>
                  <a:t>Let </a:t>
                </a:r>
                <a14:m>
                  <m:oMath xmlns:m="http://schemas.openxmlformats.org/officeDocument/2006/math">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𝑆</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baseline="30000" dirty="0" smtClean="0">
                        <a:solidFill>
                          <a:schemeClr val="tx1"/>
                        </a:solidFill>
                        <a:latin typeface="Cambria Math" panose="02040503050406030204" pitchFamily="18" charset="0"/>
                        <a:ea typeface="+mn-ea"/>
                        <a:cs typeface="Arial" panose="020B0604020202020204" pitchFamily="34" charset="0"/>
                      </a:rPr>
                      <m:t>𝑇</m:t>
                    </m:r>
                    <m:r>
                      <a:rPr lang="en-US" altLang="ko-KR" sz="1800" i="1" baseline="30000" dirty="0" smtClean="0">
                        <a:solidFill>
                          <a:schemeClr val="tx1"/>
                        </a:solidFill>
                        <a:latin typeface="Cambria Math" panose="02040503050406030204" pitchFamily="18" charset="0"/>
                        <a:ea typeface="+mn-ea"/>
                        <a:cs typeface="Arial" panose="020B0604020202020204" pitchFamily="34" charset="0"/>
                      </a:rPr>
                      <m:t>  </m:t>
                    </m:r>
                  </m:oMath>
                </a14:m>
                <a:r>
                  <a:rPr lang="en-US" altLang="ko-KR" sz="1800" dirty="0">
                    <a:solidFill>
                      <a:schemeClr val="tx1"/>
                    </a:solidFill>
                    <a:latin typeface="Arial" panose="020B0604020202020204" pitchFamily="34" charset="0"/>
                    <a:ea typeface="+mn-ea"/>
                    <a:cs typeface="Arial" panose="020B0604020202020204" pitchFamily="34" charset="0"/>
                  </a:rPr>
                  <a:t>and </a:t>
                </a:r>
                <a:r>
                  <a:rPr lang="en-US" altLang="ko-KR" sz="1800" b="1" u="sng" dirty="0">
                    <a:solidFill>
                      <a:schemeClr val="tx1"/>
                    </a:solidFill>
                    <a:latin typeface="Arial" panose="020B0604020202020204" pitchFamily="34" charset="0"/>
                    <a:ea typeface="+mn-ea"/>
                    <a:cs typeface="Arial" panose="020B0604020202020204" pitchFamily="34" charset="0"/>
                  </a:rPr>
                  <a:t>we assume </a:t>
                </a:r>
                <a14:m>
                  <m:oMath xmlns:m="http://schemas.openxmlformats.org/officeDocument/2006/math">
                    <m:r>
                      <a:rPr lang="en-US" altLang="ko-KR" sz="1800" b="1" i="1" dirty="0" smtClean="0">
                        <a:solidFill>
                          <a:schemeClr val="tx1"/>
                        </a:solidFill>
                        <a:latin typeface="Cambria Math" panose="02040503050406030204" pitchFamily="18" charset="0"/>
                        <a:ea typeface="+mn-ea"/>
                        <a:cs typeface="Arial" panose="020B0604020202020204" pitchFamily="34" charset="0"/>
                      </a:rPr>
                      <m:t>𝒃</m:t>
                    </m:r>
                    <m:r>
                      <a:rPr lang="en-US" altLang="ko-KR" sz="1800" b="1" i="1" dirty="0" smtClean="0">
                        <a:solidFill>
                          <a:schemeClr val="tx1"/>
                        </a:solidFill>
                        <a:latin typeface="Cambria Math" panose="02040503050406030204" pitchFamily="18" charset="0"/>
                        <a:ea typeface="+mn-ea"/>
                        <a:cs typeface="Arial" panose="020B0604020202020204" pitchFamily="34" charset="0"/>
                      </a:rPr>
                      <m:t>=</m:t>
                    </m:r>
                    <m:r>
                      <a:rPr lang="en-US" altLang="ko-KR" sz="1800" b="1" i="1" dirty="0" smtClean="0">
                        <a:solidFill>
                          <a:schemeClr val="tx1"/>
                        </a:solidFill>
                        <a:latin typeface="Cambria Math" panose="02040503050406030204" pitchFamily="18" charset="0"/>
                        <a:ea typeface="+mn-ea"/>
                        <a:cs typeface="Arial" panose="020B0604020202020204" pitchFamily="34" charset="0"/>
                      </a:rPr>
                      <m:t>𝟎</m:t>
                    </m:r>
                  </m:oMath>
                </a14:m>
                <a:r>
                  <a:rPr lang="en-US" altLang="ko-KR" sz="1800" b="1" dirty="0">
                    <a:solidFill>
                      <a:schemeClr val="tx1"/>
                    </a:solidFill>
                    <a:latin typeface="Arial" panose="020B0604020202020204" pitchFamily="34" charset="0"/>
                    <a:ea typeface="+mn-ea"/>
                    <a:cs typeface="Arial" panose="020B0604020202020204" pitchFamily="34" charset="0"/>
                  </a:rPr>
                  <a:t> </a:t>
                </a:r>
                <a:r>
                  <a:rPr lang="en-US" altLang="ko-KR" sz="1800" b="1" u="sng" dirty="0">
                    <a:solidFill>
                      <a:schemeClr val="tx1"/>
                    </a:solidFill>
                    <a:latin typeface="Arial" panose="020B0604020202020204" pitchFamily="34" charset="0"/>
                    <a:ea typeface="+mn-ea"/>
                    <a:cs typeface="Arial" panose="020B0604020202020204" pitchFamily="34" charset="0"/>
                  </a:rPr>
                  <a:t>for simplicity</a:t>
                </a:r>
                <a:r>
                  <a:rPr lang="en-US" altLang="ko-KR" sz="1800" dirty="0">
                    <a:solidFill>
                      <a:schemeClr val="tx1"/>
                    </a:solidFill>
                    <a:latin typeface="Arial" panose="020B0604020202020204" pitchFamily="34" charset="0"/>
                    <a:ea typeface="+mn-ea"/>
                    <a:cs typeface="Arial" panose="020B0604020202020204" pitchFamily="34" charset="0"/>
                  </a:rPr>
                  <a:t>.</a:t>
                </a: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endParaRPr lang="en-US" altLang="ko-KR" sz="1800" baseline="30000" dirty="0">
                  <a:solidFill>
                    <a:schemeClr val="tx1"/>
                  </a:solidFill>
                  <a:latin typeface="Arial" panose="020B0604020202020204" pitchFamily="34" charset="0"/>
                  <a:ea typeface="+mn-ea"/>
                  <a:cs typeface="Arial" panose="020B0604020202020204" pitchFamily="34" charset="0"/>
                </a:endParaRPr>
              </a:p>
              <a:p>
                <a:pPr algn="ctr"/>
                <a:endParaRPr lang="en-US" altLang="ko-KR" sz="1800" dirty="0">
                  <a:solidFill>
                    <a:schemeClr val="tx1"/>
                  </a:solidFill>
                  <a:latin typeface="Arial" panose="020B0604020202020204" pitchFamily="34" charset="0"/>
                  <a:ea typeface="+mn-ea"/>
                  <a:cs typeface="Arial" panose="020B0604020202020204" pitchFamily="34" charset="0"/>
                </a:endParaRPr>
              </a:p>
              <a:p>
                <a:pPr algn="ctr"/>
                <a14:m>
                  <m:oMathPara xmlns:m="http://schemas.openxmlformats.org/officeDocument/2006/math">
                    <m:oMathParaPr>
                      <m:jc m:val="left"/>
                    </m:oMathParaPr>
                    <m:oMath xmlns:m="http://schemas.openxmlformats.org/officeDocument/2006/math">
                      <m:r>
                        <m:rPr>
                          <m:sty m:val="p"/>
                        </m:rPr>
                        <a:rPr lang="en-US" altLang="ko-KR" sz="1800" i="0" dirty="0" smtClean="0">
                          <a:solidFill>
                            <a:schemeClr val="tx1"/>
                          </a:solidFill>
                          <a:latin typeface="Cambria Math" panose="02040503050406030204" pitchFamily="18" charset="0"/>
                          <a:ea typeface="+mn-ea"/>
                          <a:cs typeface="Arial" panose="020B0604020202020204" pitchFamily="34" charset="0"/>
                        </a:rPr>
                        <m:t>V</m:t>
                      </m:r>
                      <m:r>
                        <m:rPr>
                          <m:sty m:val="p"/>
                        </m:rPr>
                        <a:rPr lang="en-US" altLang="ko-KR" sz="1800" b="0" i="0" dirty="0" smtClean="0">
                          <a:solidFill>
                            <a:schemeClr val="tx1"/>
                          </a:solidFill>
                          <a:latin typeface="Cambria Math" panose="02040503050406030204" pitchFamily="18" charset="0"/>
                          <a:ea typeface="+mn-ea"/>
                          <a:cs typeface="Arial" panose="020B0604020202020204" pitchFamily="34" charset="0"/>
                        </a:rPr>
                        <m:t>ar</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e>
                      </m:d>
                      <m:r>
                        <a:rPr lang="en-US" altLang="ko-KR" sz="1800" b="0" i="1" dirty="0" smtClean="0">
                          <a:solidFill>
                            <a:schemeClr val="tx1"/>
                          </a:solidFill>
                          <a:latin typeface="Cambria Math" panose="02040503050406030204" pitchFamily="18" charset="0"/>
                          <a:ea typeface="+mn-ea"/>
                          <a:cs typeface="Arial" panose="020B0604020202020204" pitchFamily="34" charset="0"/>
                        </a:rPr>
                        <m:t>=</m:t>
                      </m:r>
                      <m:r>
                        <a:rPr lang="en-US" altLang="ko-KR" sz="1800" b="0" i="1" dirty="0" smtClean="0">
                          <a:solidFill>
                            <a:schemeClr val="tx1"/>
                          </a:solidFill>
                          <a:latin typeface="Cambria Math" panose="02040503050406030204" pitchFamily="18" charset="0"/>
                          <a:ea typeface="+mn-ea"/>
                          <a:cs typeface="Arial" panose="020B0604020202020204" pitchFamily="34" charset="0"/>
                        </a:rPr>
                        <m:t>𝔼</m:t>
                      </m:r>
                      <m:d>
                        <m:dPr>
                          <m:ctrlPr>
                            <a:rPr lang="en-US" altLang="ko-KR" sz="1800" b="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d>
                            <m:dPr>
                              <m:begChr m:val="["/>
                              <m:endChr m:val="]"/>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e>
                          </m:d>
                          <m:r>
                            <a:rPr lang="en-US" altLang="ko-KR" sz="1800" i="1" baseline="30000" dirty="0" smtClean="0">
                              <a:solidFill>
                                <a:schemeClr val="tx1"/>
                              </a:solidFill>
                              <a:latin typeface="Cambria Math" panose="02040503050406030204" pitchFamily="18" charset="0"/>
                              <a:ea typeface="+mn-ea"/>
                              <a:cs typeface="Arial" panose="020B0604020202020204" pitchFamily="34" charset="0"/>
                            </a:rPr>
                            <m:t>𝑇</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e>
                      </m:d>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𝔼</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e>
                      </m:d>
                      <m:r>
                        <a:rPr lang="en-US" altLang="ko-KR" sz="1800" i="1" dirty="0">
                          <a:latin typeface="Cambria Math" panose="02040503050406030204" pitchFamily="18" charset="0"/>
                          <a:cs typeface="Arial" panose="020B0604020202020204" pitchFamily="34" charset="0"/>
                        </a:rPr>
                        <m:t>𝔼</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e>
                      </m:d>
                      <m:r>
                        <a:rPr lang="en-US" altLang="ko-KR" sz="1800" i="1" baseline="30000" dirty="0" smtClean="0">
                          <a:solidFill>
                            <a:schemeClr val="tx1"/>
                          </a:solidFill>
                          <a:latin typeface="Cambria Math" panose="02040503050406030204" pitchFamily="18" charset="0"/>
                          <a:cs typeface="Arial" panose="020B0604020202020204" pitchFamily="34" charset="0"/>
                        </a:rPr>
                        <m:t>𝑇</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r>
                        <a:rPr lang="en-US" altLang="ko-KR" sz="1800" i="1" dirty="0">
                          <a:latin typeface="Cambria Math" panose="02040503050406030204" pitchFamily="18" charset="0"/>
                          <a:cs typeface="Arial" panose="020B0604020202020204" pitchFamily="34" charset="0"/>
                        </a:rPr>
                        <m:t>𝔼</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d>
                            <m:dPr>
                              <m:begChr m:val="["/>
                              <m:endChr m:val="]"/>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m:rPr>
                                  <m:sty m:val="p"/>
                                </m:rPr>
                                <a:rPr lang="el-GR" altLang="ko-KR" sz="1800" i="0" dirty="0" smtClean="0">
                                  <a:solidFill>
                                    <a:schemeClr val="tx1"/>
                                  </a:solidFill>
                                  <a:latin typeface="Cambria Math" panose="02040503050406030204" pitchFamily="18" charset="0"/>
                                  <a:ea typeface="+mn-ea"/>
                                  <a:cs typeface="Arial" panose="020B0604020202020204" pitchFamily="34" charset="0"/>
                                </a:rPr>
                                <m:t>Δ</m:t>
                              </m:r>
                              <m:r>
                                <a:rPr lang="en-US" altLang="ko-KR" sz="1800" i="1" dirty="0" smtClean="0">
                                  <a:solidFill>
                                    <a:schemeClr val="tx1"/>
                                  </a:solidFill>
                                  <a:latin typeface="Cambria Math" panose="02040503050406030204" pitchFamily="18" charset="0"/>
                                  <a:ea typeface="+mn-ea"/>
                                  <a:cs typeface="Arial" panose="020B0604020202020204" pitchFamily="34" charset="0"/>
                                </a:rPr>
                                <m:t>𝑋</m:t>
                              </m:r>
                              <m:d>
                                <m:d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dPr>
                                <m:e>
                                  <m:r>
                                    <a:rPr lang="en-US" altLang="ko-KR" sz="1800" i="1" dirty="0" smtClean="0">
                                      <a:solidFill>
                                        <a:schemeClr val="tx1"/>
                                      </a:solidFill>
                                      <a:latin typeface="Cambria Math" panose="02040503050406030204" pitchFamily="18" charset="0"/>
                                      <a:ea typeface="+mn-ea"/>
                                      <a:cs typeface="Arial" panose="020B0604020202020204" pitchFamily="34" charset="0"/>
                                    </a:rPr>
                                    <m:t>𝑡</m:t>
                                  </m:r>
                                </m:e>
                              </m:d>
                            </m:e>
                          </m:d>
                          <m:r>
                            <a:rPr lang="en-US" altLang="ko-KR" sz="1800" i="1" baseline="30000" dirty="0" smtClean="0">
                              <a:solidFill>
                                <a:schemeClr val="tx1"/>
                              </a:solidFill>
                              <a:latin typeface="Cambria Math" panose="02040503050406030204" pitchFamily="18" charset="0"/>
                              <a:cs typeface="Arial" panose="020B0604020202020204" pitchFamily="34" charset="0"/>
                            </a:rPr>
                            <m:t>𝑇</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e>
                      </m:d>
                    </m:oMath>
                  </m:oMathPara>
                </a14:m>
                <a:endParaRPr lang="ko-KR" altLang="en-US" sz="1800" baseline="300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4" name="부제목 2"/>
              <p:cNvSpPr>
                <a:spLocks noGrp="1" noRot="1" noChangeAspect="1" noMove="1" noResize="1" noEditPoints="1" noAdjustHandles="1" noChangeArrowheads="1" noChangeShapeType="1" noTextEdit="1"/>
              </p:cNvSpPr>
              <p:nvPr>
                <p:ph type="subTitle" idx="1"/>
              </p:nvPr>
            </p:nvSpPr>
            <p:spPr>
              <a:xfrm>
                <a:off x="611560" y="1700808"/>
                <a:ext cx="8064896" cy="4811426"/>
              </a:xfrm>
              <a:blipFill>
                <a:blip r:embed="rId3"/>
                <a:stretch>
                  <a:fillRect l="-605" t="-63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A4CA40A-9447-4E21-848F-0AC018306A9D}"/>
                  </a:ext>
                </a:extLst>
              </p:cNvPr>
              <p:cNvSpPr txBox="1"/>
              <p:nvPr/>
            </p:nvSpPr>
            <p:spPr>
              <a:xfrm>
                <a:off x="784432" y="2186869"/>
                <a:ext cx="7575135" cy="241027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𝑖𝑠</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=(−1,1)</m:t>
                              </m:r>
                            </m:e>
                            <m:e>
                              <m:r>
                                <a:rPr lang="en-US" altLang="ko-KR" b="0" i="1" smtClean="0">
                                  <a:latin typeface="Cambria Math" panose="02040503050406030204" pitchFamily="18" charset="0"/>
                                </a:rPr>
                                <m:t>𝛾</m:t>
                              </m:r>
                              <m:r>
                                <a:rPr lang="en-US" altLang="ko-KR" b="0" i="1" smtClean="0">
                                  <a:latin typeface="Cambria Math" panose="02040503050406030204" pitchFamily="18" charset="0"/>
                                </a:rPr>
                                <m:t>𝑖</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=(0,−1)</m:t>
                              </m:r>
                            </m:e>
                            <m:e>
                              <m:r>
                                <a:rPr lang="en-US" altLang="ko-KR" b="0" i="1" smtClean="0">
                                  <a:latin typeface="Cambria Math" panose="02040503050406030204" pitchFamily="18" charset="0"/>
                                </a:rPr>
                                <m:t>𝑏𝑖</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=(1,−1)</m:t>
                              </m:r>
                            </m:e>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r>
                                <a:rPr lang="en-US" altLang="ko-KR" b="0" i="1" smtClean="0">
                                  <a:latin typeface="Cambria Math" panose="02040503050406030204" pitchFamily="18" charset="0"/>
                                </a:rPr>
                                <m:t>=(1,0)</m:t>
                              </m:r>
                            </m:e>
                            <m:e>
                              <m:r>
                                <a:rPr lang="en-US" altLang="ko-KR" i="1">
                                  <a:latin typeface="Cambria Math" panose="02040503050406030204" pitchFamily="18" charset="0"/>
                                </a:rPr>
                                <m:t>1−</m:t>
                              </m:r>
                              <m:d>
                                <m:dPr>
                                  <m:begChr m:val="["/>
                                  <m:endChr m:val="]"/>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𝛽</m:t>
                                      </m:r>
                                    </m:num>
                                    <m:den>
                                      <m:r>
                                        <a:rPr lang="en-US" altLang="ko-KR" i="1">
                                          <a:latin typeface="Cambria Math" panose="02040503050406030204" pitchFamily="18" charset="0"/>
                                        </a:rPr>
                                        <m:t>𝑁</m:t>
                                      </m:r>
                                    </m:den>
                                  </m:f>
                                  <m:r>
                                    <a:rPr lang="en-US" altLang="ko-KR" i="1">
                                      <a:latin typeface="Cambria Math" panose="02040503050406030204" pitchFamily="18" charset="0"/>
                                    </a:rPr>
                                    <m:t>𝑖𝑠</m:t>
                                  </m:r>
                                  <m:r>
                                    <a:rPr lang="en-US" altLang="ko-KR" i="1">
                                      <a:latin typeface="Cambria Math" panose="02040503050406030204" pitchFamily="18" charset="0"/>
                                    </a:rPr>
                                    <m:t>+</m:t>
                                  </m:r>
                                  <m:r>
                                    <a:rPr lang="en-US" altLang="ko-KR" i="1">
                                      <a:latin typeface="Cambria Math" panose="02040503050406030204" pitchFamily="18" charset="0"/>
                                    </a:rPr>
                                    <m:t>𝛾</m:t>
                                  </m:r>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𝑏</m:t>
                                  </m:r>
                                  <m:d>
                                    <m:dPr>
                                      <m:ctrlPr>
                                        <a:rPr lang="en-US" altLang="ko-KR" i="1">
                                          <a:latin typeface="Cambria Math" panose="02040503050406030204" pitchFamily="18" charset="0"/>
                                        </a:rPr>
                                      </m:ctrlPr>
                                    </m:dPr>
                                    <m:e>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𝑠</m:t>
                                      </m:r>
                                    </m:e>
                                  </m:d>
                                </m:e>
                              </m:d>
                              <m:r>
                                <a:rPr lang="en-US" altLang="ko-KR" i="1">
                                  <a:latin typeface="Cambria Math" panose="02040503050406030204" pitchFamily="18" charset="0"/>
                                </a:rPr>
                                <m:t>𝛥</m:t>
                              </m:r>
                              <m:r>
                                <a:rPr lang="en-US" altLang="ko-KR" i="1">
                                  <a:latin typeface="Cambria Math" panose="02040503050406030204" pitchFamily="18" charset="0"/>
                                </a:rPr>
                                <m:t>𝑡</m:t>
                              </m:r>
                              <m:r>
                                <a:rPr lang="en-US" altLang="ko-KR" i="1">
                                  <a:latin typeface="Cambria Math" panose="02040503050406030204" pitchFamily="18" charset="0"/>
                                </a:rPr>
                                <m:t>,         </m:t>
                              </m:r>
                              <m:d>
                                <m:dPr>
                                  <m:ctrlPr>
                                    <a:rPr lang="en-US" altLang="ko-KR" i="1">
                                      <a:latin typeface="Cambria Math" panose="02040503050406030204" pitchFamily="18" charset="0"/>
                                    </a:rPr>
                                  </m:ctrlPr>
                                </m:dPr>
                                <m:e>
                                  <m:r>
                                    <a:rPr lang="en-US" altLang="ko-KR" i="1">
                                      <a:latin typeface="Cambria Math" panose="02040503050406030204" pitchFamily="18" charset="0"/>
                                    </a:rPr>
                                    <m:t>𝑘</m:t>
                                  </m:r>
                                  <m:r>
                                    <a:rPr lang="en-US" altLang="ko-KR" i="1">
                                      <a:latin typeface="Cambria Math" panose="02040503050406030204" pitchFamily="18" charset="0"/>
                                    </a:rPr>
                                    <m:t>,</m:t>
                                  </m:r>
                                  <m:r>
                                    <a:rPr lang="en-US" altLang="ko-KR" i="1">
                                      <a:latin typeface="Cambria Math" panose="02040503050406030204" pitchFamily="18" charset="0"/>
                                    </a:rPr>
                                    <m:t>𝑗</m:t>
                                  </m:r>
                                </m:e>
                              </m:d>
                              <m:r>
                                <a:rPr lang="en-US" altLang="ko-KR" i="1">
                                  <a:latin typeface="Cambria Math" panose="02040503050406030204" pitchFamily="18" charset="0"/>
                                </a:rPr>
                                <m:t>=(0,0)</m:t>
                              </m:r>
                            </m:e>
                            <m:e>
                              <m:r>
                                <a:rPr lang="en-US" altLang="ko-KR" b="0" i="1" smtClean="0">
                                  <a:latin typeface="Cambria Math" panose="02040503050406030204" pitchFamily="18" charset="0"/>
                                </a:rPr>
                                <m:t>0, 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otherwise</m:t>
                              </m:r>
                            </m:e>
                          </m:eqArr>
                        </m:e>
                      </m:d>
                    </m:oMath>
                  </m:oMathPara>
                </a14:m>
                <a:endParaRPr lang="ko-KR" altLang="en-US" i="1" dirty="0"/>
              </a:p>
            </p:txBody>
          </p:sp>
        </mc:Choice>
        <mc:Fallback xmlns="">
          <p:sp>
            <p:nvSpPr>
              <p:cNvPr id="8" name="TextBox 7">
                <a:extLst>
                  <a:ext uri="{FF2B5EF4-FFF2-40B4-BE49-F238E27FC236}">
                    <a16:creationId xmlns:a16="http://schemas.microsoft.com/office/drawing/2014/main" id="{CA4CA40A-9447-4E21-848F-0AC018306A9D}"/>
                  </a:ext>
                </a:extLst>
              </p:cNvPr>
              <p:cNvSpPr txBox="1">
                <a:spLocks noRot="1" noChangeAspect="1" noMove="1" noResize="1" noEditPoints="1" noAdjustHandles="1" noChangeArrowheads="1" noChangeShapeType="1" noTextEdit="1"/>
              </p:cNvSpPr>
              <p:nvPr/>
            </p:nvSpPr>
            <p:spPr>
              <a:xfrm>
                <a:off x="784432" y="2186869"/>
                <a:ext cx="7575135" cy="241027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A7396E-4C16-43F4-8DF5-8BDD61205797}"/>
                  </a:ext>
                </a:extLst>
              </p:cNvPr>
              <p:cNvSpPr txBox="1"/>
              <p:nvPr/>
            </p:nvSpPr>
            <p:spPr>
              <a:xfrm>
                <a:off x="1383163" y="4685504"/>
                <a:ext cx="2853795" cy="1034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𝔼</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𝑋</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f>
                            <m:fPr>
                              <m:type m:val="noBa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num>
                            <m:den>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r>
                                <a:rPr lang="en-US" altLang="ko-KR" b="0" i="1" smtClean="0">
                                  <a:latin typeface="Cambria Math" panose="02040503050406030204" pitchFamily="18" charset="0"/>
                                </a:rPr>
                                <m:t>𝐼</m:t>
                              </m:r>
                            </m:den>
                          </m:f>
                        </m:e>
                      </m:d>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oMath>
                  </m:oMathPara>
                </a14:m>
                <a:endParaRPr lang="ko-KR" altLang="en-US" dirty="0"/>
              </a:p>
            </p:txBody>
          </p:sp>
        </mc:Choice>
        <mc:Fallback xmlns="">
          <p:sp>
            <p:nvSpPr>
              <p:cNvPr id="3" name="TextBox 2">
                <a:extLst>
                  <a:ext uri="{FF2B5EF4-FFF2-40B4-BE49-F238E27FC236}">
                    <a16:creationId xmlns:a16="http://schemas.microsoft.com/office/drawing/2014/main" id="{CBA7396E-4C16-43F4-8DF5-8BDD61205797}"/>
                  </a:ext>
                </a:extLst>
              </p:cNvPr>
              <p:cNvSpPr txBox="1">
                <a:spLocks noRot="1" noChangeAspect="1" noMove="1" noResize="1" noEditPoints="1" noAdjustHandles="1" noChangeArrowheads="1" noChangeShapeType="1" noTextEdit="1"/>
              </p:cNvSpPr>
              <p:nvPr/>
            </p:nvSpPr>
            <p:spPr>
              <a:xfrm>
                <a:off x="1383163" y="4685504"/>
                <a:ext cx="2853795" cy="103464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175A1A-1937-4ED9-955C-6CCACED52A5D}"/>
                  </a:ext>
                </a:extLst>
              </p:cNvPr>
              <p:cNvSpPr txBox="1"/>
              <p:nvPr/>
            </p:nvSpPr>
            <p:spPr>
              <a:xfrm>
                <a:off x="4700614" y="4683586"/>
                <a:ext cx="3977627" cy="1088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Var</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𝑋</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m>
                            <m:mPr>
                              <m:plcHide m:val="on"/>
                              <m:mcs>
                                <m:mc>
                                  <m:mcPr>
                                    <m:count m:val="2"/>
                                    <m:mcJc m:val="center"/>
                                  </m:mcPr>
                                </m:mc>
                              </m:mcs>
                              <m:ctrlPr>
                                <a:rPr lang="en-US" altLang="ko-KR" b="0" i="1" smtClean="0">
                                  <a:latin typeface="Cambria Math" panose="02040503050406030204" pitchFamily="18" charset="0"/>
                                </a:rPr>
                              </m:ctrlPr>
                            </m:mPr>
                            <m:m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e>
                              <m:e>
                                <m:r>
                                  <a:rPr lang="en-US" altLang="ko-KR" b="0" i="0"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e>
                            </m:mr>
                            <m:mr>
                              <m:e>
                                <m:r>
                                  <a:rPr lang="en-US" altLang="ko-KR" b="0" i="0"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e>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r>
                                  <a:rPr lang="en-US" altLang="ko-KR" b="0" i="1" smtClean="0">
                                    <a:latin typeface="Cambria Math" panose="02040503050406030204" pitchFamily="18" charset="0"/>
                                  </a:rPr>
                                  <m:t>𝐼</m:t>
                                </m:r>
                              </m:e>
                            </m:mr>
                          </m:m>
                          <m:r>
                            <a:rPr lang="en-US" altLang="ko-KR" b="0" i="0" smtClean="0">
                              <a:latin typeface="Cambria Math" panose="02040503050406030204" pitchFamily="18" charset="0"/>
                            </a:rPr>
                            <m:t> </m:t>
                          </m:r>
                        </m:e>
                      </m:d>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oMath>
                  </m:oMathPara>
                </a14:m>
                <a:endParaRPr lang="ko-KR" altLang="en-US" dirty="0"/>
              </a:p>
            </p:txBody>
          </p:sp>
        </mc:Choice>
        <mc:Fallback xmlns="">
          <p:sp>
            <p:nvSpPr>
              <p:cNvPr id="11" name="TextBox 10">
                <a:extLst>
                  <a:ext uri="{FF2B5EF4-FFF2-40B4-BE49-F238E27FC236}">
                    <a16:creationId xmlns:a16="http://schemas.microsoft.com/office/drawing/2014/main" id="{DD175A1A-1937-4ED9-955C-6CCACED52A5D}"/>
                  </a:ext>
                </a:extLst>
              </p:cNvPr>
              <p:cNvSpPr txBox="1">
                <a:spLocks noRot="1" noChangeAspect="1" noMove="1" noResize="1" noEditPoints="1" noAdjustHandles="1" noChangeArrowheads="1" noChangeShapeType="1" noTextEdit="1"/>
              </p:cNvSpPr>
              <p:nvPr/>
            </p:nvSpPr>
            <p:spPr>
              <a:xfrm>
                <a:off x="4700614" y="4683586"/>
                <a:ext cx="3977627" cy="1088183"/>
              </a:xfrm>
              <a:prstGeom prst="rect">
                <a:avLst/>
              </a:prstGeom>
              <a:blipFill>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64260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SDE – SIR model</a:t>
            </a:r>
            <a:endParaRPr lang="ko-KR" altLang="en-US" dirty="0"/>
          </a:p>
        </p:txBody>
      </p:sp>
      <mc:AlternateContent xmlns:mc="http://schemas.openxmlformats.org/markup-compatibility/2006" xmlns:a14="http://schemas.microsoft.com/office/drawing/2010/main">
        <mc:Choice Requires="a14">
          <p:sp>
            <p:nvSpPr>
              <p:cNvPr id="4" name="부제목 2"/>
              <p:cNvSpPr>
                <a:spLocks noGrp="1"/>
              </p:cNvSpPr>
              <p:nvPr>
                <p:ph type="subTitle" idx="1"/>
              </p:nvPr>
            </p:nvSpPr>
            <p:spPr>
              <a:xfrm>
                <a:off x="500034" y="1785926"/>
                <a:ext cx="8143932" cy="4572032"/>
              </a:xfrm>
            </p:spPr>
            <p:txBody>
              <a:bodyPr/>
              <a:lstStyle/>
              <a:p>
                <a:pPr/>
                <a14:m>
                  <m:oMathPara xmlns:m="http://schemas.openxmlformats.org/officeDocument/2006/math">
                    <m:oMathParaPr>
                      <m:jc m:val="centerGroup"/>
                    </m:oMathParaPr>
                    <m:oMath xmlns:m="http://schemas.openxmlformats.org/officeDocument/2006/math">
                      <m:r>
                        <a:rPr lang="en-US" altLang="ko-KR" i="1" dirty="0" smtClean="0">
                          <a:solidFill>
                            <a:schemeClr val="tx1"/>
                          </a:solidFill>
                          <a:latin typeface="Cambria Math" panose="02040503050406030204" pitchFamily="18" charset="0"/>
                          <a:ea typeface="+mn-ea"/>
                        </a:rPr>
                        <m:t>𝑋</m:t>
                      </m:r>
                      <m:d>
                        <m:dPr>
                          <m:ctrlPr>
                            <a:rPr lang="en-US" altLang="ko-KR" i="1" dirty="0" smtClean="0">
                              <a:solidFill>
                                <a:schemeClr val="tx1"/>
                              </a:solidFill>
                              <a:latin typeface="Cambria Math" panose="02040503050406030204" pitchFamily="18" charset="0"/>
                              <a:ea typeface="+mn-ea"/>
                            </a:rPr>
                          </m:ctrlPr>
                        </m:dPr>
                        <m:e>
                          <m:r>
                            <a:rPr lang="en-US" altLang="ko-KR" i="1" dirty="0" smtClean="0">
                              <a:solidFill>
                                <a:schemeClr val="tx1"/>
                              </a:solidFill>
                              <a:latin typeface="Cambria Math" panose="02040503050406030204" pitchFamily="18" charset="0"/>
                              <a:ea typeface="+mn-ea"/>
                            </a:rPr>
                            <m:t>𝑡</m:t>
                          </m:r>
                          <m:r>
                            <a:rPr lang="en-US" altLang="ko-KR" i="1" dirty="0" smtClean="0">
                              <a:solidFill>
                                <a:schemeClr val="tx1"/>
                              </a:solidFill>
                              <a:latin typeface="Cambria Math" panose="02040503050406030204" pitchFamily="18" charset="0"/>
                              <a:ea typeface="+mn-ea"/>
                            </a:rPr>
                            <m:t>+</m:t>
                          </m:r>
                          <m:r>
                            <m:rPr>
                              <m:sty m:val="p"/>
                            </m:rPr>
                            <a:rPr lang="el-GR" altLang="ko-KR" i="0" dirty="0" smtClean="0">
                              <a:solidFill>
                                <a:schemeClr val="tx1"/>
                              </a:solidFill>
                              <a:latin typeface="Cambria Math" panose="02040503050406030204" pitchFamily="18" charset="0"/>
                              <a:ea typeface="+mn-ea"/>
                            </a:rPr>
                            <m:t>Δ</m:t>
                          </m:r>
                          <m:r>
                            <a:rPr lang="en-US" altLang="ko-KR" i="1" dirty="0" smtClean="0">
                              <a:solidFill>
                                <a:schemeClr val="tx1"/>
                              </a:solidFill>
                              <a:latin typeface="Cambria Math" panose="02040503050406030204" pitchFamily="18" charset="0"/>
                              <a:ea typeface="+mn-ea"/>
                            </a:rPr>
                            <m:t>𝑡</m:t>
                          </m:r>
                        </m:e>
                      </m:d>
                      <m:r>
                        <a:rPr lang="en-US" altLang="ko-KR" i="1" dirty="0" smtClean="0">
                          <a:solidFill>
                            <a:schemeClr val="tx1"/>
                          </a:solidFill>
                          <a:latin typeface="Cambria Math" panose="02040503050406030204" pitchFamily="18" charset="0"/>
                          <a:ea typeface="+mn-ea"/>
                        </a:rPr>
                        <m:t>=</m:t>
                      </m:r>
                      <m:r>
                        <a:rPr lang="en-US" altLang="ko-KR" i="1" dirty="0" smtClean="0">
                          <a:solidFill>
                            <a:schemeClr val="tx1"/>
                          </a:solidFill>
                          <a:latin typeface="Cambria Math" panose="02040503050406030204" pitchFamily="18" charset="0"/>
                          <a:ea typeface="+mn-ea"/>
                        </a:rPr>
                        <m:t>𝑋</m:t>
                      </m:r>
                      <m:d>
                        <m:dPr>
                          <m:ctrlPr>
                            <a:rPr lang="en-US" altLang="ko-KR" i="1" dirty="0" smtClean="0">
                              <a:solidFill>
                                <a:schemeClr val="tx1"/>
                              </a:solidFill>
                              <a:latin typeface="Cambria Math" panose="02040503050406030204" pitchFamily="18" charset="0"/>
                              <a:ea typeface="+mn-ea"/>
                            </a:rPr>
                          </m:ctrlPr>
                        </m:dPr>
                        <m:e>
                          <m:r>
                            <a:rPr lang="en-US" altLang="ko-KR" i="1" dirty="0" smtClean="0">
                              <a:solidFill>
                                <a:schemeClr val="tx1"/>
                              </a:solidFill>
                              <a:latin typeface="Cambria Math" panose="02040503050406030204" pitchFamily="18" charset="0"/>
                              <a:ea typeface="+mn-ea"/>
                            </a:rPr>
                            <m:t>𝑡</m:t>
                          </m:r>
                        </m:e>
                      </m:d>
                      <m:r>
                        <a:rPr lang="en-US" altLang="ko-KR" i="1" dirty="0" smtClean="0">
                          <a:solidFill>
                            <a:schemeClr val="tx1"/>
                          </a:solidFill>
                          <a:latin typeface="Cambria Math" panose="02040503050406030204" pitchFamily="18" charset="0"/>
                          <a:ea typeface="+mn-ea"/>
                        </a:rPr>
                        <m:t>+</m:t>
                      </m:r>
                      <m:r>
                        <m:rPr>
                          <m:sty m:val="p"/>
                        </m:rPr>
                        <a:rPr lang="el-GR" altLang="ko-KR" i="0" dirty="0" smtClean="0">
                          <a:solidFill>
                            <a:schemeClr val="tx1"/>
                          </a:solidFill>
                          <a:latin typeface="Cambria Math" panose="02040503050406030204" pitchFamily="18" charset="0"/>
                          <a:ea typeface="+mn-ea"/>
                        </a:rPr>
                        <m:t>Δ</m:t>
                      </m:r>
                      <m:r>
                        <a:rPr lang="en-US" altLang="ko-KR" i="1" dirty="0" smtClean="0">
                          <a:solidFill>
                            <a:schemeClr val="tx1"/>
                          </a:solidFill>
                          <a:latin typeface="Cambria Math" panose="02040503050406030204" pitchFamily="18" charset="0"/>
                          <a:ea typeface="+mn-ea"/>
                        </a:rPr>
                        <m:t>𝑋</m:t>
                      </m:r>
                      <m:d>
                        <m:dPr>
                          <m:ctrlPr>
                            <a:rPr lang="en-US" altLang="ko-KR" i="1" dirty="0" smtClean="0">
                              <a:solidFill>
                                <a:schemeClr val="tx1"/>
                              </a:solidFill>
                              <a:latin typeface="Cambria Math" panose="02040503050406030204" pitchFamily="18" charset="0"/>
                              <a:ea typeface="+mn-ea"/>
                            </a:rPr>
                          </m:ctrlPr>
                        </m:dPr>
                        <m:e>
                          <m:r>
                            <a:rPr lang="en-US" altLang="ko-KR" i="1" dirty="0" smtClean="0">
                              <a:solidFill>
                                <a:schemeClr val="tx1"/>
                              </a:solidFill>
                              <a:latin typeface="Cambria Math" panose="02040503050406030204" pitchFamily="18" charset="0"/>
                              <a:ea typeface="+mn-ea"/>
                            </a:rPr>
                            <m:t>𝑡</m:t>
                          </m:r>
                        </m:e>
                      </m:d>
                    </m:oMath>
                  </m:oMathPara>
                </a14:m>
                <a:endParaRPr lang="en-US" altLang="ko-KR" i="1" dirty="0">
                  <a:solidFill>
                    <a:schemeClr val="tx1"/>
                  </a:solidFill>
                  <a:latin typeface="Cambria Math" panose="02040503050406030204" pitchFamily="18" charset="0"/>
                  <a:ea typeface="+mn-ea"/>
                </a:endParaRPr>
              </a:p>
              <a:p>
                <a:pPr algn="ctr"/>
                <a14:m>
                  <m:oMath xmlns:m="http://schemas.openxmlformats.org/officeDocument/2006/math">
                    <m:r>
                      <a:rPr lang="en-US" altLang="ko-KR" i="1" dirty="0" smtClean="0">
                        <a:solidFill>
                          <a:schemeClr val="tx1"/>
                        </a:solidFill>
                        <a:latin typeface="Cambria Math" panose="02040503050406030204" pitchFamily="18" charset="0"/>
                        <a:ea typeface="+mn-ea"/>
                      </a:rPr>
                      <m:t>≈</m:t>
                    </m:r>
                    <m:r>
                      <a:rPr lang="en-US" altLang="ko-KR" i="1" dirty="0" smtClean="0">
                        <a:solidFill>
                          <a:schemeClr val="tx1"/>
                        </a:solidFill>
                        <a:latin typeface="Cambria Math" panose="02040503050406030204" pitchFamily="18" charset="0"/>
                        <a:ea typeface="+mn-ea"/>
                      </a:rPr>
                      <m:t>𝑋</m:t>
                    </m:r>
                    <m:d>
                      <m:dPr>
                        <m:ctrlPr>
                          <a:rPr lang="en-US" altLang="ko-KR" i="1" dirty="0" smtClean="0">
                            <a:solidFill>
                              <a:schemeClr val="tx1"/>
                            </a:solidFill>
                            <a:latin typeface="Cambria Math" panose="02040503050406030204" pitchFamily="18" charset="0"/>
                            <a:ea typeface="+mn-ea"/>
                          </a:rPr>
                        </m:ctrlPr>
                      </m:dPr>
                      <m:e>
                        <m:r>
                          <a:rPr lang="en-US" altLang="ko-KR" i="1" dirty="0" smtClean="0">
                            <a:solidFill>
                              <a:schemeClr val="tx1"/>
                            </a:solidFill>
                            <a:latin typeface="Cambria Math" panose="02040503050406030204" pitchFamily="18" charset="0"/>
                            <a:ea typeface="+mn-ea"/>
                          </a:rPr>
                          <m:t>𝑡</m:t>
                        </m:r>
                      </m:e>
                    </m:d>
                    <m:r>
                      <a:rPr lang="en-US" altLang="ko-KR" i="1" dirty="0" smtClean="0">
                        <a:solidFill>
                          <a:schemeClr val="tx1"/>
                        </a:solidFill>
                        <a:latin typeface="Cambria Math" panose="02040503050406030204" pitchFamily="18" charset="0"/>
                        <a:ea typeface="+mn-ea"/>
                      </a:rPr>
                      <m:t>+</m:t>
                    </m:r>
                    <m:r>
                      <a:rPr lang="en-US" altLang="ko-KR" i="1" dirty="0">
                        <a:latin typeface="Cambria Math" panose="02040503050406030204" pitchFamily="18" charset="0"/>
                        <a:cs typeface="Arial" panose="020B0604020202020204" pitchFamily="34" charset="0"/>
                      </a:rPr>
                      <m:t>𝔼</m:t>
                    </m:r>
                    <m:d>
                      <m:dPr>
                        <m:ctrlPr>
                          <a:rPr lang="en-US" altLang="ko-KR" i="1" dirty="0" smtClean="0">
                            <a:solidFill>
                              <a:schemeClr val="tx1"/>
                            </a:solidFill>
                            <a:latin typeface="Cambria Math" panose="02040503050406030204" pitchFamily="18" charset="0"/>
                            <a:ea typeface="+mn-ea"/>
                          </a:rPr>
                        </m:ctrlPr>
                      </m:dPr>
                      <m:e>
                        <m:r>
                          <m:rPr>
                            <m:sty m:val="p"/>
                          </m:rPr>
                          <a:rPr lang="el-GR" altLang="ko-KR" i="0" dirty="0" smtClean="0">
                            <a:solidFill>
                              <a:schemeClr val="tx1"/>
                            </a:solidFill>
                            <a:latin typeface="Cambria Math" panose="02040503050406030204" pitchFamily="18" charset="0"/>
                            <a:ea typeface="+mn-ea"/>
                          </a:rPr>
                          <m:t>Δ</m:t>
                        </m:r>
                        <m:r>
                          <a:rPr lang="en-US" altLang="ko-KR" i="1" dirty="0" smtClean="0">
                            <a:solidFill>
                              <a:schemeClr val="tx1"/>
                            </a:solidFill>
                            <a:latin typeface="Cambria Math" panose="02040503050406030204" pitchFamily="18" charset="0"/>
                            <a:ea typeface="+mn-ea"/>
                          </a:rPr>
                          <m:t>𝑋</m:t>
                        </m:r>
                        <m:d>
                          <m:dPr>
                            <m:ctrlPr>
                              <a:rPr lang="en-US" altLang="ko-KR" i="1" dirty="0" smtClean="0">
                                <a:solidFill>
                                  <a:schemeClr val="tx1"/>
                                </a:solidFill>
                                <a:latin typeface="Cambria Math" panose="02040503050406030204" pitchFamily="18" charset="0"/>
                                <a:ea typeface="+mn-ea"/>
                              </a:rPr>
                            </m:ctrlPr>
                          </m:dPr>
                          <m:e>
                            <m:r>
                              <a:rPr lang="en-US" altLang="ko-KR" i="1" dirty="0" smtClean="0">
                                <a:solidFill>
                                  <a:schemeClr val="tx1"/>
                                </a:solidFill>
                                <a:latin typeface="Cambria Math" panose="02040503050406030204" pitchFamily="18" charset="0"/>
                                <a:ea typeface="+mn-ea"/>
                              </a:rPr>
                              <m:t>𝑡</m:t>
                            </m:r>
                          </m:e>
                        </m:d>
                      </m:e>
                    </m:d>
                    <m:r>
                      <a:rPr lang="en-US" altLang="ko-KR" i="1" dirty="0" smtClean="0">
                        <a:solidFill>
                          <a:schemeClr val="tx1"/>
                        </a:solidFill>
                        <a:latin typeface="Cambria Math" panose="02040503050406030204" pitchFamily="18" charset="0"/>
                        <a:ea typeface="+mn-ea"/>
                      </a:rPr>
                      <m:t>+</m:t>
                    </m:r>
                    <m:sSup>
                      <m:sSupPr>
                        <m:ctrlPr>
                          <a:rPr lang="en-US" altLang="ko-KR" i="1" dirty="0">
                            <a:latin typeface="Cambria Math" panose="02040503050406030204" pitchFamily="18" charset="0"/>
                          </a:rPr>
                        </m:ctrlPr>
                      </m:sSupPr>
                      <m:e>
                        <m:r>
                          <m:rPr>
                            <m:sty m:val="p"/>
                          </m:rPr>
                          <a:rPr lang="en-US" altLang="ko-KR" b="0" i="0" dirty="0" smtClean="0">
                            <a:latin typeface="Cambria Math" panose="02040503050406030204" pitchFamily="18" charset="0"/>
                          </a:rPr>
                          <m:t>Var</m:t>
                        </m:r>
                        <m:d>
                          <m:dPr>
                            <m:ctrlPr>
                              <a:rPr lang="en-US" altLang="ko-KR" b="0" i="1" dirty="0">
                                <a:latin typeface="Cambria Math" panose="02040503050406030204" pitchFamily="18" charset="0"/>
                              </a:rPr>
                            </m:ctrlPr>
                          </m:d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𝑋</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𝑡</m:t>
                                </m:r>
                              </m:e>
                            </m:d>
                          </m:e>
                        </m:d>
                      </m:e>
                      <m:sup>
                        <m:r>
                          <a:rPr lang="en-US" altLang="ko-KR" i="1" dirty="0">
                            <a:latin typeface="Cambria Math" panose="02040503050406030204" pitchFamily="18" charset="0"/>
                          </a:rPr>
                          <m:t>1/2</m:t>
                        </m:r>
                      </m:sup>
                    </m:sSup>
                    <m:r>
                      <a:rPr lang="ko-KR" altLang="en-US" i="1" dirty="0" smtClean="0">
                        <a:latin typeface="Cambria Math" panose="02040503050406030204" pitchFamily="18" charset="0"/>
                      </a:rPr>
                      <m:t>𝜂</m:t>
                    </m:r>
                  </m:oMath>
                </a14:m>
                <a:r>
                  <a:rPr lang="en-US" altLang="ko-KR" dirty="0">
                    <a:solidFill>
                      <a:schemeClr val="tx1"/>
                    </a:solidFill>
                    <a:latin typeface="+mn-ea"/>
                    <a:ea typeface="+mn-ea"/>
                  </a:rPr>
                  <a:t>, </a:t>
                </a:r>
                <a14:m>
                  <m:oMath xmlns:m="http://schemas.openxmlformats.org/officeDocument/2006/math">
                    <m:r>
                      <a:rPr lang="ko-KR" altLang="en-US" i="1" dirty="0">
                        <a:latin typeface="Cambria Math" panose="02040503050406030204" pitchFamily="18" charset="0"/>
                      </a:rPr>
                      <m:t>𝜂</m:t>
                    </m:r>
                    <m:r>
                      <a:rPr lang="el-GR" altLang="ko-KR" i="1" dirty="0">
                        <a:latin typeface="Cambria Math" panose="02040503050406030204" pitchFamily="18" charset="0"/>
                      </a:rPr>
                      <m:t>∼ </m:t>
                    </m:r>
                    <m:r>
                      <a:rPr lang="en-US" altLang="ko-KR" i="1" dirty="0">
                        <a:latin typeface="Cambria Math" panose="02040503050406030204" pitchFamily="18" charset="0"/>
                      </a:rPr>
                      <m:t>𝑁</m:t>
                    </m:r>
                    <m:r>
                      <a:rPr lang="en-US" altLang="ko-KR" i="1" dirty="0">
                        <a:latin typeface="Cambria Math" panose="02040503050406030204" pitchFamily="18" charset="0"/>
                      </a:rPr>
                      <m:t>(0, </m:t>
                    </m:r>
                    <m:r>
                      <a:rPr lang="en-US" altLang="ko-KR" i="1" dirty="0">
                        <a:latin typeface="Cambria Math" panose="02040503050406030204" pitchFamily="18" charset="0"/>
                      </a:rPr>
                      <m:t>𝐼</m:t>
                    </m:r>
                    <m:r>
                      <a:rPr lang="en-US" altLang="ko-KR" i="1" dirty="0">
                        <a:latin typeface="Cambria Math" panose="02040503050406030204" pitchFamily="18" charset="0"/>
                      </a:rPr>
                      <m:t>)</m:t>
                    </m:r>
                  </m:oMath>
                </a14:m>
                <a:endParaRPr lang="en-US" altLang="ko-KR" dirty="0">
                  <a:solidFill>
                    <a:schemeClr val="tx1"/>
                  </a:solidFill>
                  <a:latin typeface="+mn-ea"/>
                  <a:ea typeface="+mn-ea"/>
                </a:endParaRPr>
              </a:p>
              <a:p>
                <a:endParaRPr lang="en-US" altLang="ko-KR" dirty="0">
                  <a:solidFill>
                    <a:schemeClr val="tx1"/>
                  </a:solidFill>
                  <a:latin typeface="+mn-ea"/>
                </a:endParaRPr>
              </a:p>
              <a:p>
                <a:pPr algn="ctr">
                  <a:lnSpc>
                    <a:spcPct val="120000"/>
                  </a:lnSpc>
                </a:pPr>
                <a14:m>
                  <m:oMath xmlns:m="http://schemas.openxmlformats.org/officeDocument/2006/math">
                    <m:r>
                      <a:rPr lang="el-GR" altLang="ko-KR" i="1" dirty="0" smtClean="0">
                        <a:solidFill>
                          <a:schemeClr val="tx1"/>
                        </a:solidFill>
                        <a:latin typeface="Cambria Math" panose="02040503050406030204" pitchFamily="18" charset="0"/>
                      </a:rPr>
                      <m:t>𝜂</m:t>
                    </m:r>
                    <m:r>
                      <a:rPr lang="en-US" altLang="ko-KR" i="1" dirty="0" smtClean="0">
                        <a:solidFill>
                          <a:schemeClr val="tx1"/>
                        </a:solidFill>
                        <a:latin typeface="Cambria Math" panose="02040503050406030204" pitchFamily="18" charset="0"/>
                      </a:rPr>
                      <m:t>=[</m:t>
                    </m:r>
                    <m:r>
                      <a:rPr lang="el-GR" altLang="ko-KR" i="1" dirty="0" smtClean="0">
                        <a:solidFill>
                          <a:schemeClr val="tx1"/>
                        </a:solidFill>
                        <a:latin typeface="Cambria Math" panose="02040503050406030204" pitchFamily="18" charset="0"/>
                      </a:rPr>
                      <m:t>𝜂</m:t>
                    </m:r>
                    <m:r>
                      <a:rPr lang="en-US" altLang="ko-KR" i="1" baseline="-25000" dirty="0" smtClean="0">
                        <a:solidFill>
                          <a:schemeClr val="tx1"/>
                        </a:solidFill>
                        <a:latin typeface="Cambria Math" panose="02040503050406030204" pitchFamily="18" charset="0"/>
                      </a:rPr>
                      <m:t>1 </m:t>
                    </m:r>
                    <m:r>
                      <a:rPr lang="el-GR" altLang="ko-KR" i="1" dirty="0" smtClean="0">
                        <a:solidFill>
                          <a:schemeClr val="tx1"/>
                        </a:solidFill>
                        <a:latin typeface="Cambria Math" panose="02040503050406030204" pitchFamily="18" charset="0"/>
                      </a:rPr>
                      <m:t>𝜂</m:t>
                    </m:r>
                    <m:r>
                      <a:rPr lang="en-US" altLang="ko-KR" i="1" baseline="-25000" dirty="0" smtClean="0">
                        <a:solidFill>
                          <a:schemeClr val="tx1"/>
                        </a:solidFill>
                        <a:latin typeface="Cambria Math" panose="02040503050406030204" pitchFamily="18" charset="0"/>
                      </a:rPr>
                      <m:t>2</m:t>
                    </m:r>
                    <m:r>
                      <a:rPr lang="en-US" altLang="ko-KR" i="1" dirty="0" smtClean="0">
                        <a:solidFill>
                          <a:schemeClr val="tx1"/>
                        </a:solidFill>
                        <a:latin typeface="Cambria Math" panose="02040503050406030204" pitchFamily="18" charset="0"/>
                      </a:rPr>
                      <m:t>]</m:t>
                    </m:r>
                    <m:r>
                      <a:rPr lang="en-US" altLang="ko-KR" i="1" baseline="30000" dirty="0" smtClean="0">
                        <a:solidFill>
                          <a:schemeClr val="tx1"/>
                        </a:solidFill>
                        <a:latin typeface="Cambria Math" panose="02040503050406030204" pitchFamily="18" charset="0"/>
                      </a:rPr>
                      <m:t>𝑇</m:t>
                    </m:r>
                  </m:oMath>
                </a14:m>
                <a:r>
                  <a:rPr lang="en-US" altLang="ko-KR" dirty="0">
                    <a:solidFill>
                      <a:schemeClr val="tx1"/>
                    </a:solidFill>
                    <a:latin typeface="+mn-ea"/>
                    <a:ea typeface="+mn-ea"/>
                  </a:rPr>
                  <a:t>, </a:t>
                </a:r>
                <a14:m>
                  <m:oMath xmlns:m="http://schemas.openxmlformats.org/officeDocument/2006/math">
                    <m:sSup>
                      <m:sSupPr>
                        <m:ctrlPr>
                          <a:rPr lang="en-US" altLang="ko-KR" i="1" dirty="0">
                            <a:latin typeface="Cambria Math" panose="02040503050406030204" pitchFamily="18" charset="0"/>
                          </a:rPr>
                        </m:ctrlPr>
                      </m:sSupPr>
                      <m:e>
                        <m:r>
                          <m:rPr>
                            <m:sty m:val="p"/>
                          </m:rPr>
                          <a:rPr lang="en-US" altLang="ko-KR" i="0" dirty="0">
                            <a:latin typeface="Cambria Math" panose="02040503050406030204" pitchFamily="18" charset="0"/>
                          </a:rPr>
                          <m:t>V</m:t>
                        </m:r>
                        <m:r>
                          <m:rPr>
                            <m:sty m:val="p"/>
                          </m:rPr>
                          <a:rPr lang="en-US" altLang="ko-KR" b="0" i="0" dirty="0" smtClean="0">
                            <a:latin typeface="Cambria Math" panose="02040503050406030204" pitchFamily="18" charset="0"/>
                          </a:rPr>
                          <m:t>ar</m:t>
                        </m:r>
                        <m:d>
                          <m:dPr>
                            <m:ctrlPr>
                              <a:rPr lang="en-US" altLang="ko-KR" b="0" i="1" dirty="0">
                                <a:latin typeface="Cambria Math" panose="02040503050406030204" pitchFamily="18" charset="0"/>
                              </a:rPr>
                            </m:ctrlPr>
                          </m:d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𝑋</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𝑡</m:t>
                                </m:r>
                              </m:e>
                            </m:d>
                          </m:e>
                        </m:d>
                      </m:e>
                      <m:sup>
                        <m:r>
                          <a:rPr lang="en-US" altLang="ko-KR" i="1" dirty="0">
                            <a:latin typeface="Cambria Math" panose="02040503050406030204" pitchFamily="18" charset="0"/>
                          </a:rPr>
                          <m:t>1/2</m:t>
                        </m:r>
                      </m:sup>
                    </m:sSup>
                    <m:r>
                      <a:rPr lang="en-US" altLang="ko-KR" i="1" dirty="0">
                        <a:latin typeface="Cambria Math" panose="02040503050406030204" pitchFamily="18" charset="0"/>
                      </a:rPr>
                      <m:t>= </m:t>
                    </m:r>
                    <m:r>
                      <a:rPr lang="en-US" altLang="ko-KR" i="1" dirty="0">
                        <a:latin typeface="Cambria Math" panose="02040503050406030204" pitchFamily="18" charset="0"/>
                      </a:rPr>
                      <m:t>𝐵</m:t>
                    </m:r>
                    <m:sSup>
                      <m:sSupPr>
                        <m:ctrlPr>
                          <a:rPr lang="en-US" altLang="ko-KR" i="1" dirty="0">
                            <a:latin typeface="Cambria Math" panose="02040503050406030204" pitchFamily="18" charset="0"/>
                          </a:rPr>
                        </m:ctrlPr>
                      </m:sSup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𝑡</m:t>
                        </m:r>
                      </m:e>
                      <m:sup>
                        <m:r>
                          <a:rPr lang="en-US" altLang="ko-KR" i="1" dirty="0">
                            <a:latin typeface="Cambria Math" panose="02040503050406030204" pitchFamily="18" charset="0"/>
                          </a:rPr>
                          <m:t>1/2</m:t>
                        </m:r>
                      </m:sup>
                    </m:sSup>
                  </m:oMath>
                </a14:m>
                <a:r>
                  <a:rPr lang="en-US" altLang="ko-KR" dirty="0">
                    <a:solidFill>
                      <a:schemeClr val="tx1"/>
                    </a:solidFill>
                    <a:latin typeface="+mn-ea"/>
                    <a:ea typeface="+mn-ea"/>
                  </a:rPr>
                  <a:t>:</a:t>
                </a:r>
              </a:p>
              <a:p>
                <a:pPr algn="ctr">
                  <a:lnSpc>
                    <a:spcPct val="120000"/>
                  </a:lnSpc>
                </a:pPr>
                <a14:m>
                  <m:oMathPara xmlns:m="http://schemas.openxmlformats.org/officeDocument/2006/math">
                    <m:oMathParaPr>
                      <m:jc m:val="centerGroup"/>
                    </m:oMathParaPr>
                    <m:oMath xmlns:m="http://schemas.openxmlformats.org/officeDocument/2006/math">
                      <m:r>
                        <a:rPr lang="en-US" altLang="ko-KR" i="1" dirty="0" smtClean="0">
                          <a:solidFill>
                            <a:schemeClr val="tx1"/>
                          </a:solidFill>
                          <a:latin typeface="Cambria Math" panose="02040503050406030204" pitchFamily="18" charset="0"/>
                        </a:rPr>
                        <m:t>𝑋</m:t>
                      </m:r>
                      <m:r>
                        <a:rPr lang="en-US" altLang="ko-KR" i="1" baseline="-25000" dirty="0" smtClean="0">
                          <a:solidFill>
                            <a:schemeClr val="tx1"/>
                          </a:solidFill>
                          <a:latin typeface="Cambria Math" panose="02040503050406030204" pitchFamily="18" charset="0"/>
                        </a:rPr>
                        <m:t>1</m:t>
                      </m:r>
                      <m:r>
                        <a:rPr lang="en-US" altLang="ko-KR" i="1" dirty="0" smtClean="0">
                          <a:solidFill>
                            <a:schemeClr val="tx1"/>
                          </a:solidFill>
                          <a:latin typeface="Cambria Math" panose="02040503050406030204" pitchFamily="18" charset="0"/>
                        </a:rPr>
                        <m:t>(</m:t>
                      </m:r>
                      <m:r>
                        <a:rPr lang="en-US" altLang="ko-KR" i="1" dirty="0" smtClean="0">
                          <a:solidFill>
                            <a:schemeClr val="tx1"/>
                          </a:solidFill>
                          <a:latin typeface="Cambria Math" panose="02040503050406030204" pitchFamily="18" charset="0"/>
                        </a:rPr>
                        <m:t>𝑡</m:t>
                      </m:r>
                      <m:r>
                        <a:rPr lang="en-US" altLang="ko-KR" i="1" dirty="0" smtClean="0">
                          <a:solidFill>
                            <a:schemeClr val="tx1"/>
                          </a:solidFill>
                          <a:latin typeface="Cambria Math" panose="02040503050406030204" pitchFamily="18" charset="0"/>
                        </a:rPr>
                        <m:t>+</m:t>
                      </m:r>
                      <m:r>
                        <m:rPr>
                          <m:sty m:val="p"/>
                        </m:rPr>
                        <a:rPr lang="el-GR" altLang="ko-KR" i="0" dirty="0" smtClean="0">
                          <a:solidFill>
                            <a:schemeClr val="tx1"/>
                          </a:solidFill>
                          <a:latin typeface="Cambria Math" panose="02040503050406030204" pitchFamily="18" charset="0"/>
                        </a:rPr>
                        <m:t>Δ</m:t>
                      </m:r>
                      <m:r>
                        <a:rPr lang="en-US" altLang="ko-KR" i="1" dirty="0" smtClean="0">
                          <a:solidFill>
                            <a:schemeClr val="tx1"/>
                          </a:solidFill>
                          <a:latin typeface="Cambria Math" panose="02040503050406030204" pitchFamily="18" charset="0"/>
                        </a:rPr>
                        <m:t>𝑡</m:t>
                      </m:r>
                      <m:r>
                        <a:rPr lang="en-US" altLang="ko-KR" i="1" dirty="0" smtClean="0">
                          <a:solidFill>
                            <a:schemeClr val="tx1"/>
                          </a:solidFill>
                          <a:latin typeface="Cambria Math" panose="02040503050406030204" pitchFamily="18" charset="0"/>
                        </a:rPr>
                        <m:t>) = </m:t>
                      </m:r>
                      <m:r>
                        <a:rPr lang="en-US" altLang="ko-KR" i="1" dirty="0" smtClean="0">
                          <a:solidFill>
                            <a:schemeClr val="tx1"/>
                          </a:solidFill>
                          <a:latin typeface="Cambria Math" panose="02040503050406030204" pitchFamily="18" charset="0"/>
                        </a:rPr>
                        <m:t>𝑋</m:t>
                      </m:r>
                      <m:r>
                        <a:rPr lang="en-US" altLang="ko-KR" i="1" baseline="-25000" dirty="0" smtClean="0">
                          <a:solidFill>
                            <a:schemeClr val="tx1"/>
                          </a:solidFill>
                          <a:latin typeface="Cambria Math" panose="02040503050406030204" pitchFamily="18" charset="0"/>
                        </a:rPr>
                        <m:t>1</m:t>
                      </m:r>
                      <m:r>
                        <a:rPr lang="en-US" altLang="ko-KR" i="1" dirty="0" smtClean="0">
                          <a:solidFill>
                            <a:schemeClr val="tx1"/>
                          </a:solidFill>
                          <a:latin typeface="Cambria Math" panose="02040503050406030204" pitchFamily="18" charset="0"/>
                        </a:rPr>
                        <m:t>(</m:t>
                      </m:r>
                      <m:r>
                        <a:rPr lang="en-US" altLang="ko-KR" i="1" dirty="0" smtClean="0">
                          <a:solidFill>
                            <a:schemeClr val="tx1"/>
                          </a:solidFill>
                          <a:latin typeface="Cambria Math" panose="02040503050406030204" pitchFamily="18" charset="0"/>
                        </a:rPr>
                        <m:t>𝑡</m:t>
                      </m:r>
                      <m:r>
                        <a:rPr lang="en-US" altLang="ko-KR" b="0" i="1" dirty="0" smtClean="0">
                          <a:solidFill>
                            <a:schemeClr val="tx1"/>
                          </a:solidFill>
                          <a:latin typeface="Cambria Math" panose="02040503050406030204" pitchFamily="18" charset="0"/>
                        </a:rPr>
                        <m:t>)</m:t>
                      </m:r>
                      <m:r>
                        <a:rPr lang="en-US" altLang="ko-KR" i="1" dirty="0">
                          <a:latin typeface="Cambria Math" panose="02040503050406030204" pitchFamily="18" charset="0"/>
                        </a:rPr>
                        <m:t>+</m:t>
                      </m:r>
                      <m:r>
                        <a:rPr lang="el-GR" altLang="ko-KR" i="1" dirty="0" smtClean="0">
                          <a:solidFill>
                            <a:schemeClr val="tx1"/>
                          </a:solidFill>
                          <a:latin typeface="Cambria Math" panose="02040503050406030204" pitchFamily="18" charset="0"/>
                        </a:rPr>
                        <m:t>𝜇</m:t>
                      </m:r>
                      <m:r>
                        <a:rPr lang="en-US" altLang="ko-KR" i="1" baseline="-25000" dirty="0" smtClean="0">
                          <a:solidFill>
                            <a:schemeClr val="tx1"/>
                          </a:solidFill>
                          <a:latin typeface="Cambria Math" panose="02040503050406030204" pitchFamily="18" charset="0"/>
                        </a:rPr>
                        <m:t>1</m:t>
                      </m:r>
                      <m:r>
                        <m:rPr>
                          <m:sty m:val="p"/>
                        </m:rPr>
                        <a:rPr lang="el-GR" altLang="ko-KR" i="0" dirty="0" smtClean="0">
                          <a:solidFill>
                            <a:schemeClr val="tx1"/>
                          </a:solidFill>
                          <a:latin typeface="Cambria Math" panose="02040503050406030204" pitchFamily="18" charset="0"/>
                        </a:rPr>
                        <m:t>Δ</m:t>
                      </m:r>
                      <m:r>
                        <a:rPr lang="en-US" altLang="ko-KR" i="1" dirty="0" smtClean="0">
                          <a:solidFill>
                            <a:schemeClr val="tx1"/>
                          </a:solidFill>
                          <a:latin typeface="Cambria Math" panose="02040503050406030204" pitchFamily="18" charset="0"/>
                        </a:rPr>
                        <m:t>𝑡</m:t>
                      </m:r>
                      <m:r>
                        <a:rPr lang="en-US" altLang="ko-KR" i="1" dirty="0">
                          <a:latin typeface="Cambria Math" panose="02040503050406030204" pitchFamily="18" charset="0"/>
                        </a:rPr>
                        <m:t>+</m:t>
                      </m:r>
                      <m:r>
                        <a:rPr lang="en-US" altLang="ko-KR" i="1" dirty="0" smtClean="0">
                          <a:solidFill>
                            <a:schemeClr val="tx1"/>
                          </a:solidFill>
                          <a:latin typeface="Cambria Math" panose="02040503050406030204" pitchFamily="18" charset="0"/>
                        </a:rPr>
                        <m:t>𝐵</m:t>
                      </m:r>
                      <m:r>
                        <a:rPr lang="en-US" altLang="ko-KR" i="1" baseline="-25000" dirty="0" smtClean="0">
                          <a:solidFill>
                            <a:schemeClr val="tx1"/>
                          </a:solidFill>
                          <a:latin typeface="Cambria Math" panose="02040503050406030204" pitchFamily="18" charset="0"/>
                        </a:rPr>
                        <m:t>11</m:t>
                      </m:r>
                      <m:r>
                        <a:rPr lang="el-GR" altLang="ko-KR" i="1" dirty="0" smtClean="0">
                          <a:solidFill>
                            <a:schemeClr val="tx1"/>
                          </a:solidFill>
                          <a:latin typeface="Cambria Math" panose="02040503050406030204" pitchFamily="18" charset="0"/>
                        </a:rPr>
                        <m:t>𝜂</m:t>
                      </m:r>
                      <m:r>
                        <a:rPr lang="en-US" altLang="ko-KR" i="1" baseline="-25000" dirty="0" smtClean="0">
                          <a:solidFill>
                            <a:schemeClr val="tx1"/>
                          </a:solidFill>
                          <a:latin typeface="Cambria Math" panose="02040503050406030204" pitchFamily="18" charset="0"/>
                        </a:rPr>
                        <m:t>1</m:t>
                      </m:r>
                      <m:sSup>
                        <m:sSupPr>
                          <m:ctrlPr>
                            <a:rPr lang="en-US" altLang="ko-KR" i="1" dirty="0">
                              <a:latin typeface="Cambria Math" panose="02040503050406030204" pitchFamily="18" charset="0"/>
                            </a:rPr>
                          </m:ctrlPr>
                        </m:sSup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𝑡</m:t>
                          </m:r>
                        </m:e>
                        <m:sup>
                          <m:r>
                            <a:rPr lang="en-US" altLang="ko-KR" i="1" dirty="0">
                              <a:latin typeface="Cambria Math" panose="02040503050406030204" pitchFamily="18" charset="0"/>
                            </a:rPr>
                            <m:t>1/2</m:t>
                          </m:r>
                        </m:sup>
                      </m:sSup>
                      <m:r>
                        <a:rPr lang="en-US" altLang="ko-KR" i="1" dirty="0">
                          <a:latin typeface="Cambria Math" panose="02040503050406030204" pitchFamily="18" charset="0"/>
                        </a:rPr>
                        <m:t>+</m:t>
                      </m:r>
                      <m:r>
                        <a:rPr lang="en-US" altLang="ko-KR" i="1" dirty="0" smtClean="0">
                          <a:solidFill>
                            <a:schemeClr val="tx1"/>
                          </a:solidFill>
                          <a:latin typeface="Cambria Math" panose="02040503050406030204" pitchFamily="18" charset="0"/>
                        </a:rPr>
                        <m:t>𝐵</m:t>
                      </m:r>
                      <m:r>
                        <a:rPr lang="en-US" altLang="ko-KR" i="1" baseline="-25000" dirty="0" smtClean="0">
                          <a:solidFill>
                            <a:schemeClr val="tx1"/>
                          </a:solidFill>
                          <a:latin typeface="Cambria Math" panose="02040503050406030204" pitchFamily="18" charset="0"/>
                        </a:rPr>
                        <m:t>12</m:t>
                      </m:r>
                      <m:r>
                        <a:rPr lang="el-GR" altLang="ko-KR" i="1" dirty="0" smtClean="0">
                          <a:solidFill>
                            <a:schemeClr val="tx1"/>
                          </a:solidFill>
                          <a:latin typeface="Cambria Math" panose="02040503050406030204" pitchFamily="18" charset="0"/>
                        </a:rPr>
                        <m:t>𝜂</m:t>
                      </m:r>
                      <m:r>
                        <a:rPr lang="en-US" altLang="ko-KR" i="1" baseline="-25000" dirty="0" smtClean="0">
                          <a:solidFill>
                            <a:schemeClr val="tx1"/>
                          </a:solidFill>
                          <a:latin typeface="Cambria Math" panose="02040503050406030204" pitchFamily="18" charset="0"/>
                        </a:rPr>
                        <m:t>2</m:t>
                      </m:r>
                      <m:sSup>
                        <m:sSupPr>
                          <m:ctrlPr>
                            <a:rPr lang="en-US" altLang="ko-KR" i="1" dirty="0">
                              <a:latin typeface="Cambria Math" panose="02040503050406030204" pitchFamily="18" charset="0"/>
                            </a:rPr>
                          </m:ctrlPr>
                        </m:sSup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𝑡</m:t>
                          </m:r>
                        </m:e>
                        <m:sup>
                          <m:r>
                            <a:rPr lang="en-US" altLang="ko-KR" i="1" dirty="0">
                              <a:latin typeface="Cambria Math" panose="02040503050406030204" pitchFamily="18" charset="0"/>
                            </a:rPr>
                            <m:t>1/2</m:t>
                          </m:r>
                        </m:sup>
                      </m:sSup>
                    </m:oMath>
                  </m:oMathPara>
                </a14:m>
                <a:endParaRPr lang="ko-KR" altLang="en-US" dirty="0">
                  <a:solidFill>
                    <a:schemeClr val="tx1"/>
                  </a:solidFill>
                  <a:latin typeface="+mn-ea"/>
                </a:endParaRPr>
              </a:p>
              <a:p>
                <a:pPr algn="ctr">
                  <a:lnSpc>
                    <a:spcPct val="120000"/>
                  </a:lnSpc>
                </a:pPr>
                <a14:m>
                  <m:oMathPara xmlns:m="http://schemas.openxmlformats.org/officeDocument/2006/math">
                    <m:oMathParaPr>
                      <m:jc m:val="centerGroup"/>
                    </m:oMathParaPr>
                    <m:oMath xmlns:m="http://schemas.openxmlformats.org/officeDocument/2006/math">
                      <m:r>
                        <a:rPr lang="en-US" altLang="ko-KR" i="1" dirty="0" smtClean="0">
                          <a:solidFill>
                            <a:schemeClr val="tx1"/>
                          </a:solidFill>
                          <a:latin typeface="Cambria Math" panose="02040503050406030204" pitchFamily="18" charset="0"/>
                        </a:rPr>
                        <m:t>𝑋</m:t>
                      </m:r>
                      <m:r>
                        <a:rPr lang="en-US" altLang="ko-KR" i="1" baseline="-25000" dirty="0" smtClean="0">
                          <a:solidFill>
                            <a:schemeClr val="tx1"/>
                          </a:solidFill>
                          <a:latin typeface="Cambria Math" panose="02040503050406030204" pitchFamily="18" charset="0"/>
                        </a:rPr>
                        <m:t>2</m:t>
                      </m:r>
                      <m:r>
                        <a:rPr lang="en-US" altLang="ko-KR" i="1" dirty="0" smtClean="0">
                          <a:solidFill>
                            <a:schemeClr val="tx1"/>
                          </a:solidFill>
                          <a:latin typeface="Cambria Math" panose="02040503050406030204" pitchFamily="18" charset="0"/>
                        </a:rPr>
                        <m:t>(</m:t>
                      </m:r>
                      <m:r>
                        <a:rPr lang="en-US" altLang="ko-KR" i="1" dirty="0" smtClean="0">
                          <a:solidFill>
                            <a:schemeClr val="tx1"/>
                          </a:solidFill>
                          <a:latin typeface="Cambria Math" panose="02040503050406030204" pitchFamily="18" charset="0"/>
                        </a:rPr>
                        <m:t>𝑡</m:t>
                      </m:r>
                      <m:r>
                        <a:rPr lang="en-US" altLang="ko-KR" i="1" dirty="0" smtClean="0">
                          <a:solidFill>
                            <a:schemeClr val="tx1"/>
                          </a:solidFill>
                          <a:latin typeface="Cambria Math" panose="02040503050406030204" pitchFamily="18" charset="0"/>
                        </a:rPr>
                        <m:t>+</m:t>
                      </m:r>
                      <m:r>
                        <m:rPr>
                          <m:sty m:val="p"/>
                        </m:rPr>
                        <a:rPr lang="el-GR" altLang="ko-KR" i="0" dirty="0" smtClean="0">
                          <a:solidFill>
                            <a:schemeClr val="tx1"/>
                          </a:solidFill>
                          <a:latin typeface="Cambria Math" panose="02040503050406030204" pitchFamily="18" charset="0"/>
                        </a:rPr>
                        <m:t>Δ</m:t>
                      </m:r>
                      <m:r>
                        <a:rPr lang="en-US" altLang="ko-KR" i="1" dirty="0" smtClean="0">
                          <a:solidFill>
                            <a:schemeClr val="tx1"/>
                          </a:solidFill>
                          <a:latin typeface="Cambria Math" panose="02040503050406030204" pitchFamily="18" charset="0"/>
                        </a:rPr>
                        <m:t>𝑡</m:t>
                      </m:r>
                      <m:r>
                        <a:rPr lang="en-US" altLang="ko-KR" i="1" dirty="0" smtClean="0">
                          <a:solidFill>
                            <a:schemeClr val="tx1"/>
                          </a:solidFill>
                          <a:latin typeface="Cambria Math" panose="02040503050406030204" pitchFamily="18" charset="0"/>
                        </a:rPr>
                        <m:t>) = </m:t>
                      </m:r>
                      <m:r>
                        <a:rPr lang="en-US" altLang="ko-KR" i="1" dirty="0" smtClean="0">
                          <a:solidFill>
                            <a:schemeClr val="tx1"/>
                          </a:solidFill>
                          <a:latin typeface="Cambria Math" panose="02040503050406030204" pitchFamily="18" charset="0"/>
                        </a:rPr>
                        <m:t>𝑋</m:t>
                      </m:r>
                      <m:r>
                        <a:rPr lang="en-US" altLang="ko-KR" i="1" baseline="-25000" dirty="0" smtClean="0">
                          <a:solidFill>
                            <a:schemeClr val="tx1"/>
                          </a:solidFill>
                          <a:latin typeface="Cambria Math" panose="02040503050406030204" pitchFamily="18" charset="0"/>
                        </a:rPr>
                        <m:t>2</m:t>
                      </m:r>
                      <m:r>
                        <a:rPr lang="en-US" altLang="ko-KR" i="1" dirty="0" smtClean="0">
                          <a:solidFill>
                            <a:schemeClr val="tx1"/>
                          </a:solidFill>
                          <a:latin typeface="Cambria Math" panose="02040503050406030204" pitchFamily="18" charset="0"/>
                        </a:rPr>
                        <m:t>(</m:t>
                      </m:r>
                      <m:r>
                        <a:rPr lang="en-US" altLang="ko-KR" i="1" dirty="0" smtClean="0">
                          <a:solidFill>
                            <a:schemeClr val="tx1"/>
                          </a:solidFill>
                          <a:latin typeface="Cambria Math" panose="02040503050406030204" pitchFamily="18" charset="0"/>
                        </a:rPr>
                        <m:t>𝑡</m:t>
                      </m:r>
                      <m:r>
                        <a:rPr lang="en-US" altLang="ko-KR" i="1" dirty="0" smtClean="0">
                          <a:solidFill>
                            <a:schemeClr val="tx1"/>
                          </a:solidFill>
                          <a:latin typeface="Cambria Math" panose="02040503050406030204" pitchFamily="18" charset="0"/>
                        </a:rPr>
                        <m:t>)+</m:t>
                      </m:r>
                      <m:r>
                        <a:rPr lang="el-GR" altLang="ko-KR" i="1" dirty="0" smtClean="0">
                          <a:solidFill>
                            <a:schemeClr val="tx1"/>
                          </a:solidFill>
                          <a:latin typeface="Cambria Math" panose="02040503050406030204" pitchFamily="18" charset="0"/>
                        </a:rPr>
                        <m:t>𝜇</m:t>
                      </m:r>
                      <m:r>
                        <a:rPr lang="en-US" altLang="ko-KR" i="1" baseline="-25000" dirty="0" smtClean="0">
                          <a:solidFill>
                            <a:schemeClr val="tx1"/>
                          </a:solidFill>
                          <a:latin typeface="Cambria Math" panose="02040503050406030204" pitchFamily="18" charset="0"/>
                        </a:rPr>
                        <m:t>2</m:t>
                      </m:r>
                      <m:r>
                        <m:rPr>
                          <m:sty m:val="p"/>
                        </m:rPr>
                        <a:rPr lang="el-GR" altLang="ko-KR" i="0" dirty="0" smtClean="0">
                          <a:solidFill>
                            <a:schemeClr val="tx1"/>
                          </a:solidFill>
                          <a:latin typeface="Cambria Math" panose="02040503050406030204" pitchFamily="18" charset="0"/>
                        </a:rPr>
                        <m:t>Δ</m:t>
                      </m:r>
                      <m:r>
                        <a:rPr lang="en-US" altLang="ko-KR" i="1" dirty="0" smtClean="0">
                          <a:solidFill>
                            <a:schemeClr val="tx1"/>
                          </a:solidFill>
                          <a:latin typeface="Cambria Math" panose="02040503050406030204" pitchFamily="18" charset="0"/>
                        </a:rPr>
                        <m:t>𝑡</m:t>
                      </m:r>
                      <m:r>
                        <a:rPr lang="en-US" altLang="ko-KR" i="1" dirty="0">
                          <a:latin typeface="Cambria Math" panose="02040503050406030204" pitchFamily="18" charset="0"/>
                        </a:rPr>
                        <m:t>+</m:t>
                      </m:r>
                      <m:r>
                        <a:rPr lang="en-US" altLang="ko-KR" i="1" dirty="0" smtClean="0">
                          <a:solidFill>
                            <a:schemeClr val="tx1"/>
                          </a:solidFill>
                          <a:latin typeface="Cambria Math" panose="02040503050406030204" pitchFamily="18" charset="0"/>
                        </a:rPr>
                        <m:t>𝐵</m:t>
                      </m:r>
                      <m:r>
                        <a:rPr lang="en-US" altLang="ko-KR" i="1" baseline="-25000" dirty="0" smtClean="0">
                          <a:solidFill>
                            <a:schemeClr val="tx1"/>
                          </a:solidFill>
                          <a:latin typeface="Cambria Math" panose="02040503050406030204" pitchFamily="18" charset="0"/>
                        </a:rPr>
                        <m:t>21</m:t>
                      </m:r>
                      <m:r>
                        <a:rPr lang="el-GR" altLang="ko-KR" i="1" dirty="0" smtClean="0">
                          <a:solidFill>
                            <a:schemeClr val="tx1"/>
                          </a:solidFill>
                          <a:latin typeface="Cambria Math" panose="02040503050406030204" pitchFamily="18" charset="0"/>
                        </a:rPr>
                        <m:t>𝜂</m:t>
                      </m:r>
                      <m:r>
                        <a:rPr lang="en-US" altLang="ko-KR" i="1" baseline="-25000" dirty="0" smtClean="0">
                          <a:solidFill>
                            <a:schemeClr val="tx1"/>
                          </a:solidFill>
                          <a:latin typeface="Cambria Math" panose="02040503050406030204" pitchFamily="18" charset="0"/>
                        </a:rPr>
                        <m:t>1</m:t>
                      </m:r>
                      <m:sSup>
                        <m:sSupPr>
                          <m:ctrlPr>
                            <a:rPr lang="en-US" altLang="ko-KR" i="1" dirty="0">
                              <a:latin typeface="Cambria Math" panose="02040503050406030204" pitchFamily="18" charset="0"/>
                            </a:rPr>
                          </m:ctrlPr>
                        </m:sSup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𝑡</m:t>
                          </m:r>
                        </m:e>
                        <m:sup>
                          <m:r>
                            <a:rPr lang="en-US" altLang="ko-KR" i="1" dirty="0">
                              <a:latin typeface="Cambria Math" panose="02040503050406030204" pitchFamily="18" charset="0"/>
                            </a:rPr>
                            <m:t>1/2</m:t>
                          </m:r>
                        </m:sup>
                      </m:sSup>
                      <m:r>
                        <a:rPr lang="en-US" altLang="ko-KR" i="1" dirty="0">
                          <a:latin typeface="Cambria Math" panose="02040503050406030204" pitchFamily="18" charset="0"/>
                        </a:rPr>
                        <m:t>+</m:t>
                      </m:r>
                      <m:r>
                        <a:rPr lang="en-US" altLang="ko-KR" i="1" dirty="0" smtClean="0">
                          <a:solidFill>
                            <a:schemeClr val="tx1"/>
                          </a:solidFill>
                          <a:latin typeface="Cambria Math" panose="02040503050406030204" pitchFamily="18" charset="0"/>
                        </a:rPr>
                        <m:t>𝐵</m:t>
                      </m:r>
                      <m:r>
                        <a:rPr lang="en-US" altLang="ko-KR" i="1" baseline="-25000" dirty="0" smtClean="0">
                          <a:solidFill>
                            <a:schemeClr val="tx1"/>
                          </a:solidFill>
                          <a:latin typeface="Cambria Math" panose="02040503050406030204" pitchFamily="18" charset="0"/>
                        </a:rPr>
                        <m:t>22</m:t>
                      </m:r>
                      <m:r>
                        <a:rPr lang="el-GR" altLang="ko-KR" i="1" dirty="0" smtClean="0">
                          <a:solidFill>
                            <a:schemeClr val="tx1"/>
                          </a:solidFill>
                          <a:latin typeface="Cambria Math" panose="02040503050406030204" pitchFamily="18" charset="0"/>
                        </a:rPr>
                        <m:t>𝜂</m:t>
                      </m:r>
                      <m:r>
                        <a:rPr lang="en-US" altLang="ko-KR" i="1" baseline="-25000" dirty="0" smtClean="0">
                          <a:solidFill>
                            <a:schemeClr val="tx1"/>
                          </a:solidFill>
                          <a:latin typeface="Cambria Math" panose="02040503050406030204" pitchFamily="18" charset="0"/>
                        </a:rPr>
                        <m:t>2</m:t>
                      </m:r>
                      <m:sSup>
                        <m:sSupPr>
                          <m:ctrlPr>
                            <a:rPr lang="en-US" altLang="ko-KR" i="1" dirty="0">
                              <a:latin typeface="Cambria Math" panose="02040503050406030204" pitchFamily="18" charset="0"/>
                            </a:rPr>
                          </m:ctrlPr>
                        </m:sSupPr>
                        <m:e>
                          <m:r>
                            <m:rPr>
                              <m:sty m:val="p"/>
                            </m:rPr>
                            <a:rPr lang="el-GR" altLang="ko-KR" dirty="0">
                              <a:latin typeface="Cambria Math" panose="02040503050406030204" pitchFamily="18" charset="0"/>
                            </a:rPr>
                            <m:t>Δ</m:t>
                          </m:r>
                          <m:r>
                            <a:rPr lang="en-US" altLang="ko-KR" i="1" dirty="0">
                              <a:latin typeface="Cambria Math" panose="02040503050406030204" pitchFamily="18" charset="0"/>
                            </a:rPr>
                            <m:t>𝑡</m:t>
                          </m:r>
                        </m:e>
                        <m:sup>
                          <m:r>
                            <a:rPr lang="en-US" altLang="ko-KR" i="1" dirty="0">
                              <a:latin typeface="Cambria Math" panose="02040503050406030204" pitchFamily="18" charset="0"/>
                            </a:rPr>
                            <m:t>1/2</m:t>
                          </m:r>
                        </m:sup>
                      </m:sSup>
                    </m:oMath>
                  </m:oMathPara>
                </a14:m>
                <a:endParaRPr lang="en-US" altLang="ko-KR" baseline="30000" dirty="0">
                  <a:solidFill>
                    <a:schemeClr val="tx1"/>
                  </a:solidFill>
                  <a:latin typeface="+mn-ea"/>
                </a:endParaRPr>
              </a:p>
              <a:p>
                <a:pPr algn="ctr"/>
                <a:endParaRPr lang="ko-KR" altLang="en-US" dirty="0">
                  <a:solidFill>
                    <a:schemeClr val="tx1"/>
                  </a:solidFill>
                  <a:latin typeface="+mn-ea"/>
                </a:endParaRPr>
              </a:p>
              <a:p>
                <a:pPr algn="ctr"/>
                <a:endParaRPr lang="ko-KR" altLang="en-US" dirty="0">
                  <a:solidFill>
                    <a:schemeClr val="tx1"/>
                  </a:solidFill>
                  <a:latin typeface="+mn-ea"/>
                  <a:ea typeface="+mn-ea"/>
                </a:endParaRPr>
              </a:p>
              <a:p>
                <a:endParaRPr lang="ko-KR" altLang="en-US" dirty="0">
                  <a:solidFill>
                    <a:schemeClr val="tx1"/>
                  </a:solidFill>
                  <a:latin typeface="+mn-ea"/>
                  <a:ea typeface="+mn-ea"/>
                </a:endParaRPr>
              </a:p>
            </p:txBody>
          </p:sp>
        </mc:Choice>
        <mc:Fallback xmlns="">
          <p:sp>
            <p:nvSpPr>
              <p:cNvPr id="4" name="부제목 2"/>
              <p:cNvSpPr>
                <a:spLocks noGrp="1" noRot="1" noChangeAspect="1" noMove="1" noResize="1" noEditPoints="1" noAdjustHandles="1" noChangeArrowheads="1" noChangeShapeType="1" noTextEdit="1"/>
              </p:cNvSpPr>
              <p:nvPr>
                <p:ph type="subTitle" idx="1"/>
              </p:nvPr>
            </p:nvSpPr>
            <p:spPr>
              <a:xfrm>
                <a:off x="500034" y="1785926"/>
                <a:ext cx="8143932" cy="4572032"/>
              </a:xfr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433B34-8308-4796-B6F2-6F1C653849AD}"/>
                  </a:ext>
                </a:extLst>
              </p:cNvPr>
              <p:cNvSpPr txBox="1"/>
              <p:nvPr/>
            </p:nvSpPr>
            <p:spPr>
              <a:xfrm>
                <a:off x="2483768" y="4581128"/>
                <a:ext cx="3726854" cy="1051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𝑑𝑆</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b="0" i="1" smtClean="0">
                              <a:latin typeface="Cambria Math" panose="02040503050406030204" pitchFamily="18" charset="0"/>
                            </a:rPr>
                            <m:t>11</m:t>
                          </m:r>
                        </m:sub>
                      </m:s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1</m:t>
                              </m:r>
                            </m:sub>
                          </m:sSub>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b="0" i="1" smtClean="0">
                              <a:latin typeface="Cambria Math" panose="02040503050406030204" pitchFamily="18" charset="0"/>
                            </a:rPr>
                            <m:t>12</m:t>
                          </m:r>
                        </m:sub>
                      </m:s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2</m:t>
                              </m:r>
                            </m:sub>
                          </m:sSub>
                        </m:num>
                        <m:den>
                          <m:r>
                            <a:rPr lang="en-US" altLang="ko-KR" b="0" i="1" smtClean="0">
                              <a:latin typeface="Cambria Math" panose="02040503050406030204" pitchFamily="18" charset="0"/>
                            </a:rPr>
                            <m:t>𝑑𝑡</m:t>
                          </m:r>
                        </m:den>
                      </m:f>
                    </m:oMath>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𝑑𝐼</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r>
                        <a:rPr lang="en-US" altLang="ko-KR" b="0" i="1" smtClean="0">
                          <a:latin typeface="Cambria Math" panose="02040503050406030204" pitchFamily="18" charset="0"/>
                        </a:rPr>
                        <m:t>𝐼</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b="0" i="1" smtClean="0">
                              <a:latin typeface="Cambria Math" panose="02040503050406030204" pitchFamily="18" charset="0"/>
                            </a:rPr>
                            <m:t>21</m:t>
                          </m:r>
                        </m:sub>
                      </m:s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1</m:t>
                              </m:r>
                            </m:sub>
                          </m:sSub>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b="0" i="1" smtClean="0">
                              <a:latin typeface="Cambria Math" panose="02040503050406030204" pitchFamily="18" charset="0"/>
                            </a:rPr>
                            <m:t>22</m:t>
                          </m:r>
                        </m:sub>
                      </m:s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2</m:t>
                              </m:r>
                            </m:sub>
                          </m:sSub>
                        </m:num>
                        <m:den>
                          <m:r>
                            <a:rPr lang="en-US" altLang="ko-KR" b="0" i="1" smtClean="0">
                              <a:latin typeface="Cambria Math" panose="02040503050406030204" pitchFamily="18" charset="0"/>
                            </a:rPr>
                            <m:t>𝑑𝑡</m:t>
                          </m:r>
                        </m:den>
                      </m:f>
                    </m:oMath>
                  </m:oMathPara>
                </a14:m>
                <a:endParaRPr lang="ko-KR" altLang="en-US" dirty="0"/>
              </a:p>
            </p:txBody>
          </p:sp>
        </mc:Choice>
        <mc:Fallback xmlns="">
          <p:sp>
            <p:nvSpPr>
              <p:cNvPr id="3" name="TextBox 2">
                <a:extLst>
                  <a:ext uri="{FF2B5EF4-FFF2-40B4-BE49-F238E27FC236}">
                    <a16:creationId xmlns:a16="http://schemas.microsoft.com/office/drawing/2014/main" id="{E8433B34-8308-4796-B6F2-6F1C653849AD}"/>
                  </a:ext>
                </a:extLst>
              </p:cNvPr>
              <p:cNvSpPr txBox="1">
                <a:spLocks noRot="1" noChangeAspect="1" noMove="1" noResize="1" noEditPoints="1" noAdjustHandles="1" noChangeArrowheads="1" noChangeShapeType="1" noTextEdit="1"/>
              </p:cNvSpPr>
              <p:nvPr/>
            </p:nvSpPr>
            <p:spPr>
              <a:xfrm>
                <a:off x="2483768" y="4581128"/>
                <a:ext cx="3726854" cy="1051955"/>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16252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SDE – SIR model</a:t>
            </a:r>
            <a:endParaRPr lang="ko-KR" altLang="en-US" dirty="0"/>
          </a:p>
        </p:txBody>
      </p:sp>
      <p:sp>
        <p:nvSpPr>
          <p:cNvPr id="3" name="직사각형 2"/>
          <p:cNvSpPr/>
          <p:nvPr/>
        </p:nvSpPr>
        <p:spPr>
          <a:xfrm>
            <a:off x="755576" y="1888112"/>
            <a:ext cx="2193229"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Numerical Example</a:t>
            </a:r>
            <a:endParaRPr lang="ko-KR" altLang="en-US" dirty="0">
              <a:latin typeface="Arial" panose="020B0604020202020204" pitchFamily="34" charset="0"/>
              <a:cs typeface="Arial" panose="020B0604020202020204" pitchFamily="34" charset="0"/>
            </a:endParaRPr>
          </a:p>
        </p:txBody>
      </p:sp>
      <p:pic>
        <p:nvPicPr>
          <p:cNvPr id="7" name="Picture 3"/>
          <p:cNvPicPr>
            <a:picLocks noChangeAspect="1" noChangeArrowheads="1"/>
          </p:cNvPicPr>
          <p:nvPr/>
        </p:nvPicPr>
        <p:blipFill>
          <a:blip r:embed="rId3" cstate="print"/>
          <a:srcRect/>
          <a:stretch>
            <a:fillRect/>
          </a:stretch>
        </p:blipFill>
        <p:spPr bwMode="auto">
          <a:xfrm>
            <a:off x="2573390" y="2420888"/>
            <a:ext cx="4069228" cy="3125167"/>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9" name="직사각형 8"/>
              <p:cNvSpPr/>
              <p:nvPr/>
            </p:nvSpPr>
            <p:spPr>
              <a:xfrm>
                <a:off x="1125917" y="5661248"/>
                <a:ext cx="6964174" cy="732508"/>
              </a:xfrm>
              <a:prstGeom prst="rect">
                <a:avLst/>
              </a:prstGeom>
            </p:spPr>
            <p:txBody>
              <a:bodyPr wrap="square">
                <a:spAutoFit/>
              </a:bodyPr>
              <a:lstStyle/>
              <a:p>
                <a:pPr>
                  <a:lnSpc>
                    <a:spcPct val="130000"/>
                  </a:lnSpc>
                </a:pPr>
                <a14:m>
                  <m:oMathPara xmlns:m="http://schemas.openxmlformats.org/officeDocument/2006/math">
                    <m:oMathParaPr>
                      <m:jc m:val="centerGroup"/>
                    </m:oMathParaPr>
                    <m:oMath xmlns:m="http://schemas.openxmlformats.org/officeDocument/2006/math">
                      <m:r>
                        <a:rPr lang="pt-BR" altLang="ko-KR" sz="1600" i="1" smtClean="0">
                          <a:latin typeface="Cambria Math" panose="02040503050406030204" pitchFamily="18" charset="0"/>
                          <a:cs typeface="Arial" panose="020B0604020202020204" pitchFamily="34" charset="0"/>
                        </a:rPr>
                        <m:t>𝑁</m:t>
                      </m:r>
                      <m:r>
                        <a:rPr lang="pt-BR" altLang="ko-KR" sz="1600" i="1" smtClean="0">
                          <a:latin typeface="Cambria Math" panose="02040503050406030204" pitchFamily="18" charset="0"/>
                          <a:cs typeface="Arial" panose="020B0604020202020204" pitchFamily="34" charset="0"/>
                        </a:rPr>
                        <m:t>=100, </m:t>
                      </m:r>
                      <m:r>
                        <m:rPr>
                          <m:sty m:val="p"/>
                        </m:rPr>
                        <a:rPr lang="pt-BR" altLang="ko-KR" sz="1600" i="0" smtClean="0">
                          <a:latin typeface="Cambria Math" panose="02040503050406030204" pitchFamily="18" charset="0"/>
                          <a:cs typeface="Arial" panose="020B0604020202020204" pitchFamily="34" charset="0"/>
                        </a:rPr>
                        <m:t>Δ</m:t>
                      </m:r>
                      <m:r>
                        <a:rPr lang="pt-BR" altLang="ko-KR" sz="1600" i="1" smtClean="0">
                          <a:latin typeface="Cambria Math" panose="02040503050406030204" pitchFamily="18" charset="0"/>
                          <a:cs typeface="Arial" panose="020B0604020202020204" pitchFamily="34" charset="0"/>
                        </a:rPr>
                        <m:t>𝑡</m:t>
                      </m:r>
                      <m:r>
                        <a:rPr lang="pt-BR" altLang="ko-KR" sz="1600" i="1" smtClean="0">
                          <a:latin typeface="Cambria Math" panose="02040503050406030204" pitchFamily="18" charset="0"/>
                          <a:cs typeface="Arial" panose="020B0604020202020204" pitchFamily="34" charset="0"/>
                        </a:rPr>
                        <m:t>=0.01, </m:t>
                      </m:r>
                      <m:r>
                        <a:rPr lang="pt-BR" altLang="ko-KR" sz="1600" i="1" dirty="0" smtClean="0">
                          <a:latin typeface="Cambria Math" panose="02040503050406030204" pitchFamily="18" charset="0"/>
                          <a:cs typeface="Arial" panose="020B0604020202020204" pitchFamily="34" charset="0"/>
                        </a:rPr>
                        <m:t>𝛽</m:t>
                      </m:r>
                      <m:r>
                        <a:rPr lang="pt-BR" altLang="ko-KR" sz="1600" i="1" dirty="0" smtClean="0">
                          <a:latin typeface="Cambria Math" panose="02040503050406030204" pitchFamily="18" charset="0"/>
                          <a:cs typeface="Arial" panose="020B0604020202020204" pitchFamily="34" charset="0"/>
                        </a:rPr>
                        <m:t>=1, </m:t>
                      </m:r>
                      <m:r>
                        <a:rPr lang="pt-BR" altLang="ko-KR" sz="1600" i="1" dirty="0" smtClean="0">
                          <a:latin typeface="Cambria Math" panose="02040503050406030204" pitchFamily="18" charset="0"/>
                          <a:cs typeface="Arial" panose="020B0604020202020204" pitchFamily="34" charset="0"/>
                        </a:rPr>
                        <m:t>𝑏</m:t>
                      </m:r>
                      <m:r>
                        <a:rPr lang="pt-BR" altLang="ko-KR" sz="1600" i="1" dirty="0" smtClean="0">
                          <a:latin typeface="Cambria Math" panose="02040503050406030204" pitchFamily="18" charset="0"/>
                          <a:cs typeface="Arial" panose="020B0604020202020204" pitchFamily="34" charset="0"/>
                        </a:rPr>
                        <m:t>=0, </m:t>
                      </m:r>
                      <m:r>
                        <a:rPr lang="en-US" altLang="ko-KR" sz="1600" i="1" dirty="0" smtClean="0">
                          <a:latin typeface="Cambria Math" panose="02040503050406030204" pitchFamily="18" charset="0"/>
                          <a:cs typeface="Arial" panose="020B0604020202020204" pitchFamily="34" charset="0"/>
                        </a:rPr>
                        <m:t>𝛾</m:t>
                      </m:r>
                      <m:r>
                        <a:rPr lang="en-US" altLang="ko-KR" sz="1600" i="1" dirty="0" smtClean="0">
                          <a:latin typeface="Cambria Math" panose="02040503050406030204" pitchFamily="18" charset="0"/>
                          <a:cs typeface="Arial" panose="020B0604020202020204" pitchFamily="34" charset="0"/>
                        </a:rPr>
                        <m:t>=0.5, </m:t>
                      </m:r>
                    </m:oMath>
                  </m:oMathPara>
                </a14:m>
                <a:endParaRPr lang="en-US" altLang="ko-KR" sz="1600" i="1" dirty="0">
                  <a:latin typeface="Cambria Math" panose="02040503050406030204" pitchFamily="18" charset="0"/>
                  <a:cs typeface="Arial" panose="020B0604020202020204" pitchFamily="34" charset="0"/>
                </a:endParaRPr>
              </a:p>
              <a:p>
                <a:pPr>
                  <a:lnSpc>
                    <a:spcPct val="130000"/>
                  </a:lnSpc>
                </a:pPr>
                <a14:m>
                  <m:oMathPara xmlns:m="http://schemas.openxmlformats.org/officeDocument/2006/math">
                    <m:oMathParaPr>
                      <m:jc m:val="centerGroup"/>
                    </m:oMathParaPr>
                    <m:oMath xmlns:m="http://schemas.openxmlformats.org/officeDocument/2006/math">
                      <m:r>
                        <a:rPr lang="en-US" altLang="ko-KR" sz="1600" b="0" i="1" dirty="0" smtClean="0">
                          <a:latin typeface="Cambria Math" panose="02040503050406030204" pitchFamily="18" charset="0"/>
                          <a:cs typeface="Arial" panose="020B0604020202020204" pitchFamily="34" charset="0"/>
                        </a:rPr>
                        <m:t>𝑆</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98,</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i="1" dirty="0">
                          <a:latin typeface="Cambria Math" panose="02040503050406030204" pitchFamily="18" charset="0"/>
                          <a:cs typeface="Arial" panose="020B0604020202020204" pitchFamily="34" charset="0"/>
                        </a:rPr>
                        <m:t>=2 </m:t>
                      </m:r>
                      <m:r>
                        <m:rPr>
                          <m:sty m:val="p"/>
                        </m:rPr>
                        <a:rPr lang="en-US" altLang="ko-KR" sz="1600" dirty="0">
                          <a:latin typeface="Cambria Math" panose="02040503050406030204" pitchFamily="18" charset="0"/>
                          <a:cs typeface="Arial" panose="020B0604020202020204" pitchFamily="34" charset="0"/>
                        </a:rPr>
                        <m:t>or</m:t>
                      </m:r>
                      <m:r>
                        <a:rPr lang="en-US" altLang="ko-KR" sz="1600" dirty="0">
                          <a:latin typeface="Cambria Math" panose="02040503050406030204" pitchFamily="18" charset="0"/>
                          <a:cs typeface="Arial" panose="020B0604020202020204" pitchFamily="34" charset="0"/>
                        </a:rPr>
                        <m:t> </m:t>
                      </m:r>
                      <m:r>
                        <m:rPr>
                          <m:sty m:val="p"/>
                        </m:rPr>
                        <a:rPr lang="en-US" altLang="ko-KR" sz="1600" dirty="0" err="1">
                          <a:latin typeface="Cambria Math" panose="02040503050406030204" pitchFamily="18" charset="0"/>
                          <a:cs typeface="Arial" panose="020B0604020202020204" pitchFamily="34" charset="0"/>
                        </a:rPr>
                        <m:t>Prob</m:t>
                      </m:r>
                      <m:d>
                        <m:dPr>
                          <m:begChr m:val="{"/>
                          <m:endChr m:val="}"/>
                          <m:ctrlPr>
                            <a:rPr lang="en-US" altLang="ko-KR" sz="1600" i="1" dirty="0">
                              <a:latin typeface="Cambria Math" panose="02040503050406030204" pitchFamily="18" charset="0"/>
                              <a:cs typeface="Arial" panose="020B0604020202020204" pitchFamily="34" charset="0"/>
                            </a:rPr>
                          </m:ctrlPr>
                        </m:dPr>
                        <m:e>
                          <m:r>
                            <a:rPr lang="en-US" altLang="ko-KR" sz="1600" b="0" i="1" dirty="0" smtClean="0">
                              <a:latin typeface="Cambria Math" panose="02040503050406030204" pitchFamily="18" charset="0"/>
                              <a:cs typeface="Arial" panose="020B0604020202020204" pitchFamily="34" charset="0"/>
                            </a:rPr>
                            <m:t>(</m:t>
                          </m:r>
                          <m:r>
                            <a:rPr lang="en-US" altLang="ko-KR" sz="1600" i="1" dirty="0">
                              <a:latin typeface="Cambria Math" panose="02040503050406030204" pitchFamily="18" charset="0"/>
                              <a:cs typeface="Arial" panose="020B0604020202020204" pitchFamily="34" charset="0"/>
                            </a:rPr>
                            <m:t>𝑆</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e>
                          </m:d>
                          <m:r>
                            <a:rPr lang="en-US" altLang="ko-KR" sz="1600" b="0" i="1" dirty="0" smtClean="0">
                              <a:latin typeface="Cambria Math" panose="02040503050406030204" pitchFamily="18" charset="0"/>
                              <a:cs typeface="Arial" panose="020B0604020202020204" pitchFamily="34" charset="0"/>
                            </a:rPr>
                            <m:t>,</m:t>
                          </m:r>
                          <m:r>
                            <a:rPr lang="en-US" altLang="ko-KR" sz="1600" i="1" dirty="0">
                              <a:latin typeface="Cambria Math" panose="02040503050406030204" pitchFamily="18" charset="0"/>
                              <a:cs typeface="Arial" panose="020B0604020202020204" pitchFamily="34" charset="0"/>
                            </a:rPr>
                            <m:t>𝐼</m:t>
                          </m:r>
                          <m:d>
                            <m:dPr>
                              <m:ctrlPr>
                                <a:rPr lang="en-US" altLang="ko-KR" sz="1600" i="1" dirty="0">
                                  <a:latin typeface="Cambria Math" panose="02040503050406030204" pitchFamily="18" charset="0"/>
                                  <a:cs typeface="Arial" panose="020B0604020202020204" pitchFamily="34" charset="0"/>
                                </a:rPr>
                              </m:ctrlPr>
                            </m:dPr>
                            <m:e>
                              <m:r>
                                <a:rPr lang="en-US" altLang="ko-KR" sz="1600" i="1" dirty="0">
                                  <a:latin typeface="Cambria Math" panose="02040503050406030204" pitchFamily="18" charset="0"/>
                                  <a:cs typeface="Arial" panose="020B0604020202020204" pitchFamily="34" charset="0"/>
                                </a:rPr>
                                <m:t>0</m:t>
                              </m:r>
                              <m:r>
                                <a:rPr lang="en-US" altLang="ko-KR" sz="1600" b="0" i="1" dirty="0" smtClean="0">
                                  <a:latin typeface="Cambria Math" panose="02040503050406030204" pitchFamily="18" charset="0"/>
                                  <a:cs typeface="Arial" panose="020B0604020202020204" pitchFamily="34" charset="0"/>
                                </a:rPr>
                                <m:t>)</m:t>
                              </m:r>
                            </m:e>
                          </m:d>
                          <m:r>
                            <a:rPr lang="en-US" altLang="ko-KR" sz="1600" i="1" dirty="0">
                              <a:latin typeface="Cambria Math" panose="02040503050406030204" pitchFamily="18" charset="0"/>
                              <a:cs typeface="Arial" panose="020B0604020202020204" pitchFamily="34" charset="0"/>
                            </a:rPr>
                            <m:t>=</m:t>
                          </m:r>
                          <m:r>
                            <a:rPr lang="en-US" altLang="ko-KR" sz="1600" b="0" i="1" dirty="0" smtClean="0">
                              <a:latin typeface="Cambria Math" panose="02040503050406030204" pitchFamily="18" charset="0"/>
                              <a:cs typeface="Arial" panose="020B0604020202020204" pitchFamily="34" charset="0"/>
                            </a:rPr>
                            <m:t>(98, </m:t>
                          </m:r>
                          <m:r>
                            <a:rPr lang="en-US" altLang="ko-KR" sz="1600" i="1" dirty="0">
                              <a:latin typeface="Cambria Math" panose="02040503050406030204" pitchFamily="18" charset="0"/>
                              <a:cs typeface="Arial" panose="020B0604020202020204" pitchFamily="34" charset="0"/>
                            </a:rPr>
                            <m:t>2</m:t>
                          </m:r>
                          <m:r>
                            <a:rPr lang="en-US" altLang="ko-KR" sz="1600" b="0" i="1" dirty="0" smtClean="0">
                              <a:latin typeface="Cambria Math" panose="02040503050406030204" pitchFamily="18" charset="0"/>
                              <a:cs typeface="Arial" panose="020B0604020202020204" pitchFamily="34" charset="0"/>
                            </a:rPr>
                            <m:t>)</m:t>
                          </m:r>
                        </m:e>
                      </m:d>
                      <m:r>
                        <a:rPr lang="en-US" altLang="ko-KR" sz="1600" i="1" dirty="0">
                          <a:latin typeface="Cambria Math" panose="02040503050406030204" pitchFamily="18" charset="0"/>
                          <a:cs typeface="Arial" panose="020B0604020202020204" pitchFamily="34" charset="0"/>
                        </a:rPr>
                        <m:t>=1</m:t>
                      </m:r>
                      <m:r>
                        <a:rPr lang="en-US" altLang="ko-KR" sz="1600" b="0" i="0" dirty="0" smtClean="0">
                          <a:latin typeface="Cambria Math" panose="02040503050406030204" pitchFamily="18" charset="0"/>
                          <a:cs typeface="Arial" panose="020B0604020202020204" pitchFamily="34" charset="0"/>
                        </a:rPr>
                        <m:t>: </m:t>
                      </m:r>
                      <m:r>
                        <a:rPr lang="en-US" altLang="ko-KR" sz="1600" i="1" dirty="0" smtClean="0">
                          <a:latin typeface="Cambria Math" panose="02040503050406030204" pitchFamily="18" charset="0"/>
                          <a:cs typeface="Arial" panose="020B0604020202020204" pitchFamily="34" charset="0"/>
                        </a:rPr>
                        <m:t>𝑅</m:t>
                      </m:r>
                      <m:r>
                        <a:rPr lang="en-US" altLang="ko-KR" sz="1600" i="1" baseline="-25000" dirty="0">
                          <a:latin typeface="Cambria Math" panose="02040503050406030204" pitchFamily="18" charset="0"/>
                          <a:cs typeface="Arial" panose="020B0604020202020204" pitchFamily="34" charset="0"/>
                        </a:rPr>
                        <m:t>0</m:t>
                      </m:r>
                      <m:r>
                        <a:rPr lang="en-US" altLang="ko-KR" sz="1600" i="1" dirty="0">
                          <a:latin typeface="Cambria Math" panose="02040503050406030204" pitchFamily="18" charset="0"/>
                          <a:cs typeface="Arial" panose="020B0604020202020204" pitchFamily="34" charset="0"/>
                        </a:rPr>
                        <m:t> = 2</m:t>
                      </m:r>
                    </m:oMath>
                  </m:oMathPara>
                </a14:m>
                <a:endParaRPr lang="ko-KR" altLang="en-US" sz="1600" dirty="0">
                  <a:latin typeface="Arial" panose="020B0604020202020204" pitchFamily="34" charset="0"/>
                  <a:cs typeface="Arial" panose="020B0604020202020204" pitchFamily="34" charset="0"/>
                </a:endParaRPr>
              </a:p>
            </p:txBody>
          </p:sp>
        </mc:Choice>
        <mc:Fallback xmlns="">
          <p:sp>
            <p:nvSpPr>
              <p:cNvPr id="9" name="직사각형 8"/>
              <p:cNvSpPr>
                <a:spLocks noRot="1" noChangeAspect="1" noMove="1" noResize="1" noEditPoints="1" noAdjustHandles="1" noChangeArrowheads="1" noChangeShapeType="1" noTextEdit="1"/>
              </p:cNvSpPr>
              <p:nvPr/>
            </p:nvSpPr>
            <p:spPr>
              <a:xfrm>
                <a:off x="1125917" y="5661248"/>
                <a:ext cx="6964174" cy="732508"/>
              </a:xfrm>
              <a:prstGeom prst="rect">
                <a:avLst/>
              </a:prstGeom>
              <a:blipFill>
                <a:blip r:embed="rId4"/>
                <a:stretch>
                  <a:fillRect b="-8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29711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Probability of an Outbreak</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p:txBody>
              <a:bodyPr>
                <a:normAutofit/>
              </a:bodyPr>
              <a:lstStyle/>
              <a:p>
                <a:pPr algn="just">
                  <a:lnSpc>
                    <a:spcPct val="130000"/>
                  </a:lnSpc>
                  <a:spcBef>
                    <a:spcPts val="0"/>
                  </a:spcBef>
                </a:pP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𝑋</m:t>
                    </m:r>
                    <m:r>
                      <a:rPr lang="en-US" altLang="ko-KR"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𝑡</m:t>
                    </m:r>
                    <m:r>
                      <a:rPr lang="en-US" altLang="ko-KR" i="1" dirty="0" smtClean="0">
                        <a:solidFill>
                          <a:schemeClr val="tx1"/>
                        </a:solidFill>
                        <a:latin typeface="Cambria Math" panose="02040503050406030204" pitchFamily="18" charset="0"/>
                        <a:ea typeface="+mn-ea"/>
                        <a:cs typeface="Arial" panose="020B0604020202020204" pitchFamily="34" charset="0"/>
                      </a:rPr>
                      <m:t>)</m:t>
                    </m:r>
                  </m:oMath>
                </a14:m>
                <a:r>
                  <a:rPr lang="en-US" altLang="ko-KR" dirty="0">
                    <a:solidFill>
                      <a:schemeClr val="tx1"/>
                    </a:solidFill>
                    <a:latin typeface="Arial" panose="020B0604020202020204" pitchFamily="34" charset="0"/>
                    <a:ea typeface="+mn-ea"/>
                    <a:cs typeface="Arial" panose="020B0604020202020204" pitchFamily="34" charset="0"/>
                  </a:rPr>
                  <a:t> be the random variable for the position at time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𝑡</m:t>
                    </m:r>
                  </m:oMath>
                </a14:m>
                <a:r>
                  <a:rPr lang="en-US" altLang="ko-KR" dirty="0">
                    <a:solidFill>
                      <a:schemeClr val="tx1"/>
                    </a:solidFill>
                    <a:latin typeface="Arial" panose="020B0604020202020204" pitchFamily="34" charset="0"/>
                    <a:ea typeface="+mn-ea"/>
                    <a:cs typeface="Arial" panose="020B0604020202020204" pitchFamily="34" charset="0"/>
                  </a:rPr>
                  <a:t>, </a:t>
                </a:r>
              </a:p>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there is either a move to the right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𝑥</m:t>
                    </m:r>
                    <m:r>
                      <a:rPr lang="en-US" altLang="ko-KR"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𝑥</m:t>
                    </m:r>
                    <m:r>
                      <a:rPr lang="en-US" altLang="ko-KR" b="0"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1 </m:t>
                    </m:r>
                  </m:oMath>
                </a14:m>
                <a:r>
                  <a:rPr lang="en-US" altLang="ko-KR" dirty="0">
                    <a:solidFill>
                      <a:schemeClr val="tx1"/>
                    </a:solidFill>
                    <a:latin typeface="Arial" panose="020B0604020202020204" pitchFamily="34" charset="0"/>
                    <a:ea typeface="+mn-ea"/>
                    <a:cs typeface="Arial" panose="020B0604020202020204" pitchFamily="34" charset="0"/>
                  </a:rPr>
                  <a:t>with probability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𝑝</m:t>
                    </m:r>
                  </m:oMath>
                </a14:m>
                <a:r>
                  <a:rPr lang="en-US" altLang="ko-KR" dirty="0">
                    <a:solidFill>
                      <a:schemeClr val="tx1"/>
                    </a:solidFill>
                    <a:latin typeface="Arial" panose="020B0604020202020204" pitchFamily="34" charset="0"/>
                    <a:ea typeface="+mn-ea"/>
                    <a:cs typeface="Arial" panose="020B0604020202020204" pitchFamily="34" charset="0"/>
                  </a:rPr>
                  <a:t> or </a:t>
                </a:r>
              </a:p>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a move to the left,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𝑥</m:t>
                    </m:r>
                    <m:r>
                      <a:rPr lang="en-US" altLang="ko-KR"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𝑥</m:t>
                    </m:r>
                    <m:r>
                      <a:rPr lang="en-US" altLang="ko-KR" i="1" dirty="0" smtClean="0">
                        <a:solidFill>
                          <a:schemeClr val="tx1"/>
                        </a:solidFill>
                        <a:latin typeface="Cambria Math" panose="02040503050406030204" pitchFamily="18" charset="0"/>
                        <a:ea typeface="+mn-ea"/>
                        <a:cs typeface="Arial" panose="020B0604020202020204" pitchFamily="34" charset="0"/>
                      </a:rPr>
                      <m:t>−1 </m:t>
                    </m:r>
                  </m:oMath>
                </a14:m>
                <a:r>
                  <a:rPr lang="en-US" altLang="ko-KR" dirty="0">
                    <a:solidFill>
                      <a:schemeClr val="tx1"/>
                    </a:solidFill>
                    <a:latin typeface="Arial" panose="020B0604020202020204" pitchFamily="34" charset="0"/>
                    <a:ea typeface="+mn-ea"/>
                    <a:cs typeface="Arial" panose="020B0604020202020204" pitchFamily="34" charset="0"/>
                  </a:rPr>
                  <a:t>with probability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𝑞</m:t>
                    </m:r>
                  </m:oMath>
                </a14:m>
                <a:r>
                  <a:rPr lang="en-US" altLang="ko-KR" dirty="0">
                    <a:solidFill>
                      <a:schemeClr val="tx1"/>
                    </a:solidFill>
                    <a:latin typeface="Arial" panose="020B0604020202020204" pitchFamily="34" charset="0"/>
                    <a:ea typeface="+mn-ea"/>
                    <a:cs typeface="Arial" panose="020B0604020202020204" pitchFamily="34" charset="0"/>
                  </a:rPr>
                  <a:t>, </a:t>
                </a:r>
                <a:r>
                  <a:rPr lang="en-US" altLang="ko-KR" dirty="0">
                    <a:latin typeface="Arial" panose="020B0604020202020204" pitchFamily="34" charset="0"/>
                    <a:cs typeface="Arial" panose="020B0604020202020204" pitchFamily="34" charset="0"/>
                  </a:rPr>
                  <a:t>in the next time interval</a:t>
                </a: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with the exception of state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0</m:t>
                    </m:r>
                  </m:oMath>
                </a14:m>
                <a:r>
                  <a:rPr lang="en-US" altLang="ko-KR" dirty="0">
                    <a:solidFill>
                      <a:schemeClr val="tx1"/>
                    </a:solidFill>
                    <a:latin typeface="Arial" panose="020B0604020202020204" pitchFamily="34" charset="0"/>
                    <a:ea typeface="+mn-ea"/>
                    <a:cs typeface="Arial" panose="020B0604020202020204" pitchFamily="34" charset="0"/>
                  </a:rPr>
                  <a:t>, where there is no movement .</a:t>
                </a:r>
              </a:p>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In the random walk, either the process approaches state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0</m:t>
                    </m:r>
                  </m:oMath>
                </a14:m>
                <a:r>
                  <a:rPr lang="en-US" altLang="ko-KR" dirty="0">
                    <a:solidFill>
                      <a:schemeClr val="tx1"/>
                    </a:solidFill>
                    <a:latin typeface="Arial" panose="020B0604020202020204" pitchFamily="34" charset="0"/>
                    <a:ea typeface="+mn-ea"/>
                    <a:cs typeface="Arial" panose="020B0604020202020204" pitchFamily="34" charset="0"/>
                  </a:rPr>
                  <a:t> or </a:t>
                </a:r>
                <a14:m>
                  <m:oMath xmlns:m="http://schemas.openxmlformats.org/officeDocument/2006/math">
                    <m:r>
                      <a:rPr lang="en-US" altLang="ko-KR"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ko-KR" dirty="0">
                    <a:solidFill>
                      <a:schemeClr val="tx1"/>
                    </a:solidFill>
                    <a:latin typeface="Arial" panose="020B0604020202020204" pitchFamily="34" charset="0"/>
                    <a:ea typeface="+mn-ea"/>
                    <a:cs typeface="Arial" panose="020B0604020202020204" pitchFamily="34" charset="0"/>
                  </a:rPr>
                  <a:t>. </a:t>
                </a:r>
              </a:p>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Let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𝑋</m:t>
                    </m:r>
                    <m:r>
                      <a:rPr lang="en-US" altLang="ko-KR"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𝑡</m:t>
                    </m:r>
                    <m:r>
                      <a:rPr lang="en-US" altLang="ko-KR"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𝑥</m:t>
                    </m:r>
                    <m:r>
                      <a:rPr lang="en-US" altLang="ko-KR" i="1" baseline="-25000" dirty="0" smtClean="0">
                        <a:solidFill>
                          <a:schemeClr val="tx1"/>
                        </a:solidFill>
                        <a:latin typeface="Cambria Math" panose="02040503050406030204" pitchFamily="18" charset="0"/>
                        <a:ea typeface="+mn-ea"/>
                        <a:cs typeface="Arial" panose="020B0604020202020204" pitchFamily="34" charset="0"/>
                      </a:rPr>
                      <m:t>0</m:t>
                    </m:r>
                    <m:r>
                      <a:rPr lang="en-US" altLang="ko-KR" i="1" dirty="0" smtClean="0">
                        <a:solidFill>
                          <a:schemeClr val="tx1"/>
                        </a:solidFill>
                        <a:latin typeface="Cambria Math" panose="02040503050406030204" pitchFamily="18" charset="0"/>
                        <a:ea typeface="+mn-ea"/>
                        <a:cs typeface="Arial" panose="020B0604020202020204" pitchFamily="34" charset="0"/>
                      </a:rPr>
                      <m:t>&gt;0</m:t>
                    </m:r>
                  </m:oMath>
                </a14:m>
                <a:r>
                  <a:rPr lang="en-US" altLang="ko-KR" dirty="0">
                    <a:solidFill>
                      <a:schemeClr val="tx1"/>
                    </a:solidFill>
                    <a:latin typeface="Arial" panose="020B0604020202020204" pitchFamily="34" charset="0"/>
                    <a:ea typeface="+mn-ea"/>
                    <a:cs typeface="Arial" panose="020B0604020202020204" pitchFamily="34" charset="0"/>
                  </a:rPr>
                  <a:t>, then the probability of absorption into state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0</m:t>
                    </m:r>
                  </m:oMath>
                </a14:m>
                <a:r>
                  <a:rPr lang="en-US" altLang="ko-KR" dirty="0">
                    <a:solidFill>
                      <a:schemeClr val="tx1"/>
                    </a:solidFill>
                    <a:latin typeface="Arial" panose="020B0604020202020204" pitchFamily="34" charset="0"/>
                    <a:ea typeface="+mn-ea"/>
                    <a:cs typeface="Arial" panose="020B0604020202020204" pitchFamily="34" charset="0"/>
                  </a:rPr>
                  <a:t> is</a:t>
                </a:r>
              </a:p>
              <a:p>
                <a:pPr algn="just">
                  <a:lnSpc>
                    <a:spcPct val="130000"/>
                  </a:lnSpc>
                  <a:spcBef>
                    <a:spcPts val="0"/>
                  </a:spcBef>
                </a:pPr>
                <a:endParaRPr lang="en-US" altLang="ko-KR" dirty="0">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r>
                  <a:rPr lang="en-US" altLang="ko-KR" dirty="0">
                    <a:latin typeface="Arial" panose="020B0604020202020204" pitchFamily="34" charset="0"/>
                    <a:ea typeface="+mn-ea"/>
                    <a:cs typeface="Arial" panose="020B0604020202020204" pitchFamily="34" charset="0"/>
                  </a:rPr>
                  <a:t>Cf) </a:t>
                </a:r>
                <a:r>
                  <a:rPr lang="en-US" altLang="ko-KR" b="0" i="0" dirty="0">
                    <a:solidFill>
                      <a:srgbClr val="202122"/>
                    </a:solidFill>
                    <a:effectLst/>
                    <a:latin typeface="Arial" panose="020B0604020202020204" pitchFamily="34" charset="0"/>
                  </a:rPr>
                  <a:t>gambler’s ruin with finite assets and change it with infinite assets.</a:t>
                </a: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blipFill>
                <a:blip r:embed="rId2"/>
                <a:stretch>
                  <a:fillRect l="-749"/>
                </a:stretch>
              </a:blipFill>
            </p:spPr>
            <p:txBody>
              <a:bodyPr/>
              <a:lstStyle/>
              <a:p>
                <a:r>
                  <a:rPr lang="ko-KR" altLang="en-US">
                    <a:noFill/>
                  </a:rPr>
                  <a:t> </a:t>
                </a:r>
              </a:p>
            </p:txBody>
          </p:sp>
        </mc:Fallback>
      </mc:AlternateContent>
      <p:sp>
        <p:nvSpPr>
          <p:cNvPr id="7" name="TextBox 6"/>
          <p:cNvSpPr txBox="1"/>
          <p:nvPr/>
        </p:nvSpPr>
        <p:spPr>
          <a:xfrm>
            <a:off x="6732240" y="4788896"/>
            <a:ext cx="431528" cy="369332"/>
          </a:xfrm>
          <a:prstGeom prst="rect">
            <a:avLst/>
          </a:prstGeom>
          <a:noFill/>
        </p:spPr>
        <p:txBody>
          <a:bodyPr wrap="none" rtlCol="0">
            <a:spAutoFit/>
          </a:bodyPr>
          <a:lstStyle/>
          <a:p>
            <a:r>
              <a:rPr lang="en-US" altLang="ko-KR" dirty="0"/>
              <a:t>(*)</a:t>
            </a:r>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572599-7A30-4F10-8B42-A33162548359}"/>
                  </a:ext>
                </a:extLst>
              </p:cNvPr>
              <p:cNvSpPr txBox="1"/>
              <p:nvPr/>
            </p:nvSpPr>
            <p:spPr>
              <a:xfrm>
                <a:off x="1980232" y="4460729"/>
                <a:ext cx="4422942" cy="1025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lim</m:t>
                              </m:r>
                            </m:e>
                            <m:lim>
                              <m:r>
                                <a:rPr lang="en-US" altLang="ko-KR" b="0" i="1" smtClean="0">
                                  <a:latin typeface="Cambria Math" panose="02040503050406030204" pitchFamily="18" charset="0"/>
                                </a:rPr>
                                <m:t>𝑡</m:t>
                              </m:r>
                              <m:r>
                                <a:rPr lang="en-US" altLang="ko-KR" b="0" i="1" smtClean="0">
                                  <a:latin typeface="Cambria Math" panose="02040503050406030204" pitchFamily="18" charset="0"/>
                                </a:rPr>
                                <m:t>→∞</m:t>
                              </m:r>
                            </m:lim>
                          </m:limLow>
                        </m:fName>
                        <m:e>
                          <m:r>
                            <m:rPr>
                              <m:sty m:val="p"/>
                            </m:rPr>
                            <a:rPr lang="en-US" altLang="ko-KR" b="0" i="0" smtClean="0">
                              <a:latin typeface="Cambria Math" panose="02040503050406030204" pitchFamily="18" charset="0"/>
                            </a:rPr>
                            <m:t>Prob</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𝑋</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=0</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1, 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if</m:t>
                                  </m:r>
                                  <m:r>
                                    <a:rPr lang="en-US" altLang="ko-KR" b="0" i="1" smtClean="0">
                                      <a:latin typeface="Cambria Math" panose="02040503050406030204" pitchFamily="18" charset="0"/>
                                    </a:rPr>
                                    <m:t> </m:t>
                                  </m:r>
                                  <m:r>
                                    <a:rPr lang="en-US" altLang="ko-KR" b="0" i="1" smtClean="0">
                                      <a:latin typeface="Cambria Math" panose="02040503050406030204" pitchFamily="18" charset="0"/>
                                    </a:rPr>
                                    <m:t>𝑝</m:t>
                                  </m:r>
                                  <m:r>
                                    <a:rPr lang="en-US" altLang="ko-KR" b="0" i="1" smtClean="0">
                                      <a:latin typeface="Cambria Math" panose="02040503050406030204" pitchFamily="18" charset="0"/>
                                    </a:rPr>
                                    <m:t>≤</m:t>
                                  </m:r>
                                  <m:r>
                                    <a:rPr lang="en-US" altLang="ko-KR" b="0" i="1" smtClean="0">
                                      <a:latin typeface="Cambria Math" panose="02040503050406030204" pitchFamily="18" charset="0"/>
                                    </a:rPr>
                                    <m:t>𝑞</m:t>
                                  </m:r>
                                </m:e>
                                <m:e>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𝑞</m:t>
                                              </m:r>
                                            </m:num>
                                            <m:den>
                                              <m:r>
                                                <a:rPr lang="en-US" altLang="ko-KR" b="0" i="1" smtClean="0">
                                                  <a:latin typeface="Cambria Math" panose="02040503050406030204" pitchFamily="18" charset="0"/>
                                                </a:rPr>
                                                <m:t>𝑝</m:t>
                                              </m:r>
                                            </m:den>
                                          </m:f>
                                        </m:e>
                                      </m:d>
                                    </m:e>
                                    <m: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0</m:t>
                                          </m:r>
                                        </m:sub>
                                      </m:sSub>
                                    </m:sup>
                                  </m:sSup>
                                  <m:r>
                                    <a:rPr lang="en-US" altLang="ko-KR" b="0" i="1" smtClean="0">
                                      <a:latin typeface="Cambria Math" panose="02040503050406030204" pitchFamily="18" charset="0"/>
                                    </a:rPr>
                                    <m:t>,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if</m:t>
                                  </m:r>
                                  <m:r>
                                    <a:rPr lang="en-US" altLang="ko-KR" b="0" i="1" smtClean="0">
                                      <a:latin typeface="Cambria Math" panose="02040503050406030204" pitchFamily="18" charset="0"/>
                                    </a:rPr>
                                    <m:t> </m:t>
                                  </m:r>
                                  <m:r>
                                    <a:rPr lang="en-US" altLang="ko-KR" b="0" i="1" smtClean="0">
                                      <a:latin typeface="Cambria Math" panose="02040503050406030204" pitchFamily="18" charset="0"/>
                                    </a:rPr>
                                    <m:t>𝑝</m:t>
                                  </m:r>
                                  <m:r>
                                    <a:rPr lang="en-US" altLang="ko-KR" b="0" i="1" smtClean="0">
                                      <a:latin typeface="Cambria Math" panose="02040503050406030204" pitchFamily="18" charset="0"/>
                                    </a:rPr>
                                    <m:t>&gt;</m:t>
                                  </m:r>
                                  <m:r>
                                    <a:rPr lang="en-US" altLang="ko-KR" b="0" i="1" smtClean="0">
                                      <a:latin typeface="Cambria Math" panose="02040503050406030204" pitchFamily="18" charset="0"/>
                                    </a:rPr>
                                    <m:t>𝑞</m:t>
                                  </m:r>
                                </m:e>
                              </m:eqArr>
                            </m:e>
                          </m:d>
                        </m:e>
                      </m:func>
                    </m:oMath>
                  </m:oMathPara>
                </a14:m>
                <a:endParaRPr lang="ko-KR" altLang="en-US" dirty="0"/>
              </a:p>
            </p:txBody>
          </p:sp>
        </mc:Choice>
        <mc:Fallback xmlns="">
          <p:sp>
            <p:nvSpPr>
              <p:cNvPr id="4" name="TextBox 3">
                <a:extLst>
                  <a:ext uri="{FF2B5EF4-FFF2-40B4-BE49-F238E27FC236}">
                    <a16:creationId xmlns:a16="http://schemas.microsoft.com/office/drawing/2014/main" id="{45572599-7A30-4F10-8B42-A33162548359}"/>
                  </a:ext>
                </a:extLst>
              </p:cNvPr>
              <p:cNvSpPr txBox="1">
                <a:spLocks noRot="1" noChangeAspect="1" noMove="1" noResize="1" noEditPoints="1" noAdjustHandles="1" noChangeArrowheads="1" noChangeShapeType="1" noTextEdit="1"/>
              </p:cNvSpPr>
              <p:nvPr/>
            </p:nvSpPr>
            <p:spPr>
              <a:xfrm>
                <a:off x="1980232" y="4460729"/>
                <a:ext cx="4422942" cy="1025665"/>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24065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Probability of an Outbreak</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700086" y="1772816"/>
                <a:ext cx="8001056" cy="4572032"/>
              </a:xfrm>
            </p:spPr>
            <p:txBody>
              <a:bodyPr>
                <a:normAutofit lnSpcReduction="10000"/>
              </a:bodyPr>
              <a:lstStyle/>
              <a:p>
                <a:pPr>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In the linear birth and death process, the infinitesimal transition probabilities satisfy</a:t>
                </a:r>
              </a:p>
              <a:p>
                <a:pPr>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The probability of absorption is one if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𝜆</m:t>
                    </m:r>
                    <m:r>
                      <a:rPr lang="en-US" altLang="ko-KR" i="1" dirty="0" smtClean="0">
                        <a:solidFill>
                          <a:schemeClr val="tx1"/>
                        </a:solidFill>
                        <a:latin typeface="Cambria Math" panose="02040503050406030204" pitchFamily="18" charset="0"/>
                        <a:ea typeface="+mn-ea"/>
                        <a:cs typeface="Arial" panose="020B0604020202020204" pitchFamily="34" charset="0"/>
                      </a:rPr>
                      <m:t>≤</m:t>
                    </m:r>
                    <m:r>
                      <a:rPr lang="en-US" altLang="ko-KR" i="1" dirty="0" smtClean="0">
                        <a:solidFill>
                          <a:schemeClr val="tx1"/>
                        </a:solidFill>
                        <a:latin typeface="Cambria Math" panose="02040503050406030204" pitchFamily="18" charset="0"/>
                        <a:ea typeface="+mn-ea"/>
                        <a:cs typeface="Arial" panose="020B0604020202020204" pitchFamily="34" charset="0"/>
                      </a:rPr>
                      <m:t>𝜇</m:t>
                    </m:r>
                  </m:oMath>
                </a14:m>
                <a:r>
                  <a:rPr lang="en-US" altLang="ko-KR" dirty="0">
                    <a:solidFill>
                      <a:schemeClr val="tx1"/>
                    </a:solidFill>
                    <a:latin typeface="Arial" panose="020B0604020202020204" pitchFamily="34" charset="0"/>
                    <a:ea typeface="+mn-ea"/>
                    <a:cs typeface="Arial" panose="020B0604020202020204" pitchFamily="34" charset="0"/>
                  </a:rPr>
                  <a:t>. </a:t>
                </a:r>
              </a:p>
              <a:p>
                <a:pPr>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But if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𝜆</m:t>
                    </m:r>
                    <m:r>
                      <a:rPr lang="en-US" altLang="ko-KR" i="1" dirty="0" smtClean="0">
                        <a:solidFill>
                          <a:schemeClr val="tx1"/>
                        </a:solidFill>
                        <a:latin typeface="Cambria Math" panose="02040503050406030204" pitchFamily="18" charset="0"/>
                        <a:ea typeface="+mn-ea"/>
                        <a:cs typeface="Arial" panose="020B0604020202020204" pitchFamily="34" charset="0"/>
                      </a:rPr>
                      <m:t>&gt;</m:t>
                    </m:r>
                    <m:r>
                      <a:rPr lang="en-US" altLang="ko-KR" i="1" dirty="0" smtClean="0">
                        <a:solidFill>
                          <a:schemeClr val="tx1"/>
                        </a:solidFill>
                        <a:latin typeface="Cambria Math" panose="02040503050406030204" pitchFamily="18" charset="0"/>
                        <a:ea typeface="+mn-ea"/>
                        <a:cs typeface="Arial" panose="020B0604020202020204" pitchFamily="34" charset="0"/>
                      </a:rPr>
                      <m:t>𝜇</m:t>
                    </m:r>
                  </m:oMath>
                </a14:m>
                <a:r>
                  <a:rPr lang="en-US" altLang="ko-KR" dirty="0">
                    <a:solidFill>
                      <a:schemeClr val="tx1"/>
                    </a:solidFill>
                    <a:latin typeface="Arial" panose="020B0604020202020204" pitchFamily="34" charset="0"/>
                    <a:ea typeface="+mn-ea"/>
                    <a:cs typeface="Arial" panose="020B0604020202020204" pitchFamily="34" charset="0"/>
                  </a:rPr>
                  <a:t> the probability of absorption decreases to </a:t>
                </a:r>
                <a14:m>
                  <m:oMath xmlns:m="http://schemas.openxmlformats.org/officeDocument/2006/math">
                    <m:sSup>
                      <m:sSupPr>
                        <m:ctrlPr>
                          <a:rPr lang="en-US" altLang="ko-KR" i="1" dirty="0">
                            <a:latin typeface="Cambria Math" panose="02040503050406030204" pitchFamily="18" charset="0"/>
                            <a:cs typeface="Arial" panose="020B0604020202020204" pitchFamily="34" charset="0"/>
                          </a:rPr>
                        </m:ctrlPr>
                      </m:sSupPr>
                      <m:e>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𝜇</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𝜆</m:t>
                        </m:r>
                        <m:r>
                          <a:rPr lang="en-US" altLang="ko-KR" i="1" dirty="0">
                            <a:latin typeface="Cambria Math" panose="02040503050406030204" pitchFamily="18" charset="0"/>
                            <a:cs typeface="Arial" panose="020B0604020202020204" pitchFamily="34" charset="0"/>
                          </a:rPr>
                          <m:t>)</m:t>
                        </m:r>
                      </m:e>
                      <m:sup>
                        <m:sSub>
                          <m:sSubPr>
                            <m:ctrlPr>
                              <a:rPr lang="en-US" altLang="ko-KR" i="1" dirty="0">
                                <a:latin typeface="Cambria Math" panose="02040503050406030204" pitchFamily="18" charset="0"/>
                                <a:cs typeface="Arial" panose="020B0604020202020204" pitchFamily="34" charset="0"/>
                              </a:rPr>
                            </m:ctrlPr>
                          </m:sSubPr>
                          <m:e>
                            <m:r>
                              <a:rPr lang="en-US" altLang="ko-KR" i="1" dirty="0">
                                <a:latin typeface="Cambria Math" panose="02040503050406030204" pitchFamily="18" charset="0"/>
                                <a:cs typeface="Arial" panose="020B0604020202020204" pitchFamily="34" charset="0"/>
                              </a:rPr>
                              <m:t>𝑥</m:t>
                            </m:r>
                          </m:e>
                          <m:sub>
                            <m:r>
                              <a:rPr lang="en-US" altLang="ko-KR" i="1" dirty="0">
                                <a:latin typeface="Cambria Math" panose="02040503050406030204" pitchFamily="18" charset="0"/>
                                <a:cs typeface="Arial" panose="020B0604020202020204" pitchFamily="34" charset="0"/>
                              </a:rPr>
                              <m:t>0</m:t>
                            </m:r>
                          </m:sub>
                        </m:sSub>
                      </m:sup>
                    </m:sSup>
                  </m:oMath>
                </a14:m>
                <a:r>
                  <a:rPr lang="en-US" altLang="ko-KR" dirty="0">
                    <a:solidFill>
                      <a:schemeClr val="tx1"/>
                    </a:solidFill>
                    <a:latin typeface="Arial" panose="020B0604020202020204" pitchFamily="34" charset="0"/>
                    <a:ea typeface="+mn-ea"/>
                    <a:cs typeface="Arial" panose="020B0604020202020204" pitchFamily="34" charset="0"/>
                  </a:rPr>
                  <a:t>. </a:t>
                </a:r>
              </a:p>
              <a:p>
                <a:pPr>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In this case, the probability of population persistence is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1−</m:t>
                    </m:r>
                    <m:r>
                      <a:rPr lang="en-US" altLang="ko-KR" i="1" dirty="0" smtClean="0">
                        <a:solidFill>
                          <a:schemeClr val="tx1"/>
                        </a:solidFill>
                        <a:latin typeface="Cambria Math" panose="02040503050406030204" pitchFamily="18" charset="0"/>
                        <a:cs typeface="Arial" panose="020B0604020202020204" pitchFamily="34" charset="0"/>
                      </a:rPr>
                      <m:t> </m:t>
                    </m:r>
                    <m:sSup>
                      <m:sSupPr>
                        <m:ctrlPr>
                          <a:rPr lang="en-US" altLang="ko-KR" i="1" dirty="0" smtClean="0">
                            <a:solidFill>
                              <a:schemeClr val="tx1"/>
                            </a:solidFill>
                            <a:latin typeface="Cambria Math" panose="02040503050406030204" pitchFamily="18" charset="0"/>
                            <a:cs typeface="Arial" panose="020B0604020202020204" pitchFamily="34" charset="0"/>
                          </a:rPr>
                        </m:ctrlPr>
                      </m:sSupPr>
                      <m:e>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𝜇</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𝜆</m:t>
                        </m:r>
                        <m:r>
                          <a:rPr lang="en-US" altLang="ko-KR" i="1" dirty="0">
                            <a:latin typeface="Cambria Math" panose="02040503050406030204" pitchFamily="18" charset="0"/>
                            <a:cs typeface="Arial" panose="020B0604020202020204" pitchFamily="34" charset="0"/>
                          </a:rPr>
                          <m:t>)</m:t>
                        </m:r>
                      </m:e>
                      <m:sup>
                        <m:sSub>
                          <m:sSubPr>
                            <m:ctrlPr>
                              <a:rPr lang="en-US" altLang="ko-KR" i="1" dirty="0" smtClean="0">
                                <a:solidFill>
                                  <a:schemeClr val="tx1"/>
                                </a:solidFill>
                                <a:latin typeface="Cambria Math" panose="02040503050406030204" pitchFamily="18" charset="0"/>
                                <a:cs typeface="Arial" panose="020B0604020202020204" pitchFamily="34" charset="0"/>
                              </a:rPr>
                            </m:ctrlPr>
                          </m:sSubPr>
                          <m:e>
                            <m:r>
                              <a:rPr lang="en-US" altLang="ko-KR" b="0" i="1" dirty="0" smtClean="0">
                                <a:solidFill>
                                  <a:schemeClr val="tx1"/>
                                </a:solidFill>
                                <a:latin typeface="Cambria Math" panose="02040503050406030204" pitchFamily="18" charset="0"/>
                                <a:cs typeface="Arial" panose="020B0604020202020204" pitchFamily="34" charset="0"/>
                              </a:rPr>
                              <m:t>𝑥</m:t>
                            </m:r>
                          </m:e>
                          <m:sub>
                            <m:r>
                              <a:rPr lang="en-US" altLang="ko-KR" b="0" i="1" dirty="0" smtClean="0">
                                <a:solidFill>
                                  <a:schemeClr val="tx1"/>
                                </a:solidFill>
                                <a:latin typeface="Cambria Math" panose="02040503050406030204" pitchFamily="18" charset="0"/>
                                <a:cs typeface="Arial" panose="020B0604020202020204" pitchFamily="34" charset="0"/>
                              </a:rPr>
                              <m:t>0</m:t>
                            </m:r>
                          </m:sub>
                        </m:sSub>
                      </m:sup>
                    </m:sSup>
                  </m:oMath>
                </a14:m>
                <a:r>
                  <a:rPr lang="en-US" altLang="ko-KR" dirty="0">
                    <a:solidFill>
                      <a:schemeClr val="tx1"/>
                    </a:solidFill>
                    <a:latin typeface="Arial" panose="020B0604020202020204" pitchFamily="34" charset="0"/>
                    <a:ea typeface="+mn-ea"/>
                    <a:cs typeface="Arial" panose="020B0604020202020204" pitchFamily="34" charset="0"/>
                  </a:rPr>
                  <a:t>. This identity can be used to approximate the probability of an outbreak in the DTMC and CTMC epidemic models, where population persistence can be interpreted as an outbreak.</a:t>
                </a: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700086" y="1772816"/>
                <a:ext cx="8001056" cy="4572032"/>
              </a:xfrm>
              <a:blipFill>
                <a:blip r:embed="rId2"/>
                <a:stretch>
                  <a:fillRect l="-838" t="-1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C9354C-86C6-4B99-9D3C-00FDED96AB63}"/>
                  </a:ext>
                </a:extLst>
              </p:cNvPr>
              <p:cNvSpPr txBox="1"/>
              <p:nvPr/>
            </p:nvSpPr>
            <p:spPr>
              <a:xfrm>
                <a:off x="2168874" y="2708920"/>
                <a:ext cx="4806252" cy="1025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sub>
                      </m:sSub>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𝜆</m:t>
                              </m:r>
                              <m:r>
                                <a:rPr lang="en-US" altLang="ko-KR" b="0" i="1" smtClean="0">
                                  <a:latin typeface="Cambria Math" panose="02040503050406030204" pitchFamily="18" charset="0"/>
                                </a:rPr>
                                <m:t>𝑖</m:t>
                              </m:r>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=1</m:t>
                              </m:r>
                            </m:e>
                            <m:e>
                              <m:r>
                                <a:rPr lang="en-US" altLang="ko-KR" b="0" i="1" smtClean="0">
                                  <a:latin typeface="Cambria Math" panose="02040503050406030204" pitchFamily="18" charset="0"/>
                                </a:rPr>
                                <m:t>𝜇</m:t>
                              </m:r>
                              <m:r>
                                <a:rPr lang="en-US" altLang="ko-KR" b="0" i="1" smtClean="0">
                                  <a:latin typeface="Cambria Math" panose="02040503050406030204" pitchFamily="18" charset="0"/>
                                </a:rPr>
                                <m:t>𝑖</m:t>
                              </m:r>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=−1</m:t>
                              </m:r>
                            </m:e>
                            <m:e>
                              <m:r>
                                <a:rPr lang="en-US" altLang="ko-KR" b="0" i="1" smtClean="0">
                                  <a:latin typeface="Cambria Math" panose="02040503050406030204" pitchFamily="18" charset="0"/>
                                </a:rPr>
                                <m:t>1−</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𝜆</m:t>
                                  </m:r>
                                  <m:r>
                                    <a:rPr lang="en-US" altLang="ko-KR" b="0" i="1" smtClean="0">
                                      <a:latin typeface="Cambria Math" panose="02040503050406030204" pitchFamily="18" charset="0"/>
                                    </a:rPr>
                                    <m:t>+</m:t>
                                  </m:r>
                                  <m:r>
                                    <a:rPr lang="en-US" altLang="ko-KR" b="0" i="1" smtClean="0">
                                      <a:latin typeface="Cambria Math" panose="02040503050406030204" pitchFamily="18" charset="0"/>
                                    </a:rPr>
                                    <m:t>𝜇</m:t>
                                  </m:r>
                                </m:e>
                              </m:d>
                              <m:r>
                                <a:rPr lang="en-US" altLang="ko-KR" b="0" i="1" smtClean="0">
                                  <a:latin typeface="Cambria Math" panose="02040503050406030204" pitchFamily="18" charset="0"/>
                                </a:rPr>
                                <m:t>𝑖</m:t>
                              </m:r>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Δ</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𝑗</m:t>
                              </m:r>
                              <m:r>
                                <a:rPr lang="en-US" altLang="ko-KR" b="0" i="1" smtClean="0">
                                  <a:latin typeface="Cambria Math" panose="02040503050406030204" pitchFamily="18" charset="0"/>
                                </a:rPr>
                                <m:t>=0</m:t>
                              </m:r>
                            </m:e>
                          </m:eqArr>
                        </m:e>
                      </m:d>
                    </m:oMath>
                  </m:oMathPara>
                </a14:m>
                <a:endParaRPr lang="ko-KR" altLang="en-US" dirty="0"/>
              </a:p>
            </p:txBody>
          </p:sp>
        </mc:Choice>
        <mc:Fallback xmlns="">
          <p:sp>
            <p:nvSpPr>
              <p:cNvPr id="4" name="TextBox 3">
                <a:extLst>
                  <a:ext uri="{FF2B5EF4-FFF2-40B4-BE49-F238E27FC236}">
                    <a16:creationId xmlns:a16="http://schemas.microsoft.com/office/drawing/2014/main" id="{1BC9354C-86C6-4B99-9D3C-00FDED96AB63}"/>
                  </a:ext>
                </a:extLst>
              </p:cNvPr>
              <p:cNvSpPr txBox="1">
                <a:spLocks noRot="1" noChangeAspect="1" noMove="1" noResize="1" noEditPoints="1" noAdjustHandles="1" noChangeArrowheads="1" noChangeShapeType="1" noTextEdit="1"/>
              </p:cNvSpPr>
              <p:nvPr/>
            </p:nvSpPr>
            <p:spPr>
              <a:xfrm>
                <a:off x="2168874" y="2708920"/>
                <a:ext cx="4806252" cy="1025665"/>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143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p:cNvSpPr>
                <a:spLocks noGrp="1"/>
              </p:cNvSpPr>
              <p:nvPr>
                <p:ph type="ctrTitle"/>
              </p:nvPr>
            </p:nvSpPr>
            <p:spPr/>
            <p:txBody>
              <a:bodyPr/>
              <a:lstStyle/>
              <a:p>
                <a:r>
                  <a:rPr lang="en-US" altLang="ko-KR" dirty="0">
                    <a:solidFill>
                      <a:prstClr val="black"/>
                    </a:solidFill>
                    <a:latin typeface="Arial" panose="020B0604020202020204" pitchFamily="34" charset="0"/>
                    <a:cs typeface="Arial" panose="020B0604020202020204" pitchFamily="34" charset="0"/>
                  </a:rPr>
                  <a:t>Chance of an outbreak and </a:t>
                </a:r>
                <a14:m>
                  <m:oMath xmlns:m="http://schemas.openxmlformats.org/officeDocument/2006/math">
                    <m:r>
                      <a:rPr lang="ko-KR" altLang="en-US" i="1" spc="-80" dirty="0">
                        <a:solidFill>
                          <a:prstClr val="black"/>
                        </a:solidFill>
                        <a:latin typeface="Cambria Math" panose="02040503050406030204" pitchFamily="18" charset="0"/>
                      </a:rPr>
                      <m:t>𝑅</m:t>
                    </m:r>
                    <m:r>
                      <a:rPr lang="en-US" altLang="ko-KR" i="1" spc="-120" baseline="-21021" dirty="0">
                        <a:solidFill>
                          <a:prstClr val="black"/>
                        </a:solidFill>
                        <a:latin typeface="Cambria Math" panose="02040503050406030204" pitchFamily="18" charset="0"/>
                      </a:rPr>
                      <m:t>0</m:t>
                    </m:r>
                  </m:oMath>
                </a14:m>
                <a:r>
                  <a:rPr lang="en-US" altLang="ko-KR" dirty="0">
                    <a:solidFill>
                      <a:prstClr val="black"/>
                    </a:solidFill>
                    <a:latin typeface="Arial" panose="020B0604020202020204" pitchFamily="34" charset="0"/>
                    <a:cs typeface="Arial" panose="020B0604020202020204" pitchFamily="34" charset="0"/>
                  </a:rPr>
                  <a:t> </a:t>
                </a:r>
                <a:endParaRPr lang="ko-KR" altLang="en-US" dirty="0">
                  <a:latin typeface="Arial" panose="020B0604020202020204" pitchFamily="34" charset="0"/>
                  <a:cs typeface="Arial" panose="020B0604020202020204" pitchFamily="34" charset="0"/>
                </a:endParaRPr>
              </a:p>
            </p:txBody>
          </p:sp>
        </mc:Choice>
        <mc:Fallback xmlns="">
          <p:sp>
            <p:nvSpPr>
              <p:cNvPr id="2" name="제목 1"/>
              <p:cNvSpPr>
                <a:spLocks noGrp="1" noRot="1" noChangeAspect="1" noMove="1" noResize="1" noEditPoints="1" noAdjustHandles="1" noChangeArrowheads="1" noChangeShapeType="1" noTextEdit="1"/>
              </p:cNvSpPr>
              <p:nvPr>
                <p:ph type="ctrTitle"/>
              </p:nvPr>
            </p:nvSpPr>
            <p:spPr>
              <a:blipFill>
                <a:blip r:embed="rId3"/>
                <a:stretch>
                  <a:fillRect l="-2085" t="-12264" b="-207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5" name="표 4"/>
              <p:cNvGraphicFramePr>
                <a:graphicFrameLocks noGrp="1"/>
              </p:cNvGraphicFramePr>
              <p:nvPr>
                <p:extLst>
                  <p:ext uri="{D42A27DB-BD31-4B8C-83A1-F6EECF244321}">
                    <p14:modId xmlns:p14="http://schemas.microsoft.com/office/powerpoint/2010/main" val="3922945816"/>
                  </p:ext>
                </p:extLst>
              </p:nvPr>
            </p:nvGraphicFramePr>
            <p:xfrm>
              <a:off x="971600" y="2420888"/>
              <a:ext cx="7200801" cy="240792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760976281"/>
                        </a:ext>
                      </a:extLst>
                    </a:gridCol>
                    <a:gridCol w="2520280">
                      <a:extLst>
                        <a:ext uri="{9D8B030D-6E8A-4147-A177-3AD203B41FA5}">
                          <a16:colId xmlns:a16="http://schemas.microsoft.com/office/drawing/2014/main" val="4257624099"/>
                        </a:ext>
                      </a:extLst>
                    </a:gridCol>
                    <a:gridCol w="2736305">
                      <a:extLst>
                        <a:ext uri="{9D8B030D-6E8A-4147-A177-3AD203B41FA5}">
                          <a16:colId xmlns:a16="http://schemas.microsoft.com/office/drawing/2014/main" val="1200805195"/>
                        </a:ext>
                      </a:extLst>
                    </a:gridCol>
                  </a:tblGrid>
                  <a:tr h="370840">
                    <a:tc>
                      <a:txBody>
                        <a:bodyPr/>
                        <a:lstStyle/>
                        <a:p>
                          <a:pPr algn="ctr"/>
                          <a:endParaRPr lang="en-US" sz="2000" b="0" dirty="0">
                            <a:solidFill>
                              <a:schemeClr val="bg1"/>
                            </a:solidFill>
                            <a:latin typeface="Arial" panose="020B0604020202020204" pitchFamily="34" charset="0"/>
                            <a:cs typeface="Arial" panose="020B0604020202020204" pitchFamily="34" charset="0"/>
                          </a:endParaRPr>
                        </a:p>
                      </a:txBody>
                      <a:tcPr marL="68580" marR="68580" anchor="ctr"/>
                    </a:tc>
                    <a:tc>
                      <a:txBody>
                        <a:bodyPr/>
                        <a:lstStyle/>
                        <a:p>
                          <a:pPr algn="ctr"/>
                          <a14:m>
                            <m:oMathPara xmlns:m="http://schemas.openxmlformats.org/officeDocument/2006/math">
                              <m:oMathParaPr>
                                <m:jc m:val="centerGroup"/>
                              </m:oMathParaPr>
                              <m:oMath xmlns:m="http://schemas.openxmlformats.org/officeDocument/2006/math">
                                <m:r>
                                  <a:rPr lang="ko-KR" altLang="en-US" sz="2000" b="0" i="1" spc="-80" dirty="0" smtClean="0">
                                    <a:solidFill>
                                      <a:schemeClr val="bg1"/>
                                    </a:solidFill>
                                    <a:latin typeface="Cambria Math" panose="02040503050406030204" pitchFamily="18" charset="0"/>
                                    <a:cs typeface="Arial" pitchFamily="34" charset="0"/>
                                  </a:rPr>
                                  <m:t>𝑅</m:t>
                                </m:r>
                                <m:r>
                                  <a:rPr lang="en-US" altLang="ko-KR" sz="2000" b="0" i="1" spc="-120" baseline="-21021" dirty="0">
                                    <a:solidFill>
                                      <a:schemeClr val="bg1"/>
                                    </a:solidFill>
                                    <a:latin typeface="Cambria Math" panose="02040503050406030204" pitchFamily="18" charset="0"/>
                                    <a:cs typeface="Arial" pitchFamily="34" charset="0"/>
                                  </a:rPr>
                                  <m:t>0</m:t>
                                </m:r>
                                <m:r>
                                  <a:rPr lang="en-US" altLang="ko-KR" sz="2000" b="0" i="1" spc="-80" dirty="0" smtClean="0">
                                    <a:solidFill>
                                      <a:schemeClr val="bg1"/>
                                    </a:solidFill>
                                    <a:latin typeface="Cambria Math" panose="02040503050406030204" pitchFamily="18" charset="0"/>
                                    <a:cs typeface="Arial" pitchFamily="34" charset="0"/>
                                  </a:rPr>
                                  <m:t>&lt;1</m:t>
                                </m:r>
                              </m:oMath>
                            </m:oMathPara>
                          </a14:m>
                          <a:endParaRPr lang="en-US" sz="2000" b="0" dirty="0">
                            <a:solidFill>
                              <a:schemeClr val="bg1"/>
                            </a:solidFill>
                            <a:latin typeface="Arial" panose="020B0604020202020204" pitchFamily="34" charset="0"/>
                            <a:cs typeface="Arial" panose="020B0604020202020204" pitchFamily="34" charset="0"/>
                          </a:endParaRPr>
                        </a:p>
                      </a:txBody>
                      <a:tcPr marL="68580" marR="68580" anchor="ctr"/>
                    </a:tc>
                    <a:tc>
                      <a:txBody>
                        <a:bodyPr/>
                        <a:lstStyle/>
                        <a:p>
                          <a:pPr algn="ctr"/>
                          <a14:m>
                            <m:oMathPara xmlns:m="http://schemas.openxmlformats.org/officeDocument/2006/math">
                              <m:oMathParaPr>
                                <m:jc m:val="centerGroup"/>
                              </m:oMathParaPr>
                              <m:oMath xmlns:m="http://schemas.openxmlformats.org/officeDocument/2006/math">
                                <m:r>
                                  <a:rPr lang="ko-KR" altLang="en-US" sz="2000" b="0" i="1" spc="-80" dirty="0" smtClean="0">
                                    <a:solidFill>
                                      <a:schemeClr val="bg1"/>
                                    </a:solidFill>
                                    <a:latin typeface="Cambria Math" panose="02040503050406030204" pitchFamily="18" charset="0"/>
                                    <a:cs typeface="Arial" pitchFamily="34" charset="0"/>
                                  </a:rPr>
                                  <m:t>𝑅</m:t>
                                </m:r>
                                <m:r>
                                  <a:rPr lang="en-US" altLang="ko-KR" sz="2000" b="0" i="1" spc="-120" baseline="-21021" dirty="0">
                                    <a:solidFill>
                                      <a:schemeClr val="bg1"/>
                                    </a:solidFill>
                                    <a:latin typeface="Cambria Math" panose="02040503050406030204" pitchFamily="18" charset="0"/>
                                    <a:cs typeface="Arial" pitchFamily="34" charset="0"/>
                                  </a:rPr>
                                  <m:t>0</m:t>
                                </m:r>
                                <m:r>
                                  <a:rPr lang="en-US" altLang="ko-KR" sz="2000" b="0" i="1" spc="-80" dirty="0" smtClean="0">
                                    <a:solidFill>
                                      <a:schemeClr val="bg1"/>
                                    </a:solidFill>
                                    <a:latin typeface="Cambria Math" panose="02040503050406030204" pitchFamily="18" charset="0"/>
                                    <a:cs typeface="Arial" pitchFamily="34" charset="0"/>
                                  </a:rPr>
                                  <m:t>&gt;1</m:t>
                                </m:r>
                              </m:oMath>
                            </m:oMathPara>
                          </a14:m>
                          <a:endParaRPr lang="en-US" altLang="ko-KR" sz="2000" b="0" dirty="0">
                            <a:solidFill>
                              <a:schemeClr val="bg1"/>
                            </a:solidFill>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4038633215"/>
                      </a:ext>
                    </a:extLst>
                  </a:tr>
                  <a:tr h="370840">
                    <a:tc>
                      <a:txBody>
                        <a:bodyPr/>
                        <a:lstStyle/>
                        <a:p>
                          <a:pPr algn="ctr"/>
                          <a:r>
                            <a:rPr lang="en-US" sz="2000" b="0" dirty="0">
                              <a:solidFill>
                                <a:schemeClr val="tx1"/>
                              </a:solidFill>
                              <a:latin typeface="Arial" panose="020B0604020202020204" pitchFamily="34" charset="0"/>
                              <a:cs typeface="Arial" panose="020B0604020202020204" pitchFamily="34" charset="0"/>
                            </a:rPr>
                            <a:t>Deterministic</a:t>
                          </a:r>
                        </a:p>
                      </a:txBody>
                      <a:tcPr marL="68580" marR="68580" anchor="ctr"/>
                    </a:tc>
                    <a:tc>
                      <a:txBody>
                        <a:bodyPr/>
                        <a:lstStyle/>
                        <a:p>
                          <a:pPr algn="ctr"/>
                          <a:r>
                            <a:rPr lang="en-US" sz="2000" b="0" dirty="0">
                              <a:solidFill>
                                <a:schemeClr val="tx1"/>
                              </a:solidFill>
                              <a:latin typeface="Arial" panose="020B0604020202020204" pitchFamily="34" charset="0"/>
                              <a:cs typeface="Arial" panose="020B0604020202020204" pitchFamily="34" charset="0"/>
                            </a:rPr>
                            <a:t>never</a:t>
                          </a:r>
                        </a:p>
                      </a:txBody>
                      <a:tcPr marL="68580" marR="68580" anchor="ctr"/>
                    </a:tc>
                    <a:tc>
                      <a:txBody>
                        <a:bodyPr/>
                        <a:lstStyle/>
                        <a:p>
                          <a:pPr algn="ctr"/>
                          <a:r>
                            <a:rPr lang="en-US" sz="2000" b="0" dirty="0">
                              <a:solidFill>
                                <a:schemeClr val="tx1"/>
                              </a:solidFill>
                              <a:latin typeface="Arial" panose="020B0604020202020204" pitchFamily="34" charset="0"/>
                              <a:cs typeface="Arial" panose="020B0604020202020204" pitchFamily="34" charset="0"/>
                            </a:rPr>
                            <a:t>always</a:t>
                          </a:r>
                        </a:p>
                      </a:txBody>
                      <a:tcPr marL="68580" marR="68580" anchor="ctr"/>
                    </a:tc>
                    <a:extLst>
                      <a:ext uri="{0D108BD9-81ED-4DB2-BD59-A6C34878D82A}">
                        <a16:rowId xmlns:a16="http://schemas.microsoft.com/office/drawing/2014/main" val="2150802261"/>
                      </a:ext>
                    </a:extLst>
                  </a:tr>
                  <a:tr h="370840">
                    <a:tc>
                      <a:txBody>
                        <a:bodyPr/>
                        <a:lstStyle/>
                        <a:p>
                          <a:pPr algn="ctr"/>
                          <a:r>
                            <a:rPr lang="en-US" sz="2000" b="0" dirty="0">
                              <a:solidFill>
                                <a:schemeClr val="tx1"/>
                              </a:solidFill>
                              <a:latin typeface="Arial" panose="020B0604020202020204" pitchFamily="34" charset="0"/>
                              <a:cs typeface="Arial" panose="020B0604020202020204" pitchFamily="34" charset="0"/>
                            </a:rPr>
                            <a:t>Stochastic</a:t>
                          </a:r>
                        </a:p>
                      </a:txBody>
                      <a:tcPr marL="68580" marR="68580" anchor="ctr"/>
                    </a:tc>
                    <a:tc>
                      <a:txBody>
                        <a:bodyPr/>
                        <a:lstStyle/>
                        <a:p>
                          <a:pPr algn="l" latinLnBrk="0"/>
                          <a:r>
                            <a:rPr lang="en-US" sz="2000" b="0" dirty="0">
                              <a:solidFill>
                                <a:schemeClr val="tx1"/>
                              </a:solidFill>
                              <a:latin typeface="Arial" panose="020B0604020202020204" pitchFamily="34" charset="0"/>
                              <a:cs typeface="Arial" panose="020B0604020202020204" pitchFamily="34" charset="0"/>
                            </a:rPr>
                            <a:t>There is no chance of a major epidemic, but some small outbreaks may still occur</a:t>
                          </a:r>
                        </a:p>
                      </a:txBody>
                      <a:tcPr marL="68580" marR="68580"/>
                    </a:tc>
                    <a:tc>
                      <a:txBody>
                        <a:bodyPr/>
                        <a:lstStyle/>
                        <a:p>
                          <a:pPr algn="l" latinLnBrk="0"/>
                          <a:r>
                            <a:rPr lang="en-US" sz="2000" b="0" dirty="0">
                              <a:solidFill>
                                <a:schemeClr val="tx1"/>
                              </a:solidFill>
                              <a:latin typeface="Arial" panose="020B0604020202020204" pitchFamily="34" charset="0"/>
                              <a:cs typeface="Arial" panose="020B0604020202020204" pitchFamily="34" charset="0"/>
                            </a:rPr>
                            <a:t>There is some chance of a major epidemic, but it will not always  occur</a:t>
                          </a:r>
                        </a:p>
                      </a:txBody>
                      <a:tcPr marL="68580" marR="68580"/>
                    </a:tc>
                    <a:extLst>
                      <a:ext uri="{0D108BD9-81ED-4DB2-BD59-A6C34878D82A}">
                        <a16:rowId xmlns:a16="http://schemas.microsoft.com/office/drawing/2014/main" val="3516242390"/>
                      </a:ext>
                    </a:extLst>
                  </a:tr>
                </a:tbl>
              </a:graphicData>
            </a:graphic>
          </p:graphicFrame>
        </mc:Choice>
        <mc:Fallback xmlns="">
          <p:graphicFrame>
            <p:nvGraphicFramePr>
              <p:cNvPr id="5" name="표 4"/>
              <p:cNvGraphicFramePr>
                <a:graphicFrameLocks noGrp="1"/>
              </p:cNvGraphicFramePr>
              <p:nvPr>
                <p:extLst>
                  <p:ext uri="{D42A27DB-BD31-4B8C-83A1-F6EECF244321}">
                    <p14:modId xmlns:p14="http://schemas.microsoft.com/office/powerpoint/2010/main" val="3922945816"/>
                  </p:ext>
                </p:extLst>
              </p:nvPr>
            </p:nvGraphicFramePr>
            <p:xfrm>
              <a:off x="971600" y="2420888"/>
              <a:ext cx="7200801" cy="240792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760976281"/>
                        </a:ext>
                      </a:extLst>
                    </a:gridCol>
                    <a:gridCol w="2520280">
                      <a:extLst>
                        <a:ext uri="{9D8B030D-6E8A-4147-A177-3AD203B41FA5}">
                          <a16:colId xmlns:a16="http://schemas.microsoft.com/office/drawing/2014/main" val="4257624099"/>
                        </a:ext>
                      </a:extLst>
                    </a:gridCol>
                    <a:gridCol w="2736305">
                      <a:extLst>
                        <a:ext uri="{9D8B030D-6E8A-4147-A177-3AD203B41FA5}">
                          <a16:colId xmlns:a16="http://schemas.microsoft.com/office/drawing/2014/main" val="1200805195"/>
                        </a:ext>
                      </a:extLst>
                    </a:gridCol>
                  </a:tblGrid>
                  <a:tr h="396240">
                    <a:tc>
                      <a:txBody>
                        <a:bodyPr/>
                        <a:lstStyle/>
                        <a:p>
                          <a:pPr algn="ctr"/>
                          <a:endParaRPr lang="en-US" sz="2000" b="0" dirty="0">
                            <a:solidFill>
                              <a:schemeClr val="bg1"/>
                            </a:solidFill>
                            <a:latin typeface="Arial" panose="020B0604020202020204" pitchFamily="34" charset="0"/>
                            <a:cs typeface="Arial" panose="020B0604020202020204" pitchFamily="34" charset="0"/>
                          </a:endParaRPr>
                        </a:p>
                      </a:txBody>
                      <a:tcPr marL="68580" marR="68580" anchor="ctr"/>
                    </a:tc>
                    <a:tc>
                      <a:txBody>
                        <a:bodyPr/>
                        <a:lstStyle/>
                        <a:p>
                          <a:endParaRPr lang="ko-KR"/>
                        </a:p>
                      </a:txBody>
                      <a:tcPr marL="68580" marR="68580" anchor="ctr">
                        <a:blipFill>
                          <a:blip r:embed="rId4"/>
                          <a:stretch>
                            <a:fillRect l="-77295" t="-1538" r="-109420" b="-536923"/>
                          </a:stretch>
                        </a:blipFill>
                      </a:tcPr>
                    </a:tc>
                    <a:tc>
                      <a:txBody>
                        <a:bodyPr/>
                        <a:lstStyle/>
                        <a:p>
                          <a:endParaRPr lang="ko-KR"/>
                        </a:p>
                      </a:txBody>
                      <a:tcPr marL="68580" marR="68580" anchor="ctr">
                        <a:blipFill>
                          <a:blip r:embed="rId4"/>
                          <a:stretch>
                            <a:fillRect l="-163474" t="-1538" r="-891" b="-536923"/>
                          </a:stretch>
                        </a:blipFill>
                      </a:tcPr>
                    </a:tc>
                    <a:extLst>
                      <a:ext uri="{0D108BD9-81ED-4DB2-BD59-A6C34878D82A}">
                        <a16:rowId xmlns:a16="http://schemas.microsoft.com/office/drawing/2014/main" val="4038633215"/>
                      </a:ext>
                    </a:extLst>
                  </a:tr>
                  <a:tr h="396240">
                    <a:tc>
                      <a:txBody>
                        <a:bodyPr/>
                        <a:lstStyle/>
                        <a:p>
                          <a:pPr algn="ctr"/>
                          <a:r>
                            <a:rPr lang="en-US" sz="2000" b="0" dirty="0">
                              <a:solidFill>
                                <a:schemeClr val="tx1"/>
                              </a:solidFill>
                              <a:latin typeface="Arial" panose="020B0604020202020204" pitchFamily="34" charset="0"/>
                              <a:cs typeface="Arial" panose="020B0604020202020204" pitchFamily="34" charset="0"/>
                            </a:rPr>
                            <a:t>Deterministic</a:t>
                          </a:r>
                        </a:p>
                      </a:txBody>
                      <a:tcPr marL="68580" marR="68580" anchor="ctr"/>
                    </a:tc>
                    <a:tc>
                      <a:txBody>
                        <a:bodyPr/>
                        <a:lstStyle/>
                        <a:p>
                          <a:pPr algn="ctr"/>
                          <a:r>
                            <a:rPr lang="en-US" sz="2000" b="0" dirty="0" smtClean="0">
                              <a:solidFill>
                                <a:schemeClr val="tx1"/>
                              </a:solidFill>
                              <a:latin typeface="Arial" panose="020B0604020202020204" pitchFamily="34" charset="0"/>
                              <a:cs typeface="Arial" panose="020B0604020202020204" pitchFamily="34" charset="0"/>
                            </a:rPr>
                            <a:t>never</a:t>
                          </a:r>
                          <a:endParaRPr lang="en-US" sz="2000" b="0" dirty="0">
                            <a:solidFill>
                              <a:schemeClr val="tx1"/>
                            </a:solidFill>
                            <a:latin typeface="Arial" panose="020B0604020202020204" pitchFamily="34" charset="0"/>
                            <a:cs typeface="Arial" panose="020B0604020202020204" pitchFamily="34" charset="0"/>
                          </a:endParaRPr>
                        </a:p>
                      </a:txBody>
                      <a:tcPr marL="68580" marR="68580" anchor="ctr"/>
                    </a:tc>
                    <a:tc>
                      <a:txBody>
                        <a:bodyPr/>
                        <a:lstStyle/>
                        <a:p>
                          <a:pPr algn="ctr"/>
                          <a:r>
                            <a:rPr lang="en-US" sz="2000" b="0" dirty="0" smtClean="0">
                              <a:solidFill>
                                <a:schemeClr val="tx1"/>
                              </a:solidFill>
                              <a:latin typeface="Arial" panose="020B0604020202020204" pitchFamily="34" charset="0"/>
                              <a:cs typeface="Arial" panose="020B0604020202020204" pitchFamily="34" charset="0"/>
                            </a:rPr>
                            <a:t>always</a:t>
                          </a:r>
                          <a:endParaRPr lang="en-US" sz="2000" b="0" dirty="0">
                            <a:solidFill>
                              <a:schemeClr val="tx1"/>
                            </a:solidFill>
                            <a:latin typeface="Arial" panose="020B0604020202020204" pitchFamily="34" charset="0"/>
                            <a:cs typeface="Arial" panose="020B0604020202020204" pitchFamily="34" charset="0"/>
                          </a:endParaRPr>
                        </a:p>
                      </a:txBody>
                      <a:tcPr marL="68580" marR="68580" anchor="ctr"/>
                    </a:tc>
                    <a:extLst>
                      <a:ext uri="{0D108BD9-81ED-4DB2-BD59-A6C34878D82A}">
                        <a16:rowId xmlns:a16="http://schemas.microsoft.com/office/drawing/2014/main" val="2150802261"/>
                      </a:ext>
                    </a:extLst>
                  </a:tr>
                  <a:tr h="1615440">
                    <a:tc>
                      <a:txBody>
                        <a:bodyPr/>
                        <a:lstStyle/>
                        <a:p>
                          <a:pPr algn="ctr"/>
                          <a:r>
                            <a:rPr lang="en-US" sz="2000" b="0" dirty="0">
                              <a:solidFill>
                                <a:schemeClr val="tx1"/>
                              </a:solidFill>
                              <a:latin typeface="Arial" panose="020B0604020202020204" pitchFamily="34" charset="0"/>
                              <a:cs typeface="Arial" panose="020B0604020202020204" pitchFamily="34" charset="0"/>
                            </a:rPr>
                            <a:t>Stochastic</a:t>
                          </a:r>
                        </a:p>
                      </a:txBody>
                      <a:tcPr marL="68580" marR="68580" anchor="ctr"/>
                    </a:tc>
                    <a:tc>
                      <a:txBody>
                        <a:bodyPr/>
                        <a:lstStyle/>
                        <a:p>
                          <a:pPr algn="l" latinLnBrk="0"/>
                          <a:r>
                            <a:rPr lang="en-US" sz="2000" b="0" dirty="0">
                              <a:solidFill>
                                <a:schemeClr val="tx1"/>
                              </a:solidFill>
                              <a:latin typeface="Arial" panose="020B0604020202020204" pitchFamily="34" charset="0"/>
                              <a:cs typeface="Arial" panose="020B0604020202020204" pitchFamily="34" charset="0"/>
                            </a:rPr>
                            <a:t>There is no chance of a </a:t>
                          </a:r>
                          <a:r>
                            <a:rPr lang="en-US" sz="2000" b="0" dirty="0" smtClean="0">
                              <a:solidFill>
                                <a:schemeClr val="tx1"/>
                              </a:solidFill>
                              <a:latin typeface="Arial" panose="020B0604020202020204" pitchFamily="34" charset="0"/>
                              <a:cs typeface="Arial" panose="020B0604020202020204" pitchFamily="34" charset="0"/>
                            </a:rPr>
                            <a:t>major </a:t>
                          </a:r>
                          <a:r>
                            <a:rPr lang="en-US" sz="2000" b="0" dirty="0">
                              <a:solidFill>
                                <a:schemeClr val="tx1"/>
                              </a:solidFill>
                              <a:latin typeface="Arial" panose="020B0604020202020204" pitchFamily="34" charset="0"/>
                              <a:cs typeface="Arial" panose="020B0604020202020204" pitchFamily="34" charset="0"/>
                            </a:rPr>
                            <a:t>epidemic, </a:t>
                          </a:r>
                          <a:r>
                            <a:rPr lang="en-US" sz="2000" b="0" dirty="0" smtClean="0">
                              <a:solidFill>
                                <a:schemeClr val="tx1"/>
                              </a:solidFill>
                              <a:latin typeface="Arial" panose="020B0604020202020204" pitchFamily="34" charset="0"/>
                              <a:cs typeface="Arial" panose="020B0604020202020204" pitchFamily="34" charset="0"/>
                            </a:rPr>
                            <a:t>but </a:t>
                          </a:r>
                          <a:r>
                            <a:rPr lang="en-US" sz="2000" b="0" dirty="0">
                              <a:solidFill>
                                <a:schemeClr val="tx1"/>
                              </a:solidFill>
                              <a:latin typeface="Arial" panose="020B0604020202020204" pitchFamily="34" charset="0"/>
                              <a:cs typeface="Arial" panose="020B0604020202020204" pitchFamily="34" charset="0"/>
                            </a:rPr>
                            <a:t>some small </a:t>
                          </a:r>
                          <a:r>
                            <a:rPr lang="en-US" sz="2000" b="0" dirty="0" smtClean="0">
                              <a:solidFill>
                                <a:schemeClr val="tx1"/>
                              </a:solidFill>
                              <a:latin typeface="Arial" panose="020B0604020202020204" pitchFamily="34" charset="0"/>
                              <a:cs typeface="Arial" panose="020B0604020202020204" pitchFamily="34" charset="0"/>
                            </a:rPr>
                            <a:t>outbreaks </a:t>
                          </a:r>
                          <a:r>
                            <a:rPr lang="en-US" sz="2000" b="0" dirty="0">
                              <a:solidFill>
                                <a:schemeClr val="tx1"/>
                              </a:solidFill>
                              <a:latin typeface="Arial" panose="020B0604020202020204" pitchFamily="34" charset="0"/>
                              <a:cs typeface="Arial" panose="020B0604020202020204" pitchFamily="34" charset="0"/>
                            </a:rPr>
                            <a:t>may still occur</a:t>
                          </a:r>
                        </a:p>
                      </a:txBody>
                      <a:tcPr marL="68580" marR="68580"/>
                    </a:tc>
                    <a:tc>
                      <a:txBody>
                        <a:bodyPr/>
                        <a:lstStyle/>
                        <a:p>
                          <a:pPr algn="l" latinLnBrk="0"/>
                          <a:r>
                            <a:rPr lang="en-US" sz="2000" b="0" dirty="0">
                              <a:solidFill>
                                <a:schemeClr val="tx1"/>
                              </a:solidFill>
                              <a:latin typeface="Arial" panose="020B0604020202020204" pitchFamily="34" charset="0"/>
                              <a:cs typeface="Arial" panose="020B0604020202020204" pitchFamily="34" charset="0"/>
                            </a:rPr>
                            <a:t>There is some </a:t>
                          </a:r>
                          <a:r>
                            <a:rPr lang="en-US" sz="2000" b="0" dirty="0" smtClean="0">
                              <a:solidFill>
                                <a:schemeClr val="tx1"/>
                              </a:solidFill>
                              <a:latin typeface="Arial" panose="020B0604020202020204" pitchFamily="34" charset="0"/>
                              <a:cs typeface="Arial" panose="020B0604020202020204" pitchFamily="34" charset="0"/>
                            </a:rPr>
                            <a:t>chance </a:t>
                          </a:r>
                          <a:r>
                            <a:rPr lang="en-US" sz="2000" b="0" dirty="0">
                              <a:solidFill>
                                <a:schemeClr val="tx1"/>
                              </a:solidFill>
                              <a:latin typeface="Arial" panose="020B0604020202020204" pitchFamily="34" charset="0"/>
                              <a:cs typeface="Arial" panose="020B0604020202020204" pitchFamily="34" charset="0"/>
                            </a:rPr>
                            <a:t>of a major epidemic</a:t>
                          </a:r>
                          <a:r>
                            <a:rPr lang="en-US" sz="2000" b="0" dirty="0" smtClean="0">
                              <a:solidFill>
                                <a:schemeClr val="tx1"/>
                              </a:solidFill>
                              <a:latin typeface="Arial" panose="020B0604020202020204" pitchFamily="34" charset="0"/>
                              <a:cs typeface="Arial" panose="020B0604020202020204" pitchFamily="34" charset="0"/>
                            </a:rPr>
                            <a:t>, </a:t>
                          </a:r>
                          <a:r>
                            <a:rPr lang="en-US" sz="2000" b="0" dirty="0">
                              <a:solidFill>
                                <a:schemeClr val="tx1"/>
                              </a:solidFill>
                              <a:latin typeface="Arial" panose="020B0604020202020204" pitchFamily="34" charset="0"/>
                              <a:cs typeface="Arial" panose="020B0604020202020204" pitchFamily="34" charset="0"/>
                            </a:rPr>
                            <a:t>but it will not always  occur</a:t>
                          </a:r>
                        </a:p>
                      </a:txBody>
                      <a:tcPr marL="68580" marR="68580"/>
                    </a:tc>
                    <a:extLst>
                      <a:ext uri="{0D108BD9-81ED-4DB2-BD59-A6C34878D82A}">
                        <a16:rowId xmlns:a16="http://schemas.microsoft.com/office/drawing/2014/main" val="3516242390"/>
                      </a:ext>
                    </a:extLst>
                  </a:tr>
                </a:tbl>
              </a:graphicData>
            </a:graphic>
          </p:graphicFrame>
        </mc:Fallback>
      </mc:AlternateContent>
    </p:spTree>
    <p:extLst>
      <p:ext uri="{BB962C8B-B14F-4D97-AF65-F5344CB8AC3E}">
        <p14:creationId xmlns:p14="http://schemas.microsoft.com/office/powerpoint/2010/main" val="213780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Probability of an Outbreak</a:t>
            </a:r>
            <a:endParaRPr lang="ko-KR" altLang="en-US" sz="2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p:txBody>
              <a:bodyPr>
                <a:normAutofit/>
              </a:bodyPr>
              <a:lstStyle/>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Suppose the initial number of infected individuals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𝑖</m:t>
                    </m:r>
                    <m:r>
                      <a:rPr lang="en-US" altLang="ko-KR" i="1" baseline="-25000" dirty="0" smtClean="0">
                        <a:solidFill>
                          <a:schemeClr val="tx1"/>
                        </a:solidFill>
                        <a:latin typeface="Cambria Math" panose="02040503050406030204" pitchFamily="18" charset="0"/>
                        <a:ea typeface="+mn-ea"/>
                        <a:cs typeface="Arial" panose="020B0604020202020204" pitchFamily="34" charset="0"/>
                      </a:rPr>
                      <m:t>0</m:t>
                    </m:r>
                  </m:oMath>
                </a14:m>
                <a:r>
                  <a:rPr lang="en-US" altLang="ko-KR" dirty="0">
                    <a:solidFill>
                      <a:schemeClr val="tx1"/>
                    </a:solidFill>
                    <a:latin typeface="Arial" panose="020B0604020202020204" pitchFamily="34" charset="0"/>
                    <a:ea typeface="+mn-ea"/>
                    <a:cs typeface="Arial" panose="020B0604020202020204" pitchFamily="34" charset="0"/>
                  </a:rPr>
                  <a:t> is small and the population size </a:t>
                </a:r>
                <a14:m>
                  <m:oMath xmlns:m="http://schemas.openxmlformats.org/officeDocument/2006/math">
                    <m:r>
                      <a:rPr lang="en-US" altLang="ko-KR" i="1" dirty="0" smtClean="0">
                        <a:solidFill>
                          <a:schemeClr val="tx1"/>
                        </a:solidFill>
                        <a:latin typeface="Cambria Math" panose="02040503050406030204" pitchFamily="18" charset="0"/>
                        <a:ea typeface="+mn-ea"/>
                        <a:cs typeface="Arial" panose="020B0604020202020204" pitchFamily="34" charset="0"/>
                      </a:rPr>
                      <m:t>𝑁</m:t>
                    </m:r>
                  </m:oMath>
                </a14:m>
                <a:r>
                  <a:rPr lang="en-US" altLang="ko-KR" dirty="0">
                    <a:solidFill>
                      <a:schemeClr val="tx1"/>
                    </a:solidFill>
                    <a:latin typeface="Arial" panose="020B0604020202020204" pitchFamily="34" charset="0"/>
                    <a:ea typeface="+mn-ea"/>
                    <a:cs typeface="Arial" panose="020B0604020202020204" pitchFamily="34" charset="0"/>
                  </a:rPr>
                  <a:t> is large. Then the birth and death functions in an SIS epidemic model are given by</a:t>
                </a: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r>
                  <a:rPr lang="en-US" altLang="ko-KR" dirty="0">
                    <a:solidFill>
                      <a:schemeClr val="tx1"/>
                    </a:solidFill>
                    <a:latin typeface="Arial" panose="020B0604020202020204" pitchFamily="34" charset="0"/>
                    <a:ea typeface="+mn-ea"/>
                    <a:cs typeface="Arial" panose="020B0604020202020204" pitchFamily="34" charset="0"/>
                  </a:rPr>
                  <a:t>Applying the identity leads to </a:t>
                </a:r>
                <a14:m>
                  <m:oMath xmlns:m="http://schemas.openxmlformats.org/officeDocument/2006/math">
                    <m:r>
                      <a:rPr lang="pt-BR" altLang="ko-KR" i="1" dirty="0" smtClean="0">
                        <a:solidFill>
                          <a:schemeClr val="tx1"/>
                        </a:solidFill>
                        <a:latin typeface="Cambria Math" panose="02040503050406030204" pitchFamily="18" charset="0"/>
                        <a:ea typeface="+mn-ea"/>
                        <a:cs typeface="Arial" panose="020B0604020202020204" pitchFamily="34" charset="0"/>
                      </a:rPr>
                      <m:t>𝜇</m:t>
                    </m:r>
                    <m:r>
                      <a:rPr lang="pt-BR" altLang="ko-KR" i="1" dirty="0" smtClean="0">
                        <a:solidFill>
                          <a:schemeClr val="tx1"/>
                        </a:solidFill>
                        <a:latin typeface="Cambria Math" panose="02040503050406030204" pitchFamily="18" charset="0"/>
                        <a:ea typeface="+mn-ea"/>
                        <a:cs typeface="Arial" panose="020B0604020202020204" pitchFamily="34" charset="0"/>
                      </a:rPr>
                      <m:t>/</m:t>
                    </m:r>
                    <m:r>
                      <a:rPr lang="pt-BR" altLang="ko-KR" i="1" dirty="0" smtClean="0">
                        <a:solidFill>
                          <a:schemeClr val="tx1"/>
                        </a:solidFill>
                        <a:latin typeface="Cambria Math" panose="02040503050406030204" pitchFamily="18" charset="0"/>
                        <a:ea typeface="+mn-ea"/>
                        <a:cs typeface="Arial" panose="020B0604020202020204" pitchFamily="34" charset="0"/>
                      </a:rPr>
                      <m:t>𝜆</m:t>
                    </m:r>
                    <m:r>
                      <a:rPr lang="en-US" altLang="ko-KR" b="0" i="1" dirty="0" smtClean="0">
                        <a:solidFill>
                          <a:schemeClr val="tx1"/>
                        </a:solidFill>
                        <a:latin typeface="Cambria Math" panose="02040503050406030204" pitchFamily="18" charset="0"/>
                        <a:ea typeface="+mn-ea"/>
                        <a:cs typeface="Arial" panose="020B0604020202020204" pitchFamily="34" charset="0"/>
                      </a:rPr>
                      <m:t>=</m:t>
                    </m:r>
                    <m:r>
                      <a:rPr lang="pt-BR" altLang="ko-KR" i="1" dirty="0" smtClean="0">
                        <a:solidFill>
                          <a:schemeClr val="tx1"/>
                        </a:solidFill>
                        <a:latin typeface="Cambria Math" panose="02040503050406030204" pitchFamily="18" charset="0"/>
                        <a:ea typeface="+mn-ea"/>
                        <a:cs typeface="Arial" panose="020B0604020202020204" pitchFamily="34" charset="0"/>
                      </a:rPr>
                      <m:t>(</m:t>
                    </m:r>
                    <m:r>
                      <a:rPr lang="pt-BR" altLang="ko-KR" i="1" dirty="0" smtClean="0">
                        <a:solidFill>
                          <a:schemeClr val="tx1"/>
                        </a:solidFill>
                        <a:latin typeface="Cambria Math" panose="02040503050406030204" pitchFamily="18" charset="0"/>
                        <a:ea typeface="+mn-ea"/>
                        <a:cs typeface="Arial" panose="020B0604020202020204" pitchFamily="34" charset="0"/>
                      </a:rPr>
                      <m:t>𝑏</m:t>
                    </m:r>
                    <m:r>
                      <a:rPr lang="pt-BR" altLang="ko-KR" i="1" dirty="0" smtClean="0">
                        <a:solidFill>
                          <a:schemeClr val="tx1"/>
                        </a:solidFill>
                        <a:latin typeface="Cambria Math" panose="02040503050406030204" pitchFamily="18" charset="0"/>
                        <a:ea typeface="+mn-ea"/>
                        <a:cs typeface="Arial" panose="020B0604020202020204" pitchFamily="34" charset="0"/>
                      </a:rPr>
                      <m:t> + </m:t>
                    </m:r>
                    <m:r>
                      <a:rPr lang="pt-BR" altLang="ko-KR" i="1" dirty="0" smtClean="0">
                        <a:solidFill>
                          <a:schemeClr val="tx1"/>
                        </a:solidFill>
                        <a:latin typeface="Cambria Math" panose="02040503050406030204" pitchFamily="18" charset="0"/>
                        <a:ea typeface="+mn-ea"/>
                        <a:cs typeface="Arial" panose="020B0604020202020204" pitchFamily="34" charset="0"/>
                      </a:rPr>
                      <m:t>𝛾</m:t>
                    </m:r>
                    <m:r>
                      <a:rPr lang="pt-BR" altLang="ko-KR" i="1" dirty="0" smtClean="0">
                        <a:solidFill>
                          <a:schemeClr val="tx1"/>
                        </a:solidFill>
                        <a:latin typeface="Cambria Math" panose="02040503050406030204" pitchFamily="18" charset="0"/>
                        <a:ea typeface="+mn-ea"/>
                        <a:cs typeface="Arial" panose="020B0604020202020204" pitchFamily="34" charset="0"/>
                      </a:rPr>
                      <m:t>)/</m:t>
                    </m:r>
                    <m:r>
                      <a:rPr lang="pt-BR" altLang="ko-KR" i="1" dirty="0" smtClean="0">
                        <a:solidFill>
                          <a:schemeClr val="tx1"/>
                        </a:solidFill>
                        <a:latin typeface="Cambria Math" panose="02040503050406030204" pitchFamily="18" charset="0"/>
                        <a:ea typeface="+mn-ea"/>
                        <a:cs typeface="Arial" panose="020B0604020202020204" pitchFamily="34" charset="0"/>
                      </a:rPr>
                      <m:t>𝛽</m:t>
                    </m:r>
                    <m:r>
                      <a:rPr lang="en-US" altLang="ko-KR" b="0" i="1" dirty="0" smtClean="0">
                        <a:solidFill>
                          <a:schemeClr val="tx1"/>
                        </a:solidFill>
                        <a:latin typeface="Cambria Math" panose="02040503050406030204" pitchFamily="18" charset="0"/>
                        <a:ea typeface="+mn-ea"/>
                        <a:cs typeface="Arial" panose="020B0604020202020204" pitchFamily="34" charset="0"/>
                      </a:rPr>
                      <m:t>=</m:t>
                    </m:r>
                    <m:r>
                      <a:rPr lang="pt-BR" altLang="ko-KR" i="1" dirty="0" smtClean="0">
                        <a:solidFill>
                          <a:schemeClr val="tx1"/>
                        </a:solidFill>
                        <a:latin typeface="Cambria Math" panose="02040503050406030204" pitchFamily="18" charset="0"/>
                        <a:ea typeface="+mn-ea"/>
                        <a:cs typeface="Arial" panose="020B0604020202020204" pitchFamily="34" charset="0"/>
                      </a:rPr>
                      <m:t>1/</m:t>
                    </m:r>
                    <m:r>
                      <a:rPr lang="pt-BR" altLang="ko-KR" i="1" dirty="0" smtClean="0">
                        <a:solidFill>
                          <a:schemeClr val="tx1"/>
                        </a:solidFill>
                        <a:latin typeface="Cambria Math" panose="02040503050406030204" pitchFamily="18" charset="0"/>
                        <a:ea typeface="+mn-ea"/>
                        <a:cs typeface="Arial" panose="020B0604020202020204" pitchFamily="34" charset="0"/>
                      </a:rPr>
                      <m:t>𝑅</m:t>
                    </m:r>
                    <m:r>
                      <a:rPr lang="pt-BR" altLang="ko-KR" i="1" baseline="-25000" dirty="0" smtClean="0">
                        <a:solidFill>
                          <a:schemeClr val="tx1"/>
                        </a:solidFill>
                        <a:latin typeface="Cambria Math" panose="02040503050406030204" pitchFamily="18" charset="0"/>
                        <a:ea typeface="+mn-ea"/>
                        <a:cs typeface="Arial" panose="020B0604020202020204" pitchFamily="34" charset="0"/>
                      </a:rPr>
                      <m:t>0</m:t>
                    </m:r>
                  </m:oMath>
                </a14:m>
                <a:endParaRPr lang="ko-KR" altLang="en-US" baseline="-25000"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endParaRPr lang="en-US" altLang="ko-KR" dirty="0">
                  <a:solidFill>
                    <a:schemeClr val="tx1"/>
                  </a:solidFill>
                  <a:latin typeface="Arial" panose="020B0604020202020204" pitchFamily="34" charset="0"/>
                  <a:ea typeface="+mn-ea"/>
                  <a:cs typeface="Arial" panose="020B0604020202020204" pitchFamily="34" charset="0"/>
                </a:endParaRPr>
              </a:p>
              <a:p>
                <a:pPr algn="just">
                  <a:lnSpc>
                    <a:spcPct val="130000"/>
                  </a:lnSpc>
                  <a:spcBef>
                    <a:spcPts val="0"/>
                  </a:spcBef>
                </a:pPr>
                <a:endParaRPr lang="ko-KR" altLang="en-US" dirty="0">
                  <a:solidFill>
                    <a:schemeClr val="tx1"/>
                  </a:solidFill>
                  <a:latin typeface="Arial" panose="020B0604020202020204" pitchFamily="34" charset="0"/>
                  <a:ea typeface="+mn-ea"/>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blipFill>
                <a:blip r:embed="rId2"/>
                <a:stretch>
                  <a:fillRect l="-749" r="-82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1E4ACED-957E-4FAC-BBC7-15FF7DF233CE}"/>
                  </a:ext>
                </a:extLst>
              </p:cNvPr>
              <p:cNvSpPr txBox="1"/>
              <p:nvPr/>
            </p:nvSpPr>
            <p:spPr>
              <a:xfrm>
                <a:off x="2284643" y="4293096"/>
                <a:ext cx="4574714" cy="1042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en-US" altLang="ko-KR" b="0" i="0" smtClean="0">
                              <a:latin typeface="Cambria Math" panose="02040503050406030204" pitchFamily="18" charset="0"/>
                            </a:rPr>
                          </m:ctrlPr>
                        </m:limLowPr>
                        <m:e>
                          <m:r>
                            <m:rPr>
                              <m:sty m:val="p"/>
                            </m:rPr>
                            <a:rPr lang="en-US" altLang="ko-KR" smtClean="0">
                              <a:latin typeface="Cambria Math" panose="02040503050406030204" pitchFamily="18" charset="0"/>
                            </a:rPr>
                            <m:t>l</m:t>
                          </m:r>
                          <m:r>
                            <m:rPr>
                              <m:sty m:val="p"/>
                            </m:rPr>
                            <a:rPr lang="en-US" altLang="ko-KR" b="0" i="0" smtClean="0">
                              <a:latin typeface="Cambria Math" panose="02040503050406030204" pitchFamily="18" charset="0"/>
                            </a:rPr>
                            <m:t>im</m:t>
                          </m:r>
                        </m:e>
                        <m:lim>
                          <m:r>
                            <m:rPr>
                              <m:sty m:val="p"/>
                            </m:rPr>
                            <a:rPr lang="en-US" altLang="ko-KR" b="0" i="0" smtClean="0">
                              <a:latin typeface="Cambria Math" panose="02040503050406030204" pitchFamily="18" charset="0"/>
                            </a:rPr>
                            <m:t>t</m:t>
                          </m:r>
                          <m:r>
                            <a:rPr lang="en-US" altLang="ko-KR" b="0" i="0" smtClean="0">
                              <a:latin typeface="Cambria Math" panose="02040503050406030204" pitchFamily="18" charset="0"/>
                            </a:rPr>
                            <m:t>→</m:t>
                          </m:r>
                          <m:r>
                            <a:rPr lang="en-US" altLang="ko-KR" b="0" i="1" smtClean="0">
                              <a:latin typeface="Cambria Math" panose="02040503050406030204" pitchFamily="18" charset="0"/>
                            </a:rPr>
                            <m:t>∞</m:t>
                          </m:r>
                        </m:lim>
                      </m:limLow>
                      <m:r>
                        <m:rPr>
                          <m:sty m:val="p"/>
                        </m:rPr>
                        <a:rPr lang="en-US" altLang="ko-KR" b="0" i="0" smtClean="0">
                          <a:latin typeface="Cambria Math" panose="02040503050406030204" pitchFamily="18" charset="0"/>
                        </a:rPr>
                        <m:t>Prob</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=0</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1, 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if</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≤1</m:t>
                              </m:r>
                            </m:e>
                            <m:e>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den>
                                      </m:f>
                                    </m:e>
                                  </m:d>
                                </m:e>
                                <m: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𝑖</m:t>
                                      </m:r>
                                    </m:e>
                                    <m:sub>
                                      <m:r>
                                        <a:rPr lang="en-US" altLang="ko-KR" b="0" i="1" smtClean="0">
                                          <a:latin typeface="Cambria Math" panose="02040503050406030204" pitchFamily="18" charset="0"/>
                                        </a:rPr>
                                        <m:t>0</m:t>
                                      </m:r>
                                    </m:sub>
                                  </m:sSub>
                                </m:sup>
                              </m:sSup>
                              <m:r>
                                <a:rPr lang="en-US" altLang="ko-KR" b="0" i="1" smtClean="0">
                                  <a:latin typeface="Cambria Math" panose="02040503050406030204" pitchFamily="18" charset="0"/>
                                </a:rPr>
                                <m:t>,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if</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&gt;1</m:t>
                              </m:r>
                            </m:e>
                          </m:eqArr>
                        </m:e>
                      </m:d>
                    </m:oMath>
                  </m:oMathPara>
                </a14:m>
                <a:endParaRPr lang="ko-KR" altLang="en-US" dirty="0"/>
              </a:p>
            </p:txBody>
          </p:sp>
        </mc:Choice>
        <mc:Fallback>
          <p:sp>
            <p:nvSpPr>
              <p:cNvPr id="7" name="TextBox 6">
                <a:extLst>
                  <a:ext uri="{FF2B5EF4-FFF2-40B4-BE49-F238E27FC236}">
                    <a16:creationId xmlns:a16="http://schemas.microsoft.com/office/drawing/2014/main" id="{E1E4ACED-957E-4FAC-BBC7-15FF7DF233CE}"/>
                  </a:ext>
                </a:extLst>
              </p:cNvPr>
              <p:cNvSpPr txBox="1">
                <a:spLocks noRot="1" noChangeAspect="1" noMove="1" noResize="1" noEditPoints="1" noAdjustHandles="1" noChangeArrowheads="1" noChangeShapeType="1" noTextEdit="1"/>
              </p:cNvSpPr>
              <p:nvPr/>
            </p:nvSpPr>
            <p:spPr>
              <a:xfrm>
                <a:off x="2284643" y="4293096"/>
                <a:ext cx="4574714" cy="1042850"/>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F76F93-72B1-4301-8BA4-36459CBE77E5}"/>
                  </a:ext>
                </a:extLst>
              </p:cNvPr>
              <p:cNvSpPr txBox="1"/>
              <p:nvPr/>
            </p:nvSpPr>
            <p:spPr>
              <a:xfrm>
                <a:off x="1187624" y="3123391"/>
                <a:ext cx="3234795"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Birth</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𝛽</m:t>
                      </m:r>
                      <m:r>
                        <a:rPr lang="en-US" altLang="ko-KR" b="0" i="1" smtClean="0">
                          <a:latin typeface="Cambria Math" panose="02040503050406030204" pitchFamily="18" charset="0"/>
                        </a:rPr>
                        <m:t>𝑖</m:t>
                      </m:r>
                    </m:oMath>
                  </m:oMathPara>
                </a14:m>
                <a:endParaRPr lang="ko-KR" altLang="en-US" dirty="0"/>
              </a:p>
            </p:txBody>
          </p:sp>
        </mc:Choice>
        <mc:Fallback xmlns="">
          <p:sp>
            <p:nvSpPr>
              <p:cNvPr id="4" name="TextBox 3">
                <a:extLst>
                  <a:ext uri="{FF2B5EF4-FFF2-40B4-BE49-F238E27FC236}">
                    <a16:creationId xmlns:a16="http://schemas.microsoft.com/office/drawing/2014/main" id="{51F76F93-72B1-4301-8BA4-36459CBE77E5}"/>
                  </a:ext>
                </a:extLst>
              </p:cNvPr>
              <p:cNvSpPr txBox="1">
                <a:spLocks noRot="1" noChangeAspect="1" noMove="1" noResize="1" noEditPoints="1" noAdjustHandles="1" noChangeArrowheads="1" noChangeShapeType="1" noTextEdit="1"/>
              </p:cNvSpPr>
              <p:nvPr/>
            </p:nvSpPr>
            <p:spPr>
              <a:xfrm>
                <a:off x="1187624" y="3123391"/>
                <a:ext cx="3234795" cy="52418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143F36-C768-469C-A314-FDD32C9CE565}"/>
                  </a:ext>
                </a:extLst>
              </p:cNvPr>
              <p:cNvSpPr txBox="1"/>
              <p:nvPr/>
            </p:nvSpPr>
            <p:spPr>
              <a:xfrm>
                <a:off x="4721583" y="3246982"/>
                <a:ext cx="24858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Death</m:t>
                      </m:r>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r>
                        <a:rPr lang="en-US" altLang="ko-KR" b="0" i="1" smtClean="0">
                          <a:latin typeface="Cambria Math" panose="02040503050406030204" pitchFamily="18" charset="0"/>
                        </a:rPr>
                        <m:t>𝑖</m:t>
                      </m:r>
                    </m:oMath>
                  </m:oMathPara>
                </a14:m>
                <a:endParaRPr lang="ko-KR" altLang="en-US" dirty="0"/>
              </a:p>
            </p:txBody>
          </p:sp>
        </mc:Choice>
        <mc:Fallback xmlns="">
          <p:sp>
            <p:nvSpPr>
              <p:cNvPr id="9" name="TextBox 8">
                <a:extLst>
                  <a:ext uri="{FF2B5EF4-FFF2-40B4-BE49-F238E27FC236}">
                    <a16:creationId xmlns:a16="http://schemas.microsoft.com/office/drawing/2014/main" id="{EE143F36-C768-469C-A314-FDD32C9CE565}"/>
                  </a:ext>
                </a:extLst>
              </p:cNvPr>
              <p:cNvSpPr txBox="1">
                <a:spLocks noRot="1" noChangeAspect="1" noMove="1" noResize="1" noEditPoints="1" noAdjustHandles="1" noChangeArrowheads="1" noChangeShapeType="1" noTextEdit="1"/>
              </p:cNvSpPr>
              <p:nvPr/>
            </p:nvSpPr>
            <p:spPr>
              <a:xfrm>
                <a:off x="4721583" y="3246982"/>
                <a:ext cx="2485873" cy="276999"/>
              </a:xfrm>
              <a:prstGeom prst="rect">
                <a:avLst/>
              </a:prstGeom>
              <a:blipFill>
                <a:blip r:embed="rId5"/>
                <a:stretch>
                  <a:fillRect l="-1474" r="-1474"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12416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900138" y="642918"/>
            <a:ext cx="7600952" cy="642942"/>
          </a:xfrm>
        </p:spPr>
        <p:txBody>
          <a:bodyPr/>
          <a:lstStyle/>
          <a:p>
            <a:r>
              <a:rPr lang="en-US" altLang="ko-KR" dirty="0">
                <a:latin typeface="Arial" panose="020B0604020202020204" pitchFamily="34" charset="0"/>
                <a:cs typeface="Arial" panose="020B0604020202020204" pitchFamily="34" charset="0"/>
              </a:rPr>
              <a:t>Probability of an Outbreak</a:t>
            </a:r>
            <a:endParaRPr lang="ko-KR"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755576" y="3140968"/>
                <a:ext cx="4215982" cy="2952328"/>
              </a:xfrm>
            </p:spPr>
            <p:txBody>
              <a:bodyPr>
                <a:normAutofit/>
              </a:bodyPr>
              <a:lstStyle/>
              <a:p>
                <a:pPr>
                  <a:lnSpc>
                    <a:spcPct val="130000"/>
                  </a:lnSpc>
                  <a:spcBef>
                    <a:spcPts val="0"/>
                  </a:spcBef>
                </a:pPr>
                <a:r>
                  <a:rPr lang="en-US" altLang="ko-KR" sz="1800" dirty="0">
                    <a:latin typeface="Arial" panose="020B0604020202020204" pitchFamily="34" charset="0"/>
                    <a:cs typeface="Arial" panose="020B0604020202020204" pitchFamily="34" charset="0"/>
                  </a:rPr>
                  <a:t>The estimates apply to the stochastic epidemic models only for a  </a:t>
                </a:r>
                <a:endParaRPr lang="ko-KR" altLang="en-US" sz="1800" dirty="0">
                  <a:latin typeface="Arial" panose="020B0604020202020204" pitchFamily="34" charset="0"/>
                  <a:cs typeface="Arial" panose="020B0604020202020204" pitchFamily="34" charset="0"/>
                </a:endParaRPr>
              </a:p>
              <a:p>
                <a:pPr>
                  <a:lnSpc>
                    <a:spcPct val="130000"/>
                  </a:lnSpc>
                  <a:spcBef>
                    <a:spcPts val="0"/>
                  </a:spcBef>
                </a:pPr>
                <a:r>
                  <a:rPr lang="en-US" altLang="ko-KR" sz="1800" dirty="0">
                    <a:solidFill>
                      <a:schemeClr val="tx1"/>
                    </a:solidFill>
                    <a:latin typeface="Arial" panose="020B0604020202020204" pitchFamily="34" charset="0"/>
                    <a:ea typeface="+mn-ea"/>
                    <a:cs typeface="Arial" panose="020B0604020202020204" pitchFamily="34" charset="0"/>
                  </a:rPr>
                  <a:t>range of times,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𝑇</m:t>
                    </m:r>
                    <m:r>
                      <a:rPr lang="en-US" altLang="ko-KR" sz="1800" i="1" baseline="-25000" dirty="0" smtClean="0">
                        <a:solidFill>
                          <a:schemeClr val="tx1"/>
                        </a:solidFill>
                        <a:latin typeface="Cambria Math" panose="02040503050406030204" pitchFamily="18" charset="0"/>
                        <a:ea typeface="+mn-ea"/>
                        <a:cs typeface="Arial" panose="020B0604020202020204" pitchFamily="34" charset="0"/>
                      </a:rPr>
                      <m:t>1</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𝑇</m:t>
                    </m:r>
                    <m:r>
                      <a:rPr lang="en-US" altLang="ko-KR" sz="1800" i="1" baseline="-25000" dirty="0" smtClean="0">
                        <a:solidFill>
                          <a:schemeClr val="tx1"/>
                        </a:solidFill>
                        <a:latin typeface="Cambria Math" panose="02040503050406030204" pitchFamily="18" charset="0"/>
                        <a:ea typeface="+mn-ea"/>
                        <a:cs typeface="Arial" panose="020B0604020202020204" pitchFamily="34" charset="0"/>
                      </a:rPr>
                      <m:t>2</m:t>
                    </m:r>
                    <m:r>
                      <a:rPr lang="en-US" altLang="ko-KR" sz="1800" i="1" dirty="0" smtClean="0">
                        <a:solidFill>
                          <a:schemeClr val="tx1"/>
                        </a:solidFill>
                        <a:latin typeface="Cambria Math" panose="02040503050406030204" pitchFamily="18" charset="0"/>
                        <a:ea typeface="+mn-ea"/>
                        <a:cs typeface="Arial" panose="020B0604020202020204" pitchFamily="34" charset="0"/>
                      </a:rPr>
                      <m:t>]</m:t>
                    </m:r>
                  </m:oMath>
                </a14:m>
                <a:r>
                  <a:rPr lang="en-US" altLang="ko-KR" sz="1800" dirty="0">
                    <a:solidFill>
                      <a:schemeClr val="tx1"/>
                    </a:solidFill>
                    <a:latin typeface="Arial" panose="020B0604020202020204" pitchFamily="34" charset="0"/>
                    <a:ea typeface="+mn-ea"/>
                    <a:cs typeface="Arial" panose="020B0604020202020204" pitchFamily="34" charset="0"/>
                  </a:rPr>
                  <a:t>. In the stochastic models</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 </m:t>
                    </m:r>
                    <m:sSub>
                      <m:sSub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sSubPr>
                      <m:e>
                        <m:r>
                          <m:rPr>
                            <m:sty m:val="p"/>
                          </m:rPr>
                          <a:rPr lang="en-US" altLang="ko-KR" sz="1800" i="0" dirty="0">
                            <a:latin typeface="Cambria Math" panose="02040503050406030204" pitchFamily="18" charset="0"/>
                            <a:cs typeface="Arial" panose="020B0604020202020204" pitchFamily="34" charset="0"/>
                          </a:rPr>
                          <m:t>lim</m:t>
                        </m:r>
                        <m:r>
                          <a:rPr lang="en-US" altLang="ko-KR" sz="1800" b="0" i="1" dirty="0" smtClean="0">
                            <a:latin typeface="Cambria Math" panose="02040503050406030204" pitchFamily="18" charset="0"/>
                            <a:cs typeface="Arial" panose="020B0604020202020204" pitchFamily="34" charset="0"/>
                          </a:rPr>
                          <m:t>⁡</m:t>
                        </m:r>
                      </m:e>
                      <m:sub>
                        <m:r>
                          <a:rPr lang="en-US" altLang="ko-KR" sz="1800" b="0" i="1" dirty="0" smtClean="0">
                            <a:solidFill>
                              <a:schemeClr val="tx1"/>
                            </a:solidFill>
                            <a:latin typeface="Cambria Math" panose="02040503050406030204" pitchFamily="18" charset="0"/>
                            <a:ea typeface="+mn-ea"/>
                            <a:cs typeface="Arial" panose="020B0604020202020204" pitchFamily="34" charset="0"/>
                          </a:rPr>
                          <m:t>𝑡</m:t>
                        </m:r>
                        <m:r>
                          <a:rPr lang="en-US" altLang="ko-KR" sz="1800" b="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b>
                    </m:sSub>
                    <m:r>
                      <m:rPr>
                        <m:sty m:val="p"/>
                      </m:rPr>
                      <a:rPr lang="en-US" altLang="ko-KR" sz="1800" i="0" dirty="0" smtClean="0">
                        <a:solidFill>
                          <a:schemeClr val="tx1"/>
                        </a:solidFill>
                        <a:latin typeface="Cambria Math" panose="02040503050406030204" pitchFamily="18" charset="0"/>
                        <a:ea typeface="+mn-ea"/>
                        <a:cs typeface="Arial" panose="020B0604020202020204" pitchFamily="34" charset="0"/>
                      </a:rPr>
                      <m:t>Prob</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𝐼</m:t>
                    </m:r>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𝑡</m:t>
                    </m:r>
                    <m:r>
                      <a:rPr lang="en-US" altLang="ko-KR" sz="1800" i="1" dirty="0" smtClean="0">
                        <a:solidFill>
                          <a:schemeClr val="tx1"/>
                        </a:solidFill>
                        <a:latin typeface="Cambria Math" panose="02040503050406030204" pitchFamily="18" charset="0"/>
                        <a:ea typeface="+mn-ea"/>
                        <a:cs typeface="Arial" panose="020B0604020202020204" pitchFamily="34" charset="0"/>
                      </a:rPr>
                      <m:t>) =0}=1 </m:t>
                    </m:r>
                  </m:oMath>
                </a14:m>
                <a:r>
                  <a:rPr lang="en-US" altLang="ko-KR" sz="1800" dirty="0">
                    <a:solidFill>
                      <a:schemeClr val="tx1"/>
                    </a:solidFill>
                    <a:latin typeface="Arial" panose="020B0604020202020204" pitchFamily="34" charset="0"/>
                    <a:ea typeface="+mn-ea"/>
                    <a:cs typeface="Arial" panose="020B0604020202020204" pitchFamily="34" charset="0"/>
                  </a:rPr>
                  <a:t>because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0</m:t>
                    </m:r>
                  </m:oMath>
                </a14:m>
                <a:r>
                  <a:rPr lang="en-US" altLang="ko-KR" sz="1800" dirty="0">
                    <a:solidFill>
                      <a:schemeClr val="tx1"/>
                    </a:solidFill>
                    <a:latin typeface="Arial" panose="020B0604020202020204" pitchFamily="34" charset="0"/>
                    <a:ea typeface="+mn-ea"/>
                    <a:cs typeface="Arial" panose="020B0604020202020204" pitchFamily="34" charset="0"/>
                  </a:rPr>
                  <a:t> is an absorbing state. The range of times for which the estimate holds can be quite long when N is large and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𝑖</m:t>
                    </m:r>
                    <m:r>
                      <a:rPr lang="en-US" altLang="ko-KR" sz="1800" i="1" baseline="-25000" dirty="0" smtClean="0">
                        <a:solidFill>
                          <a:schemeClr val="tx1"/>
                        </a:solidFill>
                        <a:latin typeface="Cambria Math" panose="02040503050406030204" pitchFamily="18" charset="0"/>
                        <a:ea typeface="+mn-ea"/>
                        <a:cs typeface="Arial" panose="020B0604020202020204" pitchFamily="34" charset="0"/>
                      </a:rPr>
                      <m:t>0</m:t>
                    </m:r>
                  </m:oMath>
                </a14:m>
                <a:r>
                  <a:rPr lang="en-US" altLang="ko-KR" sz="1800" dirty="0">
                    <a:solidFill>
                      <a:schemeClr val="tx1"/>
                    </a:solidFill>
                    <a:latin typeface="Arial" panose="020B0604020202020204" pitchFamily="34" charset="0"/>
                    <a:ea typeface="+mn-ea"/>
                    <a:cs typeface="Arial" panose="020B0604020202020204" pitchFamily="34" charset="0"/>
                  </a:rPr>
                  <a:t> is small.</a:t>
                </a:r>
                <a:endParaRPr lang="ko-KR" altLang="en-US" sz="18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755576" y="3140968"/>
                <a:ext cx="4215982" cy="2952328"/>
              </a:xfrm>
              <a:blipFill>
                <a:blip r:embed="rId3"/>
                <a:stretch>
                  <a:fillRect l="-1301" r="-1445" b="-1649"/>
                </a:stretch>
              </a:blipFill>
            </p:spPr>
            <p:txBody>
              <a:bodyPr/>
              <a:lstStyle/>
              <a:p>
                <a:r>
                  <a:rPr lang="ko-KR" altLang="en-US">
                    <a:noFill/>
                  </a:rPr>
                  <a:t> </a:t>
                </a:r>
              </a:p>
            </p:txBody>
          </p:sp>
        </mc:Fallback>
      </mc:AlternateContent>
      <p:pic>
        <p:nvPicPr>
          <p:cNvPr id="5" name="Picture 2"/>
          <p:cNvPicPr>
            <a:picLocks noChangeAspect="1" noChangeArrowheads="1"/>
          </p:cNvPicPr>
          <p:nvPr/>
        </p:nvPicPr>
        <p:blipFill>
          <a:blip r:embed="rId4" cstate="print"/>
          <a:srcRect/>
          <a:stretch>
            <a:fillRect/>
          </a:stretch>
        </p:blipFill>
        <p:spPr bwMode="auto">
          <a:xfrm>
            <a:off x="4971558" y="3140968"/>
            <a:ext cx="3686174" cy="285807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87C5AC-CA64-47A1-8934-C4D097A790D9}"/>
                  </a:ext>
                </a:extLst>
              </p:cNvPr>
              <p:cNvSpPr txBox="1"/>
              <p:nvPr/>
            </p:nvSpPr>
            <p:spPr>
              <a:xfrm>
                <a:off x="1819440" y="1844824"/>
                <a:ext cx="5762347" cy="1042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b="0" i="0" smtClean="0">
                          <a:latin typeface="Cambria Math" panose="02040503050406030204" pitchFamily="18" charset="0"/>
                        </a:rPr>
                        <m:t>Probability</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of</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an</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Outbreak</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0, 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if</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≤1</m:t>
                              </m:r>
                            </m:e>
                            <m:e>
                              <m:r>
                                <a:rPr lang="en-US" altLang="ko-KR" b="0" i="1" smtClean="0">
                                  <a:latin typeface="Cambria Math" panose="02040503050406030204" pitchFamily="18" charset="0"/>
                                </a:rPr>
                                <m:t>1−</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den>
                                      </m:f>
                                    </m:e>
                                  </m:d>
                                </m:e>
                                <m: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𝑖</m:t>
                                      </m:r>
                                    </m:e>
                                    <m:sub>
                                      <m:r>
                                        <a:rPr lang="en-US" altLang="ko-KR" b="0" i="1" smtClean="0">
                                          <a:latin typeface="Cambria Math" panose="02040503050406030204" pitchFamily="18" charset="0"/>
                                        </a:rPr>
                                        <m:t>0</m:t>
                                      </m:r>
                                    </m:sub>
                                  </m:sSub>
                                </m:sup>
                              </m:sSup>
                              <m:r>
                                <a:rPr lang="en-US" altLang="ko-KR" b="0" i="1" smtClean="0">
                                  <a:latin typeface="Cambria Math" panose="02040503050406030204" pitchFamily="18" charset="0"/>
                                </a:rPr>
                                <m:t>, </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if</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&gt;1</m:t>
                              </m:r>
                            </m:e>
                          </m:eqArr>
                        </m:e>
                      </m:d>
                    </m:oMath>
                  </m:oMathPara>
                </a14:m>
                <a:endParaRPr lang="ko-KR" altLang="en-US" dirty="0"/>
              </a:p>
            </p:txBody>
          </p:sp>
        </mc:Choice>
        <mc:Fallback xmlns="">
          <p:sp>
            <p:nvSpPr>
              <p:cNvPr id="6" name="TextBox 5">
                <a:extLst>
                  <a:ext uri="{FF2B5EF4-FFF2-40B4-BE49-F238E27FC236}">
                    <a16:creationId xmlns:a16="http://schemas.microsoft.com/office/drawing/2014/main" id="{2787C5AC-CA64-47A1-8934-C4D097A790D9}"/>
                  </a:ext>
                </a:extLst>
              </p:cNvPr>
              <p:cNvSpPr txBox="1">
                <a:spLocks noRot="1" noChangeAspect="1" noMove="1" noResize="1" noEditPoints="1" noAdjustHandles="1" noChangeArrowheads="1" noChangeShapeType="1" noTextEdit="1"/>
              </p:cNvSpPr>
              <p:nvPr/>
            </p:nvSpPr>
            <p:spPr>
              <a:xfrm>
                <a:off x="1819440" y="1844824"/>
                <a:ext cx="5762347" cy="1042850"/>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41439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Probability of an Outbreak</a:t>
            </a:r>
            <a:endParaRPr lang="ko-KR" altLang="en-US" dirty="0">
              <a:latin typeface="Arial" panose="020B0604020202020204" pitchFamily="34" charset="0"/>
              <a:cs typeface="Arial" panose="020B0604020202020204" pitchFamily="34" charset="0"/>
            </a:endParaRPr>
          </a:p>
        </p:txBody>
      </p:sp>
      <p:pic>
        <p:nvPicPr>
          <p:cNvPr id="36866" name="Picture 2"/>
          <p:cNvPicPr>
            <a:picLocks noChangeAspect="1" noChangeArrowheads="1"/>
          </p:cNvPicPr>
          <p:nvPr/>
        </p:nvPicPr>
        <p:blipFill>
          <a:blip r:embed="rId2" cstate="print"/>
          <a:srcRect/>
          <a:stretch>
            <a:fillRect/>
          </a:stretch>
        </p:blipFill>
        <p:spPr bwMode="auto">
          <a:xfrm>
            <a:off x="1414463" y="2105744"/>
            <a:ext cx="6315075" cy="4419600"/>
          </a:xfrm>
          <a:prstGeom prst="rect">
            <a:avLst/>
          </a:prstGeom>
          <a:noFill/>
          <a:ln w="9525">
            <a:noFill/>
            <a:miter lim="800000"/>
            <a:headEnd/>
            <a:tailEnd/>
          </a:ln>
        </p:spPr>
      </p:pic>
      <p:sp>
        <p:nvSpPr>
          <p:cNvPr id="4" name="직사각형 3"/>
          <p:cNvSpPr/>
          <p:nvPr/>
        </p:nvSpPr>
        <p:spPr>
          <a:xfrm>
            <a:off x="3275856" y="1691516"/>
            <a:ext cx="2986780"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DTMC SIS epidemic model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035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Quasi-stationary Probability Distribution</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직사각형 3"/>
              <p:cNvSpPr/>
              <p:nvPr/>
            </p:nvSpPr>
            <p:spPr>
              <a:xfrm>
                <a:off x="755576" y="1772816"/>
                <a:ext cx="7488832" cy="4228530"/>
              </a:xfrm>
              <a:prstGeom prst="rect">
                <a:avLst/>
              </a:prstGeom>
            </p:spPr>
            <p:txBody>
              <a:bodyPr wrap="square">
                <a:spAutoFit/>
              </a:bodyPr>
              <a:lstStyle/>
              <a:p>
                <a:pPr>
                  <a:lnSpc>
                    <a:spcPct val="120000"/>
                  </a:lnSpc>
                </a:pPr>
                <a:r>
                  <a:rPr lang="en-US" altLang="ko-KR" dirty="0">
                    <a:latin typeface="Arial" panose="020B0604020202020204" pitchFamily="34" charset="0"/>
                    <a:cs typeface="Arial" panose="020B0604020202020204" pitchFamily="34" charset="0"/>
                  </a:rPr>
                  <a:t>Because </a:t>
                </a:r>
                <a:r>
                  <a:rPr lang="en-US" altLang="ko-KR" b="1" dirty="0">
                    <a:latin typeface="Arial" panose="020B0604020202020204" pitchFamily="34" charset="0"/>
                    <a:cs typeface="Arial" panose="020B0604020202020204" pitchFamily="34" charset="0"/>
                  </a:rPr>
                  <a:t>the zero state in the stochastic SIS epidemic models is absorbing</a:t>
                </a:r>
                <a:r>
                  <a:rPr lang="en-US" altLang="ko-KR" dirty="0">
                    <a:latin typeface="Arial" panose="020B0604020202020204" pitchFamily="34" charset="0"/>
                    <a:cs typeface="Arial" panose="020B0604020202020204" pitchFamily="34" charset="0"/>
                  </a:rPr>
                  <a:t>, </a:t>
                </a:r>
                <a:r>
                  <a:rPr lang="en-US" altLang="ko-KR" u="sng" dirty="0">
                    <a:latin typeface="Arial" panose="020B0604020202020204" pitchFamily="34" charset="0"/>
                    <a:cs typeface="Arial" panose="020B0604020202020204" pitchFamily="34" charset="0"/>
                  </a:rPr>
                  <a:t>the unique stationary distribution</a:t>
                </a:r>
                <a:r>
                  <a:rPr lang="en-US" altLang="ko-KR" dirty="0">
                    <a:latin typeface="Arial" panose="020B0604020202020204" pitchFamily="34" charset="0"/>
                    <a:cs typeface="Arial" panose="020B0604020202020204" pitchFamily="34" charset="0"/>
                  </a:rPr>
                  <a:t> approached </a:t>
                </a:r>
                <a:r>
                  <a:rPr lang="en-US" altLang="ko-KR" u="sng" dirty="0">
                    <a:latin typeface="Arial" panose="020B0604020202020204" pitchFamily="34" charset="0"/>
                    <a:cs typeface="Arial" panose="020B0604020202020204" pitchFamily="34" charset="0"/>
                  </a:rPr>
                  <a:t>asymptotically</a:t>
                </a:r>
                <a:r>
                  <a:rPr lang="en-US" altLang="ko-KR" dirty="0">
                    <a:latin typeface="Arial" panose="020B0604020202020204" pitchFamily="34" charset="0"/>
                    <a:cs typeface="Arial" panose="020B0604020202020204" pitchFamily="34" charset="0"/>
                  </a:rPr>
                  <a:t> by the stochastic process is </a:t>
                </a:r>
                <a:r>
                  <a:rPr lang="en-US" altLang="ko-KR" u="sng" dirty="0">
                    <a:latin typeface="Arial" panose="020B0604020202020204" pitchFamily="34" charset="0"/>
                    <a:cs typeface="Arial" panose="020B0604020202020204" pitchFamily="34" charset="0"/>
                  </a:rPr>
                  <a:t>the disease-free equilibrium</a:t>
                </a:r>
                <a:r>
                  <a:rPr lang="en-US" altLang="ko-KR" dirty="0">
                    <a:latin typeface="Arial" panose="020B0604020202020204" pitchFamily="34" charset="0"/>
                    <a:cs typeface="Arial" panose="020B0604020202020204" pitchFamily="34" charset="0"/>
                  </a:rPr>
                  <a:t>. However, prior to absorption, the process approaches what </a:t>
                </a:r>
                <a:r>
                  <a:rPr lang="en-US" altLang="ko-KR" u="sng" dirty="0">
                    <a:latin typeface="Arial" panose="020B0604020202020204" pitchFamily="34" charset="0"/>
                    <a:cs typeface="Arial" panose="020B0604020202020204" pitchFamily="34" charset="0"/>
                  </a:rPr>
                  <a:t>appears to be a stationary distribution</a:t>
                </a:r>
                <a:r>
                  <a:rPr lang="en-US" altLang="ko-KR" dirty="0">
                    <a:latin typeface="Arial" panose="020B0604020202020204" pitchFamily="34" charset="0"/>
                    <a:cs typeface="Arial" panose="020B0604020202020204" pitchFamily="34" charset="0"/>
                  </a:rPr>
                  <a:t> that is different from the disease-free equilibrium. This distribution is known as the </a:t>
                </a:r>
                <a:r>
                  <a:rPr lang="en-US" altLang="ko-KR" b="1" dirty="0">
                    <a:solidFill>
                      <a:srgbClr val="FF0000"/>
                    </a:solidFill>
                    <a:latin typeface="Arial" panose="020B0604020202020204" pitchFamily="34" charset="0"/>
                    <a:cs typeface="Arial" panose="020B0604020202020204" pitchFamily="34" charset="0"/>
                  </a:rPr>
                  <a:t>quasi-stationary probability distribution</a:t>
                </a:r>
                <a:r>
                  <a:rPr lang="en-US" altLang="ko-KR" dirty="0">
                    <a:latin typeface="Arial" panose="020B0604020202020204" pitchFamily="34" charset="0"/>
                    <a:cs typeface="Arial" panose="020B0604020202020204" pitchFamily="34" charset="0"/>
                  </a:rPr>
                  <a:t>.  </a:t>
                </a:r>
              </a:p>
              <a:p>
                <a:pPr>
                  <a:lnSpc>
                    <a:spcPct val="120000"/>
                  </a:lnSpc>
                </a:pPr>
                <a:endParaRPr lang="en-US" altLang="ko-KR" dirty="0">
                  <a:latin typeface="Arial" panose="020B0604020202020204" pitchFamily="34" charset="0"/>
                  <a:cs typeface="Arial" panose="020B0604020202020204" pitchFamily="34" charset="0"/>
                </a:endParaRPr>
              </a:p>
              <a:p>
                <a:pPr>
                  <a:lnSpc>
                    <a:spcPct val="130000"/>
                  </a:lnSpc>
                  <a:spcBef>
                    <a:spcPts val="0"/>
                  </a:spcBef>
                </a:pPr>
                <a:r>
                  <a:rPr lang="en-US" altLang="ko-KR" dirty="0">
                    <a:latin typeface="Arial" panose="020B0604020202020204" pitchFamily="34" charset="0"/>
                    <a:cs typeface="Arial" panose="020B0604020202020204" pitchFamily="34" charset="0"/>
                  </a:rPr>
                  <a:t>Let the distribution </a:t>
                </a:r>
                <a14:m>
                  <m:oMath xmlns:m="http://schemas.openxmlformats.org/officeDocument/2006/math">
                    <m:r>
                      <a:rPr lang="en-US" altLang="ko-KR" b="0" i="1" smtClean="0">
                        <a:latin typeface="Cambria Math" panose="02040503050406030204" pitchFamily="18" charset="0"/>
                        <a:cs typeface="Arial" panose="020B0604020202020204" pitchFamily="34" charset="0"/>
                      </a:rPr>
                      <m:t>𝑞</m:t>
                    </m:r>
                    <m:d>
                      <m:dPr>
                        <m:ctrlPr>
                          <a:rPr lang="en-US" altLang="ko-KR" b="0" i="1" smtClean="0">
                            <a:latin typeface="Cambria Math" panose="02040503050406030204" pitchFamily="18" charset="0"/>
                            <a:cs typeface="Arial" panose="020B0604020202020204" pitchFamily="34" charset="0"/>
                          </a:rPr>
                        </m:ctrlPr>
                      </m:dPr>
                      <m:e>
                        <m:r>
                          <a:rPr lang="en-US" altLang="ko-KR" b="0" i="1" smtClean="0">
                            <a:latin typeface="Cambria Math" panose="02040503050406030204" pitchFamily="18" charset="0"/>
                            <a:cs typeface="Arial" panose="020B0604020202020204" pitchFamily="34" charset="0"/>
                          </a:rPr>
                          <m:t>𝑡</m:t>
                        </m:r>
                      </m:e>
                    </m:d>
                  </m:oMath>
                </a14:m>
                <a:r>
                  <a:rPr lang="en-US" altLang="ko-KR" dirty="0">
                    <a:latin typeface="Arial" panose="020B0604020202020204" pitchFamily="34" charset="0"/>
                    <a:cs typeface="Arial" panose="020B0604020202020204" pitchFamily="34" charset="0"/>
                  </a:rPr>
                  <a:t> </a:t>
                </a:r>
                <a:r>
                  <a:rPr lang="en-US" altLang="ko-KR" u="sng" dirty="0">
                    <a:latin typeface="Arial" panose="020B0604020202020204" pitchFamily="34" charset="0"/>
                    <a:cs typeface="Arial" panose="020B0604020202020204" pitchFamily="34" charset="0"/>
                  </a:rPr>
                  <a:t>conditioned</a:t>
                </a:r>
                <a:r>
                  <a:rPr lang="en-US" altLang="ko-KR" dirty="0">
                    <a:latin typeface="Arial" panose="020B0604020202020204" pitchFamily="34" charset="0"/>
                    <a:cs typeface="Arial" panose="020B0604020202020204" pitchFamily="34" charset="0"/>
                  </a:rPr>
                  <a:t> on </a:t>
                </a:r>
                <a:r>
                  <a:rPr lang="en-US" altLang="ko-KR" u="sng" dirty="0" err="1">
                    <a:latin typeface="Arial" panose="020B0604020202020204" pitchFamily="34" charset="0"/>
                    <a:cs typeface="Arial" panose="020B0604020202020204" pitchFamily="34" charset="0"/>
                  </a:rPr>
                  <a:t>nonextinction</a:t>
                </a:r>
                <a:r>
                  <a:rPr lang="en-US" altLang="ko-KR" dirty="0">
                    <a:latin typeface="Arial" panose="020B0604020202020204" pitchFamily="34" charset="0"/>
                    <a:cs typeface="Arial" panose="020B0604020202020204" pitchFamily="34" charset="0"/>
                  </a:rPr>
                  <a:t> for the CTMC SIS epidemic </a:t>
                </a:r>
                <a:r>
                  <a:rPr lang="fr-FR" altLang="ko-KR" dirty="0">
                    <a:latin typeface="Arial" panose="020B0604020202020204" pitchFamily="34" charset="0"/>
                    <a:cs typeface="Arial" panose="020B0604020202020204" pitchFamily="34" charset="0"/>
                  </a:rPr>
                  <a:t>model be denoted as </a:t>
                </a:r>
                <a14:m>
                  <m:oMath xmlns:m="http://schemas.openxmlformats.org/officeDocument/2006/math">
                    <m:r>
                      <a:rPr lang="fr-FR" altLang="ko-KR" i="1" dirty="0" smtClean="0">
                        <a:latin typeface="Cambria Math" panose="02040503050406030204" pitchFamily="18" charset="0"/>
                        <a:cs typeface="Arial" panose="020B0604020202020204" pitchFamily="34" charset="0"/>
                      </a:rPr>
                      <m:t>𝑞</m:t>
                    </m:r>
                    <m:r>
                      <a:rPr lang="fr-FR" altLang="ko-KR" i="1" dirty="0" smtClean="0">
                        <a:latin typeface="Cambria Math" panose="02040503050406030204" pitchFamily="18" charset="0"/>
                        <a:cs typeface="Arial" panose="020B0604020202020204" pitchFamily="34" charset="0"/>
                      </a:rPr>
                      <m:t>(</m:t>
                    </m:r>
                    <m:r>
                      <a:rPr lang="fr-FR" altLang="ko-KR" i="1" dirty="0" smtClean="0">
                        <a:latin typeface="Cambria Math" panose="02040503050406030204" pitchFamily="18" charset="0"/>
                        <a:cs typeface="Arial" panose="020B0604020202020204" pitchFamily="34" charset="0"/>
                      </a:rPr>
                      <m:t>𝑡</m:t>
                    </m:r>
                    <m:r>
                      <a:rPr lang="fr-FR" altLang="ko-KR" i="1" dirty="0" smtClean="0">
                        <a:latin typeface="Cambria Math" panose="02040503050406030204" pitchFamily="18" charset="0"/>
                        <a:cs typeface="Arial" panose="020B0604020202020204" pitchFamily="34" charset="0"/>
                      </a:rPr>
                      <m:t>)=</m:t>
                    </m:r>
                    <m:d>
                      <m:dPr>
                        <m:ctrlPr>
                          <a:rPr lang="fr-FR" altLang="ko-KR" i="1" dirty="0" smtClean="0">
                            <a:latin typeface="Cambria Math" panose="02040503050406030204" pitchFamily="18" charset="0"/>
                            <a:cs typeface="Arial" panose="020B0604020202020204" pitchFamily="34" charset="0"/>
                          </a:rPr>
                        </m:ctrlPr>
                      </m:dPr>
                      <m:e>
                        <m:sSub>
                          <m:sSubPr>
                            <m:ctrlPr>
                              <a:rPr lang="en-US" altLang="ko-KR" b="0" i="1" dirty="0" smtClean="0">
                                <a:latin typeface="Cambria Math" panose="02040503050406030204" pitchFamily="18" charset="0"/>
                                <a:cs typeface="Arial" panose="020B0604020202020204" pitchFamily="34" charset="0"/>
                              </a:rPr>
                            </m:ctrlPr>
                          </m:sSubPr>
                          <m:e>
                            <m:r>
                              <a:rPr lang="fr-FR" altLang="ko-KR" i="1" dirty="0" smtClean="0">
                                <a:latin typeface="Cambria Math" panose="02040503050406030204" pitchFamily="18" charset="0"/>
                                <a:cs typeface="Arial" panose="020B0604020202020204" pitchFamily="34" charset="0"/>
                              </a:rPr>
                              <m:t>𝑞</m:t>
                            </m:r>
                          </m:e>
                          <m:sub>
                            <m:r>
                              <a:rPr lang="en-US" altLang="ko-KR" b="0" i="1" dirty="0" smtClean="0">
                                <a:latin typeface="Cambria Math" panose="02040503050406030204" pitchFamily="18" charset="0"/>
                                <a:cs typeface="Arial" panose="020B0604020202020204" pitchFamily="34" charset="0"/>
                              </a:rPr>
                              <m:t>1</m:t>
                            </m:r>
                          </m:sub>
                        </m:sSub>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𝑡</m:t>
                            </m:r>
                          </m:e>
                        </m:d>
                        <m:r>
                          <a:rPr lang="fr-FR" altLang="ko-KR" i="1" dirty="0">
                            <a:latin typeface="Cambria Math" panose="02040503050406030204" pitchFamily="18" charset="0"/>
                            <a:cs typeface="Arial" panose="020B0604020202020204" pitchFamily="34" charset="0"/>
                          </a:rPr>
                          <m:t>, . . . , </m:t>
                        </m:r>
                        <m:sSub>
                          <m:sSubPr>
                            <m:ctrlPr>
                              <a:rPr lang="en-US" altLang="ko-KR" b="0" i="1" dirty="0" smtClean="0">
                                <a:latin typeface="Cambria Math" panose="02040503050406030204" pitchFamily="18" charset="0"/>
                                <a:cs typeface="Arial" panose="020B0604020202020204" pitchFamily="34" charset="0"/>
                              </a:rPr>
                            </m:ctrlPr>
                          </m:sSubPr>
                          <m:e>
                            <m:r>
                              <a:rPr lang="fr-FR" altLang="ko-KR" i="1" dirty="0">
                                <a:latin typeface="Cambria Math" panose="02040503050406030204" pitchFamily="18" charset="0"/>
                                <a:cs typeface="Arial" panose="020B0604020202020204" pitchFamily="34" charset="0"/>
                              </a:rPr>
                              <m:t>𝑞</m:t>
                            </m:r>
                          </m:e>
                          <m:sub>
                            <m:r>
                              <a:rPr lang="fr-FR" altLang="ko-KR" i="1" dirty="0">
                                <a:latin typeface="Cambria Math" panose="02040503050406030204" pitchFamily="18" charset="0"/>
                                <a:cs typeface="Arial" panose="020B0604020202020204" pitchFamily="34" charset="0"/>
                              </a:rPr>
                              <m:t>𝑁</m:t>
                            </m:r>
                          </m:sub>
                        </m:sSub>
                        <m:d>
                          <m:dPr>
                            <m:ctrlPr>
                              <a:rPr lang="fr-FR" altLang="ko-KR" b="0" i="1" dirty="0">
                                <a:latin typeface="Cambria Math" panose="02040503050406030204" pitchFamily="18" charset="0"/>
                                <a:cs typeface="Arial" panose="020B0604020202020204" pitchFamily="34" charset="0"/>
                              </a:rPr>
                            </m:ctrlPr>
                          </m:dPr>
                          <m:e>
                            <m:r>
                              <a:rPr lang="fr-FR" altLang="ko-KR" i="1" dirty="0">
                                <a:latin typeface="Cambria Math" panose="02040503050406030204" pitchFamily="18" charset="0"/>
                                <a:cs typeface="Arial" panose="020B0604020202020204" pitchFamily="34" charset="0"/>
                              </a:rPr>
                              <m:t>𝑡</m:t>
                            </m:r>
                          </m:e>
                        </m:d>
                      </m:e>
                    </m:d>
                    <m:r>
                      <a:rPr lang="fr-FR" altLang="ko-KR" i="1" baseline="30000" dirty="0">
                        <a:latin typeface="Cambria Math" panose="02040503050406030204" pitchFamily="18" charset="0"/>
                        <a:cs typeface="Arial" panose="020B0604020202020204" pitchFamily="34" charset="0"/>
                      </a:rPr>
                      <m:t>𝑇</m:t>
                    </m:r>
                    <m:r>
                      <a:rPr lang="fr-FR" altLang="ko-KR" i="1" dirty="0">
                        <a:latin typeface="Cambria Math" panose="02040503050406030204" pitchFamily="18" charset="0"/>
                        <a:cs typeface="Arial" panose="020B0604020202020204" pitchFamily="34" charset="0"/>
                      </a:rPr>
                      <m:t>.</m:t>
                    </m:r>
                  </m:oMath>
                </a14:m>
                <a:endParaRPr lang="fr-FR" altLang="ko-KR" dirty="0">
                  <a:latin typeface="Arial" panose="020B0604020202020204" pitchFamily="34" charset="0"/>
                  <a:cs typeface="Arial" panose="020B0604020202020204" pitchFamily="34" charset="0"/>
                </a:endParaRPr>
              </a:p>
              <a:p>
                <a:pPr algn="ctr">
                  <a:lnSpc>
                    <a:spcPct val="130000"/>
                  </a:lnSpc>
                  <a:spcBef>
                    <a:spcPts val="0"/>
                  </a:spcBef>
                </a:pPr>
                <a14:m>
                  <m:oMathPara xmlns:m="http://schemas.openxmlformats.org/officeDocument/2006/math">
                    <m:oMathParaPr>
                      <m:jc m:val="centerGroup"/>
                    </m:oMathParaPr>
                    <m:oMath xmlns:m="http://schemas.openxmlformats.org/officeDocument/2006/math">
                      <m:sSub>
                        <m:sSubPr>
                          <m:ctrlPr>
                            <a:rPr lang="en-US" altLang="ko-KR" b="0" i="1" dirty="0" smtClean="0">
                              <a:latin typeface="Cambria Math" panose="02040503050406030204" pitchFamily="18" charset="0"/>
                              <a:cs typeface="Arial" panose="020B0604020202020204" pitchFamily="34" charset="0"/>
                            </a:rPr>
                          </m:ctrlPr>
                        </m:sSubPr>
                        <m:e>
                          <m:r>
                            <a:rPr lang="en-US" altLang="ko-KR" b="0" i="1" dirty="0" smtClean="0">
                              <a:latin typeface="Cambria Math" panose="02040503050406030204" pitchFamily="18" charset="0"/>
                              <a:cs typeface="Arial" panose="020B0604020202020204" pitchFamily="34" charset="0"/>
                            </a:rPr>
                            <m:t>𝑝</m:t>
                          </m:r>
                        </m:e>
                        <m:sub>
                          <m:r>
                            <a:rPr lang="en-US" altLang="ko-KR" b="0" i="1" dirty="0" smtClean="0">
                              <a:latin typeface="Cambria Math" panose="02040503050406030204" pitchFamily="18" charset="0"/>
                              <a:cs typeface="Arial" panose="020B0604020202020204" pitchFamily="34" charset="0"/>
                            </a:rPr>
                            <m:t>𝑖</m:t>
                          </m:r>
                        </m:sub>
                      </m:sSub>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𝑡</m:t>
                          </m:r>
                        </m:e>
                      </m:d>
                      <m:r>
                        <a:rPr lang="en-US" altLang="ko-KR" b="0" i="1" dirty="0" smtClean="0">
                          <a:latin typeface="Cambria Math" panose="02040503050406030204" pitchFamily="18" charset="0"/>
                          <a:cs typeface="Arial" panose="020B0604020202020204" pitchFamily="34" charset="0"/>
                        </a:rPr>
                        <m:t>=</m:t>
                      </m:r>
                      <m:r>
                        <m:rPr>
                          <m:sty m:val="p"/>
                        </m:rPr>
                        <a:rPr lang="en-US" altLang="ko-KR" b="0" i="0" dirty="0" smtClean="0">
                          <a:latin typeface="Cambria Math" panose="02040503050406030204" pitchFamily="18" charset="0"/>
                          <a:cs typeface="Arial" panose="020B0604020202020204" pitchFamily="34" charset="0"/>
                        </a:rPr>
                        <m:t>Prob</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𝐼</m:t>
                      </m:r>
                      <m:d>
                        <m:dPr>
                          <m:ctrlPr>
                            <a:rPr lang="en-US" altLang="ko-KR" i="1" dirty="0">
                              <a:latin typeface="Cambria Math" panose="02040503050406030204" pitchFamily="18" charset="0"/>
                              <a:cs typeface="Arial" panose="020B0604020202020204" pitchFamily="34" charset="0"/>
                            </a:rPr>
                          </m:ctrlPr>
                        </m:dPr>
                        <m:e>
                          <m:r>
                            <a:rPr lang="en-US" altLang="ko-KR" i="1" dirty="0">
                              <a:latin typeface="Cambria Math" panose="02040503050406030204" pitchFamily="18" charset="0"/>
                              <a:cs typeface="Arial" panose="020B0604020202020204" pitchFamily="34" charset="0"/>
                            </a:rPr>
                            <m:t>𝑡</m:t>
                          </m:r>
                        </m:e>
                      </m:d>
                      <m:r>
                        <a:rPr lang="en-US" altLang="ko-KR" b="0" i="1" dirty="0" smtClean="0">
                          <a:latin typeface="Cambria Math" panose="02040503050406030204" pitchFamily="18" charset="0"/>
                          <a:cs typeface="Arial" panose="020B0604020202020204" pitchFamily="34" charset="0"/>
                        </a:rPr>
                        <m:t>=</m:t>
                      </m:r>
                      <m:r>
                        <a:rPr lang="en-US" altLang="ko-KR" b="0" i="1" dirty="0" smtClean="0">
                          <a:latin typeface="Cambria Math" panose="02040503050406030204" pitchFamily="18" charset="0"/>
                          <a:cs typeface="Arial" panose="020B0604020202020204" pitchFamily="34" charset="0"/>
                        </a:rPr>
                        <m:t>𝑖</m:t>
                      </m:r>
                      <m:r>
                        <a:rPr lang="en-US" altLang="ko-KR" i="1" dirty="0">
                          <a:latin typeface="Cambria Math" panose="02040503050406030204" pitchFamily="18" charset="0"/>
                          <a:cs typeface="Arial" panose="020B0604020202020204" pitchFamily="34" charset="0"/>
                        </a:rPr>
                        <m:t> | </m:t>
                      </m:r>
                      <m:r>
                        <a:rPr lang="en-US" altLang="ko-KR" i="1" dirty="0">
                          <a:latin typeface="Cambria Math" panose="02040503050406030204" pitchFamily="18" charset="0"/>
                          <a:cs typeface="Arial" panose="020B0604020202020204" pitchFamily="34" charset="0"/>
                        </a:rPr>
                        <m:t>𝐼</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𝑠</m:t>
                      </m:r>
                      <m:r>
                        <a:rPr lang="en-US" altLang="ko-KR" i="1" dirty="0">
                          <a:latin typeface="Cambria Math" panose="02040503050406030204" pitchFamily="18" charset="0"/>
                          <a:cs typeface="Arial" panose="020B0604020202020204" pitchFamily="34" charset="0"/>
                        </a:rPr>
                        <m:t>)&gt;0, </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&gt;</m:t>
                      </m:r>
                      <m:r>
                        <a:rPr lang="en-US" altLang="ko-KR" i="1" dirty="0">
                          <a:latin typeface="Cambria Math" panose="02040503050406030204" pitchFamily="18" charset="0"/>
                          <a:cs typeface="Arial" panose="020B0604020202020204" pitchFamily="34" charset="0"/>
                        </a:rPr>
                        <m:t>𝑠</m:t>
                      </m:r>
                      <m:r>
                        <a:rPr lang="en-US" altLang="ko-KR" i="1" dirty="0">
                          <a:latin typeface="Cambria Math" panose="02040503050406030204" pitchFamily="18" charset="0"/>
                          <a:cs typeface="Arial" panose="020B0604020202020204" pitchFamily="34" charset="0"/>
                        </a:rPr>
                        <m:t>}</m:t>
                      </m:r>
                    </m:oMath>
                  </m:oMathPara>
                </a14:m>
                <a:endParaRPr lang="en-US" altLang="ko-KR" dirty="0">
                  <a:latin typeface="Arial" panose="020B0604020202020204" pitchFamily="34" charset="0"/>
                  <a:cs typeface="Arial" panose="020B0604020202020204" pitchFamily="34" charset="0"/>
                </a:endParaRPr>
              </a:p>
              <a:p>
                <a:pPr>
                  <a:lnSpc>
                    <a:spcPct val="130000"/>
                  </a:lnSpc>
                </a:pPr>
                <a:r>
                  <a:rPr lang="en-US" altLang="ko-KR" dirty="0">
                    <a:latin typeface="Arial" panose="020B0604020202020204" pitchFamily="34" charset="0"/>
                    <a:cs typeface="Arial" panose="020B0604020202020204" pitchFamily="34" charset="0"/>
                  </a:rPr>
                  <a:t>Because the </a:t>
                </a:r>
                <a14:m>
                  <m:oMath xmlns:m="http://schemas.openxmlformats.org/officeDocument/2006/math">
                    <m:r>
                      <a:rPr lang="en-US" altLang="ko-KR" i="1" dirty="0" smtClean="0">
                        <a:latin typeface="Cambria Math" panose="02040503050406030204" pitchFamily="18" charset="0"/>
                        <a:cs typeface="Arial" panose="020B0604020202020204" pitchFamily="34" charset="0"/>
                      </a:rPr>
                      <m:t>0</m:t>
                    </m:r>
                  </m:oMath>
                </a14:m>
                <a:r>
                  <a:rPr lang="en-US" altLang="ko-KR" dirty="0">
                    <a:latin typeface="Arial" panose="020B0604020202020204" pitchFamily="34" charset="0"/>
                    <a:cs typeface="Arial" panose="020B0604020202020204" pitchFamily="34" charset="0"/>
                  </a:rPr>
                  <a:t> state is absorbing, </a:t>
                </a:r>
                <a:endParaRPr lang="en-US" altLang="ko-KR" i="0" dirty="0">
                  <a:latin typeface="Cambria Math" panose="02040503050406030204" pitchFamily="18" charset="0"/>
                  <a:cs typeface="Arial" panose="020B0604020202020204" pitchFamily="34" charset="0"/>
                </a:endParaRPr>
              </a:p>
              <a:p>
                <a:pPr>
                  <a:lnSpc>
                    <a:spcPct val="130000"/>
                  </a:lnSpc>
                </a:pPr>
                <a14:m>
                  <m:oMathPara xmlns:m="http://schemas.openxmlformats.org/officeDocument/2006/math">
                    <m:oMathParaPr>
                      <m:jc m:val="centerGroup"/>
                    </m:oMathParaPr>
                    <m:oMath xmlns:m="http://schemas.openxmlformats.org/officeDocument/2006/math">
                      <m:r>
                        <m:rPr>
                          <m:sty m:val="p"/>
                        </m:rPr>
                        <a:rPr lang="en-US" altLang="ko-KR" i="0" dirty="0" smtClean="0">
                          <a:latin typeface="Cambria Math" panose="02040503050406030204" pitchFamily="18" charset="0"/>
                          <a:cs typeface="Arial" panose="020B0604020202020204" pitchFamily="34" charset="0"/>
                        </a:rPr>
                        <m:t>Prob</m:t>
                      </m:r>
                      <m:d>
                        <m:dPr>
                          <m:begChr m:val="{"/>
                          <m:endChr m:val="}"/>
                          <m:ctrlPr>
                            <a:rPr lang="en-US" altLang="ko-KR" i="1" dirty="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𝐼</m:t>
                          </m:r>
                          <m:d>
                            <m:dPr>
                              <m:ctrlPr>
                                <a:rPr lang="en-US" altLang="ko-KR" b="0" i="1" dirty="0" smtClean="0">
                                  <a:latin typeface="Cambria Math" panose="02040503050406030204" pitchFamily="18" charset="0"/>
                                  <a:cs typeface="Arial" panose="020B0604020202020204" pitchFamily="34" charset="0"/>
                                </a:rPr>
                              </m:ctrlPr>
                            </m:dPr>
                            <m:e>
                              <m:r>
                                <a:rPr lang="en-US" altLang="ko-KR" b="0" i="1" dirty="0" smtClean="0">
                                  <a:latin typeface="Cambria Math" panose="02040503050406030204" pitchFamily="18" charset="0"/>
                                  <a:cs typeface="Arial" panose="020B0604020202020204" pitchFamily="34" charset="0"/>
                                </a:rPr>
                                <m:t>𝑡</m:t>
                              </m:r>
                            </m:e>
                          </m:d>
                          <m:r>
                            <a:rPr lang="en-US" altLang="ko-KR" b="0" i="1" dirty="0" smtClean="0">
                              <a:latin typeface="Cambria Math" panose="02040503050406030204" pitchFamily="18" charset="0"/>
                              <a:cs typeface="Arial" panose="020B0604020202020204" pitchFamily="34" charset="0"/>
                            </a:rPr>
                            <m:t>&gt;0|</m:t>
                          </m:r>
                          <m:r>
                            <a:rPr lang="en-US" altLang="ko-KR" i="1" dirty="0">
                              <a:latin typeface="Cambria Math" panose="02040503050406030204" pitchFamily="18" charset="0"/>
                              <a:cs typeface="Arial" panose="020B0604020202020204" pitchFamily="34" charset="0"/>
                            </a:rPr>
                            <m:t>𝐼</m:t>
                          </m:r>
                          <m:d>
                            <m:dPr>
                              <m:ctrlPr>
                                <a:rPr lang="en-US" altLang="ko-KR" i="1" dirty="0">
                                  <a:latin typeface="Cambria Math" panose="02040503050406030204" pitchFamily="18" charset="0"/>
                                  <a:cs typeface="Arial" panose="020B0604020202020204" pitchFamily="34" charset="0"/>
                                </a:rPr>
                              </m:ctrlPr>
                            </m:dPr>
                            <m:e>
                              <m:r>
                                <a:rPr lang="en-US" altLang="ko-KR" i="1" dirty="0">
                                  <a:latin typeface="Cambria Math" panose="02040503050406030204" pitchFamily="18" charset="0"/>
                                  <a:cs typeface="Arial" panose="020B0604020202020204" pitchFamily="34" charset="0"/>
                                </a:rPr>
                                <m:t>𝑠</m:t>
                              </m:r>
                            </m:e>
                          </m:d>
                          <m:r>
                            <a:rPr lang="en-US" altLang="ko-KR" i="1" dirty="0">
                              <a:latin typeface="Cambria Math" panose="02040503050406030204" pitchFamily="18" charset="0"/>
                              <a:cs typeface="Arial" panose="020B0604020202020204" pitchFamily="34" charset="0"/>
                            </a:rPr>
                            <m:t>&gt;0, </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&gt;</m:t>
                          </m:r>
                          <m:r>
                            <a:rPr lang="en-US" altLang="ko-KR" i="1" dirty="0">
                              <a:latin typeface="Cambria Math" panose="02040503050406030204" pitchFamily="18" charset="0"/>
                              <a:cs typeface="Arial" panose="020B0604020202020204" pitchFamily="34" charset="0"/>
                            </a:rPr>
                            <m:t>𝑠</m:t>
                          </m:r>
                        </m:e>
                      </m:d>
                      <m:r>
                        <a:rPr lang="en-US" altLang="ko-KR" i="1" dirty="0">
                          <a:latin typeface="Cambria Math" panose="02040503050406030204" pitchFamily="18" charset="0"/>
                          <a:cs typeface="Arial" panose="020B0604020202020204" pitchFamily="34" charset="0"/>
                        </a:rPr>
                        <m:t>= 1− </m:t>
                      </m:r>
                      <m:r>
                        <a:rPr lang="en-US" altLang="ko-KR" i="1" dirty="0">
                          <a:latin typeface="Cambria Math" panose="02040503050406030204" pitchFamily="18" charset="0"/>
                          <a:cs typeface="Arial" panose="020B0604020202020204" pitchFamily="34" charset="0"/>
                        </a:rPr>
                        <m:t>𝑝</m:t>
                      </m:r>
                      <m:r>
                        <a:rPr lang="en-US" altLang="ko-KR" i="1" baseline="-25000" dirty="0">
                          <a:latin typeface="Cambria Math" panose="02040503050406030204" pitchFamily="18" charset="0"/>
                          <a:cs typeface="Arial" panose="020B0604020202020204" pitchFamily="34" charset="0"/>
                        </a:rPr>
                        <m:t>0</m:t>
                      </m:r>
                      <m:r>
                        <a:rPr lang="en-US" altLang="ko-KR" i="1" dirty="0">
                          <a:latin typeface="Cambria Math" panose="02040503050406030204" pitchFamily="18" charset="0"/>
                          <a:cs typeface="Arial" panose="020B0604020202020204" pitchFamily="34" charset="0"/>
                        </a:rPr>
                        <m:t>(</m:t>
                      </m:r>
                      <m:r>
                        <a:rPr lang="en-US" altLang="ko-KR" i="1" dirty="0">
                          <a:latin typeface="Cambria Math" panose="02040503050406030204" pitchFamily="18" charset="0"/>
                          <a:cs typeface="Arial" panose="020B0604020202020204" pitchFamily="34" charset="0"/>
                        </a:rPr>
                        <m:t>𝑡</m:t>
                      </m:r>
                      <m:r>
                        <a:rPr lang="en-US" altLang="ko-KR" i="1" dirty="0">
                          <a:latin typeface="Cambria Math" panose="02040503050406030204" pitchFamily="18" charset="0"/>
                          <a:cs typeface="Arial" panose="020B0604020202020204" pitchFamily="34" charset="0"/>
                        </a:rPr>
                        <m:t>).</m:t>
                      </m:r>
                    </m:oMath>
                  </m:oMathPara>
                </a14:m>
                <a:endParaRPr lang="en-US" altLang="ko-KR" dirty="0">
                  <a:latin typeface="Arial" panose="020B0604020202020204" pitchFamily="34" charset="0"/>
                  <a:cs typeface="Arial" panose="020B0604020202020204" pitchFamily="34" charset="0"/>
                </a:endParaRPr>
              </a:p>
            </p:txBody>
          </p:sp>
        </mc:Choice>
        <mc:Fallback xmlns="">
          <p:sp>
            <p:nvSpPr>
              <p:cNvPr id="4" name="직사각형 3"/>
              <p:cNvSpPr>
                <a:spLocks noRot="1" noChangeAspect="1" noMove="1" noResize="1" noEditPoints="1" noAdjustHandles="1" noChangeArrowheads="1" noChangeShapeType="1" noTextEdit="1"/>
              </p:cNvSpPr>
              <p:nvPr/>
            </p:nvSpPr>
            <p:spPr>
              <a:xfrm>
                <a:off x="755576" y="1772816"/>
                <a:ext cx="7488832" cy="4228530"/>
              </a:xfrm>
              <a:prstGeom prst="rect">
                <a:avLst/>
              </a:prstGeom>
              <a:blipFill>
                <a:blip r:embed="rId2"/>
                <a:stretch>
                  <a:fillRect l="-733" t="-144" r="-977" b="-433"/>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602C5980-C78E-4763-A5F4-46C3ECA4F2AB}"/>
              </a:ext>
            </a:extLst>
          </p:cNvPr>
          <p:cNvSpPr txBox="1"/>
          <p:nvPr/>
        </p:nvSpPr>
        <p:spPr>
          <a:xfrm>
            <a:off x="2213992" y="6118469"/>
            <a:ext cx="4572000" cy="369332"/>
          </a:xfrm>
          <a:prstGeom prst="rect">
            <a:avLst/>
          </a:prstGeom>
          <a:noFill/>
        </p:spPr>
        <p:txBody>
          <a:bodyPr wrap="square">
            <a:spAutoFit/>
          </a:bodyPr>
          <a:lstStyle/>
          <a:p>
            <a:r>
              <a:rPr lang="en-US" altLang="ko-KR" dirty="0">
                <a:hlinkClick r:id="rId3"/>
              </a:rPr>
              <a:t>PII: S0025-5564(99)00047-4 (hawaii.edu)</a:t>
            </a:r>
            <a:endParaRPr lang="ko-KR" altLang="en-US" dirty="0"/>
          </a:p>
        </p:txBody>
      </p:sp>
    </p:spTree>
    <p:extLst>
      <p:ext uri="{BB962C8B-B14F-4D97-AF65-F5344CB8AC3E}">
        <p14:creationId xmlns:p14="http://schemas.microsoft.com/office/powerpoint/2010/main" val="2801500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Quasi-stationary Probability Distribution</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738744" y="5381630"/>
                <a:ext cx="8143932" cy="432048"/>
              </a:xfrm>
            </p:spPr>
            <p:txBody>
              <a:bodyPr>
                <a:normAutofit/>
              </a:bodyPr>
              <a:lstStyle/>
              <a:p>
                <a:pPr>
                  <a:lnSpc>
                    <a:spcPct val="130000"/>
                  </a:lnSpc>
                  <a:spcBef>
                    <a:spcPts val="0"/>
                  </a:spcBef>
                </a:pPr>
                <a:r>
                  <a:rPr lang="en-US" altLang="ko-KR" sz="1800" dirty="0">
                    <a:solidFill>
                      <a:schemeClr val="tx1"/>
                    </a:solidFill>
                    <a:latin typeface="Arial" panose="020B0604020202020204" pitchFamily="34" charset="0"/>
                    <a:ea typeface="+mn-ea"/>
                    <a:cs typeface="Arial" panose="020B0604020202020204" pitchFamily="34" charset="0"/>
                  </a:rPr>
                  <a:t>The quasi-stationary probability distribution </a:t>
                </a:r>
                <a14:m>
                  <m:oMath xmlns:m="http://schemas.openxmlformats.org/officeDocument/2006/math">
                    <m:sSup>
                      <m:sSup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sSupPr>
                      <m:e>
                        <m:r>
                          <a:rPr lang="en-US" altLang="ko-KR" sz="1800" b="0" i="1" dirty="0" smtClean="0">
                            <a:solidFill>
                              <a:schemeClr val="tx1"/>
                            </a:solidFill>
                            <a:latin typeface="Cambria Math" panose="02040503050406030204" pitchFamily="18" charset="0"/>
                            <a:ea typeface="+mn-ea"/>
                            <a:cs typeface="Arial" panose="020B0604020202020204" pitchFamily="34" charset="0"/>
                          </a:rPr>
                          <m:t>𝑞</m:t>
                        </m:r>
                      </m:e>
                      <m:sup>
                        <m:r>
                          <a:rPr lang="en-US" altLang="ko-KR" sz="1800" b="0" i="1" dirty="0" smtClean="0">
                            <a:solidFill>
                              <a:schemeClr val="tx1"/>
                            </a:solidFill>
                            <a:latin typeface="Cambria Math" panose="02040503050406030204" pitchFamily="18" charset="0"/>
                            <a:ea typeface="+mn-ea"/>
                            <a:cs typeface="Arial" panose="020B0604020202020204" pitchFamily="34" charset="0"/>
                          </a:rPr>
                          <m:t>∗</m:t>
                        </m:r>
                      </m:sup>
                    </m:sSup>
                    <m:r>
                      <a:rPr lang="en-US" altLang="ko-KR" sz="1800" i="1" dirty="0" smtClean="0">
                        <a:solidFill>
                          <a:schemeClr val="tx1"/>
                        </a:solidFill>
                        <a:latin typeface="Cambria Math" panose="02040503050406030204" pitchFamily="18" charset="0"/>
                        <a:ea typeface="+mn-ea"/>
                        <a:cs typeface="Arial" panose="020B0604020202020204" pitchFamily="34" charset="0"/>
                      </a:rPr>
                      <m:t> = (</m:t>
                    </m:r>
                    <m:sSubSup>
                      <m:sSubSup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sSubSupPr>
                      <m:e>
                        <m:r>
                          <a:rPr lang="en-US" altLang="ko-KR" sz="1800" b="0" i="1" dirty="0" smtClean="0">
                            <a:solidFill>
                              <a:schemeClr val="tx1"/>
                            </a:solidFill>
                            <a:latin typeface="Cambria Math" panose="02040503050406030204" pitchFamily="18" charset="0"/>
                            <a:ea typeface="+mn-ea"/>
                            <a:cs typeface="Arial" panose="020B0604020202020204" pitchFamily="34" charset="0"/>
                          </a:rPr>
                          <m:t>𝑞</m:t>
                        </m:r>
                      </m:e>
                      <m:sub>
                        <m:r>
                          <a:rPr lang="en-US" altLang="ko-KR" sz="1800" b="0" i="1" dirty="0" smtClean="0">
                            <a:solidFill>
                              <a:schemeClr val="tx1"/>
                            </a:solidFill>
                            <a:latin typeface="Cambria Math" panose="02040503050406030204" pitchFamily="18" charset="0"/>
                            <a:ea typeface="+mn-ea"/>
                            <a:cs typeface="Arial" panose="020B0604020202020204" pitchFamily="34" charset="0"/>
                          </a:rPr>
                          <m:t>1</m:t>
                        </m:r>
                      </m:sub>
                      <m:sup>
                        <m:r>
                          <a:rPr lang="en-US" altLang="ko-KR" sz="1800" b="0" i="1" dirty="0" smtClean="0">
                            <a:solidFill>
                              <a:schemeClr val="tx1"/>
                            </a:solidFill>
                            <a:latin typeface="Cambria Math" panose="02040503050406030204" pitchFamily="18" charset="0"/>
                            <a:ea typeface="+mn-ea"/>
                            <a:cs typeface="Arial" panose="020B0604020202020204" pitchFamily="34" charset="0"/>
                          </a:rPr>
                          <m:t>∗</m:t>
                        </m:r>
                      </m:sup>
                    </m:sSubSup>
                    <m:r>
                      <a:rPr lang="en-US" altLang="ko-KR" sz="1800" i="1" dirty="0" smtClean="0">
                        <a:solidFill>
                          <a:schemeClr val="tx1"/>
                        </a:solidFill>
                        <a:latin typeface="Cambria Math" panose="02040503050406030204" pitchFamily="18" charset="0"/>
                        <a:ea typeface="+mn-ea"/>
                        <a:cs typeface="Arial" panose="020B0604020202020204" pitchFamily="34" charset="0"/>
                      </a:rPr>
                      <m:t>, . . . ,</m:t>
                    </m:r>
                    <m:sSubSup>
                      <m:sSubSupPr>
                        <m:ctrlPr>
                          <a:rPr lang="en-US" altLang="ko-KR" sz="1800" i="1" dirty="0">
                            <a:latin typeface="Cambria Math" panose="02040503050406030204" pitchFamily="18" charset="0"/>
                            <a:cs typeface="Arial" panose="020B0604020202020204" pitchFamily="34" charset="0"/>
                          </a:rPr>
                        </m:ctrlPr>
                      </m:sSubSupPr>
                      <m:e>
                        <m:r>
                          <a:rPr lang="en-US" altLang="ko-KR" sz="1800" i="1" dirty="0">
                            <a:latin typeface="Cambria Math" panose="02040503050406030204" pitchFamily="18" charset="0"/>
                            <a:cs typeface="Arial" panose="020B0604020202020204" pitchFamily="34" charset="0"/>
                          </a:rPr>
                          <m:t>𝑞</m:t>
                        </m:r>
                      </m:e>
                      <m:sub>
                        <m:r>
                          <a:rPr lang="en-US" altLang="ko-KR" sz="1800" b="0" i="1" dirty="0" smtClean="0">
                            <a:latin typeface="Cambria Math" panose="02040503050406030204" pitchFamily="18" charset="0"/>
                            <a:cs typeface="Arial" panose="020B0604020202020204" pitchFamily="34" charset="0"/>
                          </a:rPr>
                          <m:t>𝑁</m:t>
                        </m:r>
                      </m:sub>
                      <m:sup>
                        <m:r>
                          <a:rPr lang="en-US" altLang="ko-KR" sz="1800" i="1" dirty="0">
                            <a:latin typeface="Cambria Math" panose="02040503050406030204" pitchFamily="18" charset="0"/>
                            <a:cs typeface="Arial" panose="020B0604020202020204" pitchFamily="34" charset="0"/>
                          </a:rPr>
                          <m:t>∗</m:t>
                        </m:r>
                      </m:sup>
                    </m:sSubSup>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baseline="30000" dirty="0" smtClean="0">
                        <a:solidFill>
                          <a:schemeClr val="tx1"/>
                        </a:solidFill>
                        <a:latin typeface="Cambria Math" panose="02040503050406030204" pitchFamily="18" charset="0"/>
                        <a:ea typeface="+mn-ea"/>
                        <a:cs typeface="Arial" panose="020B0604020202020204" pitchFamily="34" charset="0"/>
                      </a:rPr>
                      <m:t>𝑇</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oMath>
                </a14:m>
                <a:r>
                  <a:rPr lang="en-US" altLang="ko-KR" sz="1800" dirty="0">
                    <a:solidFill>
                      <a:schemeClr val="tx1"/>
                    </a:solidFill>
                    <a:latin typeface="Arial" panose="020B0604020202020204" pitchFamily="34" charset="0"/>
                    <a:ea typeface="+mn-ea"/>
                    <a:cs typeface="Arial" panose="020B0604020202020204" pitchFamily="34" charset="0"/>
                  </a:rPr>
                  <a:t>satisfies</a:t>
                </a:r>
                <a:endParaRPr lang="ko-KR" altLang="en-US" sz="18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738744" y="5381630"/>
                <a:ext cx="8143932" cy="432048"/>
              </a:xfrm>
              <a:blipFill>
                <a:blip r:embed="rId2"/>
                <a:stretch>
                  <a:fillRect l="-599" b="-1831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615070-8208-4C65-B159-8E581B604C65}"/>
                  </a:ext>
                </a:extLst>
              </p:cNvPr>
              <p:cNvSpPr txBox="1"/>
              <p:nvPr/>
            </p:nvSpPr>
            <p:spPr>
              <a:xfrm>
                <a:off x="1253455" y="2043894"/>
                <a:ext cx="3230564" cy="584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𝑖</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den>
                      </m:f>
                      <m:r>
                        <a:rPr lang="en-US" altLang="ko-KR" b="0" i="1" smtClean="0">
                          <a:latin typeface="Cambria Math" panose="02040503050406030204" pitchFamily="18" charset="0"/>
                        </a:rPr>
                        <m:t>, </m:t>
                      </m:r>
                      <m:r>
                        <a:rPr lang="en-US" altLang="ko-KR" b="0" i="1" smtClean="0">
                          <a:latin typeface="Cambria Math" panose="02040503050406030204" pitchFamily="18" charset="0"/>
                        </a:rPr>
                        <m:t>𝑖</m:t>
                      </m:r>
                      <m:r>
                        <a:rPr lang="en-US" altLang="ko-KR" b="0" i="1" smtClean="0">
                          <a:latin typeface="Cambria Math" panose="02040503050406030204" pitchFamily="18" charset="0"/>
                        </a:rPr>
                        <m:t>=1,2,⋯,</m:t>
                      </m:r>
                      <m:r>
                        <a:rPr lang="en-US" altLang="ko-KR" b="0" i="1" smtClean="0">
                          <a:latin typeface="Cambria Math" panose="02040503050406030204" pitchFamily="18" charset="0"/>
                        </a:rPr>
                        <m:t>𝑁</m:t>
                      </m:r>
                      <m:r>
                        <a:rPr lang="en-US" altLang="ko-KR" b="0" i="1" smtClean="0">
                          <a:latin typeface="Cambria Math" panose="02040503050406030204" pitchFamily="18" charset="0"/>
                        </a:rPr>
                        <m:t>.</m:t>
                      </m:r>
                    </m:oMath>
                  </m:oMathPara>
                </a14:m>
                <a:endParaRPr lang="ko-KR" altLang="en-US" dirty="0"/>
              </a:p>
            </p:txBody>
          </p:sp>
        </mc:Choice>
        <mc:Fallback xmlns="">
          <p:sp>
            <p:nvSpPr>
              <p:cNvPr id="4" name="TextBox 3">
                <a:extLst>
                  <a:ext uri="{FF2B5EF4-FFF2-40B4-BE49-F238E27FC236}">
                    <a16:creationId xmlns:a16="http://schemas.microsoft.com/office/drawing/2014/main" id="{C6615070-8208-4C65-B159-8E581B604C65}"/>
                  </a:ext>
                </a:extLst>
              </p:cNvPr>
              <p:cNvSpPr txBox="1">
                <a:spLocks noRot="1" noChangeAspect="1" noMove="1" noResize="1" noEditPoints="1" noAdjustHandles="1" noChangeArrowheads="1" noChangeShapeType="1" noTextEdit="1"/>
              </p:cNvSpPr>
              <p:nvPr/>
            </p:nvSpPr>
            <p:spPr>
              <a:xfrm>
                <a:off x="1253455" y="2043894"/>
                <a:ext cx="3230564" cy="584584"/>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3CA693-B60B-40CB-9F4B-7121EE92280F}"/>
                  </a:ext>
                </a:extLst>
              </p:cNvPr>
              <p:cNvSpPr txBox="1"/>
              <p:nvPr/>
            </p:nvSpPr>
            <p:spPr>
              <a:xfrm>
                <a:off x="4644008" y="2043894"/>
                <a:ext cx="3292888" cy="573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𝑖</m:t>
                              </m:r>
                            </m:sub>
                          </m:sSub>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𝑑𝑡</m:t>
                          </m:r>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den>
                      </m:f>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1</m:t>
                          </m:r>
                        </m:sub>
                      </m:sSub>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den>
                      </m:f>
                    </m:oMath>
                  </m:oMathPara>
                </a14:m>
                <a:endParaRPr lang="ko-KR" altLang="en-US" dirty="0"/>
              </a:p>
            </p:txBody>
          </p:sp>
        </mc:Choice>
        <mc:Fallback xmlns="">
          <p:sp>
            <p:nvSpPr>
              <p:cNvPr id="12" name="TextBox 11">
                <a:extLst>
                  <a:ext uri="{FF2B5EF4-FFF2-40B4-BE49-F238E27FC236}">
                    <a16:creationId xmlns:a16="http://schemas.microsoft.com/office/drawing/2014/main" id="{703CA693-B60B-40CB-9F4B-7121EE92280F}"/>
                  </a:ext>
                </a:extLst>
              </p:cNvPr>
              <p:cNvSpPr txBox="1">
                <a:spLocks noRot="1" noChangeAspect="1" noMove="1" noResize="1" noEditPoints="1" noAdjustHandles="1" noChangeArrowheads="1" noChangeShapeType="1" noTextEdit="1"/>
              </p:cNvSpPr>
              <p:nvPr/>
            </p:nvSpPr>
            <p:spPr>
              <a:xfrm>
                <a:off x="4644008" y="2043894"/>
                <a:ext cx="3292888" cy="57304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4DACD53-F53A-4038-8B3D-BF5B99D095F3}"/>
                  </a:ext>
                </a:extLst>
              </p:cNvPr>
              <p:cNvSpPr txBox="1"/>
              <p:nvPr/>
            </p:nvSpPr>
            <p:spPr>
              <a:xfrm>
                <a:off x="3398858" y="2633706"/>
                <a:ext cx="2346283"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𝑑𝑞</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𝑄</m:t>
                          </m:r>
                        </m:e>
                      </m:acc>
                      <m:r>
                        <a:rPr lang="en-US" altLang="ko-KR" b="0" i="1" smtClean="0">
                          <a:latin typeface="Cambria Math" panose="02040503050406030204" pitchFamily="18" charset="0"/>
                        </a:rPr>
                        <m:t>𝑞</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𝑞</m:t>
                      </m:r>
                      <m:r>
                        <a:rPr lang="en-US" altLang="ko-KR" b="0" i="1" smtClean="0">
                          <a:latin typeface="Cambria Math" panose="02040503050406030204" pitchFamily="18" charset="0"/>
                        </a:rPr>
                        <m:t>,</m:t>
                      </m:r>
                    </m:oMath>
                  </m:oMathPara>
                </a14:m>
                <a:endParaRPr lang="ko-KR" altLang="en-US" dirty="0"/>
              </a:p>
            </p:txBody>
          </p:sp>
        </mc:Choice>
        <mc:Fallback xmlns="">
          <p:sp>
            <p:nvSpPr>
              <p:cNvPr id="13" name="TextBox 12">
                <a:extLst>
                  <a:ext uri="{FF2B5EF4-FFF2-40B4-BE49-F238E27FC236}">
                    <a16:creationId xmlns:a16="http://schemas.microsoft.com/office/drawing/2014/main" id="{34DACD53-F53A-4038-8B3D-BF5B99D095F3}"/>
                  </a:ext>
                </a:extLst>
              </p:cNvPr>
              <p:cNvSpPr txBox="1">
                <a:spLocks noRot="1" noChangeAspect="1" noMove="1" noResize="1" noEditPoints="1" noAdjustHandles="1" noChangeArrowheads="1" noChangeShapeType="1" noTextEdit="1"/>
              </p:cNvSpPr>
              <p:nvPr/>
            </p:nvSpPr>
            <p:spPr>
              <a:xfrm>
                <a:off x="3398858" y="2633706"/>
                <a:ext cx="2346283" cy="525913"/>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7993B8-E9DE-4324-AAA4-3A24D4708A2A}"/>
                  </a:ext>
                </a:extLst>
              </p:cNvPr>
              <p:cNvSpPr txBox="1"/>
              <p:nvPr/>
            </p:nvSpPr>
            <p:spPr>
              <a:xfrm>
                <a:off x="1705758" y="3317569"/>
                <a:ext cx="5556521" cy="1653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𝑄</m:t>
                          </m:r>
                        </m:e>
                      </m:acc>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m>
                            <m:mPr>
                              <m:plcHide m:val="on"/>
                              <m:mcs>
                                <m:mc>
                                  <m:mcPr>
                                    <m:count m:val="4"/>
                                    <m:mcJc m:val="center"/>
                                  </m:mcPr>
                                </m:mc>
                              </m:mcs>
                              <m:ctrlPr>
                                <a:rPr lang="en-US" altLang="ko-KR" b="0" i="1" smtClean="0">
                                  <a:latin typeface="Cambria Math" panose="02040503050406030204" pitchFamily="18" charset="0"/>
                                </a:rPr>
                              </m:ctrlPr>
                            </m:mPr>
                            <m:mr>
                              <m:e>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e>
                                    </m:d>
                                  </m:e>
                                </m:d>
                                <m:r>
                                  <a:rPr lang="en-US" altLang="ko-KR" b="0" i="1" smtClean="0">
                                    <a:latin typeface="Cambria Math" panose="02040503050406030204" pitchFamily="18" charset="0"/>
                                  </a:rPr>
                                  <m:t> </m:t>
                                </m:r>
                              </m:e>
                              <m:e>
                                <m:r>
                                  <a:rPr lang="en-US" altLang="ko-KR" b="0" i="1" smtClean="0">
                                    <a:latin typeface="Cambria Math" panose="02040503050406030204" pitchFamily="18" charset="0"/>
                                  </a:rPr>
                                  <m:t> </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2</m:t>
                                    </m:r>
                                  </m:e>
                                </m:d>
                              </m:e>
                              <m:e>
                                <m:r>
                                  <a:rPr lang="en-US" altLang="ko-KR" b="0" i="1" smtClean="0">
                                    <a:latin typeface="Cambria Math" panose="02040503050406030204" pitchFamily="18" charset="0"/>
                                  </a:rPr>
                                  <m:t>⋯</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e>
                                </m:d>
                              </m:e>
                              <m:e>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2</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2</m:t>
                                        </m:r>
                                      </m:e>
                                    </m:d>
                                  </m:e>
                                </m:d>
                              </m:e>
                              <m:e>
                                <m:r>
                                  <a:rPr lang="en-US" altLang="ko-KR" b="0" i="1" smtClean="0">
                                    <a:latin typeface="Cambria Math" panose="02040503050406030204" pitchFamily="18" charset="0"/>
                                  </a:rPr>
                                  <m:t>⋯</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0</m:t>
                                </m:r>
                              </m:e>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2</m:t>
                                    </m:r>
                                  </m:e>
                                </m:d>
                              </m:e>
                              <m:e>
                                <m:r>
                                  <a:rPr lang="en-US" altLang="ko-KR" b="0" i="1" smtClean="0">
                                    <a:latin typeface="Cambria Math" panose="02040503050406030204" pitchFamily="18" charset="0"/>
                                  </a:rPr>
                                  <m:t>⋯</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m:t>
                                </m:r>
                              </m:e>
                              <m:e>
                                <m:r>
                                  <a:rPr lang="en-US" altLang="ko-KR" b="0" i="1" smtClean="0">
                                    <a:latin typeface="Cambria Math" panose="02040503050406030204" pitchFamily="18" charset="0"/>
                                  </a:rPr>
                                  <m:t>⋮</m:t>
                                </m:r>
                              </m:e>
                              <m:e>
                                <m:r>
                                  <a:rPr lang="en-US" altLang="ko-KR" b="0" i="1" smtClean="0">
                                    <a:latin typeface="Cambria Math" panose="02040503050406030204" pitchFamily="18" charset="0"/>
                                  </a:rPr>
                                  <m:t>⋮</m:t>
                                </m:r>
                              </m:e>
                              <m:e>
                                <m:r>
                                  <a:rPr lang="en-US" altLang="ko-KR" b="0" i="1" smtClean="0">
                                    <a:latin typeface="Cambria Math" panose="02040503050406030204" pitchFamily="18" charset="0"/>
                                  </a:rPr>
                                  <m:t>⋮</m:t>
                                </m:r>
                              </m:e>
                            </m:mr>
                            <m:mr>
                              <m:e>
                                <m:r>
                                  <a:rPr lang="en-US" altLang="ko-KR" b="0" i="1" smtClean="0">
                                    <a:latin typeface="Cambria Math" panose="02040503050406030204" pitchFamily="18" charset="0"/>
                                  </a:rPr>
                                  <m:t>0</m:t>
                                </m:r>
                              </m:e>
                              <m:e>
                                <m:r>
                                  <a:rPr lang="en-US" altLang="ko-KR" b="0" i="1" smtClean="0">
                                    <a:latin typeface="Cambria Math" panose="02040503050406030204" pitchFamily="18" charset="0"/>
                                  </a:rPr>
                                  <m:t>0</m:t>
                                </m:r>
                              </m:e>
                              <m:e>
                                <m:r>
                                  <a:rPr lang="en-US" altLang="ko-KR" b="0" i="1" smtClean="0">
                                    <a:latin typeface="Cambria Math" panose="02040503050406030204" pitchFamily="18" charset="0"/>
                                  </a:rPr>
                                  <m:t>⋯</m:t>
                                </m:r>
                              </m:e>
                              <m:e>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e>
                                </m:d>
                              </m:e>
                            </m:mr>
                            <m:mr>
                              <m:e>
                                <m:r>
                                  <a:rPr lang="en-US" altLang="ko-KR" b="0" i="1" smtClean="0">
                                    <a:latin typeface="Cambria Math" panose="02040503050406030204" pitchFamily="18" charset="0"/>
                                  </a:rPr>
                                  <m:t>0</m:t>
                                </m:r>
                              </m:e>
                              <m:e>
                                <m:r>
                                  <a:rPr lang="en-US" altLang="ko-KR" b="0" i="1" smtClean="0">
                                    <a:latin typeface="Cambria Math" panose="02040503050406030204" pitchFamily="18" charset="0"/>
                                  </a:rPr>
                                  <m:t>0</m:t>
                                </m:r>
                              </m:e>
                              <m:e>
                                <m:r>
                                  <a:rPr lang="en-US" altLang="ko-KR" b="0" i="1" smtClean="0">
                                    <a:latin typeface="Cambria Math" panose="02040503050406030204" pitchFamily="18" charset="0"/>
                                  </a:rPr>
                                  <m:t>⋯</m:t>
                                </m:r>
                              </m:e>
                              <m:e>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𝑁</m:t>
                                    </m:r>
                                  </m:e>
                                </m:d>
                              </m:e>
                            </m:mr>
                          </m:m>
                        </m:e>
                      </m:d>
                    </m:oMath>
                  </m:oMathPara>
                </a14:m>
                <a:endParaRPr lang="ko-KR" altLang="en-US" dirty="0"/>
              </a:p>
            </p:txBody>
          </p:sp>
        </mc:Choice>
        <mc:Fallback xmlns="">
          <p:sp>
            <p:nvSpPr>
              <p:cNvPr id="14" name="TextBox 13">
                <a:extLst>
                  <a:ext uri="{FF2B5EF4-FFF2-40B4-BE49-F238E27FC236}">
                    <a16:creationId xmlns:a16="http://schemas.microsoft.com/office/drawing/2014/main" id="{187993B8-E9DE-4324-AAA4-3A24D4708A2A}"/>
                  </a:ext>
                </a:extLst>
              </p:cNvPr>
              <p:cNvSpPr txBox="1">
                <a:spLocks noRot="1" noChangeAspect="1" noMove="1" noResize="1" noEditPoints="1" noAdjustHandles="1" noChangeArrowheads="1" noChangeShapeType="1" noTextEdit="1"/>
              </p:cNvSpPr>
              <p:nvPr/>
            </p:nvSpPr>
            <p:spPr>
              <a:xfrm>
                <a:off x="1705758" y="3317569"/>
                <a:ext cx="5556521" cy="1653466"/>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B52AB3-C395-49AC-B288-3B56509DC91A}"/>
                  </a:ext>
                </a:extLst>
              </p:cNvPr>
              <p:cNvSpPr txBox="1"/>
              <p:nvPr/>
            </p:nvSpPr>
            <p:spPr>
              <a:xfrm>
                <a:off x="3490998" y="5840477"/>
                <a:ext cx="2162002" cy="2837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𝑄</m:t>
                          </m:r>
                        </m:e>
                      </m:acc>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𝑞</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1</m:t>
                          </m:r>
                        </m:sub>
                        <m:sup>
                          <m:r>
                            <a:rPr lang="en-US" altLang="ko-KR" b="0" i="1" smtClean="0">
                              <a:latin typeface="Cambria Math" panose="02040503050406030204" pitchFamily="18" charset="0"/>
                            </a:rPr>
                            <m:t>∗</m:t>
                          </m:r>
                        </m:sup>
                      </m:sSubSup>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𝑞</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oMath>
                  </m:oMathPara>
                </a14:m>
                <a:endParaRPr lang="ko-KR" altLang="en-US" dirty="0"/>
              </a:p>
            </p:txBody>
          </p:sp>
        </mc:Choice>
        <mc:Fallback xmlns="">
          <p:sp>
            <p:nvSpPr>
              <p:cNvPr id="5" name="TextBox 4">
                <a:extLst>
                  <a:ext uri="{FF2B5EF4-FFF2-40B4-BE49-F238E27FC236}">
                    <a16:creationId xmlns:a16="http://schemas.microsoft.com/office/drawing/2014/main" id="{D8B52AB3-C395-49AC-B288-3B56509DC91A}"/>
                  </a:ext>
                </a:extLst>
              </p:cNvPr>
              <p:cNvSpPr txBox="1">
                <a:spLocks noRot="1" noChangeAspect="1" noMove="1" noResize="1" noEditPoints="1" noAdjustHandles="1" noChangeArrowheads="1" noChangeShapeType="1" noTextEdit="1"/>
              </p:cNvSpPr>
              <p:nvPr/>
            </p:nvSpPr>
            <p:spPr>
              <a:xfrm>
                <a:off x="3490998" y="5840477"/>
                <a:ext cx="2162002" cy="283796"/>
              </a:xfrm>
              <a:prstGeom prst="rect">
                <a:avLst/>
              </a:prstGeom>
              <a:blipFill>
                <a:blip r:embed="rId7"/>
                <a:stretch>
                  <a:fillRect l="-2542" t="-17021" b="-319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A12A2E-525E-4A30-956D-E308B7B40071}"/>
                  </a:ext>
                </a:extLst>
              </p:cNvPr>
              <p:cNvSpPr txBox="1"/>
              <p:nvPr/>
            </p:nvSpPr>
            <p:spPr>
              <a:xfrm>
                <a:off x="3573457" y="1443810"/>
                <a:ext cx="4394023" cy="473656"/>
              </a:xfrm>
              <a:prstGeom prst="rect">
                <a:avLst/>
              </a:prstGeom>
              <a:noFill/>
            </p:spPr>
            <p:txBody>
              <a:bodyPr wrap="none" lIns="0" tIns="0" rIns="0" bIns="0" rtlCol="0">
                <a:spAutoFit/>
              </a:bodyPr>
              <a:lstStyle/>
              <a:p>
                <a:r>
                  <a:rPr lang="en-US" altLang="ko-KR" b="0" dirty="0"/>
                  <a:t>Cf) </a:t>
                </a:r>
                <a14:m>
                  <m:oMath xmlns:m="http://schemas.openxmlformats.org/officeDocument/2006/math">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den>
                    </m:f>
                    <m:f>
                      <m:fPr>
                        <m:ctrlPr>
                          <a:rPr lang="en-US" altLang="ko-KR" b="0" i="1" smtClean="0">
                            <a:latin typeface="Cambria Math" panose="02040503050406030204" pitchFamily="18" charset="0"/>
                          </a:rPr>
                        </m:ctrlPr>
                      </m:fPr>
                      <m:num>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up>
                            <m:r>
                              <a:rPr lang="en-US" altLang="ko-KR" b="0" i="1" smtClean="0">
                                <a:latin typeface="Cambria Math" panose="02040503050406030204" pitchFamily="18" charset="0"/>
                              </a:rPr>
                              <m:t>′</m:t>
                            </m:r>
                          </m:sup>
                        </m:sSub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den>
                    </m:f>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e>
                        </m:d>
                      </m:num>
                      <m:den>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den>
                    </m:f>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𝑞</m:t>
                    </m:r>
                  </m:oMath>
                </a14:m>
                <a:endParaRPr lang="ko-KR" altLang="en-US" dirty="0"/>
              </a:p>
            </p:txBody>
          </p:sp>
        </mc:Choice>
        <mc:Fallback xmlns="">
          <p:sp>
            <p:nvSpPr>
              <p:cNvPr id="6" name="TextBox 5">
                <a:extLst>
                  <a:ext uri="{FF2B5EF4-FFF2-40B4-BE49-F238E27FC236}">
                    <a16:creationId xmlns:a16="http://schemas.microsoft.com/office/drawing/2014/main" id="{84A12A2E-525E-4A30-956D-E308B7B40071}"/>
                  </a:ext>
                </a:extLst>
              </p:cNvPr>
              <p:cNvSpPr txBox="1">
                <a:spLocks noRot="1" noChangeAspect="1" noMove="1" noResize="1" noEditPoints="1" noAdjustHandles="1" noChangeArrowheads="1" noChangeShapeType="1" noTextEdit="1"/>
              </p:cNvSpPr>
              <p:nvPr/>
            </p:nvSpPr>
            <p:spPr>
              <a:xfrm>
                <a:off x="3573457" y="1443810"/>
                <a:ext cx="4394023" cy="473656"/>
              </a:xfrm>
              <a:prstGeom prst="rect">
                <a:avLst/>
              </a:prstGeom>
              <a:blipFill>
                <a:blip r:embed="rId8"/>
                <a:stretch>
                  <a:fillRect l="-3190" b="-641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8628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Quasi-stationary Probability Distribution</a:t>
            </a:r>
            <a:endParaRPr lang="ko-KR" altLang="en-US" dirty="0">
              <a:latin typeface="Arial" panose="020B0604020202020204" pitchFamily="34" charset="0"/>
              <a:cs typeface="Arial" panose="020B0604020202020204" pitchFamily="34" charset="0"/>
            </a:endParaRPr>
          </a:p>
        </p:txBody>
      </p:sp>
      <p:pic>
        <p:nvPicPr>
          <p:cNvPr id="38915" name="Picture 3"/>
          <p:cNvPicPr>
            <a:picLocks noChangeAspect="1" noChangeArrowheads="1"/>
          </p:cNvPicPr>
          <p:nvPr/>
        </p:nvPicPr>
        <p:blipFill>
          <a:blip r:embed="rId3" cstate="print"/>
          <a:srcRect/>
          <a:stretch>
            <a:fillRect/>
          </a:stretch>
        </p:blipFill>
        <p:spPr bwMode="auto">
          <a:xfrm>
            <a:off x="2051720" y="1916832"/>
            <a:ext cx="5105945" cy="3684702"/>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6" name="직사각형 5"/>
              <p:cNvSpPr/>
              <p:nvPr/>
            </p:nvSpPr>
            <p:spPr>
              <a:xfrm>
                <a:off x="1691680" y="5862513"/>
                <a:ext cx="6120680" cy="523220"/>
              </a:xfrm>
              <a:prstGeom prst="rect">
                <a:avLst/>
              </a:prstGeom>
            </p:spPr>
            <p:txBody>
              <a:bodyPr wrap="square">
                <a:spAutoFit/>
              </a:bodyPr>
              <a:lstStyle/>
              <a:p>
                <a:r>
                  <a:rPr lang="en-US" altLang="ko-KR" sz="1400" dirty="0">
                    <a:latin typeface="Arial" panose="020B0604020202020204" pitchFamily="34" charset="0"/>
                    <a:cs typeface="Arial" panose="020B0604020202020204" pitchFamily="34" charset="0"/>
                  </a:rPr>
                  <a:t>Fig. 3.12 Exact quasi-stationary distribution and the approximation to the quasi-stationary distribution for </a:t>
                </a:r>
                <a14:m>
                  <m:oMath xmlns:m="http://schemas.openxmlformats.org/officeDocument/2006/math">
                    <m:r>
                      <a:rPr lang="en-US" altLang="ko-KR" sz="1400" i="1" dirty="0" smtClean="0">
                        <a:latin typeface="Cambria Math" panose="02040503050406030204" pitchFamily="18" charset="0"/>
                        <a:cs typeface="Arial" panose="020B0604020202020204" pitchFamily="34" charset="0"/>
                      </a:rPr>
                      <m:t>𝑅</m:t>
                    </m:r>
                    <m:r>
                      <a:rPr lang="en-US" altLang="ko-KR" sz="1400" i="1" dirty="0" smtClean="0">
                        <a:latin typeface="Cambria Math" panose="02040503050406030204" pitchFamily="18" charset="0"/>
                        <a:cs typeface="Arial" panose="020B0604020202020204" pitchFamily="34" charset="0"/>
                      </a:rPr>
                      <m:t>0</m:t>
                    </m:r>
                  </m:oMath>
                </a14:m>
                <a:r>
                  <a:rPr lang="en-US" altLang="ko-KR" sz="1400" i="1" dirty="0">
                    <a:latin typeface="Arial" panose="020B0604020202020204" pitchFamily="34" charset="0"/>
                    <a:cs typeface="Arial" panose="020B0604020202020204" pitchFamily="34" charset="0"/>
                  </a:rPr>
                  <a:t> =1.5, 2, and 3 when N = 50</a:t>
                </a:r>
                <a:endParaRPr lang="ko-KR" altLang="en-US" sz="1400" dirty="0">
                  <a:latin typeface="Arial" panose="020B0604020202020204" pitchFamily="34" charset="0"/>
                  <a:cs typeface="Arial" panose="020B0604020202020204" pitchFamily="34" charset="0"/>
                </a:endParaRPr>
              </a:p>
            </p:txBody>
          </p:sp>
        </mc:Choice>
        <mc:Fallback xmlns="">
          <p:sp>
            <p:nvSpPr>
              <p:cNvPr id="6" name="직사각형 5"/>
              <p:cNvSpPr>
                <a:spLocks noRot="1" noChangeAspect="1" noMove="1" noResize="1" noEditPoints="1" noAdjustHandles="1" noChangeArrowheads="1" noChangeShapeType="1" noTextEdit="1"/>
              </p:cNvSpPr>
              <p:nvPr/>
            </p:nvSpPr>
            <p:spPr>
              <a:xfrm>
                <a:off x="1691680" y="5862513"/>
                <a:ext cx="6120680" cy="523220"/>
              </a:xfrm>
              <a:prstGeom prst="rect">
                <a:avLst/>
              </a:prstGeom>
              <a:blipFill>
                <a:blip r:embed="rId4"/>
                <a:stretch>
                  <a:fillRect l="-299" t="-2326" b="-104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52133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just"/>
            <a:r>
              <a:rPr lang="en-US" altLang="ko-KR" dirty="0">
                <a:latin typeface="Arial" panose="020B0604020202020204" pitchFamily="34" charset="0"/>
                <a:cs typeface="Arial" panose="020B0604020202020204" pitchFamily="34" charset="0"/>
              </a:rPr>
              <a:t>Final Size of an Epidemic</a:t>
            </a:r>
            <a:endParaRPr lang="ko-KR" altLang="en-US" dirty="0">
              <a:latin typeface="Arial" panose="020B0604020202020204" pitchFamily="34" charset="0"/>
              <a:ea typeface="+mn-ea"/>
              <a:cs typeface="Arial" panose="020B0604020202020204" pitchFamily="34" charset="0"/>
            </a:endParaRPr>
          </a:p>
        </p:txBody>
      </p:sp>
      <p:sp>
        <p:nvSpPr>
          <p:cNvPr id="3" name="부제목 2"/>
          <p:cNvSpPr>
            <a:spLocks noGrp="1"/>
          </p:cNvSpPr>
          <p:nvPr>
            <p:ph type="subTitle" idx="1"/>
          </p:nvPr>
        </p:nvSpPr>
        <p:spPr>
          <a:xfrm>
            <a:off x="683568" y="1859074"/>
            <a:ext cx="7909082" cy="4572032"/>
          </a:xfrm>
        </p:spPr>
        <p:txBody>
          <a:bodyPr/>
          <a:lstStyle/>
          <a:p>
            <a:pPr algn="just"/>
            <a:r>
              <a:rPr lang="en-US" altLang="ko-KR" dirty="0">
                <a:solidFill>
                  <a:schemeClr val="tx1"/>
                </a:solidFill>
                <a:latin typeface="Arial" panose="020B0604020202020204" pitchFamily="34" charset="0"/>
                <a:ea typeface="+mn-ea"/>
                <a:cs typeface="Arial" panose="020B0604020202020204" pitchFamily="34" charset="0"/>
              </a:rPr>
              <a:t>Final size = total number of cases during the course of the epidemic</a:t>
            </a:r>
          </a:p>
          <a:p>
            <a:pPr algn="just"/>
            <a:r>
              <a:rPr lang="en-US" altLang="ko-KR" dirty="0">
                <a:solidFill>
                  <a:schemeClr val="tx1"/>
                </a:solidFill>
                <a:latin typeface="Arial" panose="020B0604020202020204" pitchFamily="34" charset="0"/>
                <a:ea typeface="+mn-ea"/>
                <a:cs typeface="Arial" panose="020B0604020202020204" pitchFamily="34" charset="0"/>
              </a:rPr>
              <a:t>If the epidemic is short term, we assume that there are no births nor deaths.</a:t>
            </a:r>
          </a:p>
          <a:p>
            <a:pPr algn="just"/>
            <a:endParaRPr lang="en-US" altLang="ko-KR" dirty="0">
              <a:solidFill>
                <a:schemeClr val="tx1"/>
              </a:solidFill>
              <a:latin typeface="Arial" panose="020B0604020202020204" pitchFamily="34" charset="0"/>
              <a:ea typeface="+mn-ea"/>
              <a:cs typeface="Arial" panose="020B0604020202020204" pitchFamily="34" charset="0"/>
            </a:endParaRPr>
          </a:p>
          <a:p>
            <a:pPr algn="just"/>
            <a:r>
              <a:rPr lang="en-US" altLang="ko-KR" dirty="0">
                <a:solidFill>
                  <a:schemeClr val="tx1"/>
                </a:solidFill>
                <a:latin typeface="Arial" panose="020B0604020202020204" pitchFamily="34" charset="0"/>
                <a:cs typeface="Arial" panose="020B0604020202020204" pitchFamily="34" charset="0"/>
              </a:rPr>
              <a:t>In the deterministic SIR model,</a:t>
            </a:r>
            <a:endParaRPr lang="en-US" altLang="ko-KR" dirty="0">
              <a:solidFill>
                <a:schemeClr val="tx1"/>
              </a:solidFill>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F1CB9F-2EBE-4BCB-92E3-21805EBD4642}"/>
                  </a:ext>
                </a:extLst>
              </p:cNvPr>
              <p:cNvSpPr txBox="1"/>
              <p:nvPr/>
            </p:nvSpPr>
            <p:spPr>
              <a:xfrm>
                <a:off x="1019641" y="4145090"/>
                <a:ext cx="2406621" cy="1577868"/>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𝑑𝑆</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𝐼</m:t>
                          </m:r>
                          <m:r>
                            <a:rPr lang="en-US" altLang="ko-KR" b="0" i="1" smtClean="0">
                              <a:latin typeface="Cambria Math" panose="02040503050406030204" pitchFamily="18" charset="0"/>
                            </a:rPr>
                            <m:t>+</m:t>
                          </m:r>
                          <m:r>
                            <a:rPr lang="en-US" altLang="ko-KR" b="0" i="1" smtClean="0">
                              <a:latin typeface="Cambria Math" panose="02040503050406030204" pitchFamily="18" charset="0"/>
                            </a:rPr>
                            <m:t>𝑅</m:t>
                          </m:r>
                        </m:e>
                      </m:d>
                    </m:oMath>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𝑑𝐼</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𝑆𝐼</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e>
                      </m:d>
                      <m:r>
                        <a:rPr lang="en-US" altLang="ko-KR" b="0" i="1" smtClean="0">
                          <a:latin typeface="Cambria Math" panose="02040503050406030204" pitchFamily="18" charset="0"/>
                        </a:rPr>
                        <m:t>𝐼</m:t>
                      </m:r>
                    </m:oMath>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𝑑𝑅</m:t>
                          </m:r>
                        </m:num>
                        <m:den>
                          <m:r>
                            <a:rPr lang="en-US" altLang="ko-KR" b="0" i="1" smtClean="0">
                              <a:latin typeface="Cambria Math" panose="02040503050406030204" pitchFamily="18" charset="0"/>
                            </a:rPr>
                            <m:t>𝑑𝑡</m:t>
                          </m:r>
                        </m:den>
                      </m:f>
                      <m:r>
                        <a:rPr lang="en-US" altLang="ko-KR" b="0" i="1" smtClean="0">
                          <a:latin typeface="Cambria Math" panose="02040503050406030204" pitchFamily="18" charset="0"/>
                        </a:rPr>
                        <m:t>=</m:t>
                      </m:r>
                      <m:r>
                        <a:rPr lang="en-US" altLang="ko-KR" b="0" i="1" smtClean="0">
                          <a:latin typeface="Cambria Math" panose="02040503050406030204" pitchFamily="18" charset="0"/>
                        </a:rPr>
                        <m:t>𝛾</m:t>
                      </m:r>
                      <m:r>
                        <a:rPr lang="en-US" altLang="ko-KR" b="0" i="1" smtClean="0">
                          <a:latin typeface="Cambria Math" panose="02040503050406030204" pitchFamily="18" charset="0"/>
                        </a:rPr>
                        <m:t>𝐼</m:t>
                      </m:r>
                      <m:r>
                        <a:rPr lang="en-US" altLang="ko-KR" b="0" i="1" smtClean="0">
                          <a:latin typeface="Cambria Math" panose="02040503050406030204" pitchFamily="18" charset="0"/>
                        </a:rPr>
                        <m:t>−</m:t>
                      </m:r>
                      <m:r>
                        <a:rPr lang="en-US" altLang="ko-KR" b="0" i="1" smtClean="0">
                          <a:latin typeface="Cambria Math" panose="02040503050406030204" pitchFamily="18" charset="0"/>
                        </a:rPr>
                        <m:t>𝑏𝑅</m:t>
                      </m:r>
                    </m:oMath>
                  </m:oMathPara>
                </a14:m>
                <a:endParaRPr lang="ko-KR" altLang="en-US" dirty="0"/>
              </a:p>
            </p:txBody>
          </p:sp>
        </mc:Choice>
        <mc:Fallback xmlns="">
          <p:sp>
            <p:nvSpPr>
              <p:cNvPr id="4" name="TextBox 3">
                <a:extLst>
                  <a:ext uri="{FF2B5EF4-FFF2-40B4-BE49-F238E27FC236}">
                    <a16:creationId xmlns:a16="http://schemas.microsoft.com/office/drawing/2014/main" id="{0EF1CB9F-2EBE-4BCB-92E3-21805EBD4642}"/>
                  </a:ext>
                </a:extLst>
              </p:cNvPr>
              <p:cNvSpPr txBox="1">
                <a:spLocks noRot="1" noChangeAspect="1" noMove="1" noResize="1" noEditPoints="1" noAdjustHandles="1" noChangeArrowheads="1" noChangeShapeType="1" noTextEdit="1"/>
              </p:cNvSpPr>
              <p:nvPr/>
            </p:nvSpPr>
            <p:spPr>
              <a:xfrm>
                <a:off x="1019641" y="4145090"/>
                <a:ext cx="2406621" cy="1577868"/>
              </a:xfrm>
              <a:prstGeom prst="rect">
                <a:avLst/>
              </a:prstGeom>
              <a:blipFill>
                <a:blip r:embed="rId3"/>
                <a:stretch>
                  <a:fillRect/>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CC1B4C-017C-4CA8-A74E-0DC33049B251}"/>
                  </a:ext>
                </a:extLst>
              </p:cNvPr>
              <p:cNvSpPr txBox="1"/>
              <p:nvPr/>
            </p:nvSpPr>
            <p:spPr>
              <a:xfrm>
                <a:off x="4067944" y="3730179"/>
                <a:ext cx="2704715" cy="754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𝑑𝐼</m:t>
                          </m:r>
                        </m:num>
                        <m:den>
                          <m:r>
                            <a:rPr lang="en-US" altLang="ko-KR" b="0" i="1" smtClean="0">
                              <a:latin typeface="Cambria Math" panose="02040503050406030204" pitchFamily="18" charset="0"/>
                            </a:rPr>
                            <m:t>𝑑𝑆</m:t>
                          </m:r>
                        </m:den>
                      </m:f>
                      <m:r>
                        <a:rPr lang="en-US" altLang="ko-KR" b="0" i="1" smtClean="0">
                          <a:latin typeface="Cambria Math" panose="02040503050406030204" pitchFamily="18" charset="0"/>
                        </a:rPr>
                        <m:t>=−1+</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𝛾</m:t>
                          </m:r>
                        </m:num>
                        <m:den>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𝛽</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𝑆</m:t>
                          </m:r>
                        </m:den>
                      </m:f>
                      <m:r>
                        <a:rPr lang="en-US" altLang="ko-KR" b="0" i="1" smtClean="0">
                          <a:latin typeface="Cambria Math" panose="02040503050406030204" pitchFamily="18" charset="0"/>
                        </a:rPr>
                        <m:t> (</m:t>
                      </m:r>
                      <m:r>
                        <m:rPr>
                          <m:sty m:val="p"/>
                        </m:rPr>
                        <a:rPr lang="en-US" altLang="ko-KR" b="0" i="0" smtClean="0">
                          <a:latin typeface="Cambria Math" panose="02040503050406030204" pitchFamily="18" charset="0"/>
                        </a:rPr>
                        <m:t>let</m:t>
                      </m:r>
                      <m:r>
                        <a:rPr lang="en-US" altLang="ko-KR" b="0" i="0" smtClean="0">
                          <a:latin typeface="Cambria Math" panose="02040503050406030204" pitchFamily="18" charset="0"/>
                        </a:rPr>
                        <m:t> </m:t>
                      </m:r>
                      <m:r>
                        <a:rPr lang="en-US" altLang="ko-KR" b="0" i="1" smtClean="0">
                          <a:latin typeface="Cambria Math" panose="02040503050406030204" pitchFamily="18" charset="0"/>
                        </a:rPr>
                        <m:t>𝑏</m:t>
                      </m:r>
                      <m:r>
                        <a:rPr lang="en-US" altLang="ko-KR" b="0" i="0" smtClean="0">
                          <a:latin typeface="Cambria Math" panose="02040503050406030204" pitchFamily="18" charset="0"/>
                        </a:rPr>
                        <m:t>=</m:t>
                      </m:r>
                      <m:r>
                        <a:rPr lang="en-US" altLang="ko-KR" b="0" i="1" smtClean="0">
                          <a:latin typeface="Cambria Math" panose="02040503050406030204" pitchFamily="18" charset="0"/>
                        </a:rPr>
                        <m:t>0)</m:t>
                      </m:r>
                    </m:oMath>
                  </m:oMathPara>
                </a14:m>
                <a:endParaRPr lang="ko-KR" altLang="en-US" dirty="0"/>
              </a:p>
            </p:txBody>
          </p:sp>
        </mc:Choice>
        <mc:Fallback xmlns="">
          <p:sp>
            <p:nvSpPr>
              <p:cNvPr id="5" name="TextBox 4">
                <a:extLst>
                  <a:ext uri="{FF2B5EF4-FFF2-40B4-BE49-F238E27FC236}">
                    <a16:creationId xmlns:a16="http://schemas.microsoft.com/office/drawing/2014/main" id="{A9CC1B4C-017C-4CA8-A74E-0DC33049B251}"/>
                  </a:ext>
                </a:extLst>
              </p:cNvPr>
              <p:cNvSpPr txBox="1">
                <a:spLocks noRot="1" noChangeAspect="1" noMove="1" noResize="1" noEditPoints="1" noAdjustHandles="1" noChangeArrowheads="1" noChangeShapeType="1" noTextEdit="1"/>
              </p:cNvSpPr>
              <p:nvPr/>
            </p:nvSpPr>
            <p:spPr>
              <a:xfrm>
                <a:off x="4067944" y="3730179"/>
                <a:ext cx="2704715" cy="75488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96F7E6-0AB2-4649-8AC7-19E0301988FE}"/>
                  </a:ext>
                </a:extLst>
              </p:cNvPr>
              <p:cNvSpPr txBox="1"/>
              <p:nvPr/>
            </p:nvSpPr>
            <p:spPr>
              <a:xfrm>
                <a:off x="4067944" y="4541805"/>
                <a:ext cx="414575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𝑁</m:t>
                          </m:r>
                          <m:r>
                            <a:rPr lang="en-US" altLang="ko-KR" b="0" i="1" smtClean="0">
                              <a:latin typeface="Cambria Math" panose="02040503050406030204" pitchFamily="18" charset="0"/>
                            </a:rPr>
                            <m:t>𝛾</m:t>
                          </m:r>
                        </m:num>
                        <m:den>
                          <m:r>
                            <a:rPr lang="en-US" altLang="ko-KR" b="0" i="1" smtClean="0">
                              <a:latin typeface="Cambria Math" panose="02040503050406030204" pitchFamily="18" charset="0"/>
                            </a:rPr>
                            <m:t>𝛽</m:t>
                          </m:r>
                        </m:den>
                      </m:f>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ln</m:t>
                          </m:r>
                        </m:fName>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𝑡</m:t>
                                      </m:r>
                                    </m:e>
                                  </m:d>
                                </m:num>
                                <m:den>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den>
                              </m:f>
                            </m:e>
                          </m:d>
                        </m:e>
                      </m:func>
                    </m:oMath>
                  </m:oMathPara>
                </a14:m>
                <a:endParaRPr lang="ko-KR" altLang="en-US" dirty="0"/>
              </a:p>
            </p:txBody>
          </p:sp>
        </mc:Choice>
        <mc:Fallback xmlns="">
          <p:sp>
            <p:nvSpPr>
              <p:cNvPr id="6" name="TextBox 5">
                <a:extLst>
                  <a:ext uri="{FF2B5EF4-FFF2-40B4-BE49-F238E27FC236}">
                    <a16:creationId xmlns:a16="http://schemas.microsoft.com/office/drawing/2014/main" id="{3296F7E6-0AB2-4649-8AC7-19E0301988FE}"/>
                  </a:ext>
                </a:extLst>
              </p:cNvPr>
              <p:cNvSpPr txBox="1">
                <a:spLocks noRot="1" noChangeAspect="1" noMove="1" noResize="1" noEditPoints="1" noAdjustHandles="1" noChangeArrowheads="1" noChangeShapeType="1" noTextEdit="1"/>
              </p:cNvSpPr>
              <p:nvPr/>
            </p:nvSpPr>
            <p:spPr>
              <a:xfrm>
                <a:off x="4067944" y="4541805"/>
                <a:ext cx="4145750" cy="62235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747CE7-514F-4165-87F3-0E3C0A6E79FF}"/>
                  </a:ext>
                </a:extLst>
              </p:cNvPr>
              <p:cNvSpPr txBox="1"/>
              <p:nvPr/>
            </p:nvSpPr>
            <p:spPr>
              <a:xfrm>
                <a:off x="4067944" y="5218227"/>
                <a:ext cx="3651833"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𝑁</m:t>
                          </m:r>
                          <m:r>
                            <a:rPr lang="en-US" altLang="ko-KR" b="0" i="1" smtClean="0">
                              <a:latin typeface="Cambria Math" panose="02040503050406030204" pitchFamily="18" charset="0"/>
                            </a:rPr>
                            <m:t>𝛾</m:t>
                          </m:r>
                        </m:num>
                        <m:den>
                          <m:r>
                            <a:rPr lang="en-US" altLang="ko-KR" b="0" i="1" smtClean="0">
                              <a:latin typeface="Cambria Math" panose="02040503050406030204" pitchFamily="18" charset="0"/>
                            </a:rPr>
                            <m:t>𝛽</m:t>
                          </m:r>
                        </m:den>
                      </m:f>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ln</m:t>
                          </m:r>
                        </m:fName>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e>
                                  </m:d>
                                </m:num>
                                <m:den>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den>
                              </m:f>
                            </m:e>
                          </m:d>
                        </m:e>
                      </m:func>
                    </m:oMath>
                  </m:oMathPara>
                </a14:m>
                <a:endParaRPr lang="ko-KR" altLang="en-US" dirty="0"/>
              </a:p>
            </p:txBody>
          </p:sp>
        </mc:Choice>
        <mc:Fallback xmlns="">
          <p:sp>
            <p:nvSpPr>
              <p:cNvPr id="12" name="TextBox 11">
                <a:extLst>
                  <a:ext uri="{FF2B5EF4-FFF2-40B4-BE49-F238E27FC236}">
                    <a16:creationId xmlns:a16="http://schemas.microsoft.com/office/drawing/2014/main" id="{5E747CE7-514F-4165-87F3-0E3C0A6E79FF}"/>
                  </a:ext>
                </a:extLst>
              </p:cNvPr>
              <p:cNvSpPr txBox="1">
                <a:spLocks noRot="1" noChangeAspect="1" noMove="1" noResize="1" noEditPoints="1" noAdjustHandles="1" noChangeArrowheads="1" noChangeShapeType="1" noTextEdit="1"/>
              </p:cNvSpPr>
              <p:nvPr/>
            </p:nvSpPr>
            <p:spPr>
              <a:xfrm>
                <a:off x="4067944" y="5218227"/>
                <a:ext cx="3651833" cy="622350"/>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4850849-A280-4661-B280-F991CE257CD0}"/>
                  </a:ext>
                </a:extLst>
              </p:cNvPr>
              <p:cNvSpPr txBox="1"/>
              <p:nvPr/>
            </p:nvSpPr>
            <p:spPr>
              <a:xfrm>
                <a:off x="4067944" y="5888305"/>
                <a:ext cx="2274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𝑅</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𝑆</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m:t>
                          </m:r>
                        </m:e>
                      </m:d>
                    </m:oMath>
                  </m:oMathPara>
                </a14:m>
                <a:endParaRPr lang="ko-KR" altLang="en-US" dirty="0"/>
              </a:p>
            </p:txBody>
          </p:sp>
        </mc:Choice>
        <mc:Fallback xmlns="">
          <p:sp>
            <p:nvSpPr>
              <p:cNvPr id="14" name="TextBox 13">
                <a:extLst>
                  <a:ext uri="{FF2B5EF4-FFF2-40B4-BE49-F238E27FC236}">
                    <a16:creationId xmlns:a16="http://schemas.microsoft.com/office/drawing/2014/main" id="{64850849-A280-4661-B280-F991CE257CD0}"/>
                  </a:ext>
                </a:extLst>
              </p:cNvPr>
              <p:cNvSpPr txBox="1">
                <a:spLocks noRot="1" noChangeAspect="1" noMove="1" noResize="1" noEditPoints="1" noAdjustHandles="1" noChangeArrowheads="1" noChangeShapeType="1" noTextEdit="1"/>
              </p:cNvSpPr>
              <p:nvPr/>
            </p:nvSpPr>
            <p:spPr>
              <a:xfrm>
                <a:off x="4067944" y="5888305"/>
                <a:ext cx="2274789" cy="276999"/>
              </a:xfrm>
              <a:prstGeom prst="rect">
                <a:avLst/>
              </a:prstGeom>
              <a:blipFill>
                <a:blip r:embed="rId7"/>
                <a:stretch>
                  <a:fillRect l="-1340" b="-1111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58233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Final Size of an Epidemic</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부제목 2"/>
              <p:cNvSpPr>
                <a:spLocks noGrp="1"/>
              </p:cNvSpPr>
              <p:nvPr>
                <p:ph type="subTitle" idx="1"/>
              </p:nvPr>
            </p:nvSpPr>
            <p:spPr>
              <a:xfrm>
                <a:off x="848186" y="1772816"/>
                <a:ext cx="7704856" cy="4572032"/>
              </a:xfrm>
            </p:spPr>
            <p:txBody>
              <a:bodyPr>
                <a:normAutofit/>
              </a:bodyPr>
              <a:lstStyle/>
              <a:p>
                <a:pPr>
                  <a:lnSpc>
                    <a:spcPct val="120000"/>
                  </a:lnSpc>
                </a:pPr>
                <a:r>
                  <a:rPr lang="en-US" altLang="ko-KR" sz="1800" dirty="0">
                    <a:solidFill>
                      <a:schemeClr val="tx1"/>
                    </a:solidFill>
                    <a:latin typeface="Arial" panose="020B0604020202020204" pitchFamily="34" charset="0"/>
                    <a:cs typeface="Arial" panose="020B0604020202020204" pitchFamily="34" charset="0"/>
                  </a:rPr>
                  <a:t>Suppose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𝑁</m:t>
                    </m:r>
                    <m:r>
                      <a:rPr lang="en-US" altLang="ko-KR" sz="1800" i="1" dirty="0" smtClean="0">
                        <a:latin typeface="Cambria Math" panose="02040503050406030204" pitchFamily="18" charset="0"/>
                        <a:cs typeface="Arial" panose="020B0604020202020204" pitchFamily="34" charset="0"/>
                      </a:rPr>
                      <m:t>=3</m:t>
                    </m:r>
                  </m:oMath>
                </a14:m>
                <a:r>
                  <a:rPr lang="en-US" altLang="ko-KR" sz="1800" dirty="0">
                    <a:latin typeface="Arial" panose="020B0604020202020204" pitchFamily="34" charset="0"/>
                    <a:cs typeface="Arial" panose="020B0604020202020204" pitchFamily="34" charset="0"/>
                  </a:rPr>
                  <a:t>, then </a:t>
                </a:r>
                <a:r>
                  <a:rPr lang="en-US" altLang="ko-KR" sz="1800" dirty="0">
                    <a:solidFill>
                      <a:schemeClr val="tx1"/>
                    </a:solidFill>
                    <a:latin typeface="Arial" panose="020B0604020202020204" pitchFamily="34" charset="0"/>
                    <a:cs typeface="Arial" panose="020B0604020202020204" pitchFamily="34" charset="0"/>
                  </a:rPr>
                  <a:t>states </a:t>
                </a:r>
              </a:p>
              <a:p>
                <a:pPr>
                  <a:lnSpc>
                    <a:spcPct val="120000"/>
                  </a:lnSpc>
                </a:pPr>
                <a14:m>
                  <m:oMathPara xmlns:m="http://schemas.openxmlformats.org/officeDocument/2006/math">
                    <m:oMathParaPr>
                      <m:jc m:val="centerGroup"/>
                    </m:oMathParaPr>
                    <m:oMath xmlns:m="http://schemas.openxmlformats.org/officeDocument/2006/math">
                      <m:r>
                        <a:rPr lang="pt-BR" altLang="ko-KR" sz="1800" i="1" dirty="0" smtClean="0">
                          <a:solidFill>
                            <a:schemeClr val="tx1"/>
                          </a:solidFill>
                          <a:latin typeface="Cambria Math" panose="02040503050406030204" pitchFamily="18" charset="0"/>
                          <a:ea typeface="+mn-ea"/>
                          <a:cs typeface="Arial" panose="020B0604020202020204" pitchFamily="34" charset="0"/>
                        </a:rPr>
                        <m:t>(</m:t>
                      </m:r>
                      <m:r>
                        <a:rPr lang="pt-BR" altLang="ko-KR" sz="1800" i="1" dirty="0" smtClean="0">
                          <a:solidFill>
                            <a:schemeClr val="tx1"/>
                          </a:solidFill>
                          <a:latin typeface="Cambria Math" panose="02040503050406030204" pitchFamily="18" charset="0"/>
                          <a:ea typeface="+mn-ea"/>
                          <a:cs typeface="Arial" panose="020B0604020202020204" pitchFamily="34" charset="0"/>
                        </a:rPr>
                        <m:t>𝑠</m:t>
                      </m:r>
                      <m:r>
                        <a:rPr lang="pt-BR" altLang="ko-KR" sz="1800" i="1" dirty="0" smtClean="0">
                          <a:solidFill>
                            <a:schemeClr val="tx1"/>
                          </a:solidFill>
                          <a:latin typeface="Cambria Math" panose="02040503050406030204" pitchFamily="18" charset="0"/>
                          <a:ea typeface="+mn-ea"/>
                          <a:cs typeface="Arial" panose="020B0604020202020204" pitchFamily="34" charset="0"/>
                        </a:rPr>
                        <m:t>, </m:t>
                      </m:r>
                      <m:r>
                        <a:rPr lang="pt-BR" altLang="ko-KR" sz="1800" i="1" dirty="0" smtClean="0">
                          <a:solidFill>
                            <a:schemeClr val="tx1"/>
                          </a:solidFill>
                          <a:latin typeface="Cambria Math" panose="02040503050406030204" pitchFamily="18" charset="0"/>
                          <a:ea typeface="+mn-ea"/>
                          <a:cs typeface="Arial" panose="020B0604020202020204" pitchFamily="34" charset="0"/>
                        </a:rPr>
                        <m:t>𝑖</m:t>
                      </m:r>
                      <m:r>
                        <a:rPr lang="pt-BR" altLang="ko-KR" sz="1800" i="1" dirty="0" smtClean="0">
                          <a:solidFill>
                            <a:schemeClr val="tx1"/>
                          </a:solidFill>
                          <a:latin typeface="Cambria Math" panose="02040503050406030204" pitchFamily="18" charset="0"/>
                          <a:ea typeface="+mn-ea"/>
                          <a:cs typeface="Arial" panose="020B0604020202020204" pitchFamily="34" charset="0"/>
                        </a:rPr>
                        <m:t>)∈{(3, 0), (2, 0), (1, 0), (0, 0), (2, 1), (1, 1), (0, 1)</m:t>
                      </m:r>
                      <m:r>
                        <a:rPr lang="en-US" altLang="ko-KR" sz="1800" i="1" dirty="0" smtClean="0">
                          <a:solidFill>
                            <a:schemeClr val="tx1"/>
                          </a:solidFill>
                          <a:latin typeface="Cambria Math" panose="02040503050406030204" pitchFamily="18" charset="0"/>
                          <a:ea typeface="+mn-ea"/>
                          <a:cs typeface="Arial" panose="020B0604020202020204" pitchFamily="34" charset="0"/>
                        </a:rPr>
                        <m:t>, (1, 2), (0, 2), (0, 3)}</m:t>
                      </m:r>
                    </m:oMath>
                  </m:oMathPara>
                </a14:m>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r>
                  <a:rPr lang="en-US" altLang="ko-KR" sz="1800" dirty="0">
                    <a:latin typeface="Arial" panose="020B0604020202020204" pitchFamily="34" charset="0"/>
                    <a:ea typeface="+mn-ea"/>
                    <a:cs typeface="Arial" panose="020B0604020202020204" pitchFamily="34" charset="0"/>
                  </a:rPr>
                  <a:t>Types of transition</a:t>
                </a: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14:m>
                  <m:oMathPara xmlns:m="http://schemas.openxmlformats.org/officeDocument/2006/math">
                    <m:oMathParaPr>
                      <m:jc m:val="left"/>
                    </m:oMathParaPr>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𝑠</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r>
                        <a:rPr lang="en-US" altLang="ko-KR" sz="1800" i="1" dirty="0" err="1" smtClean="0">
                          <a:solidFill>
                            <a:schemeClr val="tx1"/>
                          </a:solidFill>
                          <a:latin typeface="Cambria Math" panose="02040503050406030204" pitchFamily="18" charset="0"/>
                          <a:ea typeface="+mn-ea"/>
                          <a:cs typeface="Arial" panose="020B0604020202020204" pitchFamily="34" charset="0"/>
                        </a:rPr>
                        <m:t>𝑖</m:t>
                      </m:r>
                      <m:r>
                        <a:rPr lang="en-US" altLang="ko-KR" sz="1800" i="1" dirty="0" smtClean="0">
                          <a:solidFill>
                            <a:schemeClr val="tx1"/>
                          </a:solidFill>
                          <a:latin typeface="Cambria Math" panose="02040503050406030204" pitchFamily="18" charset="0"/>
                          <a:ea typeface="+mn-ea"/>
                          <a:cs typeface="Arial" panose="020B0604020202020204" pitchFamily="34" charset="0"/>
                        </a:rPr>
                        <m:t>) → (</m:t>
                      </m:r>
                      <m:r>
                        <a:rPr lang="en-US" altLang="ko-KR" sz="1800" i="1" dirty="0" smtClean="0">
                          <a:solidFill>
                            <a:schemeClr val="tx1"/>
                          </a:solidFill>
                          <a:latin typeface="Cambria Math" panose="02040503050406030204" pitchFamily="18" charset="0"/>
                          <a:ea typeface="+mn-ea"/>
                          <a:cs typeface="Arial" panose="020B0604020202020204" pitchFamily="34" charset="0"/>
                        </a:rPr>
                        <m:t>𝑠</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r>
                        <a:rPr lang="en-US" altLang="ko-KR" sz="1800" i="1" dirty="0" smtClean="0">
                          <a:solidFill>
                            <a:schemeClr val="tx1"/>
                          </a:solidFill>
                          <a:latin typeface="Cambria Math" panose="02040503050406030204" pitchFamily="18" charset="0"/>
                          <a:ea typeface="+mn-ea"/>
                          <a:cs typeface="Arial" panose="020B0604020202020204" pitchFamily="34" charset="0"/>
                        </a:rPr>
                        <m:t>𝑖</m:t>
                      </m:r>
                      <m:r>
                        <a:rPr lang="en-US" altLang="ko-KR" sz="1800" i="1" dirty="0" smtClean="0">
                          <a:solidFill>
                            <a:schemeClr val="tx1"/>
                          </a:solidFill>
                          <a:latin typeface="Cambria Math" panose="02040503050406030204" pitchFamily="18" charset="0"/>
                          <a:ea typeface="+mn-ea"/>
                          <a:cs typeface="Arial" panose="020B0604020202020204" pitchFamily="34" charset="0"/>
                        </a:rPr>
                        <m:t>−1)</m:t>
                      </m:r>
                    </m:oMath>
                  </m:oMathPara>
                </a14:m>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r>
                  <a:rPr lang="en-US" altLang="ko-KR" sz="1800" dirty="0">
                    <a:solidFill>
                      <a:schemeClr val="tx1"/>
                    </a:solidFill>
                    <a:latin typeface="Arial" panose="020B0604020202020204" pitchFamily="34" charset="0"/>
                    <a:ea typeface="+mn-ea"/>
                    <a:cs typeface="Arial" panose="020B0604020202020204" pitchFamily="34" charset="0"/>
                  </a:rPr>
                  <a:t> </a:t>
                </a:r>
              </a:p>
              <a:p>
                <a:pPr>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14:m>
                  <m:oMathPara xmlns:m="http://schemas.openxmlformats.org/officeDocument/2006/math">
                    <m:oMathParaPr>
                      <m:jc m:val="left"/>
                    </m:oMathParaPr>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m:t>
                      </m:r>
                      <m:r>
                        <a:rPr lang="en-US" altLang="ko-KR" sz="1800" i="1" dirty="0" smtClean="0">
                          <a:solidFill>
                            <a:schemeClr val="tx1"/>
                          </a:solidFill>
                          <a:latin typeface="Cambria Math" panose="02040503050406030204" pitchFamily="18" charset="0"/>
                          <a:ea typeface="+mn-ea"/>
                          <a:cs typeface="Arial" panose="020B0604020202020204" pitchFamily="34" charset="0"/>
                        </a:rPr>
                        <m:t>𝑠</m:t>
                      </m:r>
                      <m:r>
                        <a:rPr lang="en-US" altLang="ko-KR" sz="1800" i="1" dirty="0" smtClean="0">
                          <a:solidFill>
                            <a:schemeClr val="tx1"/>
                          </a:solidFill>
                          <a:latin typeface="Cambria Math" panose="02040503050406030204" pitchFamily="18" charset="0"/>
                          <a:ea typeface="+mn-ea"/>
                          <a:cs typeface="Arial" panose="020B0604020202020204" pitchFamily="34" charset="0"/>
                        </a:rPr>
                        <m:t>, </m:t>
                      </m:r>
                      <m:r>
                        <a:rPr lang="en-US" altLang="ko-KR" sz="1800" i="1" dirty="0" err="1" smtClean="0">
                          <a:solidFill>
                            <a:schemeClr val="tx1"/>
                          </a:solidFill>
                          <a:latin typeface="Cambria Math" panose="02040503050406030204" pitchFamily="18" charset="0"/>
                          <a:ea typeface="+mn-ea"/>
                          <a:cs typeface="Arial" panose="020B0604020202020204" pitchFamily="34" charset="0"/>
                        </a:rPr>
                        <m:t>𝑖</m:t>
                      </m:r>
                      <m:r>
                        <a:rPr lang="en-US" altLang="ko-KR" sz="1800" i="1" dirty="0" smtClean="0">
                          <a:solidFill>
                            <a:schemeClr val="tx1"/>
                          </a:solidFill>
                          <a:latin typeface="Cambria Math" panose="02040503050406030204" pitchFamily="18" charset="0"/>
                          <a:ea typeface="+mn-ea"/>
                          <a:cs typeface="Arial" panose="020B0604020202020204" pitchFamily="34" charset="0"/>
                        </a:rPr>
                        <m:t>) → (</m:t>
                      </m:r>
                      <m:r>
                        <a:rPr lang="en-US" altLang="ko-KR" sz="1800" i="1" dirty="0" smtClean="0">
                          <a:solidFill>
                            <a:schemeClr val="tx1"/>
                          </a:solidFill>
                          <a:latin typeface="Cambria Math" panose="02040503050406030204" pitchFamily="18" charset="0"/>
                          <a:ea typeface="+mn-ea"/>
                          <a:cs typeface="Arial" panose="020B0604020202020204" pitchFamily="34" charset="0"/>
                        </a:rPr>
                        <m:t>𝑠</m:t>
                      </m:r>
                      <m:r>
                        <a:rPr lang="en-US" altLang="ko-KR" sz="1800" i="1" dirty="0" smtClean="0">
                          <a:solidFill>
                            <a:schemeClr val="tx1"/>
                          </a:solidFill>
                          <a:latin typeface="Cambria Math" panose="02040503050406030204" pitchFamily="18" charset="0"/>
                          <a:ea typeface="+mn-ea"/>
                          <a:cs typeface="Arial" panose="020B0604020202020204" pitchFamily="34" charset="0"/>
                        </a:rPr>
                        <m:t>−1, </m:t>
                      </m:r>
                      <m:r>
                        <a:rPr lang="en-US" altLang="ko-KR" sz="1800" i="1" dirty="0" smtClean="0">
                          <a:solidFill>
                            <a:schemeClr val="tx1"/>
                          </a:solidFill>
                          <a:latin typeface="Cambria Math" panose="02040503050406030204" pitchFamily="18" charset="0"/>
                          <a:ea typeface="+mn-ea"/>
                          <a:cs typeface="Arial" panose="020B0604020202020204" pitchFamily="34" charset="0"/>
                        </a:rPr>
                        <m:t>𝑖</m:t>
                      </m:r>
                      <m:r>
                        <a:rPr lang="en-US" altLang="ko-KR" sz="1800" i="1" dirty="0" smtClean="0">
                          <a:solidFill>
                            <a:schemeClr val="tx1"/>
                          </a:solidFill>
                          <a:latin typeface="Cambria Math" panose="02040503050406030204" pitchFamily="18" charset="0"/>
                          <a:ea typeface="+mn-ea"/>
                          <a:cs typeface="Arial" panose="020B0604020202020204" pitchFamily="34" charset="0"/>
                        </a:rPr>
                        <m:t>+1)  </m:t>
                      </m:r>
                    </m:oMath>
                  </m:oMathPara>
                </a14:m>
                <a:endParaRPr lang="en-US" altLang="ko-KR" sz="1800" dirty="0">
                  <a:solidFill>
                    <a:schemeClr val="tx1"/>
                  </a:solidFill>
                  <a:latin typeface="Arial" panose="020B0604020202020204" pitchFamily="34" charset="0"/>
                  <a:ea typeface="+mn-ea"/>
                  <a:cs typeface="Arial" panose="020B0604020202020204" pitchFamily="34" charset="0"/>
                </a:endParaRPr>
              </a:p>
              <a:p>
                <a:pPr>
                  <a:lnSpc>
                    <a:spcPct val="120000"/>
                  </a:lnSpc>
                </a:pPr>
                <a:r>
                  <a:rPr lang="en-US" altLang="ko-KR" sz="1800" dirty="0">
                    <a:solidFill>
                      <a:schemeClr val="tx1"/>
                    </a:solidFill>
                    <a:latin typeface="Arial" panose="020B0604020202020204" pitchFamily="34" charset="0"/>
                    <a:ea typeface="+mn-ea"/>
                    <a:cs typeface="Arial" panose="020B0604020202020204" pitchFamily="34" charset="0"/>
                  </a:rPr>
                  <a:t>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1−</m:t>
                    </m:r>
                    <m:sSub>
                      <m:sSubPr>
                        <m:ctrlPr>
                          <a:rPr lang="en-US" altLang="ko-KR" sz="1800" b="0" i="1" dirty="0" smtClean="0">
                            <a:solidFill>
                              <a:schemeClr val="tx1"/>
                            </a:solidFill>
                            <a:latin typeface="Cambria Math" panose="02040503050406030204" pitchFamily="18" charset="0"/>
                            <a:ea typeface="+mn-ea"/>
                            <a:cs typeface="Arial" panose="020B0604020202020204" pitchFamily="34" charset="0"/>
                          </a:rPr>
                        </m:ctrlPr>
                      </m:sSubPr>
                      <m:e>
                        <m:r>
                          <a:rPr lang="en-US" altLang="ko-KR" sz="1800" i="1" dirty="0" smtClean="0">
                            <a:solidFill>
                              <a:schemeClr val="tx1"/>
                            </a:solidFill>
                            <a:latin typeface="Cambria Math" panose="02040503050406030204" pitchFamily="18" charset="0"/>
                            <a:ea typeface="+mn-ea"/>
                            <a:cs typeface="Arial" panose="020B0604020202020204" pitchFamily="34" charset="0"/>
                          </a:rPr>
                          <m:t>𝑝</m:t>
                        </m:r>
                      </m:e>
                      <m:sub>
                        <m:r>
                          <a:rPr lang="en-US" altLang="ko-KR" sz="1800" i="1" dirty="0" smtClean="0">
                            <a:solidFill>
                              <a:schemeClr val="tx1"/>
                            </a:solidFill>
                            <a:latin typeface="Cambria Math" panose="02040503050406030204" pitchFamily="18" charset="0"/>
                            <a:ea typeface="+mn-ea"/>
                            <a:cs typeface="Arial" panose="020B0604020202020204" pitchFamily="34" charset="0"/>
                          </a:rPr>
                          <m:t>𝑠</m:t>
                        </m:r>
                      </m:sub>
                    </m:sSub>
                  </m:oMath>
                </a14:m>
                <a:endParaRPr lang="en-US" altLang="ko-KR" sz="1800" baseline="-25000" dirty="0">
                  <a:solidFill>
                    <a:schemeClr val="tx1"/>
                  </a:solidFill>
                  <a:latin typeface="Arial" panose="020B0604020202020204" pitchFamily="34" charset="0"/>
                  <a:ea typeface="+mn-ea"/>
                  <a:cs typeface="Arial" panose="020B0604020202020204" pitchFamily="34" charset="0"/>
                </a:endParaRPr>
              </a:p>
              <a:p>
                <a:pPr>
                  <a:lnSpc>
                    <a:spcPct val="120000"/>
                  </a:lnSpc>
                </a:pPr>
                <a:endParaRPr lang="en-US" altLang="ko-KR" sz="1800" baseline="-25000" dirty="0">
                  <a:solidFill>
                    <a:schemeClr val="tx1"/>
                  </a:solidFill>
                  <a:latin typeface="Arial" panose="020B0604020202020204" pitchFamily="34" charset="0"/>
                  <a:ea typeface="+mn-ea"/>
                  <a:cs typeface="Arial" panose="020B0604020202020204" pitchFamily="34" charset="0"/>
                </a:endParaRPr>
              </a:p>
              <a:p>
                <a:pPr>
                  <a:lnSpc>
                    <a:spcPct val="120000"/>
                  </a:lnSpc>
                </a:pPr>
                <a:r>
                  <a:rPr lang="en-US" altLang="ko-KR" sz="1800" dirty="0">
                    <a:latin typeface="Arial" panose="020B0604020202020204" pitchFamily="34" charset="0"/>
                    <a:cs typeface="Arial" panose="020B0604020202020204" pitchFamily="34" charset="0"/>
                  </a:rPr>
                  <a:t>Distribution for the final size can </a:t>
                </a:r>
              </a:p>
              <a:p>
                <a:pPr>
                  <a:lnSpc>
                    <a:spcPct val="120000"/>
                  </a:lnSpc>
                </a:pPr>
                <a:r>
                  <a:rPr lang="en-US" altLang="ko-KR" sz="1800" dirty="0">
                    <a:latin typeface="Arial" panose="020B0604020202020204" pitchFamily="34" charset="0"/>
                    <a:cs typeface="Arial" panose="020B0604020202020204" pitchFamily="34" charset="0"/>
                  </a:rPr>
                  <a:t>be found from </a:t>
                </a:r>
                <a14:m>
                  <m:oMath xmlns:m="http://schemas.openxmlformats.org/officeDocument/2006/math">
                    <m:sSub>
                      <m:sSubPr>
                        <m:ctrlPr>
                          <a:rPr lang="en-US" altLang="ko-KR" sz="1800" b="0" i="1" dirty="0" smtClean="0">
                            <a:latin typeface="Cambria Math" panose="02040503050406030204" pitchFamily="18" charset="0"/>
                            <a:cs typeface="Arial" panose="020B0604020202020204" pitchFamily="34" charset="0"/>
                          </a:rPr>
                        </m:ctrlPr>
                      </m:sSubPr>
                      <m:e>
                        <m:r>
                          <m:rPr>
                            <m:sty m:val="p"/>
                          </m:rPr>
                          <a:rPr lang="en-US" altLang="ko-KR" sz="1800" b="0" i="0" dirty="0" smtClean="0">
                            <a:latin typeface="Cambria Math" panose="02040503050406030204" pitchFamily="18" charset="0"/>
                            <a:cs typeface="Arial" panose="020B0604020202020204" pitchFamily="34" charset="0"/>
                          </a:rPr>
                          <m:t>lim</m:t>
                        </m:r>
                        <m:r>
                          <a:rPr lang="en-US" altLang="ko-KR" sz="1800" b="0" i="1" dirty="0" smtClean="0">
                            <a:latin typeface="Cambria Math" panose="02040503050406030204" pitchFamily="18" charset="0"/>
                            <a:cs typeface="Arial" panose="020B0604020202020204" pitchFamily="34" charset="0"/>
                          </a:rPr>
                          <m:t>⁡</m:t>
                        </m:r>
                      </m:e>
                      <m:sub>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ea typeface="Cambria Math" panose="02040503050406030204" pitchFamily="18" charset="0"/>
                            <a:cs typeface="Arial" panose="020B0604020202020204" pitchFamily="34" charset="0"/>
                          </a:rPr>
                          <m:t>→∞</m:t>
                        </m:r>
                      </m:sub>
                    </m:sSub>
                    <m:sSup>
                      <m:sSupPr>
                        <m:ctrlPr>
                          <a:rPr lang="en-US" altLang="ko-KR" sz="1800" i="1" dirty="0"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ko-KR" sz="1800" b="0" i="1" dirty="0" smtClean="0">
                            <a:latin typeface="Cambria Math" panose="02040503050406030204" pitchFamily="18" charset="0"/>
                            <a:ea typeface="Cambria Math" panose="02040503050406030204" pitchFamily="18" charset="0"/>
                            <a:cs typeface="Arial" panose="020B0604020202020204" pitchFamily="34" charset="0"/>
                          </a:rPr>
                          <m:t>𝑇</m:t>
                        </m:r>
                      </m:e>
                      <m:sup>
                        <m:r>
                          <a:rPr lang="en-US" altLang="ko-KR" sz="1800" b="0" i="1" dirty="0" smtClean="0">
                            <a:latin typeface="Cambria Math" panose="02040503050406030204" pitchFamily="18" charset="0"/>
                            <a:ea typeface="Cambria Math" panose="02040503050406030204" pitchFamily="18" charset="0"/>
                            <a:cs typeface="Arial" panose="020B0604020202020204" pitchFamily="34" charset="0"/>
                          </a:rPr>
                          <m:t>𝑘</m:t>
                        </m:r>
                      </m:sup>
                    </m:sSup>
                    <m:r>
                      <a:rPr lang="en-US" altLang="ko-KR" sz="1800" b="0" i="1" dirty="0" smtClean="0">
                        <a:latin typeface="Cambria Math" panose="02040503050406030204" pitchFamily="18" charset="0"/>
                        <a:cs typeface="Arial" panose="020B0604020202020204" pitchFamily="34" charset="0"/>
                      </a:rPr>
                      <m:t>𝑝</m:t>
                    </m:r>
                    <m:r>
                      <a:rPr lang="en-US" altLang="ko-KR" sz="1800" i="1" dirty="0" smtClean="0">
                        <a:latin typeface="Cambria Math" panose="02040503050406030204" pitchFamily="18" charset="0"/>
                        <a:cs typeface="Arial" panose="020B0604020202020204" pitchFamily="34" charset="0"/>
                      </a:rPr>
                      <m:t>(</m:t>
                    </m:r>
                    <m:r>
                      <a:rPr lang="en-US" altLang="ko-KR" sz="1800" b="0" i="1" dirty="0" smtClean="0">
                        <a:latin typeface="Cambria Math" panose="02040503050406030204" pitchFamily="18" charset="0"/>
                        <a:cs typeface="Arial" panose="020B0604020202020204" pitchFamily="34" charset="0"/>
                      </a:rPr>
                      <m:t>0</m:t>
                    </m:r>
                    <m:r>
                      <a:rPr lang="en-US" altLang="ko-KR" sz="1800" i="1" dirty="0">
                        <a:latin typeface="Cambria Math" panose="02040503050406030204" pitchFamily="18" charset="0"/>
                        <a:cs typeface="Arial" panose="020B0604020202020204" pitchFamily="34" charset="0"/>
                      </a:rPr>
                      <m:t>)</m:t>
                    </m:r>
                  </m:oMath>
                </a14:m>
                <a:endParaRPr lang="ko-KR" altLang="en-US" sz="1800" baseline="-25000" dirty="0">
                  <a:solidFill>
                    <a:schemeClr val="tx1"/>
                  </a:solidFill>
                  <a:latin typeface="Arial" panose="020B0604020202020204" pitchFamily="34" charset="0"/>
                  <a:ea typeface="+mn-ea"/>
                  <a:cs typeface="Arial" panose="020B0604020202020204" pitchFamily="34" charset="0"/>
                </a:endParaRPr>
              </a:p>
            </p:txBody>
          </p:sp>
        </mc:Choice>
        <mc:Fallback>
          <p:sp>
            <p:nvSpPr>
              <p:cNvPr id="3" name="부제목 2"/>
              <p:cNvSpPr>
                <a:spLocks noGrp="1" noRot="1" noChangeAspect="1" noMove="1" noResize="1" noEditPoints="1" noAdjustHandles="1" noChangeArrowheads="1" noChangeShapeType="1" noTextEdit="1"/>
              </p:cNvSpPr>
              <p:nvPr>
                <p:ph type="subTitle" idx="1"/>
              </p:nvPr>
            </p:nvSpPr>
            <p:spPr>
              <a:xfrm>
                <a:off x="848186" y="1772816"/>
                <a:ext cx="7704856" cy="4572032"/>
              </a:xfrm>
              <a:blipFill>
                <a:blip r:embed="rId3"/>
                <a:stretch>
                  <a:fillRect l="-633" t="-133" b="-9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CFB02E-E17C-467A-9632-497272989029}"/>
                  </a:ext>
                </a:extLst>
              </p:cNvPr>
              <p:cNvSpPr txBox="1"/>
              <p:nvPr/>
            </p:nvSpPr>
            <p:spPr>
              <a:xfrm>
                <a:off x="900138" y="3645024"/>
                <a:ext cx="1888146" cy="565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𝑠</m:t>
                          </m:r>
                        </m:sub>
                      </m:sSub>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𝛾</m:t>
                          </m:r>
                          <m:r>
                            <a:rPr lang="en-US" altLang="ko-KR" b="0" i="1" smtClean="0">
                              <a:latin typeface="Cambria Math" panose="02040503050406030204" pitchFamily="18" charset="0"/>
                            </a:rPr>
                            <m:t>𝑖</m:t>
                          </m:r>
                        </m:num>
                        <m:den>
                          <m:r>
                            <a:rPr lang="en-US" altLang="ko-KR" b="0" i="1" smtClean="0">
                              <a:latin typeface="Cambria Math" panose="02040503050406030204" pitchFamily="18" charset="0"/>
                            </a:rPr>
                            <m:t>𝛾</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𝛽</m:t>
                          </m:r>
                          <m:r>
                            <a:rPr lang="en-US" altLang="ko-KR" b="0" i="1" smtClean="0">
                              <a:latin typeface="Cambria Math" panose="02040503050406030204" pitchFamily="18" charset="0"/>
                            </a:rPr>
                            <m:t>/</m:t>
                          </m:r>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𝑖𝑠</m:t>
                          </m:r>
                        </m:den>
                      </m:f>
                    </m:oMath>
                  </m:oMathPara>
                </a14:m>
                <a:endParaRPr lang="ko-KR" altLang="en-US" dirty="0"/>
              </a:p>
            </p:txBody>
          </p:sp>
        </mc:Choice>
        <mc:Fallback xmlns="">
          <p:sp>
            <p:nvSpPr>
              <p:cNvPr id="4" name="TextBox 3">
                <a:extLst>
                  <a:ext uri="{FF2B5EF4-FFF2-40B4-BE49-F238E27FC236}">
                    <a16:creationId xmlns:a16="http://schemas.microsoft.com/office/drawing/2014/main" id="{7BCFB02E-E17C-467A-9632-497272989029}"/>
                  </a:ext>
                </a:extLst>
              </p:cNvPr>
              <p:cNvSpPr txBox="1">
                <a:spLocks noRot="1" noChangeAspect="1" noMove="1" noResize="1" noEditPoints="1" noAdjustHandles="1" noChangeArrowheads="1" noChangeShapeType="1" noTextEdit="1"/>
              </p:cNvSpPr>
              <p:nvPr/>
            </p:nvSpPr>
            <p:spPr>
              <a:xfrm>
                <a:off x="900138" y="3645024"/>
                <a:ext cx="1888146" cy="56586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19FAB4-B4DC-4AB7-A1DE-6D0966A92CE0}"/>
                  </a:ext>
                </a:extLst>
              </p:cNvPr>
              <p:cNvSpPr txBox="1"/>
              <p:nvPr/>
            </p:nvSpPr>
            <p:spPr>
              <a:xfrm>
                <a:off x="3513732" y="3212976"/>
                <a:ext cx="5346848" cy="2343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𝑇</m:t>
                      </m:r>
                      <m:r>
                        <a:rPr lang="en-US" altLang="ko-KR" sz="1200" b="0" i="1" smtClean="0">
                          <a:latin typeface="Cambria Math" panose="02040503050406030204" pitchFamily="18" charset="0"/>
                        </a:rPr>
                        <m:t>=</m:t>
                      </m:r>
                      <m:d>
                        <m:dPr>
                          <m:ctrlPr>
                            <a:rPr lang="en-US" altLang="ko-KR" sz="1200" b="0" i="1" smtClean="0">
                              <a:latin typeface="Cambria Math" panose="02040503050406030204" pitchFamily="18" charset="0"/>
                            </a:rPr>
                          </m:ctrlPr>
                        </m:dPr>
                        <m:e>
                          <m:m>
                            <m:mPr>
                              <m:plcHide m:val="on"/>
                              <m:mcs>
                                <m:mc>
                                  <m:mcPr>
                                    <m:count m:val="16"/>
                                    <m:mcJc m:val="center"/>
                                  </m:mcPr>
                                </m:mc>
                              </m:mcs>
                              <m:ctrlPr>
                                <a:rPr lang="en-US" altLang="ko-KR" sz="1200" b="0" i="1" smtClean="0">
                                  <a:latin typeface="Cambria Math" panose="02040503050406030204" pitchFamily="18" charset="0"/>
                                </a:rPr>
                              </m:ctrlPr>
                            </m:mPr>
                            <m:mr>
                              <m:e>
                                <m:r>
                                  <a:rPr lang="en-US" altLang="ko-KR" sz="1200" b="0" i="1" smtClean="0">
                                    <a:latin typeface="Cambria Math" panose="02040503050406030204" pitchFamily="18" charset="0"/>
                                  </a:rPr>
                                  <m:t>1</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1</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2</m:t>
                                    </m:r>
                                  </m:sub>
                                </m:sSub>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i="1">
                                    <a:latin typeface="Cambria Math" panose="02040503050406030204" pitchFamily="18" charset="0"/>
                                  </a:rPr>
                                  <m:t>0</m:t>
                                </m:r>
                              </m:e>
                            </m:mr>
                            <m:mr>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1</m:t>
                                </m:r>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1</m:t>
                                    </m:r>
                                  </m:sub>
                                </m:sSub>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1</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0</m:t>
                                    </m:r>
                                  </m:sub>
                                </m:sSub>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m:t>
                                </m:r>
                              </m:e>
                              <m:e>
                                <m:r>
                                  <a:rPr lang="en-US" altLang="ko-KR" sz="1200" b="0" i="1" smtClean="0">
                                    <a:latin typeface="Cambria Math" panose="02040503050406030204" pitchFamily="18" charset="0"/>
                                  </a:rPr>
                                  <m:t>−</m:t>
                                </m:r>
                              </m:e>
                              <m:e>
                                <m:r>
                                  <a:rPr lang="en-US" altLang="ko-KR" sz="1200" b="0" i="1" smtClean="0">
                                    <a:latin typeface="Cambria Math" panose="02040503050406030204" pitchFamily="18" charset="0"/>
                                  </a:rPr>
                                  <m:t>−</m:t>
                                </m:r>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mr>
                            <m:mr>
                              <m:e>
                                <m:r>
                                  <a:rPr lang="en-US" altLang="ko-KR" sz="1200" b="0" i="0" smtClean="0">
                                    <a:latin typeface="Cambria Math" panose="02040503050406030204" pitchFamily="18" charset="0"/>
                                  </a:rPr>
                                  <m:t>0</m:t>
                                </m:r>
                              </m:e>
                              <m:e>
                                <m:r>
                                  <a:rPr lang="en-US" altLang="ko-KR" sz="1200" b="0" i="0" smtClean="0">
                                    <a:latin typeface="Cambria Math" panose="02040503050406030204" pitchFamily="18" charset="0"/>
                                  </a:rPr>
                                  <m:t>0</m:t>
                                </m:r>
                              </m:e>
                              <m:e>
                                <m:r>
                                  <a:rPr lang="en-US" altLang="ko-KR" sz="1200" b="0" i="0" smtClean="0">
                                    <a:latin typeface="Cambria Math" panose="02040503050406030204" pitchFamily="18" charset="0"/>
                                  </a:rPr>
                                  <m:t>0</m:t>
                                </m:r>
                              </m:e>
                              <m:e>
                                <m:r>
                                  <a:rPr lang="en-US" altLang="ko-KR" sz="1200" b="0" i="0"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e/>
                              <m:e>
                                <m:r>
                                  <a:rPr lang="en-US" altLang="ko-KR" sz="1200" b="0" i="1" smtClean="0">
                                    <a:latin typeface="Cambria Math" panose="02040503050406030204" pitchFamily="18" charset="0"/>
                                  </a:rPr>
                                  <m:t>0</m:t>
                                </m:r>
                              </m:e>
                            </m:mr>
                            <m:mr>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1</m:t>
                                    </m:r>
                                  </m:sub>
                                </m:sSub>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mr>
                            <m:mr>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0</m:t>
                                    </m:r>
                                  </m:sub>
                                </m:sSub>
                              </m:e>
                              <m:e/>
                              <m:e>
                                <m:r>
                                  <a:rPr lang="en-US" altLang="ko-KR" sz="1200" i="1">
                                    <a:latin typeface="Cambria Math" panose="02040503050406030204" pitchFamily="18" charset="0"/>
                                  </a:rPr>
                                  <m:t>0</m:t>
                                </m:r>
                              </m:e>
                            </m:mr>
                            <m:mr>
                              <m:e>
                                <m:r>
                                  <a:rPr lang="en-US" altLang="ko-KR" sz="1200" b="0" i="0" smtClean="0">
                                    <a:latin typeface="Cambria Math" panose="02040503050406030204" pitchFamily="18" charset="0"/>
                                  </a:rPr>
                                  <m:t>−</m:t>
                                </m:r>
                              </m:e>
                              <m:e>
                                <m:r>
                                  <a:rPr lang="en-US" altLang="ko-KR" sz="1200" b="0" i="0" smtClean="0">
                                    <a:latin typeface="Cambria Math" panose="02040503050406030204" pitchFamily="18" charset="0"/>
                                  </a:rPr>
                                  <m:t>−</m:t>
                                </m:r>
                              </m:e>
                              <m:e>
                                <m:r>
                                  <a:rPr lang="en-US" altLang="ko-KR" sz="1200" b="0" i="0" smtClean="0">
                                    <a:latin typeface="Cambria Math" panose="02040503050406030204" pitchFamily="18" charset="0"/>
                                  </a:rPr>
                                  <m:t>−</m:t>
                                </m:r>
                              </m:e>
                              <m:e>
                                <m:r>
                                  <a:rPr lang="en-US" altLang="ko-KR" sz="1200" b="0" i="0"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mr>
                            <m:mr>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e>
                                <m:r>
                                  <a:rPr lang="en-US" altLang="ko-KR" sz="1200" b="0" i="1" smtClean="0">
                                    <a:latin typeface="Cambria Math" panose="02040503050406030204" pitchFamily="18" charset="0"/>
                                  </a:rPr>
                                  <m:t>1−</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2</m:t>
                                    </m:r>
                                  </m:sub>
                                </m:sSub>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mr>
                            <m:mr>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e>
                                <m:r>
                                  <a:rPr lang="en-US" altLang="ko-KR" sz="1200" i="1">
                                    <a:latin typeface="Cambria Math" panose="02040503050406030204" pitchFamily="18" charset="0"/>
                                  </a:rPr>
                                  <m:t>0</m:t>
                                </m:r>
                              </m:e>
                              <m:e/>
                              <m:e>
                                <m:r>
                                  <a:rPr lang="en-US" altLang="ko-KR" sz="1200" b="0" i="1" smtClean="0">
                                    <a:latin typeface="Cambria Math" panose="02040503050406030204" pitchFamily="18" charset="0"/>
                                  </a:rPr>
                                  <m:t>1−</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1</m:t>
                                    </m:r>
                                  </m:sub>
                                </m:sSub>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0</m:t>
                                    </m:r>
                                  </m:sub>
                                </m:sSub>
                              </m:e>
                            </m:mr>
                            <m:mr>
                              <m:e>
                                <m:r>
                                  <a:rPr lang="en-US" altLang="ko-KR" sz="1200" b="0" i="0" smtClean="0">
                                    <a:latin typeface="Cambria Math" panose="02040503050406030204" pitchFamily="18" charset="0"/>
                                  </a:rPr>
                                  <m:t>−</m:t>
                                </m:r>
                              </m:e>
                              <m:e>
                                <m:r>
                                  <a:rPr lang="en-US" altLang="ko-KR" sz="1200" b="0" i="0" smtClean="0">
                                    <a:latin typeface="Cambria Math" panose="02040503050406030204" pitchFamily="18" charset="0"/>
                                  </a:rPr>
                                  <m:t>−</m:t>
                                </m:r>
                              </m:e>
                              <m:e>
                                <m:r>
                                  <a:rPr lang="en-US" altLang="ko-KR" sz="1200" b="0" i="0" smtClean="0">
                                    <a:latin typeface="Cambria Math" panose="02040503050406030204" pitchFamily="18" charset="0"/>
                                  </a:rPr>
                                  <m:t>−</m:t>
                                </m:r>
                              </m:e>
                              <m:e>
                                <m:r>
                                  <a:rPr lang="en-US" altLang="ko-KR" sz="1200" b="0" i="0"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e/>
                              <m:e>
                                <m:r>
                                  <a:rPr lang="en-US" altLang="ko-KR" sz="1200" b="0" i="1" smtClean="0">
                                    <a:latin typeface="Cambria Math" panose="02040503050406030204" pitchFamily="18" charset="0"/>
                                  </a:rPr>
                                  <m:t>−</m:t>
                                </m:r>
                              </m:e>
                            </m:mr>
                            <m:mr>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r>
                                  <a:rPr lang="en-US" altLang="ko-KR" sz="1200">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i="1">
                                    <a:latin typeface="Cambria Math" panose="02040503050406030204" pitchFamily="18" charset="0"/>
                                  </a:rPr>
                                  <m:t>0</m:t>
                                </m:r>
                              </m:e>
                              <m:e/>
                              <m:e>
                                <m:r>
                                  <a:rPr lang="en-US" altLang="ko-KR" sz="1200" b="0" i="1" smtClean="0">
                                    <a:latin typeface="Cambria Math" panose="02040503050406030204" pitchFamily="18" charset="0"/>
                                  </a:rPr>
                                  <m:t>1−</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1</m:t>
                                    </m:r>
                                  </m:sub>
                                </m:sSub>
                              </m:e>
                              <m:e/>
                              <m:e>
                                <m:r>
                                  <a:rPr lang="en-US" altLang="ko-KR" sz="1200" i="1">
                                    <a:latin typeface="Cambria Math" panose="02040503050406030204" pitchFamily="18" charset="0"/>
                                  </a:rPr>
                                  <m:t>0</m:t>
                                </m:r>
                              </m:e>
                              <m:e/>
                              <m:e>
                                <m:r>
                                  <a:rPr lang="en-US" altLang="ko-KR" sz="1200" b="0" i="1" smtClean="0">
                                    <a:latin typeface="Cambria Math" panose="02040503050406030204" pitchFamily="18" charset="0"/>
                                  </a:rPr>
                                  <m:t>0</m:t>
                                </m:r>
                              </m:e>
                            </m:mr>
                          </m:m>
                        </m:e>
                      </m:d>
                    </m:oMath>
                  </m:oMathPara>
                </a14:m>
                <a:endParaRPr lang="ko-KR" altLang="en-US" sz="1200" dirty="0"/>
              </a:p>
            </p:txBody>
          </p:sp>
        </mc:Choice>
        <mc:Fallback xmlns="">
          <p:sp>
            <p:nvSpPr>
              <p:cNvPr id="6" name="TextBox 5">
                <a:extLst>
                  <a:ext uri="{FF2B5EF4-FFF2-40B4-BE49-F238E27FC236}">
                    <a16:creationId xmlns:a16="http://schemas.microsoft.com/office/drawing/2014/main" id="{9619FAB4-B4DC-4AB7-A1DE-6D0966A92CE0}"/>
                  </a:ext>
                </a:extLst>
              </p:cNvPr>
              <p:cNvSpPr txBox="1">
                <a:spLocks noRot="1" noChangeAspect="1" noMove="1" noResize="1" noEditPoints="1" noAdjustHandles="1" noChangeArrowheads="1" noChangeShapeType="1" noTextEdit="1"/>
              </p:cNvSpPr>
              <p:nvPr/>
            </p:nvSpPr>
            <p:spPr>
              <a:xfrm>
                <a:off x="3513732" y="3212976"/>
                <a:ext cx="5346848" cy="2343077"/>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56407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Final Size of an Epidemic</a:t>
            </a:r>
            <a:endParaRPr lang="ko-KR" altLang="en-US" dirty="0">
              <a:latin typeface="Arial" panose="020B0604020202020204" pitchFamily="34" charset="0"/>
              <a:cs typeface="Arial" panose="020B0604020202020204" pitchFamily="34" charset="0"/>
            </a:endParaRPr>
          </a:p>
        </p:txBody>
      </p:sp>
      <p:pic>
        <p:nvPicPr>
          <p:cNvPr id="40962" name="Picture 2"/>
          <p:cNvPicPr>
            <a:picLocks noChangeAspect="1" noChangeArrowheads="1"/>
          </p:cNvPicPr>
          <p:nvPr/>
        </p:nvPicPr>
        <p:blipFill>
          <a:blip r:embed="rId2" cstate="print"/>
          <a:srcRect/>
          <a:stretch>
            <a:fillRect/>
          </a:stretch>
        </p:blipFill>
        <p:spPr bwMode="auto">
          <a:xfrm>
            <a:off x="1187624" y="1769872"/>
            <a:ext cx="6948263" cy="4539448"/>
          </a:xfrm>
          <a:prstGeom prst="rect">
            <a:avLst/>
          </a:prstGeom>
          <a:noFill/>
          <a:ln w="9525">
            <a:noFill/>
            <a:miter lim="800000"/>
            <a:headEnd/>
            <a:tailEnd/>
          </a:ln>
        </p:spPr>
      </p:pic>
    </p:spTree>
    <p:extLst>
      <p:ext uri="{BB962C8B-B14F-4D97-AF65-F5344CB8AC3E}">
        <p14:creationId xmlns:p14="http://schemas.microsoft.com/office/powerpoint/2010/main" val="3936317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Final Size of an Epidemic</a:t>
            </a:r>
            <a:endParaRPr lang="ko-KR" altLang="en-US" dirty="0">
              <a:latin typeface="Arial" panose="020B0604020202020204" pitchFamily="34" charset="0"/>
              <a:cs typeface="Arial" panose="020B0604020202020204" pitchFamily="34" charset="0"/>
            </a:endParaRPr>
          </a:p>
        </p:txBody>
      </p:sp>
      <p:sp>
        <p:nvSpPr>
          <p:cNvPr id="6" name="직사각형 5"/>
          <p:cNvSpPr/>
          <p:nvPr/>
        </p:nvSpPr>
        <p:spPr>
          <a:xfrm>
            <a:off x="5076056" y="4992675"/>
            <a:ext cx="2376264" cy="1172629"/>
          </a:xfrm>
          <a:prstGeom prst="rect">
            <a:avLst/>
          </a:prstGeom>
        </p:spPr>
        <p:txBody>
          <a:bodyPr wrap="square">
            <a:spAutoFit/>
          </a:bodyPr>
          <a:lstStyle/>
          <a:p>
            <a:pPr>
              <a:lnSpc>
                <a:spcPct val="130000"/>
              </a:lnSpc>
            </a:pPr>
            <a:r>
              <a:rPr lang="en-US" altLang="ko-KR" dirty="0">
                <a:latin typeface="Arial" panose="020B0604020202020204" pitchFamily="34" charset="0"/>
                <a:cs typeface="Arial" panose="020B0604020202020204" pitchFamily="34" charset="0"/>
              </a:rPr>
              <a:t>Average final size of an epidemic for the stochastic SIR model</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직사각형 2"/>
              <p:cNvSpPr/>
              <p:nvPr/>
            </p:nvSpPr>
            <p:spPr>
              <a:xfrm>
                <a:off x="3583962" y="1761360"/>
                <a:ext cx="2590133" cy="452432"/>
              </a:xfrm>
              <a:prstGeom prst="rect">
                <a:avLst/>
              </a:prstGeom>
            </p:spPr>
            <p:txBody>
              <a:bodyPr wrap="none">
                <a:spAutoFit/>
              </a:bodyPr>
              <a:lstStyle/>
              <a:p>
                <a:pPr>
                  <a:lnSpc>
                    <a:spcPct val="130000"/>
                  </a:lnSpc>
                </a:pPr>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cs typeface="Arial" panose="020B0604020202020204" pitchFamily="34" charset="0"/>
                        </a:rPr>
                        <m:t>𝛾</m:t>
                      </m:r>
                      <m:r>
                        <a:rPr lang="en-US" altLang="ko-KR" i="1" dirty="0" smtClean="0">
                          <a:latin typeface="Cambria Math" panose="02040503050406030204" pitchFamily="18" charset="0"/>
                          <a:cs typeface="Arial" panose="020B0604020202020204" pitchFamily="34" charset="0"/>
                        </a:rPr>
                        <m:t> = 1, </m:t>
                      </m:r>
                      <m:r>
                        <a:rPr lang="en-US" altLang="ko-KR" i="1" dirty="0" smtClean="0">
                          <a:latin typeface="Cambria Math" panose="02040503050406030204" pitchFamily="18" charset="0"/>
                          <a:cs typeface="Arial" panose="020B0604020202020204" pitchFamily="34" charset="0"/>
                        </a:rPr>
                        <m:t>𝑏</m:t>
                      </m:r>
                      <m:r>
                        <a:rPr lang="en-US" altLang="ko-KR" i="1" dirty="0" smtClean="0">
                          <a:latin typeface="Cambria Math" panose="02040503050406030204" pitchFamily="18" charset="0"/>
                          <a:cs typeface="Arial" panose="020B0604020202020204" pitchFamily="34" charset="0"/>
                        </a:rPr>
                        <m:t>=0, </m:t>
                      </m:r>
                      <m:r>
                        <a:rPr lang="en-US" altLang="ko-KR" i="1" dirty="0" smtClean="0">
                          <a:latin typeface="Cambria Math" panose="02040503050406030204" pitchFamily="18" charset="0"/>
                          <a:cs typeface="Arial" panose="020B0604020202020204" pitchFamily="34" charset="0"/>
                        </a:rPr>
                        <m:t>𝐼</m:t>
                      </m:r>
                      <m:r>
                        <a:rPr lang="en-US" altLang="ko-KR" i="1" dirty="0" smtClean="0">
                          <a:latin typeface="Cambria Math" panose="02040503050406030204" pitchFamily="18" charset="0"/>
                          <a:cs typeface="Arial" panose="020B0604020202020204" pitchFamily="34" charset="0"/>
                        </a:rPr>
                        <m:t>(0) = 1</m:t>
                      </m:r>
                    </m:oMath>
                  </m:oMathPara>
                </a14:m>
                <a:endParaRPr lang="en-US" altLang="ko-KR" dirty="0">
                  <a:latin typeface="Arial" panose="020B0604020202020204" pitchFamily="34" charset="0"/>
                  <a:cs typeface="Arial" panose="020B0604020202020204" pitchFamily="34" charset="0"/>
                </a:endParaRPr>
              </a:p>
            </p:txBody>
          </p:sp>
        </mc:Choice>
        <mc:Fallback xmlns="">
          <p:sp>
            <p:nvSpPr>
              <p:cNvPr id="3" name="직사각형 2"/>
              <p:cNvSpPr>
                <a:spLocks noRot="1" noChangeAspect="1" noMove="1" noResize="1" noEditPoints="1" noAdjustHandles="1" noChangeArrowheads="1" noChangeShapeType="1" noTextEdit="1"/>
              </p:cNvSpPr>
              <p:nvPr/>
            </p:nvSpPr>
            <p:spPr>
              <a:xfrm>
                <a:off x="3583962" y="1761360"/>
                <a:ext cx="2590133" cy="452432"/>
              </a:xfrm>
              <a:prstGeom prst="rect">
                <a:avLst/>
              </a:prstGeom>
              <a:blipFill>
                <a:blip r:embed="rId4"/>
                <a:stretch>
                  <a:fillRect b="-4054"/>
                </a:stretch>
              </a:blipFill>
            </p:spPr>
            <p:txBody>
              <a:bodyPr/>
              <a:lstStyle/>
              <a:p>
                <a:r>
                  <a:rPr lang="ko-KR" altLang="en-US">
                    <a:noFill/>
                  </a:rPr>
                  <a:t> </a:t>
                </a:r>
              </a:p>
            </p:txBody>
          </p:sp>
        </mc:Fallback>
      </mc:AlternateContent>
      <p:sp>
        <p:nvSpPr>
          <p:cNvPr id="4" name="직사각형 3"/>
          <p:cNvSpPr/>
          <p:nvPr/>
        </p:nvSpPr>
        <p:spPr>
          <a:xfrm>
            <a:off x="1463365" y="4992398"/>
            <a:ext cx="2852366" cy="1172629"/>
          </a:xfrm>
          <a:prstGeom prst="rect">
            <a:avLst/>
          </a:prstGeom>
        </p:spPr>
        <p:txBody>
          <a:bodyPr wrap="square">
            <a:spAutoFit/>
          </a:bodyPr>
          <a:lstStyle/>
          <a:p>
            <a:pPr>
              <a:lnSpc>
                <a:spcPct val="130000"/>
              </a:lnSpc>
            </a:pPr>
            <a:r>
              <a:rPr lang="en-US" altLang="ko-KR" dirty="0">
                <a:latin typeface="Arial" panose="020B0604020202020204" pitchFamily="34" charset="0"/>
                <a:cs typeface="Arial" panose="020B0604020202020204" pitchFamily="34" charset="0"/>
              </a:rPr>
              <a:t>Final size of an epidemic for the deterministic SIR model</a:t>
            </a:r>
            <a:endParaRPr lang="en-US" altLang="ko-KR" sz="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4" name="표 14">
                <a:extLst>
                  <a:ext uri="{FF2B5EF4-FFF2-40B4-BE49-F238E27FC236}">
                    <a16:creationId xmlns:a16="http://schemas.microsoft.com/office/drawing/2014/main" id="{C01843ED-E4B3-4954-85D9-73AFBD364B3D}"/>
                  </a:ext>
                </a:extLst>
              </p:cNvPr>
              <p:cNvGraphicFramePr>
                <a:graphicFrameLocks noGrp="1"/>
              </p:cNvGraphicFramePr>
              <p:nvPr>
                <p:extLst>
                  <p:ext uri="{D42A27DB-BD31-4B8C-83A1-F6EECF244321}">
                    <p14:modId xmlns:p14="http://schemas.microsoft.com/office/powerpoint/2010/main" val="838299040"/>
                  </p:ext>
                </p:extLst>
              </p:nvPr>
            </p:nvGraphicFramePr>
            <p:xfrm>
              <a:off x="5130062" y="2305155"/>
              <a:ext cx="2268252" cy="2595880"/>
            </p:xfrm>
            <a:graphic>
              <a:graphicData uri="http://schemas.openxmlformats.org/drawingml/2006/table">
                <a:tbl>
                  <a:tblPr firstRow="1" bandRow="1">
                    <a:tableStyleId>{5940675A-B579-460E-94D1-54222C63F5DA}</a:tableStyleId>
                  </a:tblPr>
                  <a:tblGrid>
                    <a:gridCol w="756084">
                      <a:extLst>
                        <a:ext uri="{9D8B030D-6E8A-4147-A177-3AD203B41FA5}">
                          <a16:colId xmlns:a16="http://schemas.microsoft.com/office/drawing/2014/main" val="4178136600"/>
                        </a:ext>
                      </a:extLst>
                    </a:gridCol>
                    <a:gridCol w="756084">
                      <a:extLst>
                        <a:ext uri="{9D8B030D-6E8A-4147-A177-3AD203B41FA5}">
                          <a16:colId xmlns:a16="http://schemas.microsoft.com/office/drawing/2014/main" val="2795682333"/>
                        </a:ext>
                      </a:extLst>
                    </a:gridCol>
                    <a:gridCol w="756084">
                      <a:extLst>
                        <a:ext uri="{9D8B030D-6E8A-4147-A177-3AD203B41FA5}">
                          <a16:colId xmlns:a16="http://schemas.microsoft.com/office/drawing/2014/main" val="2499982962"/>
                        </a:ext>
                      </a:extLst>
                    </a:gridCol>
                  </a:tblGrid>
                  <a:tr h="370840">
                    <a:tc rowSpan="2">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oMath>
                            </m:oMathPara>
                          </a14:m>
                          <a:endParaRPr lang="ko-KR" alt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gridSpan="2">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𝑁</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tc>
                    <a:extLst>
                      <a:ext uri="{0D108BD9-81ED-4DB2-BD59-A6C34878D82A}">
                        <a16:rowId xmlns:a16="http://schemas.microsoft.com/office/drawing/2014/main" val="2241361903"/>
                      </a:ext>
                    </a:extLst>
                  </a:tr>
                  <a:tr h="370840">
                    <a:tc vMerge="1">
                      <a:txBody>
                        <a:bodyPr/>
                        <a:lstStyle/>
                        <a:p>
                          <a:pPr latinLnBrk="1"/>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20</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100</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637216"/>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0.5</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1.76</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1.93</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64833239"/>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3.34</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6.10</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62185664"/>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2</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8.12</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38.34</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6964247"/>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5</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15.66</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79.28</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851773"/>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10</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17.98</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89.98</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82351"/>
                      </a:ext>
                    </a:extLst>
                  </a:tr>
                </a:tbl>
              </a:graphicData>
            </a:graphic>
          </p:graphicFrame>
        </mc:Choice>
        <mc:Fallback xmlns="">
          <p:graphicFrame>
            <p:nvGraphicFramePr>
              <p:cNvPr id="14" name="표 14">
                <a:extLst>
                  <a:ext uri="{FF2B5EF4-FFF2-40B4-BE49-F238E27FC236}">
                    <a16:creationId xmlns:a16="http://schemas.microsoft.com/office/drawing/2014/main" id="{C01843ED-E4B3-4954-85D9-73AFBD364B3D}"/>
                  </a:ext>
                </a:extLst>
              </p:cNvPr>
              <p:cNvGraphicFramePr>
                <a:graphicFrameLocks noGrp="1"/>
              </p:cNvGraphicFramePr>
              <p:nvPr>
                <p:extLst>
                  <p:ext uri="{D42A27DB-BD31-4B8C-83A1-F6EECF244321}">
                    <p14:modId xmlns:p14="http://schemas.microsoft.com/office/powerpoint/2010/main" val="838299040"/>
                  </p:ext>
                </p:extLst>
              </p:nvPr>
            </p:nvGraphicFramePr>
            <p:xfrm>
              <a:off x="5130062" y="2305155"/>
              <a:ext cx="2268252" cy="2595880"/>
            </p:xfrm>
            <a:graphic>
              <a:graphicData uri="http://schemas.openxmlformats.org/drawingml/2006/table">
                <a:tbl>
                  <a:tblPr firstRow="1" bandRow="1">
                    <a:tableStyleId>{5940675A-B579-460E-94D1-54222C63F5DA}</a:tableStyleId>
                  </a:tblPr>
                  <a:tblGrid>
                    <a:gridCol w="756084">
                      <a:extLst>
                        <a:ext uri="{9D8B030D-6E8A-4147-A177-3AD203B41FA5}">
                          <a16:colId xmlns:a16="http://schemas.microsoft.com/office/drawing/2014/main" val="4178136600"/>
                        </a:ext>
                      </a:extLst>
                    </a:gridCol>
                    <a:gridCol w="756084">
                      <a:extLst>
                        <a:ext uri="{9D8B030D-6E8A-4147-A177-3AD203B41FA5}">
                          <a16:colId xmlns:a16="http://schemas.microsoft.com/office/drawing/2014/main" val="2795682333"/>
                        </a:ext>
                      </a:extLst>
                    </a:gridCol>
                    <a:gridCol w="756084">
                      <a:extLst>
                        <a:ext uri="{9D8B030D-6E8A-4147-A177-3AD203B41FA5}">
                          <a16:colId xmlns:a16="http://schemas.microsoft.com/office/drawing/2014/main" val="2499982962"/>
                        </a:ext>
                      </a:extLst>
                    </a:gridCol>
                  </a:tblGrid>
                  <a:tr h="370840">
                    <a:tc rowSpan="2">
                      <a:txBody>
                        <a:bodyPr/>
                        <a:lstStyle/>
                        <a:p>
                          <a:endParaRPr lang="ko-K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5"/>
                          <a:stretch>
                            <a:fillRect l="-806" t="-820" r="-204032" b="-253279"/>
                          </a:stretch>
                        </a:blipFill>
                      </a:tcPr>
                    </a:tc>
                    <a:tc gridSpan="2">
                      <a:txBody>
                        <a:bodyPr/>
                        <a:lstStyle/>
                        <a:p>
                          <a:endParaRPr lang="ko-K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50201" t="-1639" r="-1606" b="-606557"/>
                          </a:stretch>
                        </a:blipFill>
                      </a:tcPr>
                    </a:tc>
                    <a:tc hMerge="1">
                      <a:txBody>
                        <a:bodyPr/>
                        <a:lstStyle/>
                        <a:p>
                          <a:pPr latinLnBrk="1"/>
                          <a:endParaRPr lang="ko-KR" altLang="en-US" dirty="0"/>
                        </a:p>
                      </a:txBody>
                      <a:tcPr/>
                    </a:tc>
                    <a:extLst>
                      <a:ext uri="{0D108BD9-81ED-4DB2-BD59-A6C34878D82A}">
                        <a16:rowId xmlns:a16="http://schemas.microsoft.com/office/drawing/2014/main" val="2241361903"/>
                      </a:ext>
                    </a:extLst>
                  </a:tr>
                  <a:tr h="370840">
                    <a:tc vMerge="1">
                      <a:txBody>
                        <a:bodyPr/>
                        <a:lstStyle/>
                        <a:p>
                          <a:pPr latinLnBrk="1"/>
                          <a:endParaRPr lang="ko-KR" altLang="en-US" dirty="0"/>
                        </a:p>
                      </a:txBody>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000" t="-101639" r="-102400" b="-50655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1613" t="-101639" r="-3226" b="-506557"/>
                          </a:stretch>
                        </a:blipFill>
                      </a:tcPr>
                    </a:tc>
                    <a:extLst>
                      <a:ext uri="{0D108BD9-81ED-4DB2-BD59-A6C34878D82A}">
                        <a16:rowId xmlns:a16="http://schemas.microsoft.com/office/drawing/2014/main" val="3810637216"/>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5"/>
                          <a:stretch>
                            <a:fillRect l="-806" t="-201639" r="-204032" b="-40655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5"/>
                          <a:stretch>
                            <a:fillRect l="-100000" t="-201639" r="-102400" b="-40655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5"/>
                          <a:stretch>
                            <a:fillRect l="-201613" t="-201639" r="-3226" b="-406557"/>
                          </a:stretch>
                        </a:blipFill>
                      </a:tcPr>
                    </a:tc>
                    <a:extLst>
                      <a:ext uri="{0D108BD9-81ED-4DB2-BD59-A6C34878D82A}">
                        <a16:rowId xmlns:a16="http://schemas.microsoft.com/office/drawing/2014/main" val="4064833239"/>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806" t="-306667" r="-204032" b="-313333"/>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100000" t="-306667" r="-102400" b="-313333"/>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201613" t="-306667" r="-3226" b="-313333"/>
                          </a:stretch>
                        </a:blipFill>
                      </a:tcPr>
                    </a:tc>
                    <a:extLst>
                      <a:ext uri="{0D108BD9-81ED-4DB2-BD59-A6C34878D82A}">
                        <a16:rowId xmlns:a16="http://schemas.microsoft.com/office/drawing/2014/main" val="862185664"/>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806" t="-400000" r="-204032" b="-20819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100000" t="-400000" r="-102400" b="-20819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201613" t="-400000" r="-3226" b="-208197"/>
                          </a:stretch>
                        </a:blipFill>
                      </a:tcPr>
                    </a:tc>
                    <a:extLst>
                      <a:ext uri="{0D108BD9-81ED-4DB2-BD59-A6C34878D82A}">
                        <a16:rowId xmlns:a16="http://schemas.microsoft.com/office/drawing/2014/main" val="46964247"/>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806" t="-500000" r="-204032" b="-10819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100000" t="-500000" r="-102400" b="-10819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5"/>
                          <a:stretch>
                            <a:fillRect l="-201613" t="-500000" r="-3226" b="-108197"/>
                          </a:stretch>
                        </a:blipFill>
                      </a:tcPr>
                    </a:tc>
                    <a:extLst>
                      <a:ext uri="{0D108BD9-81ED-4DB2-BD59-A6C34878D82A}">
                        <a16:rowId xmlns:a16="http://schemas.microsoft.com/office/drawing/2014/main" val="18851773"/>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06" t="-600000" r="-204032" b="-819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000" t="-600000" r="-102400" b="-819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1613" t="-600000" r="-3226" b="-8197"/>
                          </a:stretch>
                        </a:blipFill>
                      </a:tcPr>
                    </a:tc>
                    <a:extLst>
                      <a:ext uri="{0D108BD9-81ED-4DB2-BD59-A6C34878D82A}">
                        <a16:rowId xmlns:a16="http://schemas.microsoft.com/office/drawing/2014/main" val="353068235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표 14">
                <a:extLst>
                  <a:ext uri="{FF2B5EF4-FFF2-40B4-BE49-F238E27FC236}">
                    <a16:creationId xmlns:a16="http://schemas.microsoft.com/office/drawing/2014/main" id="{ED427944-92E1-458F-8FAD-00147206A9E1}"/>
                  </a:ext>
                </a:extLst>
              </p:cNvPr>
              <p:cNvGraphicFramePr>
                <a:graphicFrameLocks noGrp="1"/>
              </p:cNvGraphicFramePr>
              <p:nvPr>
                <p:extLst>
                  <p:ext uri="{D42A27DB-BD31-4B8C-83A1-F6EECF244321}">
                    <p14:modId xmlns:p14="http://schemas.microsoft.com/office/powerpoint/2010/main" val="3206615439"/>
                  </p:ext>
                </p:extLst>
              </p:nvPr>
            </p:nvGraphicFramePr>
            <p:xfrm>
              <a:off x="1263222" y="2305155"/>
              <a:ext cx="3252652" cy="2595880"/>
            </p:xfrm>
            <a:graphic>
              <a:graphicData uri="http://schemas.openxmlformats.org/drawingml/2006/table">
                <a:tbl>
                  <a:tblPr firstRow="1" bandRow="1">
                    <a:tableStyleId>{5940675A-B579-460E-94D1-54222C63F5DA}</a:tableStyleId>
                  </a:tblPr>
                  <a:tblGrid>
                    <a:gridCol w="813163">
                      <a:extLst>
                        <a:ext uri="{9D8B030D-6E8A-4147-A177-3AD203B41FA5}">
                          <a16:colId xmlns:a16="http://schemas.microsoft.com/office/drawing/2014/main" val="4178136600"/>
                        </a:ext>
                      </a:extLst>
                    </a:gridCol>
                    <a:gridCol w="813163">
                      <a:extLst>
                        <a:ext uri="{9D8B030D-6E8A-4147-A177-3AD203B41FA5}">
                          <a16:colId xmlns:a16="http://schemas.microsoft.com/office/drawing/2014/main" val="2795682333"/>
                        </a:ext>
                      </a:extLst>
                    </a:gridCol>
                    <a:gridCol w="813163">
                      <a:extLst>
                        <a:ext uri="{9D8B030D-6E8A-4147-A177-3AD203B41FA5}">
                          <a16:colId xmlns:a16="http://schemas.microsoft.com/office/drawing/2014/main" val="2499982962"/>
                        </a:ext>
                      </a:extLst>
                    </a:gridCol>
                    <a:gridCol w="813163">
                      <a:extLst>
                        <a:ext uri="{9D8B030D-6E8A-4147-A177-3AD203B41FA5}">
                          <a16:colId xmlns:a16="http://schemas.microsoft.com/office/drawing/2014/main" val="2377226609"/>
                        </a:ext>
                      </a:extLst>
                    </a:gridCol>
                  </a:tblGrid>
                  <a:tr h="370840">
                    <a:tc rowSpan="2">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ℛ</m:t>
                                    </m:r>
                                  </m:e>
                                  <m:sub>
                                    <m:r>
                                      <a:rPr lang="en-US" altLang="ko-KR" b="0" i="1" smtClean="0">
                                        <a:latin typeface="Cambria Math" panose="02040503050406030204" pitchFamily="18" charset="0"/>
                                      </a:rPr>
                                      <m:t>0</m:t>
                                    </m:r>
                                  </m:sub>
                                </m:sSub>
                              </m:oMath>
                            </m:oMathPara>
                          </a14:m>
                          <a:endParaRPr lang="ko-KR" alt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gridSpan="3">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𝑁</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41361903"/>
                      </a:ext>
                    </a:extLst>
                  </a:tr>
                  <a:tr h="370840">
                    <a:tc vMerge="1">
                      <a:txBody>
                        <a:bodyPr/>
                        <a:lstStyle/>
                        <a:p>
                          <a:pPr latinLnBrk="1"/>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20</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100</m:t>
                                </m:r>
                              </m:oMath>
                            </m:oMathPara>
                          </a14:m>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1,000</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637216"/>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0.5</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1.87</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1.97</m:t>
                                </m:r>
                              </m:oMath>
                            </m:oMathPara>
                          </a14:m>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2.00</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64833239"/>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5.74</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13.52</m:t>
                                </m:r>
                              </m:oMath>
                            </m:oMathPara>
                          </a14:m>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44.07</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62185664"/>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2</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16.26</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80.02</m:t>
                                </m:r>
                              </m:oMath>
                            </m:oMathPara>
                          </a14:m>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797.15</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6964247"/>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5</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19.87</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99.31</m:t>
                                </m:r>
                              </m:oMath>
                            </m:oMathPara>
                          </a14:m>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993.03</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851773"/>
                      </a:ext>
                    </a:extLst>
                  </a:tr>
                  <a:tr h="370840">
                    <a:tc>
                      <a:txBody>
                        <a:bodyPr/>
                        <a:lstStyle/>
                        <a:p>
                          <a:pPr latinLnBrk="1"/>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10</m:t>
                                </m:r>
                              </m:oMath>
                            </m:oMathPara>
                          </a14:m>
                          <a:endParaRPr lang="ko-KR" alt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20.00</m:t>
                                </m:r>
                              </m:oMath>
                            </m:oMathPara>
                          </a14:m>
                          <a:endParaRPr lang="ko-KR" alt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100.00</m:t>
                                </m:r>
                              </m:oMath>
                            </m:oMathPara>
                          </a14:m>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14:m>
                            <m:oMathPara xmlns:m="http://schemas.openxmlformats.org/officeDocument/2006/math">
                              <m:oMathParaPr>
                                <m:jc m:val="centerGroup"/>
                              </m:oMathParaPr>
                              <m:oMath xmlns:m="http://schemas.openxmlformats.org/officeDocument/2006/math">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999.95</m:t>
                                </m:r>
                              </m:oMath>
                            </m:oMathPara>
                          </a14:m>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682351"/>
                      </a:ext>
                    </a:extLst>
                  </a:tr>
                </a:tbl>
              </a:graphicData>
            </a:graphic>
          </p:graphicFrame>
        </mc:Choice>
        <mc:Fallback xmlns="">
          <p:graphicFrame>
            <p:nvGraphicFramePr>
              <p:cNvPr id="17" name="표 14">
                <a:extLst>
                  <a:ext uri="{FF2B5EF4-FFF2-40B4-BE49-F238E27FC236}">
                    <a16:creationId xmlns:a16="http://schemas.microsoft.com/office/drawing/2014/main" id="{ED427944-92E1-458F-8FAD-00147206A9E1}"/>
                  </a:ext>
                </a:extLst>
              </p:cNvPr>
              <p:cNvGraphicFramePr>
                <a:graphicFrameLocks noGrp="1"/>
              </p:cNvGraphicFramePr>
              <p:nvPr>
                <p:extLst>
                  <p:ext uri="{D42A27DB-BD31-4B8C-83A1-F6EECF244321}">
                    <p14:modId xmlns:p14="http://schemas.microsoft.com/office/powerpoint/2010/main" val="3206615439"/>
                  </p:ext>
                </p:extLst>
              </p:nvPr>
            </p:nvGraphicFramePr>
            <p:xfrm>
              <a:off x="1263222" y="2305155"/>
              <a:ext cx="3252652" cy="2595880"/>
            </p:xfrm>
            <a:graphic>
              <a:graphicData uri="http://schemas.openxmlformats.org/drawingml/2006/table">
                <a:tbl>
                  <a:tblPr firstRow="1" bandRow="1">
                    <a:tableStyleId>{5940675A-B579-460E-94D1-54222C63F5DA}</a:tableStyleId>
                  </a:tblPr>
                  <a:tblGrid>
                    <a:gridCol w="813163">
                      <a:extLst>
                        <a:ext uri="{9D8B030D-6E8A-4147-A177-3AD203B41FA5}">
                          <a16:colId xmlns:a16="http://schemas.microsoft.com/office/drawing/2014/main" val="4178136600"/>
                        </a:ext>
                      </a:extLst>
                    </a:gridCol>
                    <a:gridCol w="813163">
                      <a:extLst>
                        <a:ext uri="{9D8B030D-6E8A-4147-A177-3AD203B41FA5}">
                          <a16:colId xmlns:a16="http://schemas.microsoft.com/office/drawing/2014/main" val="2795682333"/>
                        </a:ext>
                      </a:extLst>
                    </a:gridCol>
                    <a:gridCol w="813163">
                      <a:extLst>
                        <a:ext uri="{9D8B030D-6E8A-4147-A177-3AD203B41FA5}">
                          <a16:colId xmlns:a16="http://schemas.microsoft.com/office/drawing/2014/main" val="2499982962"/>
                        </a:ext>
                      </a:extLst>
                    </a:gridCol>
                    <a:gridCol w="813163">
                      <a:extLst>
                        <a:ext uri="{9D8B030D-6E8A-4147-A177-3AD203B41FA5}">
                          <a16:colId xmlns:a16="http://schemas.microsoft.com/office/drawing/2014/main" val="2377226609"/>
                        </a:ext>
                      </a:extLst>
                    </a:gridCol>
                  </a:tblGrid>
                  <a:tr h="370840">
                    <a:tc rowSpan="2">
                      <a:txBody>
                        <a:bodyPr/>
                        <a:lstStyle/>
                        <a:p>
                          <a:endParaRPr lang="ko-K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6"/>
                          <a:stretch>
                            <a:fillRect l="-746" t="-820" r="-301493" b="-253279"/>
                          </a:stretch>
                        </a:blipFill>
                      </a:tcPr>
                    </a:tc>
                    <a:tc gridSpan="3">
                      <a:txBody>
                        <a:bodyPr/>
                        <a:lstStyle/>
                        <a:p>
                          <a:endParaRPr lang="ko-K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33750" t="-1639" r="-1000" b="-606557"/>
                          </a:stretch>
                        </a:blip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41361903"/>
                      </a:ext>
                    </a:extLst>
                  </a:tr>
                  <a:tr h="370840">
                    <a:tc vMerge="1">
                      <a:txBody>
                        <a:bodyPr/>
                        <a:lstStyle/>
                        <a:p>
                          <a:pPr latinLnBrk="1"/>
                          <a:endParaRPr lang="ko-KR" altLang="en-US" dirty="0"/>
                        </a:p>
                      </a:txBody>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101504" t="-101639" r="-203759" b="-506557"/>
                          </a:stretch>
                        </a:blipFill>
                      </a:tcPr>
                    </a:tc>
                    <a:tc>
                      <a:txBody>
                        <a:bodyPr/>
                        <a:lstStyle/>
                        <a:p>
                          <a:endParaRPr lang="ko-K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200000" t="-101639" r="-102239" b="-50655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302256" t="-101639" r="-3008" b="-506557"/>
                          </a:stretch>
                        </a:blipFill>
                      </a:tcPr>
                    </a:tc>
                    <a:extLst>
                      <a:ext uri="{0D108BD9-81ED-4DB2-BD59-A6C34878D82A}">
                        <a16:rowId xmlns:a16="http://schemas.microsoft.com/office/drawing/2014/main" val="3810637216"/>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6"/>
                          <a:stretch>
                            <a:fillRect l="-746" t="-201639" r="-301493" b="-40655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6"/>
                          <a:stretch>
                            <a:fillRect l="-101504" t="-201639" r="-203759" b="-406557"/>
                          </a:stretch>
                        </a:blipFill>
                      </a:tcPr>
                    </a:tc>
                    <a:tc>
                      <a:txBody>
                        <a:bodyPr/>
                        <a:lstStyle/>
                        <a:p>
                          <a:endParaRPr lang="ko-K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6"/>
                          <a:stretch>
                            <a:fillRect l="-200000" t="-201639" r="-102239" b="-40655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6"/>
                          <a:stretch>
                            <a:fillRect l="-302256" t="-201639" r="-3008" b="-406557"/>
                          </a:stretch>
                        </a:blipFill>
                      </a:tcPr>
                    </a:tc>
                    <a:extLst>
                      <a:ext uri="{0D108BD9-81ED-4DB2-BD59-A6C34878D82A}">
                        <a16:rowId xmlns:a16="http://schemas.microsoft.com/office/drawing/2014/main" val="4064833239"/>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746" t="-306667" r="-301493" b="-313333"/>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101504" t="-306667" r="-203759" b="-313333"/>
                          </a:stretch>
                        </a:blipFill>
                      </a:tcPr>
                    </a:tc>
                    <a:tc>
                      <a:txBody>
                        <a:bodyPr/>
                        <a:lstStyle/>
                        <a:p>
                          <a:endParaRPr lang="ko-K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200000" t="-306667" r="-102239" b="-313333"/>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302256" t="-306667" r="-3008" b="-313333"/>
                          </a:stretch>
                        </a:blipFill>
                      </a:tcPr>
                    </a:tc>
                    <a:extLst>
                      <a:ext uri="{0D108BD9-81ED-4DB2-BD59-A6C34878D82A}">
                        <a16:rowId xmlns:a16="http://schemas.microsoft.com/office/drawing/2014/main" val="862185664"/>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746" t="-400000" r="-301493" b="-20819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101504" t="-400000" r="-203759" b="-208197"/>
                          </a:stretch>
                        </a:blipFill>
                      </a:tcPr>
                    </a:tc>
                    <a:tc>
                      <a:txBody>
                        <a:bodyPr/>
                        <a:lstStyle/>
                        <a:p>
                          <a:endParaRPr lang="ko-K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200000" t="-400000" r="-102239" b="-20819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302256" t="-400000" r="-3008" b="-208197"/>
                          </a:stretch>
                        </a:blipFill>
                      </a:tcPr>
                    </a:tc>
                    <a:extLst>
                      <a:ext uri="{0D108BD9-81ED-4DB2-BD59-A6C34878D82A}">
                        <a16:rowId xmlns:a16="http://schemas.microsoft.com/office/drawing/2014/main" val="46964247"/>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746" t="-500000" r="-301493" b="-10819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101504" t="-500000" r="-203759" b="-108197"/>
                          </a:stretch>
                        </a:blipFill>
                      </a:tcPr>
                    </a:tc>
                    <a:tc>
                      <a:txBody>
                        <a:bodyPr/>
                        <a:lstStyle/>
                        <a:p>
                          <a:endParaRPr lang="ko-K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200000" t="-500000" r="-102239" b="-10819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6"/>
                          <a:stretch>
                            <a:fillRect l="-302256" t="-500000" r="-3008" b="-108197"/>
                          </a:stretch>
                        </a:blipFill>
                      </a:tcPr>
                    </a:tc>
                    <a:extLst>
                      <a:ext uri="{0D108BD9-81ED-4DB2-BD59-A6C34878D82A}">
                        <a16:rowId xmlns:a16="http://schemas.microsoft.com/office/drawing/2014/main" val="18851773"/>
                      </a:ext>
                    </a:extLst>
                  </a:tr>
                  <a:tr h="370840">
                    <a:tc>
                      <a:txBody>
                        <a:bodyPr/>
                        <a:lstStyle/>
                        <a:p>
                          <a:endParaRPr lang="ko-K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746" t="-600000" r="-301493" b="-8197"/>
                          </a:stretch>
                        </a:blipFill>
                      </a:tcPr>
                    </a:tc>
                    <a:tc>
                      <a:txBody>
                        <a:bodyPr/>
                        <a:lstStyle/>
                        <a:p>
                          <a:endParaRPr lang="ko-K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504" t="-600000" r="-203759" b="-8197"/>
                          </a:stretch>
                        </a:blipFill>
                      </a:tcPr>
                    </a:tc>
                    <a:tc>
                      <a:txBody>
                        <a:bodyPr/>
                        <a:lstStyle/>
                        <a:p>
                          <a:endParaRPr lang="ko-K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0000" t="-600000" r="-102239" b="-8197"/>
                          </a:stretch>
                        </a:blipFill>
                      </a:tcPr>
                    </a:tc>
                    <a:tc>
                      <a:txBody>
                        <a:bodyPr/>
                        <a:lstStyle/>
                        <a:p>
                          <a:endParaRPr lang="ko-K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302256" t="-600000" r="-3008" b="-8197"/>
                          </a:stretch>
                        </a:blipFill>
                      </a:tcPr>
                    </a:tc>
                    <a:extLst>
                      <a:ext uri="{0D108BD9-81ED-4DB2-BD59-A6C34878D82A}">
                        <a16:rowId xmlns:a16="http://schemas.microsoft.com/office/drawing/2014/main" val="3530682351"/>
                      </a:ext>
                    </a:extLst>
                  </a:tr>
                </a:tbl>
              </a:graphicData>
            </a:graphic>
          </p:graphicFrame>
        </mc:Fallback>
      </mc:AlternateContent>
    </p:spTree>
    <p:extLst>
      <p:ext uri="{BB962C8B-B14F-4D97-AF65-F5344CB8AC3E}">
        <p14:creationId xmlns:p14="http://schemas.microsoft.com/office/powerpoint/2010/main" val="264361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solidFill>
                  <a:prstClr val="black"/>
                </a:solidFill>
                <a:latin typeface="Arial" panose="020B0604020202020204" pitchFamily="34" charset="0"/>
                <a:cs typeface="Arial" panose="020B0604020202020204" pitchFamily="34" charset="0"/>
              </a:rPr>
              <a:t>Extinction and persistence of epidemics</a:t>
            </a:r>
            <a:endParaRPr lang="ko-KR" altLang="en-US" sz="3600" dirty="0"/>
          </a:p>
        </p:txBody>
      </p:sp>
      <p:pic>
        <p:nvPicPr>
          <p:cNvPr id="4" name="Picture 4">
            <a:extLst>
              <a:ext uri="{FF2B5EF4-FFF2-40B4-BE49-F238E27FC236}">
                <a16:creationId xmlns:a16="http://schemas.microsoft.com/office/drawing/2014/main" id="{D96BD3F1-676F-1E41-A18F-7D2E412CF363}"/>
              </a:ext>
            </a:extLst>
          </p:cNvPr>
          <p:cNvPicPr>
            <a:picLocks noChangeAspect="1"/>
          </p:cNvPicPr>
          <p:nvPr/>
        </p:nvPicPr>
        <p:blipFill>
          <a:blip r:embed="rId3"/>
          <a:stretch>
            <a:fillRect/>
          </a:stretch>
        </p:blipFill>
        <p:spPr>
          <a:xfrm>
            <a:off x="1763688" y="1844824"/>
            <a:ext cx="5628533" cy="3181591"/>
          </a:xfrm>
          <a:prstGeom prst="rect">
            <a:avLst/>
          </a:prstGeom>
        </p:spPr>
      </p:pic>
      <p:sp>
        <p:nvSpPr>
          <p:cNvPr id="6" name="직사각형 5"/>
          <p:cNvSpPr/>
          <p:nvPr/>
        </p:nvSpPr>
        <p:spPr>
          <a:xfrm>
            <a:off x="992159" y="5229200"/>
            <a:ext cx="7385474" cy="959237"/>
          </a:xfrm>
          <a:prstGeom prst="rect">
            <a:avLst/>
          </a:prstGeom>
        </p:spPr>
        <p:txBody>
          <a:bodyPr wrap="square">
            <a:spAutoFit/>
          </a:bodyPr>
          <a:lstStyle/>
          <a:p>
            <a:pPr marL="228600" lvl="0" indent="-228600" latinLnBrk="0">
              <a:lnSpc>
                <a:spcPct val="120000"/>
              </a:lnSpc>
              <a:spcBef>
                <a:spcPts val="1000"/>
              </a:spcBef>
              <a:buFont typeface="Arial" panose="020B0604020202020204" pitchFamily="34" charset="0"/>
              <a:buChar char="•"/>
            </a:pPr>
            <a:r>
              <a:rPr lang="en-US" altLang="ko-KR" sz="2000" dirty="0">
                <a:solidFill>
                  <a:prstClr val="black"/>
                </a:solidFill>
                <a:latin typeface="Arial" panose="020B0604020202020204" pitchFamily="34" charset="0"/>
                <a:cs typeface="Arial" panose="020B0604020202020204" pitchFamily="34" charset="0"/>
              </a:rPr>
              <a:t>Measles Persists in large cities but fades out in small towns</a:t>
            </a:r>
          </a:p>
          <a:p>
            <a:pPr marL="228600" lvl="0" indent="-228600" latinLnBrk="0">
              <a:lnSpc>
                <a:spcPct val="120000"/>
              </a:lnSpc>
              <a:spcBef>
                <a:spcPts val="1000"/>
              </a:spcBef>
              <a:buFont typeface="Arial" panose="020B0604020202020204" pitchFamily="34" charset="0"/>
              <a:buChar char="•"/>
            </a:pPr>
            <a:r>
              <a:rPr lang="en-US" altLang="ko-KR" sz="2000" dirty="0">
                <a:solidFill>
                  <a:prstClr val="black"/>
                </a:solidFill>
                <a:latin typeface="Arial" panose="020B0604020202020204" pitchFamily="34" charset="0"/>
                <a:cs typeface="Arial" panose="020B0604020202020204" pitchFamily="34" charset="0"/>
              </a:rPr>
              <a:t>Deterministic model cannot capture “die out” patterns</a:t>
            </a:r>
          </a:p>
        </p:txBody>
      </p:sp>
    </p:spTree>
    <p:extLst>
      <p:ext uri="{BB962C8B-B14F-4D97-AF65-F5344CB8AC3E}">
        <p14:creationId xmlns:p14="http://schemas.microsoft.com/office/powerpoint/2010/main" val="2412341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Expected Duration of an Epidemic</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p:txBody>
              <a:bodyPr>
                <a:normAutofit/>
              </a:bodyPr>
              <a:lstStyle/>
              <a:p>
                <a:pPr algn="just">
                  <a:lnSpc>
                    <a:spcPct val="120000"/>
                  </a:lnSpc>
                </a:pPr>
                <a:r>
                  <a:rPr lang="en-US" altLang="ko-KR" sz="1800" dirty="0">
                    <a:solidFill>
                      <a:schemeClr val="tx1"/>
                    </a:solidFill>
                    <a:latin typeface="Arial" panose="020B0604020202020204" pitchFamily="34" charset="0"/>
                    <a:ea typeface="+mn-ea"/>
                    <a:cs typeface="Arial" panose="020B0604020202020204" pitchFamily="34" charset="0"/>
                  </a:rPr>
                  <a:t>Let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𝑇</m:t>
                    </m:r>
                    <m:r>
                      <a:rPr lang="en-US" altLang="ko-KR" sz="1800" i="1" baseline="-25000" dirty="0" smtClean="0">
                        <a:solidFill>
                          <a:schemeClr val="tx1"/>
                        </a:solidFill>
                        <a:latin typeface="Cambria Math" panose="02040503050406030204" pitchFamily="18" charset="0"/>
                        <a:ea typeface="+mn-ea"/>
                        <a:cs typeface="Arial" panose="020B0604020202020204" pitchFamily="34" charset="0"/>
                      </a:rPr>
                      <m:t>𝑖</m:t>
                    </m:r>
                  </m:oMath>
                </a14:m>
                <a:r>
                  <a:rPr lang="en-US" altLang="ko-KR" sz="1800" dirty="0">
                    <a:solidFill>
                      <a:schemeClr val="tx1"/>
                    </a:solidFill>
                    <a:latin typeface="Arial" panose="020B0604020202020204" pitchFamily="34" charset="0"/>
                    <a:ea typeface="+mn-ea"/>
                    <a:cs typeface="Arial" panose="020B0604020202020204" pitchFamily="34" charset="0"/>
                  </a:rPr>
                  <a:t> denote the random variable for the time until absorption beginning from an initial infected population size of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𝑖</m:t>
                    </m:r>
                  </m:oMath>
                </a14:m>
                <a:r>
                  <a:rPr lang="en-US" altLang="ko-KR" sz="1800" dirty="0">
                    <a:solidFill>
                      <a:schemeClr val="tx1"/>
                    </a:solidFill>
                    <a:latin typeface="Arial" panose="020B0604020202020204" pitchFamily="34" charset="0"/>
                    <a:ea typeface="+mn-ea"/>
                    <a:cs typeface="Arial" panose="020B0604020202020204" pitchFamily="34" charset="0"/>
                  </a:rPr>
                  <a:t> and </a:t>
                </a:r>
                <a14:m>
                  <m:oMath xmlns:m="http://schemas.openxmlformats.org/officeDocument/2006/math">
                    <m:r>
                      <a:rPr lang="el-GR" altLang="ko-KR" sz="1800" i="1" dirty="0" smtClean="0">
                        <a:solidFill>
                          <a:schemeClr val="tx1"/>
                        </a:solidFill>
                        <a:latin typeface="Cambria Math" panose="02040503050406030204" pitchFamily="18" charset="0"/>
                        <a:cs typeface="Arial" panose="020B0604020202020204" pitchFamily="34" charset="0"/>
                      </a:rPr>
                      <m:t>𝜏</m:t>
                    </m:r>
                    <m:r>
                      <a:rPr lang="en-US" altLang="ko-KR" sz="1800" i="1" baseline="-25000" dirty="0" err="1">
                        <a:solidFill>
                          <a:schemeClr val="tx1"/>
                        </a:solidFill>
                        <a:latin typeface="Cambria Math" panose="02040503050406030204" pitchFamily="18" charset="0"/>
                        <a:cs typeface="Arial" panose="020B0604020202020204" pitchFamily="34" charset="0"/>
                      </a:rPr>
                      <m:t>𝑖</m:t>
                    </m:r>
                    <m:r>
                      <a:rPr lang="en-US" altLang="ko-KR" sz="1800" i="1" dirty="0">
                        <a:solidFill>
                          <a:schemeClr val="tx1"/>
                        </a:solidFill>
                        <a:latin typeface="Cambria Math" panose="02040503050406030204" pitchFamily="18" charset="0"/>
                        <a:cs typeface="Arial" panose="020B0604020202020204" pitchFamily="34" charset="0"/>
                      </a:rPr>
                      <m:t>=</m:t>
                    </m:r>
                    <m:r>
                      <a:rPr lang="en-US" altLang="ko-KR" sz="1800" b="0" i="1" dirty="0" smtClean="0">
                        <a:solidFill>
                          <a:schemeClr val="tx1"/>
                        </a:solidFill>
                        <a:latin typeface="Cambria Math" panose="02040503050406030204" pitchFamily="18" charset="0"/>
                        <a:cs typeface="Arial" panose="020B0604020202020204" pitchFamily="34" charset="0"/>
                      </a:rPr>
                      <m:t>𝔼</m:t>
                    </m:r>
                    <m:r>
                      <a:rPr lang="en-US" altLang="ko-KR" sz="1800" i="1" dirty="0">
                        <a:solidFill>
                          <a:schemeClr val="tx1"/>
                        </a:solidFill>
                        <a:latin typeface="Cambria Math" panose="02040503050406030204" pitchFamily="18" charset="0"/>
                        <a:cs typeface="Arial" panose="020B0604020202020204" pitchFamily="34" charset="0"/>
                      </a:rPr>
                      <m:t>(</m:t>
                    </m:r>
                    <m:r>
                      <a:rPr lang="en-US" altLang="ko-KR" sz="1800" i="1" dirty="0" err="1">
                        <a:solidFill>
                          <a:schemeClr val="tx1"/>
                        </a:solidFill>
                        <a:latin typeface="Cambria Math" panose="02040503050406030204" pitchFamily="18" charset="0"/>
                        <a:cs typeface="Arial" panose="020B0604020202020204" pitchFamily="34" charset="0"/>
                      </a:rPr>
                      <m:t>𝑇</m:t>
                    </m:r>
                    <m:r>
                      <a:rPr lang="en-US" altLang="ko-KR" sz="1800" i="1" baseline="-25000" dirty="0" err="1">
                        <a:solidFill>
                          <a:schemeClr val="tx1"/>
                        </a:solidFill>
                        <a:latin typeface="Cambria Math" panose="02040503050406030204" pitchFamily="18" charset="0"/>
                        <a:cs typeface="Arial" panose="020B0604020202020204" pitchFamily="34" charset="0"/>
                      </a:rPr>
                      <m:t>𝑖</m:t>
                    </m:r>
                    <m:r>
                      <a:rPr lang="en-US" altLang="ko-KR" sz="1800" i="1" dirty="0">
                        <a:solidFill>
                          <a:schemeClr val="tx1"/>
                        </a:solidFill>
                        <a:latin typeface="Cambria Math" panose="02040503050406030204" pitchFamily="18" charset="0"/>
                        <a:cs typeface="Arial" panose="020B0604020202020204" pitchFamily="34" charset="0"/>
                      </a:rPr>
                      <m:t>) </m:t>
                    </m:r>
                  </m:oMath>
                </a14:m>
                <a:endParaRPr lang="en-US" altLang="ko-KR" sz="1800" dirty="0">
                  <a:solidFill>
                    <a:schemeClr val="tx1"/>
                  </a:solidFill>
                  <a:latin typeface="Arial" panose="020B0604020202020204" pitchFamily="34" charset="0"/>
                  <a:cs typeface="Arial" panose="020B0604020202020204" pitchFamily="34" charset="0"/>
                </a:endParaRPr>
              </a:p>
              <a:p>
                <a:pPr algn="just">
                  <a:lnSpc>
                    <a:spcPct val="120000"/>
                  </a:lnSpc>
                </a:pPr>
                <a:endParaRPr lang="en-US" altLang="ko-KR" sz="900" dirty="0">
                  <a:solidFill>
                    <a:schemeClr val="tx1"/>
                  </a:solidFill>
                  <a:latin typeface="Arial" panose="020B0604020202020204" pitchFamily="34" charset="0"/>
                  <a:ea typeface="+mn-ea"/>
                  <a:cs typeface="Arial" panose="020B0604020202020204" pitchFamily="34" charset="0"/>
                </a:endParaRPr>
              </a:p>
              <a:p>
                <a:pPr algn="just">
                  <a:lnSpc>
                    <a:spcPct val="120000"/>
                  </a:lnSpc>
                </a:pPr>
                <a:r>
                  <a:rPr lang="en-US" altLang="ko-KR" sz="1800" dirty="0">
                    <a:solidFill>
                      <a:schemeClr val="tx1"/>
                    </a:solidFill>
                    <a:latin typeface="Arial" panose="020B0604020202020204" pitchFamily="34" charset="0"/>
                    <a:cs typeface="Arial" panose="020B0604020202020204" pitchFamily="34" charset="0"/>
                  </a:rPr>
                  <a:t>In the DTMC or</a:t>
                </a:r>
                <a:r>
                  <a:rPr lang="ko-KR" altLang="en-US" sz="1800" dirty="0">
                    <a:solidFill>
                      <a:schemeClr val="tx1"/>
                    </a:solidFill>
                    <a:latin typeface="Arial" panose="020B0604020202020204" pitchFamily="34" charset="0"/>
                    <a:cs typeface="Arial" panose="020B0604020202020204" pitchFamily="34" charset="0"/>
                  </a:rPr>
                  <a:t> </a:t>
                </a:r>
                <a:r>
                  <a:rPr lang="en-US" altLang="ko-KR" sz="1800" dirty="0">
                    <a:solidFill>
                      <a:schemeClr val="tx1"/>
                    </a:solidFill>
                    <a:latin typeface="Arial" panose="020B0604020202020204" pitchFamily="34" charset="0"/>
                    <a:cs typeface="Arial" panose="020B0604020202020204" pitchFamily="34" charset="0"/>
                  </a:rPr>
                  <a:t>CTMC SIS epidemic model,</a:t>
                </a:r>
              </a:p>
              <a:p>
                <a:pPr algn="just">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gn="just">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gn="just">
                  <a:lnSpc>
                    <a:spcPct val="120000"/>
                  </a:lnSpc>
                </a:pPr>
                <a:endParaRPr lang="en-US" altLang="ko-KR" sz="1800" dirty="0">
                  <a:solidFill>
                    <a:schemeClr val="tx1"/>
                  </a:solidFill>
                  <a:latin typeface="Arial" panose="020B0604020202020204" pitchFamily="34" charset="0"/>
                  <a:ea typeface="+mn-ea"/>
                  <a:cs typeface="Arial" panose="020B0604020202020204" pitchFamily="34" charset="0"/>
                </a:endParaRPr>
              </a:p>
              <a:p>
                <a:pPr algn="just">
                  <a:lnSpc>
                    <a:spcPct val="120000"/>
                  </a:lnSpc>
                </a:pPr>
                <a:endParaRPr lang="en-US" altLang="ko-KR" sz="900" dirty="0">
                  <a:solidFill>
                    <a:schemeClr val="tx1"/>
                  </a:solidFill>
                  <a:latin typeface="Arial" panose="020B0604020202020204" pitchFamily="34" charset="0"/>
                  <a:ea typeface="+mn-ea"/>
                  <a:cs typeface="Arial" panose="020B0604020202020204" pitchFamily="34" charset="0"/>
                </a:endParaRPr>
              </a:p>
              <a:p>
                <a:pPr algn="just">
                  <a:lnSpc>
                    <a:spcPct val="120000"/>
                  </a:lnSpc>
                </a:pPr>
                <a:r>
                  <a:rPr lang="en-US" altLang="ko-KR" sz="1800" dirty="0">
                    <a:solidFill>
                      <a:schemeClr val="tx1"/>
                    </a:solidFill>
                    <a:latin typeface="Arial" panose="020B0604020202020204" pitchFamily="34" charset="0"/>
                    <a:cs typeface="Arial" panose="020B0604020202020204" pitchFamily="34" charset="0"/>
                  </a:rPr>
                  <a:t>In the SDE SIS epidemic model,</a:t>
                </a:r>
              </a:p>
              <a:p>
                <a:pPr algn="just">
                  <a:lnSpc>
                    <a:spcPct val="120000"/>
                  </a:lnSpc>
                </a:pPr>
                <a:endParaRPr lang="en-US" altLang="ko-KR" sz="1800" dirty="0">
                  <a:solidFill>
                    <a:schemeClr val="tx1"/>
                  </a:solidFill>
                  <a:latin typeface="Arial" panose="020B0604020202020204" pitchFamily="34" charset="0"/>
                  <a:cs typeface="Arial" panose="020B0604020202020204" pitchFamily="34" charset="0"/>
                </a:endParaRPr>
              </a:p>
              <a:p>
                <a:pPr algn="just">
                  <a:lnSpc>
                    <a:spcPct val="120000"/>
                  </a:lnSpc>
                </a:pPr>
                <a:endParaRPr lang="ko-KR" altLang="en-US" sz="18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blipFill>
                <a:blip r:embed="rId2"/>
                <a:stretch>
                  <a:fillRect l="-599" t="-133" r="-67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B1C8E-8A1B-41F2-8543-DC419A33F205}"/>
                  </a:ext>
                </a:extLst>
              </p:cNvPr>
              <p:cNvSpPr txBox="1"/>
              <p:nvPr/>
            </p:nvSpPr>
            <p:spPr>
              <a:xfrm>
                <a:off x="1621727" y="3337892"/>
                <a:ext cx="479278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oMath>
                    <m:oMath xmlns:m="http://schemas.openxmlformats.org/officeDocument/2006/math">
                      <m:r>
                        <a:rPr lang="en-US" altLang="ko-KR" b="0" i="1" smtClean="0">
                          <a:latin typeface="Cambria Math" panose="02040503050406030204" pitchFamily="18" charset="0"/>
                        </a:rPr>
                        <m:t>        +</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e>
                          </m:d>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𝛥</m:t>
                          </m:r>
                          <m:r>
                            <a:rPr lang="en-US" altLang="ko-KR" b="0" i="1" smtClean="0">
                              <a:latin typeface="Cambria Math" panose="02040503050406030204" pitchFamily="18" charset="0"/>
                            </a:rPr>
                            <m:t>𝑡</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𝑖</m:t>
                      </m:r>
                      <m:r>
                        <a:rPr lang="en-US" altLang="ko-KR" b="0" i="1" smtClean="0">
                          <a:latin typeface="Cambria Math" panose="02040503050406030204" pitchFamily="18" charset="0"/>
                        </a:rPr>
                        <m:t>=1,⋯,</m:t>
                      </m:r>
                      <m:r>
                        <a:rPr lang="en-US" altLang="ko-KR" b="0" i="1" smtClean="0">
                          <a:latin typeface="Cambria Math" panose="02040503050406030204" pitchFamily="18" charset="0"/>
                        </a:rPr>
                        <m:t>𝑁</m:t>
                      </m:r>
                    </m:oMath>
                  </m:oMathPara>
                </a14:m>
                <a:endParaRPr lang="ko-KR" altLang="en-US" i="1" dirty="0"/>
              </a:p>
            </p:txBody>
          </p:sp>
        </mc:Choice>
        <mc:Fallback xmlns="">
          <p:sp>
            <p:nvSpPr>
              <p:cNvPr id="5" name="TextBox 4">
                <a:extLst>
                  <a:ext uri="{FF2B5EF4-FFF2-40B4-BE49-F238E27FC236}">
                    <a16:creationId xmlns:a16="http://schemas.microsoft.com/office/drawing/2014/main" id="{0CEB1C8E-8A1B-41F2-8543-DC419A33F205}"/>
                  </a:ext>
                </a:extLst>
              </p:cNvPr>
              <p:cNvSpPr txBox="1">
                <a:spLocks noRot="1" noChangeAspect="1" noMove="1" noResize="1" noEditPoints="1" noAdjustHandles="1" noChangeArrowheads="1" noChangeShapeType="1" noTextEdit="1"/>
              </p:cNvSpPr>
              <p:nvPr/>
            </p:nvSpPr>
            <p:spPr>
              <a:xfrm>
                <a:off x="1621727" y="3337892"/>
                <a:ext cx="4792787" cy="553998"/>
              </a:xfrm>
              <a:prstGeom prst="rect">
                <a:avLst/>
              </a:prstGeom>
              <a:blipFill>
                <a:blip r:embed="rId3"/>
                <a:stretch>
                  <a:fillRect l="-254" r="-763" b="-1111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6BDA2F-5592-4ED3-963A-560FC60C39C1}"/>
                  </a:ext>
                </a:extLst>
              </p:cNvPr>
              <p:cNvSpPr txBox="1"/>
              <p:nvPr/>
            </p:nvSpPr>
            <p:spPr>
              <a:xfrm>
                <a:off x="1621727" y="4009119"/>
                <a:ext cx="42852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𝜏</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=−1</m:t>
                      </m:r>
                    </m:oMath>
                  </m:oMathPara>
                </a14:m>
                <a:endParaRPr lang="ko-KR" altLang="en-US" dirty="0"/>
              </a:p>
            </p:txBody>
          </p:sp>
        </mc:Choice>
        <mc:Fallback xmlns="">
          <p:sp>
            <p:nvSpPr>
              <p:cNvPr id="9" name="TextBox 8">
                <a:extLst>
                  <a:ext uri="{FF2B5EF4-FFF2-40B4-BE49-F238E27FC236}">
                    <a16:creationId xmlns:a16="http://schemas.microsoft.com/office/drawing/2014/main" id="{896BDA2F-5592-4ED3-963A-560FC60C39C1}"/>
                  </a:ext>
                </a:extLst>
              </p:cNvPr>
              <p:cNvSpPr txBox="1">
                <a:spLocks noRot="1" noChangeAspect="1" noMove="1" noResize="1" noEditPoints="1" noAdjustHandles="1" noChangeArrowheads="1" noChangeShapeType="1" noTextEdit="1"/>
              </p:cNvSpPr>
              <p:nvPr/>
            </p:nvSpPr>
            <p:spPr>
              <a:xfrm>
                <a:off x="1621727" y="4009119"/>
                <a:ext cx="4285212" cy="276999"/>
              </a:xfrm>
              <a:prstGeom prst="rect">
                <a:avLst/>
              </a:prstGeom>
              <a:blipFill>
                <a:blip r:embed="rId4"/>
                <a:stretch>
                  <a:fillRect l="-569" r="-569" b="-2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D98303-BD12-48C4-8574-AF987E7379B9}"/>
                  </a:ext>
                </a:extLst>
              </p:cNvPr>
              <p:cNvSpPr txBox="1"/>
              <p:nvPr/>
            </p:nvSpPr>
            <p:spPr>
              <a:xfrm>
                <a:off x="1621727" y="5070041"/>
                <a:ext cx="5007333" cy="12879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e>
                      </m:d>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𝑑</m:t>
                          </m:r>
                          <m:r>
                            <a:rPr lang="en-US" altLang="ko-KR" b="0" i="1" smtClean="0">
                              <a:latin typeface="Cambria Math" panose="02040503050406030204" pitchFamily="18" charset="0"/>
                            </a:rPr>
                            <m:t>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num>
                        <m:den>
                          <m:r>
                            <a:rPr lang="en-US" altLang="ko-KR" b="0" i="1" smtClean="0">
                              <a:latin typeface="Cambria Math" panose="02040503050406030204" pitchFamily="18" charset="0"/>
                            </a:rPr>
                            <m:t>𝑑𝑦</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𝑑</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e>
                          </m:d>
                        </m:num>
                        <m:den>
                          <m:r>
                            <a:rPr lang="en-US" altLang="ko-KR" b="0" i="1" smtClean="0">
                              <a:latin typeface="Cambria Math" panose="02040503050406030204" pitchFamily="18" charset="0"/>
                            </a:rPr>
                            <m:t>2</m:t>
                          </m:r>
                        </m:den>
                      </m:f>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𝑑</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num>
                        <m:den>
                          <m:r>
                            <a:rPr lang="en-US" altLang="ko-KR" b="0" i="1" smtClean="0">
                              <a:latin typeface="Cambria Math" panose="02040503050406030204" pitchFamily="18" charset="0"/>
                            </a:rPr>
                            <m:t>𝑑</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2</m:t>
                              </m:r>
                            </m:sup>
                          </m:sSup>
                        </m:den>
                      </m:f>
                      <m:r>
                        <a:rPr lang="en-US" altLang="ko-KR" b="0" i="1" smtClean="0">
                          <a:latin typeface="Cambria Math" panose="02040503050406030204" pitchFamily="18" charset="0"/>
                        </a:rPr>
                        <m:t>=−1</m:t>
                      </m:r>
                    </m:oMath>
                    <m:oMath xmlns:m="http://schemas.openxmlformats.org/officeDocument/2006/math">
                      <m:r>
                        <a:rPr lang="en-US" altLang="ko-KR" b="0" i="1" smtClean="0">
                          <a:latin typeface="Cambria Math" panose="02040503050406030204" pitchFamily="18" charset="0"/>
                        </a:rPr>
                        <m:t>𝜏</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e>
                      </m:d>
                      <m:r>
                        <a:rPr lang="en-US" altLang="ko-KR" b="0" i="1" smtClean="0">
                          <a:latin typeface="Cambria Math" panose="02040503050406030204" pitchFamily="18" charset="0"/>
                        </a:rPr>
                        <m:t>=0  </m:t>
                      </m:r>
                      <m:r>
                        <m:rPr>
                          <m:sty m:val="p"/>
                        </m:rPr>
                        <a:rPr lang="en-US" altLang="ko-KR" b="0" i="0" smtClean="0">
                          <a:latin typeface="Cambria Math" panose="02040503050406030204" pitchFamily="18" charset="0"/>
                        </a:rPr>
                        <m:t>and</m:t>
                      </m:r>
                      <m:r>
                        <a:rPr lang="en-US" altLang="ko-KR" b="0" i="0" smtClean="0">
                          <a:latin typeface="Cambria Math" panose="02040503050406030204" pitchFamily="18" charset="0"/>
                        </a:rPr>
                        <m:t> </m:t>
                      </m:r>
                      <m:sSub>
                        <m:sSubPr>
                          <m:ctrlPr>
                            <a:rPr lang="en-US" altLang="ko-KR" b="0" i="1" smtClean="0">
                              <a:latin typeface="Cambria Math" panose="02040503050406030204" pitchFamily="18" charset="0"/>
                            </a:rPr>
                          </m:ctrlPr>
                        </m:sSubPr>
                        <m:e>
                          <m:d>
                            <m:dPr>
                              <m:begChr m:val=""/>
                              <m:endChr m:val="|"/>
                              <m:ctrlPr>
                                <a:rPr lang="en-US" altLang="ko-KR" b="0" i="1" smtClean="0">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𝑑</m:t>
                                  </m:r>
                                  <m:r>
                                    <a:rPr lang="en-US" altLang="ko-KR" i="1">
                                      <a:latin typeface="Cambria Math" panose="02040503050406030204" pitchFamily="18" charset="0"/>
                                    </a:rPr>
                                    <m:t>𝜏</m:t>
                                  </m:r>
                                  <m:d>
                                    <m:dPr>
                                      <m:ctrlPr>
                                        <a:rPr lang="en-US" altLang="ko-KR" i="1">
                                          <a:latin typeface="Cambria Math" panose="02040503050406030204" pitchFamily="18" charset="0"/>
                                        </a:rPr>
                                      </m:ctrlPr>
                                    </m:dPr>
                                    <m:e>
                                      <m:r>
                                        <a:rPr lang="en-US" altLang="ko-KR" i="1">
                                          <a:latin typeface="Cambria Math" panose="02040503050406030204" pitchFamily="18" charset="0"/>
                                        </a:rPr>
                                        <m:t>𝑦</m:t>
                                      </m:r>
                                    </m:e>
                                  </m:d>
                                </m:num>
                                <m:den>
                                  <m:r>
                                    <a:rPr lang="en-US" altLang="ko-KR" i="1">
                                      <a:latin typeface="Cambria Math" panose="02040503050406030204" pitchFamily="18" charset="0"/>
                                    </a:rPr>
                                    <m:t>𝑑𝑦</m:t>
                                  </m:r>
                                </m:den>
                              </m:f>
                            </m:e>
                          </m:d>
                        </m:e>
                        <m:sub>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=0</m:t>
                      </m:r>
                    </m:oMath>
                  </m:oMathPara>
                </a14:m>
                <a:endParaRPr lang="ko-KR" altLang="en-US" dirty="0"/>
              </a:p>
            </p:txBody>
          </p:sp>
        </mc:Choice>
        <mc:Fallback xmlns="">
          <p:sp>
            <p:nvSpPr>
              <p:cNvPr id="10" name="TextBox 9">
                <a:extLst>
                  <a:ext uri="{FF2B5EF4-FFF2-40B4-BE49-F238E27FC236}">
                    <a16:creationId xmlns:a16="http://schemas.microsoft.com/office/drawing/2014/main" id="{E9D98303-BD12-48C4-8574-AF987E7379B9}"/>
                  </a:ext>
                </a:extLst>
              </p:cNvPr>
              <p:cNvSpPr txBox="1">
                <a:spLocks noRot="1" noChangeAspect="1" noMove="1" noResize="1" noEditPoints="1" noAdjustHandles="1" noChangeArrowheads="1" noChangeShapeType="1" noTextEdit="1"/>
              </p:cNvSpPr>
              <p:nvPr/>
            </p:nvSpPr>
            <p:spPr>
              <a:xfrm>
                <a:off x="1621727" y="5070041"/>
                <a:ext cx="5007333" cy="1287917"/>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30495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Expected Duration of an Epidemic</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p:txBody>
              <a:bodyPr>
                <a:normAutofit/>
              </a:bodyPr>
              <a:lstStyle/>
              <a:p>
                <a:pPr algn="ct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ea typeface="+mn-ea"/>
                        </a:rPr>
                        <m:t>𝑁</m:t>
                      </m:r>
                      <m:r>
                        <a:rPr lang="en-US" altLang="ko-KR" sz="1800" i="1" smtClean="0">
                          <a:latin typeface="Cambria Math" panose="02040503050406030204" pitchFamily="18" charset="0"/>
                          <a:ea typeface="+mn-ea"/>
                        </a:rPr>
                        <m:t>=25; </m:t>
                      </m:r>
                      <m:sSub>
                        <m:sSubPr>
                          <m:ctrlPr>
                            <a:rPr lang="en-US" altLang="ko-KR" sz="1800" i="1" smtClean="0">
                              <a:latin typeface="Cambria Math" panose="02040503050406030204" pitchFamily="18" charset="0"/>
                              <a:ea typeface="+mn-ea"/>
                            </a:rPr>
                          </m:ctrlPr>
                        </m:sSubPr>
                        <m:e>
                          <m:r>
                            <a:rPr lang="en-US" altLang="ko-KR" sz="1800" b="0" i="1" smtClean="0">
                              <a:latin typeface="Cambria Math" panose="02040503050406030204" pitchFamily="18" charset="0"/>
                              <a:ea typeface="+mn-ea"/>
                            </a:rPr>
                            <m:t>𝑅</m:t>
                          </m:r>
                        </m:e>
                        <m:sub>
                          <m:r>
                            <a:rPr lang="en-US" altLang="ko-KR" sz="1800" b="0" i="1" smtClean="0">
                              <a:latin typeface="Cambria Math" panose="02040503050406030204" pitchFamily="18" charset="0"/>
                              <a:ea typeface="+mn-ea"/>
                            </a:rPr>
                            <m:t>0</m:t>
                          </m:r>
                        </m:sub>
                      </m:sSub>
                      <m:r>
                        <a:rPr lang="en-US" altLang="ko-KR" sz="1800" i="1" smtClean="0">
                          <a:latin typeface="Cambria Math" panose="02040503050406030204" pitchFamily="18" charset="0"/>
                          <a:ea typeface="+mn-ea"/>
                        </a:rPr>
                        <m:t>=1.5 (</m:t>
                      </m:r>
                      <m:r>
                        <a:rPr lang="en-US" altLang="ko-KR" sz="1800" i="1" dirty="0" smtClean="0">
                          <a:latin typeface="Cambria Math" panose="02040503050406030204" pitchFamily="18" charset="0"/>
                          <a:ea typeface="+mn-ea"/>
                        </a:rPr>
                        <m:t>𝑏</m:t>
                      </m:r>
                      <m:r>
                        <a:rPr lang="en-US" altLang="ko-KR" sz="1800" i="1" dirty="0" smtClean="0">
                          <a:latin typeface="Cambria Math" panose="02040503050406030204" pitchFamily="18" charset="0"/>
                          <a:ea typeface="+mn-ea"/>
                        </a:rPr>
                        <m:t>=1/3, </m:t>
                      </m:r>
                      <m:r>
                        <a:rPr lang="en-US" altLang="ko-KR" sz="1800" i="1" dirty="0" smtClean="0">
                          <a:latin typeface="Cambria Math" panose="02040503050406030204" pitchFamily="18" charset="0"/>
                          <a:ea typeface="+mn-ea"/>
                        </a:rPr>
                        <m:t>𝛾</m:t>
                      </m:r>
                      <m:r>
                        <a:rPr lang="en-US" altLang="ko-KR" sz="1800" i="1" dirty="0" smtClean="0">
                          <a:latin typeface="Cambria Math" panose="02040503050406030204" pitchFamily="18" charset="0"/>
                          <a:ea typeface="+mn-ea"/>
                        </a:rPr>
                        <m:t>=1/3, </m:t>
                      </m:r>
                      <m:r>
                        <a:rPr lang="en-US" altLang="ko-KR" sz="1800" i="1" dirty="0" smtClean="0">
                          <a:latin typeface="Cambria Math" panose="02040503050406030204" pitchFamily="18" charset="0"/>
                          <a:ea typeface="+mn-ea"/>
                        </a:rPr>
                        <m:t>𝛽</m:t>
                      </m:r>
                      <m:r>
                        <a:rPr lang="en-US" altLang="ko-KR" sz="1800" i="1" dirty="0" smtClean="0">
                          <a:latin typeface="Cambria Math" panose="02040503050406030204" pitchFamily="18" charset="0"/>
                          <a:ea typeface="+mn-ea"/>
                        </a:rPr>
                        <m:t>=1),</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i="1">
                              <a:latin typeface="Cambria Math" panose="02040503050406030204" pitchFamily="18" charset="0"/>
                            </a:rPr>
                            <m:t>0</m:t>
                          </m:r>
                        </m:sub>
                      </m:sSub>
                      <m:r>
                        <a:rPr lang="en-US" altLang="ko-KR" sz="1800" i="1" dirty="0" smtClean="0">
                          <a:latin typeface="Cambria Math" panose="02040503050406030204" pitchFamily="18" charset="0"/>
                          <a:ea typeface="+mn-ea"/>
                        </a:rPr>
                        <m:t>=2 (</m:t>
                      </m:r>
                      <m:r>
                        <a:rPr lang="en-US" altLang="ko-KR" sz="1800" i="1" dirty="0" smtClean="0">
                          <a:latin typeface="Cambria Math" panose="02040503050406030204" pitchFamily="18" charset="0"/>
                          <a:ea typeface="+mn-ea"/>
                        </a:rPr>
                        <m:t>𝑏</m:t>
                      </m:r>
                      <m:r>
                        <a:rPr lang="en-US" altLang="ko-KR" sz="1800" i="1" dirty="0" smtClean="0">
                          <a:latin typeface="Cambria Math" panose="02040503050406030204" pitchFamily="18" charset="0"/>
                          <a:ea typeface="+mn-ea"/>
                        </a:rPr>
                        <m:t>=1/4, </m:t>
                      </m:r>
                      <m:r>
                        <a:rPr lang="en-US" altLang="ko-KR" sz="1800" i="1" dirty="0" smtClean="0">
                          <a:latin typeface="Cambria Math" panose="02040503050406030204" pitchFamily="18" charset="0"/>
                          <a:ea typeface="+mn-ea"/>
                        </a:rPr>
                        <m:t>𝛾</m:t>
                      </m:r>
                      <m:r>
                        <a:rPr lang="en-US" altLang="ko-KR" sz="1800" i="1" dirty="0" smtClean="0">
                          <a:latin typeface="Cambria Math" panose="02040503050406030204" pitchFamily="18" charset="0"/>
                          <a:ea typeface="+mn-ea"/>
                        </a:rPr>
                        <m:t>=1/4, </m:t>
                      </m:r>
                      <m:r>
                        <a:rPr lang="en-US" altLang="ko-KR" sz="1800" i="1" dirty="0" smtClean="0">
                          <a:latin typeface="Cambria Math" panose="02040503050406030204" pitchFamily="18" charset="0"/>
                          <a:ea typeface="+mn-ea"/>
                        </a:rPr>
                        <m:t>𝛽</m:t>
                      </m:r>
                      <m:r>
                        <a:rPr lang="en-US" altLang="ko-KR" sz="1800" i="1" dirty="0" smtClean="0">
                          <a:latin typeface="Cambria Math" panose="02040503050406030204" pitchFamily="18" charset="0"/>
                          <a:ea typeface="+mn-ea"/>
                        </a:rPr>
                        <m:t>=1)</m:t>
                      </m:r>
                    </m:oMath>
                  </m:oMathPara>
                </a14:m>
                <a:endParaRPr lang="ko-KR" altLang="en-US" sz="1800" dirty="0">
                  <a:latin typeface="+mn-ea"/>
                  <a:ea typeface="+mn-ea"/>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blipFill>
                <a:blip r:embed="rId2"/>
                <a:stretch>
                  <a:fillRect/>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2267744" y="2564904"/>
            <a:ext cx="4589660" cy="3547447"/>
          </a:xfrm>
          <a:prstGeom prst="rect">
            <a:avLst/>
          </a:prstGeom>
        </p:spPr>
      </p:pic>
    </p:spTree>
    <p:extLst>
      <p:ext uri="{BB962C8B-B14F-4D97-AF65-F5344CB8AC3E}">
        <p14:creationId xmlns:p14="http://schemas.microsoft.com/office/powerpoint/2010/main" val="2169404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latin typeface="Arial" panose="020B0604020202020204" pitchFamily="34" charset="0"/>
                <a:cs typeface="Arial" panose="020B0604020202020204" pitchFamily="34" charset="0"/>
              </a:rPr>
              <a:t>Expected Duration of an Epidemic</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부제목 2"/>
              <p:cNvSpPr>
                <a:spLocks noGrp="1"/>
              </p:cNvSpPr>
              <p:nvPr>
                <p:ph type="subTitle" idx="1"/>
              </p:nvPr>
            </p:nvSpPr>
            <p:spPr>
              <a:xfrm>
                <a:off x="683568" y="4005064"/>
                <a:ext cx="8032406" cy="2160240"/>
              </a:xfrm>
            </p:spPr>
            <p:txBody>
              <a:bodyPr>
                <a:noAutofit/>
              </a:bodyPr>
              <a:lstStyle/>
              <a:p>
                <a:pPr>
                  <a:lnSpc>
                    <a:spcPct val="120000"/>
                  </a:lnSpc>
                  <a:spcBef>
                    <a:spcPts val="0"/>
                  </a:spcBef>
                </a:pPr>
                <a:r>
                  <a:rPr lang="en-US" altLang="ko-KR" sz="1800" dirty="0">
                    <a:solidFill>
                      <a:schemeClr val="tx1"/>
                    </a:solidFill>
                    <a:latin typeface="Arial" panose="020B0604020202020204" pitchFamily="34" charset="0"/>
                    <a:ea typeface="+mn-ea"/>
                    <a:cs typeface="Arial" panose="020B0604020202020204" pitchFamily="34" charset="0"/>
                  </a:rPr>
                  <a:t>This estimate is much longer than a reasonable epidemiological time frame, implying that the disease does not die out but persists. Hence, for these examples, when </a:t>
                </a:r>
                <a14:m>
                  <m:oMath xmlns:m="http://schemas.openxmlformats.org/officeDocument/2006/math">
                    <m:r>
                      <a:rPr lang="en-US" altLang="ko-KR" sz="1800" i="1" dirty="0" smtClean="0">
                        <a:solidFill>
                          <a:schemeClr val="tx1"/>
                        </a:solidFill>
                        <a:latin typeface="Cambria Math" panose="02040503050406030204" pitchFamily="18" charset="0"/>
                        <a:ea typeface="+mn-ea"/>
                        <a:cs typeface="Arial" panose="020B0604020202020204" pitchFamily="34" charset="0"/>
                      </a:rPr>
                      <m:t>𝑁</m:t>
                    </m:r>
                    <m:r>
                      <a:rPr lang="en-US" altLang="ko-KR" sz="1800" i="1" dirty="0" smtClean="0">
                        <a:solidFill>
                          <a:schemeClr val="tx1"/>
                        </a:solidFill>
                        <a:latin typeface="Cambria Math" panose="02040503050406030204" pitchFamily="18" charset="0"/>
                        <a:ea typeface="+mn-ea"/>
                        <a:cs typeface="Arial" panose="020B0604020202020204" pitchFamily="34" charset="0"/>
                      </a:rPr>
                      <m:t>≥100</m:t>
                    </m:r>
                  </m:oMath>
                </a14:m>
                <a:r>
                  <a:rPr lang="en-US" altLang="ko-KR" sz="1800" dirty="0">
                    <a:solidFill>
                      <a:schemeClr val="tx1"/>
                    </a:solidFill>
                    <a:latin typeface="Arial" panose="020B0604020202020204" pitchFamily="34" charset="0"/>
                    <a:ea typeface="+mn-ea"/>
                    <a:cs typeface="Arial" panose="020B0604020202020204" pitchFamily="34" charset="0"/>
                  </a:rPr>
                  <a:t> and </a:t>
                </a:r>
                <a14:m>
                  <m:oMath xmlns:m="http://schemas.openxmlformats.org/officeDocument/2006/math">
                    <m:sSub>
                      <m:sSubPr>
                        <m:ctrlPr>
                          <a:rPr lang="en-US" altLang="ko-KR" sz="1800" i="1" dirty="0" smtClean="0">
                            <a:solidFill>
                              <a:schemeClr val="tx1"/>
                            </a:solidFill>
                            <a:latin typeface="Cambria Math" panose="02040503050406030204" pitchFamily="18" charset="0"/>
                            <a:ea typeface="+mn-ea"/>
                            <a:cs typeface="Arial" panose="020B0604020202020204" pitchFamily="34" charset="0"/>
                          </a:rPr>
                        </m:ctrlPr>
                      </m:sSubPr>
                      <m:e>
                        <m:r>
                          <a:rPr lang="en-US" altLang="ko-KR" sz="1800" b="0" i="1" dirty="0" smtClean="0">
                            <a:solidFill>
                              <a:schemeClr val="tx1"/>
                            </a:solidFill>
                            <a:latin typeface="Cambria Math" panose="02040503050406030204" pitchFamily="18" charset="0"/>
                            <a:ea typeface="+mn-ea"/>
                            <a:cs typeface="Arial" panose="020B0604020202020204" pitchFamily="34" charset="0"/>
                          </a:rPr>
                          <m:t>𝑅</m:t>
                        </m:r>
                      </m:e>
                      <m:sub>
                        <m:r>
                          <a:rPr lang="en-US" altLang="ko-KR" sz="1800" b="0" i="1" dirty="0" smtClean="0">
                            <a:solidFill>
                              <a:schemeClr val="tx1"/>
                            </a:solidFill>
                            <a:latin typeface="Cambria Math" panose="02040503050406030204" pitchFamily="18" charset="0"/>
                            <a:ea typeface="+mn-ea"/>
                            <a:cs typeface="Arial" panose="020B0604020202020204" pitchFamily="34" charset="0"/>
                          </a:rPr>
                          <m:t>0</m:t>
                        </m:r>
                      </m:sub>
                    </m:sSub>
                    <m:r>
                      <a:rPr lang="en-US" altLang="ko-KR" sz="1800" i="1" dirty="0" smtClean="0">
                        <a:solidFill>
                          <a:schemeClr val="tx1"/>
                        </a:solidFill>
                        <a:latin typeface="Cambria Math" panose="02040503050406030204" pitchFamily="18" charset="0"/>
                        <a:ea typeface="+mn-ea"/>
                        <a:cs typeface="Arial" panose="020B0604020202020204" pitchFamily="34" charset="0"/>
                      </a:rPr>
                      <m:t>≥2</m:t>
                    </m:r>
                  </m:oMath>
                </a14:m>
                <a:r>
                  <a:rPr lang="en-US" altLang="ko-KR" sz="1800" dirty="0">
                    <a:solidFill>
                      <a:schemeClr val="tx1"/>
                    </a:solidFill>
                    <a:latin typeface="Arial" panose="020B0604020202020204" pitchFamily="34" charset="0"/>
                    <a:ea typeface="+mn-ea"/>
                    <a:cs typeface="Arial" panose="020B0604020202020204" pitchFamily="34" charset="0"/>
                  </a:rPr>
                  <a:t>, if the outbreak begins with a sufficient number of infected individuals, then the results for the stochastic SIS epidemic are in close agreement with the predictions of the deterministic SIS epidemic model; the disease becomes endemic.</a:t>
                </a:r>
                <a:endParaRPr lang="ko-KR" altLang="en-US" sz="18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3" name="부제목 2"/>
              <p:cNvSpPr>
                <a:spLocks noGrp="1" noRot="1" noChangeAspect="1" noMove="1" noResize="1" noEditPoints="1" noAdjustHandles="1" noChangeArrowheads="1" noChangeShapeType="1" noTextEdit="1"/>
              </p:cNvSpPr>
              <p:nvPr>
                <p:ph type="subTitle" idx="1"/>
              </p:nvPr>
            </p:nvSpPr>
            <p:spPr>
              <a:xfrm>
                <a:off x="683568" y="4005064"/>
                <a:ext cx="8032406" cy="2160240"/>
              </a:xfrm>
              <a:blipFill>
                <a:blip r:embed="rId3"/>
                <a:stretch>
                  <a:fillRect l="-607" t="-28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 name="표 3"/>
              <p:cNvGraphicFramePr>
                <a:graphicFrameLocks noGrp="1"/>
              </p:cNvGraphicFramePr>
              <p:nvPr>
                <p:extLst>
                  <p:ext uri="{D42A27DB-BD31-4B8C-83A1-F6EECF244321}">
                    <p14:modId xmlns:p14="http://schemas.microsoft.com/office/powerpoint/2010/main" val="2532332641"/>
                  </p:ext>
                </p:extLst>
              </p:nvPr>
            </p:nvGraphicFramePr>
            <p:xfrm>
              <a:off x="2255912" y="1956440"/>
              <a:ext cx="4632176" cy="1112520"/>
            </p:xfrm>
            <a:graphic>
              <a:graphicData uri="http://schemas.openxmlformats.org/drawingml/2006/table">
                <a:tbl>
                  <a:tblPr bandRow="1">
                    <a:tableStyleId>{073A0DAA-6AF3-43AB-8588-CEC1D06C72B9}</a:tableStyleId>
                  </a:tblPr>
                  <a:tblGrid>
                    <a:gridCol w="1391525">
                      <a:extLst>
                        <a:ext uri="{9D8B030D-6E8A-4147-A177-3AD203B41FA5}">
                          <a16:colId xmlns:a16="http://schemas.microsoft.com/office/drawing/2014/main" val="20000"/>
                        </a:ext>
                      </a:extLst>
                    </a:gridCol>
                    <a:gridCol w="1308724">
                      <a:extLst>
                        <a:ext uri="{9D8B030D-6E8A-4147-A177-3AD203B41FA5}">
                          <a16:colId xmlns:a16="http://schemas.microsoft.com/office/drawing/2014/main" val="20001"/>
                        </a:ext>
                      </a:extLst>
                    </a:gridCol>
                    <a:gridCol w="1931927">
                      <a:extLst>
                        <a:ext uri="{9D8B030D-6E8A-4147-A177-3AD203B41FA5}">
                          <a16:colId xmlns:a16="http://schemas.microsoft.com/office/drawing/2014/main" val="20002"/>
                        </a:ext>
                      </a:extLst>
                    </a:gridCol>
                  </a:tblGrid>
                  <a:tr h="370840">
                    <a:tc>
                      <a:txBody>
                        <a:bodyPr/>
                        <a:lstStyle/>
                        <a:p>
                          <a:pPr algn="ctr" latinLnBrk="1"/>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a:latin typeface="Arial" panose="020B0604020202020204" pitchFamily="34" charset="0"/>
                              <a:ea typeface="+mn-ea"/>
                              <a:cs typeface="Arial" panose="020B0604020202020204" pitchFamily="34" charset="0"/>
                            </a:rPr>
                            <a:t>N = 50</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a:latin typeface="Arial" panose="020B0604020202020204" pitchFamily="34" charset="0"/>
                              <a:ea typeface="+mn-ea"/>
                              <a:cs typeface="Arial" panose="020B0604020202020204" pitchFamily="34" charset="0"/>
                            </a:rPr>
                            <a:t>N = 100</a:t>
                          </a:r>
                          <a:endParaRPr lang="ko-KR"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pPr algn="ctr" latinLnBrk="1"/>
                          <a14:m>
                            <m:oMath xmlns:m="http://schemas.openxmlformats.org/officeDocument/2006/math">
                              <m:sSub>
                                <m:sSubPr>
                                  <m:ctrlPr>
                                    <a:rPr lang="en-US" altLang="ko-KR" i="1" dirty="0" smtClean="0">
                                      <a:latin typeface="Cambria Math" panose="02040503050406030204" pitchFamily="18" charset="0"/>
                                      <a:ea typeface="+mn-ea"/>
                                      <a:cs typeface="Arial" panose="020B0604020202020204" pitchFamily="34" charset="0"/>
                                    </a:rPr>
                                  </m:ctrlPr>
                                </m:sSubPr>
                                <m:e>
                                  <m:r>
                                    <a:rPr lang="en-US" altLang="ko-KR" b="0" i="1" dirty="0" smtClean="0">
                                      <a:latin typeface="Cambria Math" panose="02040503050406030204" pitchFamily="18" charset="0"/>
                                      <a:ea typeface="+mn-ea"/>
                                      <a:cs typeface="Arial" panose="020B0604020202020204" pitchFamily="34" charset="0"/>
                                    </a:rPr>
                                    <m:t>𝑅</m:t>
                                  </m:r>
                                </m:e>
                                <m:sub>
                                  <m:r>
                                    <a:rPr lang="en-US" altLang="ko-KR" b="0" i="1" dirty="0" smtClean="0">
                                      <a:latin typeface="Cambria Math" panose="02040503050406030204" pitchFamily="18" charset="0"/>
                                      <a:ea typeface="+mn-ea"/>
                                      <a:cs typeface="Arial" panose="020B0604020202020204" pitchFamily="34" charset="0"/>
                                    </a:rPr>
                                    <m:t>0</m:t>
                                  </m:r>
                                </m:sub>
                              </m:sSub>
                            </m:oMath>
                          </a14:m>
                          <a:r>
                            <a:rPr lang="en-US" altLang="ko-KR" dirty="0">
                              <a:latin typeface="Arial" panose="020B0604020202020204" pitchFamily="34" charset="0"/>
                              <a:ea typeface="+mn-ea"/>
                              <a:cs typeface="Arial" panose="020B0604020202020204" pitchFamily="34" charset="0"/>
                            </a:rPr>
                            <a:t> = 1.5</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a:latin typeface="Arial" panose="020B0604020202020204" pitchFamily="34" charset="0"/>
                              <a:ea typeface="+mn-ea"/>
                              <a:cs typeface="Arial" panose="020B0604020202020204" pitchFamily="34" charset="0"/>
                            </a:rPr>
                            <a:t>160</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a:latin typeface="Arial" panose="020B0604020202020204" pitchFamily="34" charset="0"/>
                              <a:cs typeface="Arial" panose="020B0604020202020204" pitchFamily="34" charset="0"/>
                            </a:rPr>
                            <a:t>3,500</a:t>
                          </a:r>
                          <a:endParaRPr lang="ko-KR"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algn="ctr" latinLnBrk="1"/>
                          <a14:m>
                            <m:oMath xmlns:m="http://schemas.openxmlformats.org/officeDocument/2006/math">
                              <m:sSub>
                                <m:sSubPr>
                                  <m:ctrlPr>
                                    <a:rPr lang="en-US" altLang="ko-KR" i="1" dirty="0" smtClean="0">
                                      <a:latin typeface="Cambria Math" panose="02040503050406030204" pitchFamily="18" charset="0"/>
                                      <a:ea typeface="+mn-ea"/>
                                      <a:cs typeface="Arial" panose="020B0604020202020204" pitchFamily="34" charset="0"/>
                                    </a:rPr>
                                  </m:ctrlPr>
                                </m:sSubPr>
                                <m:e>
                                  <m:r>
                                    <a:rPr lang="en-US" altLang="ko-KR" b="0" i="1" dirty="0" smtClean="0">
                                      <a:latin typeface="Cambria Math" panose="02040503050406030204" pitchFamily="18" charset="0"/>
                                      <a:ea typeface="+mn-ea"/>
                                      <a:cs typeface="Arial" panose="020B0604020202020204" pitchFamily="34" charset="0"/>
                                    </a:rPr>
                                    <m:t>𝑅</m:t>
                                  </m:r>
                                </m:e>
                                <m:sub>
                                  <m:r>
                                    <a:rPr lang="en-US" altLang="ko-KR" b="0" i="1" dirty="0" smtClean="0">
                                      <a:latin typeface="Cambria Math" panose="02040503050406030204" pitchFamily="18" charset="0"/>
                                      <a:ea typeface="+mn-ea"/>
                                      <a:cs typeface="Arial" panose="020B0604020202020204" pitchFamily="34" charset="0"/>
                                    </a:rPr>
                                    <m:t>0</m:t>
                                  </m:r>
                                </m:sub>
                              </m:sSub>
                            </m:oMath>
                          </a14:m>
                          <a:r>
                            <a:rPr lang="en-US" altLang="ko-KR" dirty="0">
                              <a:latin typeface="Arial" panose="020B0604020202020204" pitchFamily="34" charset="0"/>
                              <a:ea typeface="+mn-ea"/>
                              <a:cs typeface="Arial" panose="020B0604020202020204" pitchFamily="34" charset="0"/>
                            </a:rPr>
                            <a:t> = 2</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a:latin typeface="Arial" panose="020B0604020202020204" pitchFamily="34" charset="0"/>
                              <a:ea typeface="+mn-ea"/>
                              <a:cs typeface="Arial" panose="020B0604020202020204" pitchFamily="34" charset="0"/>
                            </a:rPr>
                            <a:t>25,000 </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a:latin typeface="Arial" panose="020B0604020202020204" pitchFamily="34" charset="0"/>
                              <a:ea typeface="+mn-ea"/>
                              <a:cs typeface="Arial" panose="020B0604020202020204" pitchFamily="34" charset="0"/>
                            </a:rPr>
                            <a:t>260,000,000</a:t>
                          </a:r>
                          <a:endParaRPr lang="ko-KR"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mc:Choice>
        <mc:Fallback xmlns="">
          <p:graphicFrame>
            <p:nvGraphicFramePr>
              <p:cNvPr id="4" name="표 3"/>
              <p:cNvGraphicFramePr>
                <a:graphicFrameLocks noGrp="1"/>
              </p:cNvGraphicFramePr>
              <p:nvPr>
                <p:extLst>
                  <p:ext uri="{D42A27DB-BD31-4B8C-83A1-F6EECF244321}">
                    <p14:modId xmlns:p14="http://schemas.microsoft.com/office/powerpoint/2010/main" val="2532332641"/>
                  </p:ext>
                </p:extLst>
              </p:nvPr>
            </p:nvGraphicFramePr>
            <p:xfrm>
              <a:off x="2255912" y="1956440"/>
              <a:ext cx="4632176" cy="1112520"/>
            </p:xfrm>
            <a:graphic>
              <a:graphicData uri="http://schemas.openxmlformats.org/drawingml/2006/table">
                <a:tbl>
                  <a:tblPr bandRow="1">
                    <a:tableStyleId>{073A0DAA-6AF3-43AB-8588-CEC1D06C72B9}</a:tableStyleId>
                  </a:tblPr>
                  <a:tblGrid>
                    <a:gridCol w="1391525">
                      <a:extLst>
                        <a:ext uri="{9D8B030D-6E8A-4147-A177-3AD203B41FA5}">
                          <a16:colId xmlns:a16="http://schemas.microsoft.com/office/drawing/2014/main" val="20000"/>
                        </a:ext>
                      </a:extLst>
                    </a:gridCol>
                    <a:gridCol w="1308724">
                      <a:extLst>
                        <a:ext uri="{9D8B030D-6E8A-4147-A177-3AD203B41FA5}">
                          <a16:colId xmlns:a16="http://schemas.microsoft.com/office/drawing/2014/main" val="20001"/>
                        </a:ext>
                      </a:extLst>
                    </a:gridCol>
                    <a:gridCol w="1931927">
                      <a:extLst>
                        <a:ext uri="{9D8B030D-6E8A-4147-A177-3AD203B41FA5}">
                          <a16:colId xmlns:a16="http://schemas.microsoft.com/office/drawing/2014/main" val="20002"/>
                        </a:ext>
                      </a:extLst>
                    </a:gridCol>
                  </a:tblGrid>
                  <a:tr h="370840">
                    <a:tc>
                      <a:txBody>
                        <a:bodyPr/>
                        <a:lstStyle/>
                        <a:p>
                          <a:pPr algn="ctr" latinLnBrk="1"/>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smtClean="0">
                              <a:latin typeface="Arial" panose="020B0604020202020204" pitchFamily="34" charset="0"/>
                              <a:ea typeface="+mn-ea"/>
                              <a:cs typeface="Arial" panose="020B0604020202020204" pitchFamily="34" charset="0"/>
                            </a:rPr>
                            <a:t>N = 50</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smtClean="0">
                              <a:latin typeface="Arial" panose="020B0604020202020204" pitchFamily="34" charset="0"/>
                              <a:ea typeface="+mn-ea"/>
                              <a:cs typeface="Arial" panose="020B0604020202020204" pitchFamily="34" charset="0"/>
                            </a:rPr>
                            <a:t>N = 100</a:t>
                          </a:r>
                          <a:endParaRPr lang="ko-KR"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endParaRPr lang="ko-KR"/>
                        </a:p>
                      </a:txBody>
                      <a:tcPr>
                        <a:blipFill>
                          <a:blip r:embed="rId4"/>
                          <a:stretch>
                            <a:fillRect l="-439" t="-106452" r="-234649" b="-122581"/>
                          </a:stretch>
                        </a:blipFill>
                      </a:tcPr>
                    </a:tc>
                    <a:tc>
                      <a:txBody>
                        <a:bodyPr/>
                        <a:lstStyle/>
                        <a:p>
                          <a:pPr algn="ctr" latinLnBrk="1"/>
                          <a:r>
                            <a:rPr lang="en-US" altLang="ko-KR" dirty="0" smtClean="0">
                              <a:latin typeface="Arial" panose="020B0604020202020204" pitchFamily="34" charset="0"/>
                              <a:ea typeface="+mn-ea"/>
                              <a:cs typeface="Arial" panose="020B0604020202020204" pitchFamily="34" charset="0"/>
                            </a:rPr>
                            <a:t>160</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smtClean="0">
                              <a:latin typeface="Arial" panose="020B0604020202020204" pitchFamily="34" charset="0"/>
                              <a:cs typeface="Arial" panose="020B0604020202020204" pitchFamily="34" charset="0"/>
                            </a:rPr>
                            <a:t>3,500</a:t>
                          </a:r>
                          <a:endParaRPr lang="ko-KR"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endParaRPr lang="ko-KR"/>
                        </a:p>
                      </a:txBody>
                      <a:tcPr>
                        <a:blipFill>
                          <a:blip r:embed="rId4"/>
                          <a:stretch>
                            <a:fillRect l="-439" t="-209836" r="-234649" b="-24590"/>
                          </a:stretch>
                        </a:blipFill>
                      </a:tcPr>
                    </a:tc>
                    <a:tc>
                      <a:txBody>
                        <a:bodyPr/>
                        <a:lstStyle/>
                        <a:p>
                          <a:pPr algn="ctr" latinLnBrk="1"/>
                          <a:r>
                            <a:rPr lang="en-US" altLang="ko-KR" smtClean="0">
                              <a:latin typeface="Arial" panose="020B0604020202020204" pitchFamily="34" charset="0"/>
                              <a:ea typeface="+mn-ea"/>
                              <a:cs typeface="Arial" panose="020B0604020202020204" pitchFamily="34" charset="0"/>
                            </a:rPr>
                            <a:t>25,000 </a:t>
                          </a:r>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dirty="0" smtClean="0">
                              <a:latin typeface="Arial" panose="020B0604020202020204" pitchFamily="34" charset="0"/>
                              <a:ea typeface="+mn-ea"/>
                              <a:cs typeface="Arial" panose="020B0604020202020204" pitchFamily="34" charset="0"/>
                            </a:rPr>
                            <a:t>260,000,000</a:t>
                          </a:r>
                          <a:endParaRPr lang="ko-KR"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mc:Fallback>
      </mc:AlternateContent>
      <p:sp>
        <p:nvSpPr>
          <p:cNvPr id="5" name="직사각형 4"/>
          <p:cNvSpPr/>
          <p:nvPr/>
        </p:nvSpPr>
        <p:spPr>
          <a:xfrm>
            <a:off x="2780484" y="3216634"/>
            <a:ext cx="3583032" cy="424732"/>
          </a:xfrm>
          <a:prstGeom prst="rect">
            <a:avLst/>
          </a:prstGeom>
        </p:spPr>
        <p:txBody>
          <a:bodyPr wrap="none">
            <a:spAutoFit/>
          </a:bodyPr>
          <a:lstStyle/>
          <a:p>
            <a:pPr>
              <a:lnSpc>
                <a:spcPct val="120000"/>
              </a:lnSpc>
            </a:pPr>
            <a:r>
              <a:rPr lang="en-US" altLang="ko-KR" dirty="0">
                <a:latin typeface="Arial" panose="020B0604020202020204" pitchFamily="34" charset="0"/>
                <a:cs typeface="Arial" panose="020B0604020202020204" pitchFamily="34" charset="0"/>
              </a:rPr>
              <a:t>expected duration of an epidemic</a:t>
            </a:r>
          </a:p>
        </p:txBody>
      </p:sp>
    </p:spTree>
    <p:extLst>
      <p:ext uri="{BB962C8B-B14F-4D97-AF65-F5344CB8AC3E}">
        <p14:creationId xmlns:p14="http://schemas.microsoft.com/office/powerpoint/2010/main" val="1367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solidFill>
                  <a:prstClr val="black"/>
                </a:solidFill>
                <a:latin typeface="Arial" panose="020B0604020202020204" pitchFamily="34" charset="0"/>
                <a:cs typeface="Arial" panose="020B0604020202020204" pitchFamily="34" charset="0"/>
              </a:rPr>
              <a:t>When are stochastic models used?</a:t>
            </a:r>
            <a:endParaRPr lang="ko-KR" altLang="en-US" dirty="0"/>
          </a:p>
        </p:txBody>
      </p:sp>
      <p:sp>
        <p:nvSpPr>
          <p:cNvPr id="5" name="Content Placeholder 2">
            <a:extLst>
              <a:ext uri="{FF2B5EF4-FFF2-40B4-BE49-F238E27FC236}">
                <a16:creationId xmlns:a16="http://schemas.microsoft.com/office/drawing/2014/main" id="{46D2D0F4-994A-164D-9E84-5F3A32C3D4AE}"/>
              </a:ext>
            </a:extLst>
          </p:cNvPr>
          <p:cNvSpPr txBox="1">
            <a:spLocks/>
          </p:cNvSpPr>
          <p:nvPr/>
        </p:nvSpPr>
        <p:spPr>
          <a:xfrm>
            <a:off x="838355" y="2132856"/>
            <a:ext cx="7724518" cy="39604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Chance may have a major role in governing the epidemiological patterns that emerge, and the variation in outcomes is important</a:t>
            </a:r>
            <a:endParaRPr kumimoji="0" lang="en-US" sz="1800" b="0" i="0" u="none" strike="noStrike" kern="1200" cap="none" spc="0" normalizeH="0" baseline="0" noProof="0" dirty="0">
              <a:ln>
                <a:noFill/>
              </a:ln>
              <a:solidFill>
                <a:sysClr val="windowText" lastClr="000000"/>
              </a:solidFill>
              <a:effectLst/>
              <a:uLnTx/>
              <a:uFillTx/>
            </a:endParaRPr>
          </a:p>
          <a:p>
            <a:r>
              <a:rPr kumimoji="0" lang="en-US" sz="1800" b="0" i="0" u="none" strike="noStrike" kern="1200" cap="none" spc="0" normalizeH="0" baseline="0" noProof="0" dirty="0">
                <a:ln>
                  <a:noFill/>
                </a:ln>
                <a:solidFill>
                  <a:sysClr val="windowText" lastClr="000000"/>
                </a:solidFill>
                <a:effectLst/>
                <a:uLnTx/>
                <a:uFillTx/>
              </a:rPr>
              <a:t>Describing the transmission dynamics of infections in small populations, e.g. hospital epidemics</a:t>
            </a:r>
          </a:p>
          <a:p>
            <a:r>
              <a:rPr kumimoji="0" lang="en-US" sz="1800" b="0" i="0" u="none" strike="noStrike" kern="1200" cap="none" spc="0" normalizeH="0" baseline="0" noProof="0" dirty="0">
                <a:ln>
                  <a:noFill/>
                </a:ln>
                <a:solidFill>
                  <a:sysClr val="windowText" lastClr="000000"/>
                </a:solidFill>
                <a:effectLst/>
                <a:uLnTx/>
                <a:uFillTx/>
              </a:rPr>
              <a:t>Describing transmission dynamics of infections where small numbers are infected in large populations</a:t>
            </a:r>
            <a:r>
              <a:rPr kumimoji="0" lang="en-US" altLang="ko-KR" sz="1800" b="0" i="0" u="none" strike="noStrike" kern="1200" cap="none" spc="0" normalizeH="0" baseline="0" noProof="0" dirty="0">
                <a:ln>
                  <a:noFill/>
                </a:ln>
                <a:solidFill>
                  <a:sysClr val="windowText" lastClr="000000"/>
                </a:solidFill>
                <a:effectLst/>
                <a:uLnTx/>
                <a:uFillTx/>
                <a:ea typeface="맑은 고딕" panose="020B0503020000020004" pitchFamily="50" charset="-127"/>
              </a:rPr>
              <a:t>, e.g. </a:t>
            </a:r>
            <a:endParaRPr kumimoji="0" lang="en-US" sz="1800" b="0" i="0" u="none" strike="noStrike" kern="1200" cap="none" spc="0" normalizeH="0" baseline="0" noProof="0" dirty="0">
              <a:ln>
                <a:noFill/>
              </a:ln>
              <a:solidFill>
                <a:sysClr val="windowText" lastClr="000000"/>
              </a:solidFill>
              <a:effectLst/>
              <a:uLnTx/>
              <a:uFillTx/>
            </a:endParaRPr>
          </a:p>
          <a:p>
            <a:pPr marL="216000" lvl="1" indent="0">
              <a:spcBef>
                <a:spcPts val="0"/>
              </a:spcBef>
              <a:buNone/>
            </a:pPr>
            <a:r>
              <a:rPr kumimoji="0" lang="en-US" sz="1800" b="0" i="0" u="none" strike="noStrike" kern="1200" cap="none" spc="0" normalizeH="0" baseline="0" noProof="0" dirty="0">
                <a:ln>
                  <a:noFill/>
                </a:ln>
                <a:solidFill>
                  <a:sysClr val="windowText" lastClr="000000"/>
                </a:solidFill>
                <a:effectLst/>
                <a:uLnTx/>
                <a:uFillTx/>
              </a:rPr>
              <a:t>- Emerging or largely eliminated diseases</a:t>
            </a:r>
          </a:p>
          <a:p>
            <a:pPr marL="216000" lvl="1" indent="0">
              <a:spcBef>
                <a:spcPts val="0"/>
              </a:spcBef>
              <a:buNone/>
            </a:pPr>
            <a:r>
              <a:rPr kumimoji="0" lang="en-US" sz="1800" b="0" i="0" u="none" strike="noStrike" kern="1200" cap="none" spc="0" normalizeH="0" baseline="0" noProof="0" dirty="0">
                <a:ln>
                  <a:noFill/>
                </a:ln>
                <a:solidFill>
                  <a:sysClr val="windowText" lastClr="000000"/>
                </a:solidFill>
                <a:effectLst/>
                <a:uLnTx/>
                <a:uFillTx/>
              </a:rPr>
              <a:t>- Diseases with strong seasonality</a:t>
            </a:r>
          </a:p>
          <a:p>
            <a:r>
              <a:rPr kumimoji="0" lang="en-US" sz="1800" b="0" i="0" u="none" strike="noStrike" kern="1200" cap="none" spc="0" normalizeH="0" baseline="0" noProof="0" dirty="0">
                <a:ln>
                  <a:noFill/>
                </a:ln>
                <a:solidFill>
                  <a:sysClr val="windowText" lastClr="000000"/>
                </a:solidFill>
                <a:effectLst/>
                <a:uLnTx/>
                <a:uFillTx/>
              </a:rPr>
              <a:t>Stochastic models are also useful in exploring the critical population size or other criteria for the persistence of infection</a:t>
            </a:r>
            <a:r>
              <a:rPr kumimoji="0" lang="en-US" altLang="ko-KR" sz="1800" b="0" i="0" u="none" strike="noStrike" kern="1200" cap="none" spc="0" normalizeH="0" baseline="0" noProof="0" dirty="0">
                <a:ln>
                  <a:noFill/>
                </a:ln>
                <a:solidFill>
                  <a:sysClr val="windowText" lastClr="000000"/>
                </a:solidFill>
                <a:effectLst/>
                <a:uLnTx/>
                <a:uFillTx/>
                <a:ea typeface="맑은 고딕" panose="020B0503020000020004" pitchFamily="50" charset="-127"/>
              </a:rPr>
              <a:t>, e.g. </a:t>
            </a:r>
            <a:r>
              <a:rPr kumimoji="0" lang="en-US" sz="1800" b="0" i="0" u="none" strike="noStrike" kern="1200" cap="none" spc="0" normalizeH="0" baseline="0" noProof="0" dirty="0">
                <a:ln>
                  <a:noFill/>
                </a:ln>
                <a:solidFill>
                  <a:sysClr val="windowText" lastClr="000000"/>
                </a:solidFill>
                <a:effectLst/>
                <a:uLnTx/>
                <a:uFillTx/>
              </a:rPr>
              <a:t>measles</a:t>
            </a:r>
          </a:p>
        </p:txBody>
      </p:sp>
    </p:spTree>
    <p:extLst>
      <p:ext uri="{BB962C8B-B14F-4D97-AF65-F5344CB8AC3E}">
        <p14:creationId xmlns:p14="http://schemas.microsoft.com/office/powerpoint/2010/main" val="378370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2800" dirty="0">
                <a:solidFill>
                  <a:prstClr val="black"/>
                </a:solidFill>
                <a:latin typeface="Arial" panose="020B0604020202020204" pitchFamily="34" charset="0"/>
                <a:cs typeface="Arial" panose="020B0604020202020204" pitchFamily="34" charset="0"/>
              </a:rPr>
              <a:t>Advantages and disadvantages of stochastic models</a:t>
            </a:r>
            <a:endParaRPr lang="ko-KR" altLang="en-US" dirty="0"/>
          </a:p>
        </p:txBody>
      </p:sp>
      <p:sp>
        <p:nvSpPr>
          <p:cNvPr id="3" name="부제목 2"/>
          <p:cNvSpPr>
            <a:spLocks noGrp="1"/>
          </p:cNvSpPr>
          <p:nvPr>
            <p:ph type="subTitle" idx="1"/>
          </p:nvPr>
        </p:nvSpPr>
        <p:spPr>
          <a:xfrm>
            <a:off x="628648" y="1844824"/>
            <a:ext cx="8143932" cy="4572032"/>
          </a:xfrm>
        </p:spPr>
        <p:txBody>
          <a:bodyPr/>
          <a:lstStyle/>
          <a:p>
            <a:pPr marL="228600" lvl="0" indent="-228600" latinLnBrk="0">
              <a:lnSpc>
                <a:spcPct val="130000"/>
              </a:lnSpc>
              <a:spcBef>
                <a:spcPts val="1000"/>
              </a:spcBef>
              <a:buClrTx/>
              <a:buSzTx/>
              <a:buFont typeface="Arial" panose="020B0604020202020204" pitchFamily="34" charset="0"/>
              <a:buChar char="•"/>
            </a:pPr>
            <a:r>
              <a:rPr lang="en-US" altLang="ko-KR" dirty="0">
                <a:solidFill>
                  <a:prstClr val="black"/>
                </a:solidFill>
                <a:latin typeface="Arial" panose="020B0604020202020204" pitchFamily="34" charset="0"/>
                <a:ea typeface="+mn-ea"/>
                <a:cs typeface="Arial" panose="020B0604020202020204" pitchFamily="34" charset="0"/>
              </a:rPr>
              <a:t>They can be more realistic (incorporating chance)</a:t>
            </a:r>
          </a:p>
          <a:p>
            <a:pPr lvl="1" algn="l" latinLnBrk="0">
              <a:lnSpc>
                <a:spcPct val="130000"/>
              </a:lnSpc>
              <a:buClrTx/>
              <a:buSzTx/>
            </a:pPr>
            <a:r>
              <a:rPr lang="en-US" altLang="ko-KR" sz="2000" dirty="0">
                <a:solidFill>
                  <a:prstClr val="black"/>
                </a:solidFill>
                <a:latin typeface="Arial" panose="020B0604020202020204" pitchFamily="34" charset="0"/>
                <a:cs typeface="Arial" panose="020B0604020202020204" pitchFamily="34" charset="0"/>
              </a:rPr>
              <a:t>- transmission doesn’t always occur</a:t>
            </a:r>
          </a:p>
          <a:p>
            <a:pPr lvl="1" algn="l" latinLnBrk="0">
              <a:lnSpc>
                <a:spcPct val="130000"/>
              </a:lnSpc>
              <a:buClrTx/>
              <a:buSzTx/>
            </a:pPr>
            <a:r>
              <a:rPr lang="en-US" altLang="ko-KR" sz="2000" dirty="0">
                <a:solidFill>
                  <a:prstClr val="black"/>
                </a:solidFill>
                <a:latin typeface="Arial" panose="020B0604020202020204" pitchFamily="34" charset="0"/>
                <a:cs typeface="Arial" panose="020B0604020202020204" pitchFamily="34" charset="0"/>
              </a:rPr>
              <a:t>- for small populations such as at the beginning and end of an epidemic when small number of infected</a:t>
            </a:r>
            <a:endParaRPr lang="en-US" altLang="ko-KR" sz="800" dirty="0">
              <a:solidFill>
                <a:prstClr val="black"/>
              </a:solidFill>
              <a:latin typeface="Arial" panose="020B0604020202020204" pitchFamily="34" charset="0"/>
              <a:cs typeface="Arial" panose="020B0604020202020204" pitchFamily="34" charset="0"/>
            </a:endParaRPr>
          </a:p>
          <a:p>
            <a:pPr marL="228600" lvl="0" indent="-228600" latinLnBrk="0">
              <a:lnSpc>
                <a:spcPct val="130000"/>
              </a:lnSpc>
              <a:spcBef>
                <a:spcPts val="1000"/>
              </a:spcBef>
              <a:buClrTx/>
              <a:buSzTx/>
              <a:buFont typeface="Arial" panose="020B0604020202020204" pitchFamily="34" charset="0"/>
              <a:buChar char="•"/>
            </a:pPr>
            <a:r>
              <a:rPr lang="en-US" altLang="ko-KR" dirty="0">
                <a:solidFill>
                  <a:prstClr val="black"/>
                </a:solidFill>
                <a:latin typeface="Arial" panose="020B0604020202020204" pitchFamily="34" charset="0"/>
                <a:ea typeface="+mn-ea"/>
                <a:cs typeface="Arial" panose="020B0604020202020204" pitchFamily="34" charset="0"/>
              </a:rPr>
              <a:t>They provide estimates of the variation in an outcome</a:t>
            </a:r>
          </a:p>
          <a:p>
            <a:pPr lvl="1" algn="l" latinLnBrk="0">
              <a:lnSpc>
                <a:spcPct val="130000"/>
              </a:lnSpc>
              <a:buClrTx/>
              <a:buSzTx/>
            </a:pPr>
            <a:r>
              <a:rPr lang="en-US" altLang="ko-KR" sz="2000" dirty="0">
                <a:solidFill>
                  <a:prstClr val="black"/>
                </a:solidFill>
                <a:latin typeface="Arial" panose="020B0604020202020204" pitchFamily="34" charset="0"/>
                <a:cs typeface="Arial" panose="020B0604020202020204" pitchFamily="34" charset="0"/>
              </a:rPr>
              <a:t>not only mean but also variance in number of cases</a:t>
            </a:r>
            <a:endParaRPr lang="en-US" altLang="ko-KR" sz="800" dirty="0">
              <a:solidFill>
                <a:prstClr val="black"/>
              </a:solidFill>
              <a:latin typeface="Arial" panose="020B0604020202020204" pitchFamily="34" charset="0"/>
              <a:cs typeface="Arial" panose="020B0604020202020204" pitchFamily="34" charset="0"/>
            </a:endParaRPr>
          </a:p>
          <a:p>
            <a:pPr marL="228600" lvl="0" indent="-228600" latinLnBrk="0">
              <a:lnSpc>
                <a:spcPct val="130000"/>
              </a:lnSpc>
              <a:spcBef>
                <a:spcPts val="1000"/>
              </a:spcBef>
              <a:buClrTx/>
              <a:buSzTx/>
              <a:buFont typeface="Arial" panose="020B0604020202020204" pitchFamily="34" charset="0"/>
              <a:buChar char="•"/>
            </a:pPr>
            <a:r>
              <a:rPr lang="en-US" altLang="ko-KR" dirty="0">
                <a:solidFill>
                  <a:prstClr val="black"/>
                </a:solidFill>
                <a:latin typeface="Arial" panose="020B0604020202020204" pitchFamily="34" charset="0"/>
                <a:ea typeface="+mn-ea"/>
                <a:cs typeface="Arial" panose="020B0604020202020204" pitchFamily="34" charset="0"/>
              </a:rPr>
              <a:t>The main disadvantage is computational</a:t>
            </a:r>
          </a:p>
          <a:p>
            <a:pPr lvl="1" algn="l" latinLnBrk="0">
              <a:lnSpc>
                <a:spcPct val="130000"/>
              </a:lnSpc>
              <a:buClrTx/>
              <a:buSzTx/>
            </a:pPr>
            <a:r>
              <a:rPr lang="en-US" altLang="ko-KR" sz="2000" dirty="0">
                <a:solidFill>
                  <a:prstClr val="black"/>
                </a:solidFill>
                <a:latin typeface="Arial" panose="020B0604020202020204" pitchFamily="34" charset="0"/>
                <a:cs typeface="Arial" panose="020B0604020202020204" pitchFamily="34" charset="0"/>
              </a:rPr>
              <a:t>It may be necessary to run many simulations to get reasonable estimate of average results and variance</a:t>
            </a:r>
          </a:p>
        </p:txBody>
      </p:sp>
    </p:spTree>
    <p:extLst>
      <p:ext uri="{BB962C8B-B14F-4D97-AF65-F5344CB8AC3E}">
        <p14:creationId xmlns:p14="http://schemas.microsoft.com/office/powerpoint/2010/main" val="424302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solidFill>
                  <a:prstClr val="black"/>
                </a:solidFill>
                <a:latin typeface="Arial" panose="020B0604020202020204" pitchFamily="34" charset="0"/>
                <a:cs typeface="Arial" panose="020B0604020202020204" pitchFamily="34" charset="0"/>
              </a:rPr>
              <a:t>How to build a stochastic model?</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95980211"/>
              </p:ext>
            </p:extLst>
          </p:nvPr>
        </p:nvGraphicFramePr>
        <p:xfrm>
          <a:off x="724226" y="2420888"/>
          <a:ext cx="7776864" cy="2952329"/>
        </p:xfrm>
        <a:graphic>
          <a:graphicData uri="http://schemas.openxmlformats.org/drawingml/2006/table">
            <a:tbl>
              <a:tblPr firstRow="1" bandRow="1">
                <a:tableStyleId>{5C22544A-7EE6-4342-B048-85BDC9FD1C3A}</a:tableStyleId>
              </a:tblPr>
              <a:tblGrid>
                <a:gridCol w="2054266">
                  <a:extLst>
                    <a:ext uri="{9D8B030D-6E8A-4147-A177-3AD203B41FA5}">
                      <a16:colId xmlns:a16="http://schemas.microsoft.com/office/drawing/2014/main" val="3394430368"/>
                    </a:ext>
                  </a:extLst>
                </a:gridCol>
                <a:gridCol w="1687433">
                  <a:extLst>
                    <a:ext uri="{9D8B030D-6E8A-4147-A177-3AD203B41FA5}">
                      <a16:colId xmlns:a16="http://schemas.microsoft.com/office/drawing/2014/main" val="3579079919"/>
                    </a:ext>
                  </a:extLst>
                </a:gridCol>
                <a:gridCol w="4035165">
                  <a:extLst>
                    <a:ext uri="{9D8B030D-6E8A-4147-A177-3AD203B41FA5}">
                      <a16:colId xmlns:a16="http://schemas.microsoft.com/office/drawing/2014/main" val="1643148755"/>
                    </a:ext>
                  </a:extLst>
                </a:gridCol>
              </a:tblGrid>
              <a:tr h="1079927">
                <a:tc>
                  <a:txBody>
                    <a:bodyPr/>
                    <a:lstStyle/>
                    <a:p>
                      <a:pPr algn="ctr">
                        <a:lnSpc>
                          <a:spcPct val="120000"/>
                        </a:lnSpc>
                      </a:pPr>
                      <a:endParaRPr lang="en-US" sz="2400" b="0" dirty="0">
                        <a:solidFill>
                          <a:schemeClr val="bg1"/>
                        </a:solidFill>
                        <a:latin typeface="Arial" panose="020B0604020202020204" pitchFamily="34" charset="0"/>
                        <a:cs typeface="Arial" panose="020B0604020202020204" pitchFamily="34" charset="0"/>
                      </a:endParaRPr>
                    </a:p>
                  </a:txBody>
                  <a:tcPr marL="54635" marR="54635" marT="36423" marB="36423" anchor="ct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sz="2400" b="0" dirty="0">
                          <a:solidFill>
                            <a:schemeClr val="bg1"/>
                          </a:solidFill>
                          <a:latin typeface="Arial" panose="020B0604020202020204" pitchFamily="34" charset="0"/>
                          <a:cs typeface="Arial" panose="020B0604020202020204" pitchFamily="34" charset="0"/>
                        </a:rPr>
                        <a:t>Individual-</a:t>
                      </a:r>
                      <a:r>
                        <a:rPr lang="en-US" altLang="ko-KR" sz="2400" b="0" dirty="0">
                          <a:solidFill>
                            <a:schemeClr val="bg1"/>
                          </a:solidFill>
                          <a:latin typeface="Arial" panose="020B0604020202020204" pitchFamily="34" charset="0"/>
                          <a:cs typeface="Arial" panose="020B0604020202020204" pitchFamily="34" charset="0"/>
                        </a:rPr>
                        <a:t>based</a:t>
                      </a:r>
                    </a:p>
                  </a:txBody>
                  <a:tcPr marL="54635" marR="54635" marT="36423" marB="36423" anchor="ctr"/>
                </a:tc>
                <a:tc>
                  <a:txBody>
                    <a:bodyPr/>
                    <a:lstStyle/>
                    <a:p>
                      <a:pPr algn="ctr" latinLnBrk="0">
                        <a:lnSpc>
                          <a:spcPct val="120000"/>
                        </a:lnSpc>
                      </a:pPr>
                      <a:r>
                        <a:rPr lang="en-US" sz="2400" b="0" dirty="0">
                          <a:solidFill>
                            <a:schemeClr val="bg1"/>
                          </a:solidFill>
                          <a:latin typeface="Arial" panose="020B0604020202020204" pitchFamily="34" charset="0"/>
                          <a:cs typeface="Arial" panose="020B0604020202020204" pitchFamily="34" charset="0"/>
                        </a:rPr>
                        <a:t>Compartmental</a:t>
                      </a:r>
                    </a:p>
                  </a:txBody>
                  <a:tcPr marL="54635" marR="54635" marT="36423" marB="36423" anchor="ctr"/>
                </a:tc>
                <a:extLst>
                  <a:ext uri="{0D108BD9-81ED-4DB2-BD59-A6C34878D82A}">
                    <a16:rowId xmlns:a16="http://schemas.microsoft.com/office/drawing/2014/main" val="3449016840"/>
                  </a:ext>
                </a:extLst>
              </a:tr>
              <a:tr h="581339">
                <a:tc>
                  <a:txBody>
                    <a:bodyPr/>
                    <a:lstStyle/>
                    <a:p>
                      <a:pPr algn="ctr">
                        <a:lnSpc>
                          <a:spcPct val="120000"/>
                        </a:lnSpc>
                      </a:pPr>
                      <a:r>
                        <a:rPr lang="en-US" sz="2400" b="0" dirty="0">
                          <a:solidFill>
                            <a:schemeClr val="tx1"/>
                          </a:solidFill>
                          <a:latin typeface="Arial" panose="020B0604020202020204" pitchFamily="34" charset="0"/>
                          <a:cs typeface="Arial" panose="020B0604020202020204" pitchFamily="34" charset="0"/>
                        </a:rPr>
                        <a:t>Deterministic</a:t>
                      </a:r>
                    </a:p>
                  </a:txBody>
                  <a:tcPr marL="54635" marR="54635" marT="36423" marB="36423" anchor="ctr"/>
                </a:tc>
                <a:tc>
                  <a:txBody>
                    <a:bodyPr/>
                    <a:lstStyle/>
                    <a:p>
                      <a:pPr marL="24130" algn="ctr">
                        <a:lnSpc>
                          <a:spcPct val="120000"/>
                        </a:lnSpc>
                        <a:spcBef>
                          <a:spcPts val="75"/>
                        </a:spcBef>
                      </a:pPr>
                      <a:endParaRPr lang="en-US" sz="2400" b="0" dirty="0">
                        <a:solidFill>
                          <a:schemeClr val="tx1"/>
                        </a:solidFill>
                        <a:latin typeface="Arial" panose="020B0604020202020204" pitchFamily="34" charset="0"/>
                        <a:cs typeface="Arial" panose="020B0604020202020204" pitchFamily="34" charset="0"/>
                      </a:endParaRPr>
                    </a:p>
                  </a:txBody>
                  <a:tcPr marL="54635" marR="54635" marT="36423" marB="36423" anchor="ctr"/>
                </a:tc>
                <a:tc>
                  <a:txBody>
                    <a:bodyPr/>
                    <a:lstStyle/>
                    <a:p>
                      <a:pPr marL="48895" algn="ctr">
                        <a:lnSpc>
                          <a:spcPct val="120000"/>
                        </a:lnSpc>
                        <a:spcBef>
                          <a:spcPts val="75"/>
                        </a:spcBef>
                      </a:pPr>
                      <a:endParaRPr lang="en-US" sz="2400" b="0" dirty="0">
                        <a:latin typeface="Arial" panose="020B0604020202020204" pitchFamily="34" charset="0"/>
                        <a:cs typeface="Arial" panose="020B0604020202020204" pitchFamily="34" charset="0"/>
                      </a:endParaRPr>
                    </a:p>
                  </a:txBody>
                  <a:tcPr marL="54635" marR="54635" marT="36423" marB="36423" anchor="ctr"/>
                </a:tc>
                <a:extLst>
                  <a:ext uri="{0D108BD9-81ED-4DB2-BD59-A6C34878D82A}">
                    <a16:rowId xmlns:a16="http://schemas.microsoft.com/office/drawing/2014/main" val="4020576480"/>
                  </a:ext>
                </a:extLst>
              </a:tr>
              <a:tr h="1291063">
                <a:tc>
                  <a:txBody>
                    <a:bodyPr/>
                    <a:lstStyle/>
                    <a:p>
                      <a:pPr algn="ctr">
                        <a:lnSpc>
                          <a:spcPct val="120000"/>
                        </a:lnSpc>
                      </a:pPr>
                      <a:r>
                        <a:rPr lang="en-US" sz="2400" b="0" dirty="0">
                          <a:solidFill>
                            <a:schemeClr val="tx1"/>
                          </a:solidFill>
                          <a:latin typeface="Arial" panose="020B0604020202020204" pitchFamily="34" charset="0"/>
                          <a:cs typeface="Arial" panose="020B0604020202020204" pitchFamily="34" charset="0"/>
                        </a:rPr>
                        <a:t>Stochastic</a:t>
                      </a:r>
                    </a:p>
                  </a:txBody>
                  <a:tcPr marL="54635" marR="54635" marT="36423" marB="36423" anchor="ctr"/>
                </a:tc>
                <a:tc>
                  <a:txBody>
                    <a:bodyPr/>
                    <a:lstStyle/>
                    <a:p>
                      <a:pPr algn="ctr">
                        <a:lnSpc>
                          <a:spcPct val="120000"/>
                        </a:lnSpc>
                      </a:pPr>
                      <a:endParaRPr lang="en-US" sz="2400" b="0" dirty="0">
                        <a:solidFill>
                          <a:schemeClr val="tx1"/>
                        </a:solidFill>
                        <a:latin typeface="Arial" panose="020B0604020202020204" pitchFamily="34" charset="0"/>
                        <a:cs typeface="Arial" panose="020B0604020202020204" pitchFamily="34" charset="0"/>
                      </a:endParaRPr>
                    </a:p>
                  </a:txBody>
                  <a:tcPr marL="54635" marR="54635" marT="36423" marB="36423" anchor="ctr"/>
                </a:tc>
                <a:tc>
                  <a:txBody>
                    <a:bodyPr/>
                    <a:lstStyle/>
                    <a:p>
                      <a:pPr algn="ctr" latinLnBrk="0">
                        <a:lnSpc>
                          <a:spcPct val="120000"/>
                        </a:lnSpc>
                      </a:pPr>
                      <a:r>
                        <a:rPr lang="en-US" sz="2000" b="0" dirty="0">
                          <a:solidFill>
                            <a:schemeClr val="tx1"/>
                          </a:solidFill>
                          <a:latin typeface="Arial" panose="020B0604020202020204" pitchFamily="34" charset="0"/>
                          <a:cs typeface="Arial" panose="020B0604020202020204" pitchFamily="34" charset="0"/>
                        </a:rPr>
                        <a:t>Discrete Time Markov Chain</a:t>
                      </a:r>
                    </a:p>
                    <a:p>
                      <a:pPr algn="ctr" latinLnBrk="0">
                        <a:lnSpc>
                          <a:spcPct val="120000"/>
                        </a:lnSpc>
                      </a:pPr>
                      <a:r>
                        <a:rPr lang="en-US" sz="2000" b="0" dirty="0">
                          <a:solidFill>
                            <a:schemeClr val="tx1"/>
                          </a:solidFill>
                          <a:latin typeface="Arial" panose="020B0604020202020204" pitchFamily="34" charset="0"/>
                          <a:cs typeface="Arial" panose="020B0604020202020204" pitchFamily="34" charset="0"/>
                        </a:rPr>
                        <a:t>Continuous </a:t>
                      </a:r>
                      <a:r>
                        <a:rPr lang="en-US" altLang="ko-KR" sz="2000" b="0" dirty="0">
                          <a:solidFill>
                            <a:schemeClr val="tx1"/>
                          </a:solidFill>
                          <a:latin typeface="Arial" panose="020B0604020202020204" pitchFamily="34" charset="0"/>
                          <a:cs typeface="Arial" panose="020B0604020202020204" pitchFamily="34" charset="0"/>
                        </a:rPr>
                        <a:t>Time Markov Chain </a:t>
                      </a:r>
                      <a:r>
                        <a:rPr lang="en-US" sz="2000" b="0" dirty="0">
                          <a:solidFill>
                            <a:schemeClr val="tx1"/>
                          </a:solidFill>
                          <a:latin typeface="Arial" panose="020B0604020202020204" pitchFamily="34" charset="0"/>
                          <a:cs typeface="Arial" panose="020B0604020202020204" pitchFamily="34" charset="0"/>
                        </a:rPr>
                        <a:t>Stochastic Differential Equation</a:t>
                      </a:r>
                    </a:p>
                  </a:txBody>
                  <a:tcPr marL="54635" marR="54635" marT="36423" marB="36423" anchor="ctr"/>
                </a:tc>
                <a:extLst>
                  <a:ext uri="{0D108BD9-81ED-4DB2-BD59-A6C34878D82A}">
                    <a16:rowId xmlns:a16="http://schemas.microsoft.com/office/drawing/2014/main" val="3855873831"/>
                  </a:ext>
                </a:extLst>
              </a:tr>
            </a:tbl>
          </a:graphicData>
        </a:graphic>
      </p:graphicFrame>
    </p:spTree>
    <p:extLst>
      <p:ext uri="{BB962C8B-B14F-4D97-AF65-F5344CB8AC3E}">
        <p14:creationId xmlns:p14="http://schemas.microsoft.com/office/powerpoint/2010/main" val="361913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latin typeface="Arial" panose="020B0604020202020204" pitchFamily="34" charset="0"/>
                <a:cs typeface="Arial" panose="020B0604020202020204" pitchFamily="34" charset="0"/>
              </a:rPr>
              <a:t>Discrete Time Markov Chain</a:t>
            </a:r>
            <a:endParaRPr lang="ko-KR" altLang="en-US" dirty="0"/>
          </a:p>
        </p:txBody>
      </p:sp>
      <mc:AlternateContent xmlns:mc="http://schemas.openxmlformats.org/markup-compatibility/2006">
        <mc:Choice xmlns:a14="http://schemas.microsoft.com/office/drawing/2010/main" Requires="a14">
          <p:sp>
            <p:nvSpPr>
              <p:cNvPr id="3" name="부제목 2"/>
              <p:cNvSpPr>
                <a:spLocks noGrp="1"/>
              </p:cNvSpPr>
              <p:nvPr>
                <p:ph type="subTitle" idx="1"/>
              </p:nvPr>
            </p:nvSpPr>
            <p:spPr>
              <a:xfrm>
                <a:off x="611560" y="1916832"/>
                <a:ext cx="8143932" cy="4091346"/>
              </a:xfrm>
            </p:spPr>
            <p:txBody>
              <a:bodyPr>
                <a:normAutofit lnSpcReduction="10000"/>
              </a:bodyPr>
              <a:lstStyle/>
              <a:p>
                <a:pPr>
                  <a:lnSpc>
                    <a:spcPct val="150000"/>
                  </a:lnSpc>
                  <a:spcBef>
                    <a:spcPts val="1000"/>
                  </a:spcBef>
                </a:pPr>
                <a:r>
                  <a:rPr lang="en-US" altLang="ko-KR" sz="1800" dirty="0">
                    <a:latin typeface="Arial" panose="020B0604020202020204" pitchFamily="34" charset="0"/>
                    <a:cs typeface="Arial" panose="020B0604020202020204" pitchFamily="34" charset="0"/>
                  </a:rPr>
                  <a:t>Let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𝑆</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and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𝑅</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denote discrete random variables for the number of susceptible, infected, and recovered at time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𝑡</m:t>
                    </m:r>
                  </m:oMath>
                </a14:m>
                <a:r>
                  <a:rPr lang="en-US" altLang="ko-KR" sz="1800" dirty="0">
                    <a:latin typeface="Arial" panose="020B0604020202020204" pitchFamily="34" charset="0"/>
                    <a:cs typeface="Arial" panose="020B0604020202020204" pitchFamily="34" charset="0"/>
                  </a:rPr>
                  <a:t>. In DTMC, </a:t>
                </a:r>
                <a14:m>
                  <m:oMath xmlns:m="http://schemas.openxmlformats.org/officeDocument/2006/math">
                    <m:r>
                      <a:rPr lang="ko-KR" altLang="en-US" sz="1800" i="1" dirty="0" smtClean="0">
                        <a:solidFill>
                          <a:prstClr val="black"/>
                        </a:solidFill>
                        <a:latin typeface="Cambria Math" panose="02040503050406030204" pitchFamily="18" charset="0"/>
                        <a:ea typeface="굴림" panose="020B0600000101010101" pitchFamily="50" charset="-127"/>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m:t>
                    </m:r>
                    <m:r>
                      <a:rPr lang="en-US" altLang="ko-KR" sz="1800" i="1" dirty="0">
                        <a:latin typeface="Cambria Math" panose="02040503050406030204" pitchFamily="18" charset="0"/>
                        <a:cs typeface="Arial" panose="020B0604020202020204" pitchFamily="34" charset="0"/>
                      </a:rPr>
                      <m:t>∈ {0,</m:t>
                    </m:r>
                    <m:r>
                      <m:rPr>
                        <m:sty m:val="p"/>
                      </m:rPr>
                      <a:rPr lang="en-US" altLang="ko-KR" sz="1800" i="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2</m:t>
                    </m:r>
                    <m:r>
                      <m:rPr>
                        <m:sty m:val="p"/>
                      </m:rPr>
                      <a:rPr lang="en-US" altLang="ko-KR" sz="1800" i="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 .}</m:t>
                    </m:r>
                  </m:oMath>
                </a14:m>
                <a:r>
                  <a:rPr lang="en-US" altLang="ko-KR" sz="1800" dirty="0">
                    <a:latin typeface="Arial" panose="020B0604020202020204" pitchFamily="34" charset="0"/>
                    <a:cs typeface="Arial" panose="020B0604020202020204" pitchFamily="34" charset="0"/>
                  </a:rPr>
                  <a:t>,</a:t>
                </a:r>
              </a:p>
              <a:p>
                <a:pPr algn="ctr">
                  <a:lnSpc>
                    <a:spcPct val="150000"/>
                  </a:lnSpc>
                  <a:spcBef>
                    <a:spcPts val="1000"/>
                  </a:spcBef>
                </a:pP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𝑆</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m:t>
                    </m:r>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m:t>
                    </m:r>
                    <m:r>
                      <a:rPr lang="en-US" altLang="ko-KR" sz="1800" i="1" dirty="0" smtClean="0">
                        <a:latin typeface="Cambria Math" panose="02040503050406030204" pitchFamily="18" charset="0"/>
                        <a:cs typeface="Arial" panose="020B0604020202020204" pitchFamily="34" charset="0"/>
                      </a:rPr>
                      <m:t>𝑅</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 {0, 1, 2, . . .,</m:t>
                    </m:r>
                    <m:r>
                      <a:rPr lang="en-US" altLang="ko-KR" sz="1800" i="1" dirty="0" smtClean="0">
                        <a:latin typeface="Cambria Math" panose="02040503050406030204" pitchFamily="18" charset="0"/>
                        <a:cs typeface="Arial" panose="020B0604020202020204" pitchFamily="34" charset="0"/>
                      </a:rPr>
                      <m:t>𝑁</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a:t>
                </a:r>
              </a:p>
              <a:p>
                <a:pPr algn="just">
                  <a:lnSpc>
                    <a:spcPct val="150000"/>
                  </a:lnSpc>
                  <a:spcBef>
                    <a:spcPts val="2000"/>
                  </a:spcBef>
                </a:pPr>
                <a:r>
                  <a:rPr lang="en-US" altLang="ko-KR" sz="1800" dirty="0">
                    <a:latin typeface="Arial" panose="020B0604020202020204" pitchFamily="34" charset="0"/>
                    <a:cs typeface="Arial" panose="020B0604020202020204" pitchFamily="34" charset="0"/>
                  </a:rPr>
                  <a:t>The stochastic process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 has an associated probability function,</a:t>
                </a:r>
              </a:p>
              <a:p>
                <a:pPr algn="ctr">
                  <a:lnSpc>
                    <a:spcPct val="150000"/>
                  </a:lnSpc>
                  <a:spcBef>
                    <a:spcPts val="1000"/>
                  </a:spcBef>
                </a:pPr>
                <a14:m>
                  <m:oMathPara xmlns:m="http://schemas.openxmlformats.org/officeDocument/2006/math">
                    <m:oMathParaPr>
                      <m:jc m:val="centerGroup"/>
                    </m:oMathParaPr>
                    <m:oMath xmlns:m="http://schemas.openxmlformats.org/officeDocument/2006/math">
                      <m:r>
                        <a:rPr lang="en-US" altLang="ko-KR" sz="1800" i="1" dirty="0" smtClean="0">
                          <a:latin typeface="Cambria Math" panose="02040503050406030204" pitchFamily="18" charset="0"/>
                          <a:cs typeface="Arial" panose="020B0604020202020204" pitchFamily="34" charset="0"/>
                        </a:rPr>
                        <m:t>𝑝</m:t>
                      </m:r>
                      <m:r>
                        <a:rPr lang="en-US" altLang="ko-KR" sz="1800" i="1" baseline="-25000" dirty="0">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m:t>
                      </m:r>
                      <m:r>
                        <m:rPr>
                          <m:sty m:val="p"/>
                        </m:rPr>
                        <a:rPr lang="en-US" altLang="ko-KR" sz="1800" i="0" dirty="0" err="1">
                          <a:latin typeface="Cambria Math" panose="02040503050406030204" pitchFamily="18" charset="0"/>
                          <a:cs typeface="Arial" panose="020B0604020202020204" pitchFamily="34" charset="0"/>
                        </a:rPr>
                        <m:t>Prob</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𝐼</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m:t>
                      </m:r>
                      <m:r>
                        <a:rPr lang="en-US" altLang="ko-KR" sz="1800" i="1" dirty="0" err="1">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cs typeface="Arial" panose="020B0604020202020204" pitchFamily="34" charset="0"/>
                        </a:rPr>
                        <m:t>}</m:t>
                      </m:r>
                    </m:oMath>
                  </m:oMathPara>
                </a14:m>
                <a:endParaRPr lang="en-US" altLang="ko-KR" sz="1800" dirty="0">
                  <a:latin typeface="Arial" panose="020B0604020202020204" pitchFamily="34" charset="0"/>
                  <a:cs typeface="Arial" panose="020B0604020202020204" pitchFamily="34" charset="0"/>
                </a:endParaRPr>
              </a:p>
              <a:p>
                <a:pPr algn="just">
                  <a:lnSpc>
                    <a:spcPct val="120000"/>
                  </a:lnSpc>
                  <a:spcBef>
                    <a:spcPts val="1000"/>
                  </a:spcBef>
                </a:pPr>
                <a:r>
                  <a:rPr lang="en-US" altLang="ko-KR" sz="1800" dirty="0">
                    <a:latin typeface="Arial" panose="020B0604020202020204" pitchFamily="34" charset="0"/>
                    <a:cs typeface="Arial" panose="020B0604020202020204" pitchFamily="34" charset="0"/>
                  </a:rPr>
                  <a:t>for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𝑖</m:t>
                    </m:r>
                    <m:r>
                      <a:rPr lang="en-US" altLang="ko-KR" sz="1800" i="1" dirty="0">
                        <a:latin typeface="Cambria Math" panose="02040503050406030204" pitchFamily="18" charset="0"/>
                        <a:cs typeface="Arial" panose="020B0604020202020204" pitchFamily="34" charset="0"/>
                      </a:rPr>
                      <m:t> = 0, 1, 2, . . .,</m:t>
                    </m:r>
                    <m:r>
                      <a:rPr lang="en-US" altLang="ko-KR" sz="1800" i="1" dirty="0">
                        <a:latin typeface="Cambria Math" panose="02040503050406030204" pitchFamily="18" charset="0"/>
                        <a:cs typeface="Arial" panose="020B0604020202020204" pitchFamily="34" charset="0"/>
                      </a:rPr>
                      <m:t>𝑁</m:t>
                    </m:r>
                  </m:oMath>
                </a14:m>
                <a:r>
                  <a:rPr lang="en-US" altLang="ko-KR" sz="1800" dirty="0">
                    <a:latin typeface="Arial" panose="020B0604020202020204" pitchFamily="34" charset="0"/>
                    <a:cs typeface="Arial" panose="020B0604020202020204" pitchFamily="34" charset="0"/>
                  </a:rPr>
                  <a:t> and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 0,</m:t>
                    </m:r>
                    <m:r>
                      <m:rPr>
                        <m:sty m:val="p"/>
                      </m:rPr>
                      <a:rPr lang="en-US" altLang="ko-KR" sz="1800" i="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2</m:t>
                    </m:r>
                    <m:r>
                      <m:rPr>
                        <m:sty m:val="p"/>
                      </m:rPr>
                      <a:rPr lang="en-US" altLang="ko-KR" sz="1800" i="0" dirty="0">
                        <a:latin typeface="Cambria Math" panose="02040503050406030204" pitchFamily="18" charset="0"/>
                        <a:cs typeface="Arial" panose="020B0604020202020204" pitchFamily="34" charset="0"/>
                      </a:rPr>
                      <m:t>Δ</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 . </m:t>
                    </m:r>
                  </m:oMath>
                </a14:m>
                <a:r>
                  <a:rPr lang="en-US" altLang="ko-KR" sz="1800" dirty="0">
                    <a:latin typeface="Arial" panose="020B0604020202020204" pitchFamily="34" charset="0"/>
                    <a:cs typeface="Arial" panose="020B0604020202020204" pitchFamily="34" charset="0"/>
                  </a:rPr>
                  <a:t>, where</a:t>
                </a:r>
              </a:p>
              <a:p>
                <a:pPr algn="just">
                  <a:lnSpc>
                    <a:spcPct val="120000"/>
                  </a:lnSpc>
                  <a:spcBef>
                    <a:spcPts val="1000"/>
                  </a:spcBef>
                </a:pPr>
                <a14:m>
                  <m:oMathPara xmlns:m="http://schemas.openxmlformats.org/officeDocument/2006/math">
                    <m:oMathParaPr>
                      <m:jc m:val="centerGroup"/>
                    </m:oMathParaPr>
                    <m:oMath xmlns:m="http://schemas.openxmlformats.org/officeDocument/2006/math">
                      <m:nary>
                        <m:naryPr>
                          <m:chr m:val="∑"/>
                          <m:limLoc m:val="subSup"/>
                          <m:ctrlPr>
                            <a:rPr lang="en-US" altLang="ko-KR" sz="1800" i="1" smtClean="0">
                              <a:latin typeface="Cambria Math" panose="02040503050406030204" pitchFamily="18" charset="0"/>
                              <a:cs typeface="Arial" panose="020B0604020202020204" pitchFamily="34" charset="0"/>
                            </a:rPr>
                          </m:ctrlPr>
                        </m:naryPr>
                        <m:sub>
                          <m:r>
                            <m:rPr>
                              <m:brk m:alnAt="25"/>
                            </m:rPr>
                            <a:rPr lang="en-US" altLang="ko-KR" sz="1800" b="0" i="1" smtClean="0">
                              <a:latin typeface="Cambria Math" panose="02040503050406030204" pitchFamily="18" charset="0"/>
                              <a:cs typeface="Arial" panose="020B0604020202020204" pitchFamily="34" charset="0"/>
                            </a:rPr>
                            <m:t>𝑖</m:t>
                          </m:r>
                          <m:r>
                            <a:rPr lang="en-US" altLang="ko-KR" sz="1800" b="0" i="1" smtClean="0">
                              <a:latin typeface="Cambria Math" panose="02040503050406030204" pitchFamily="18" charset="0"/>
                              <a:cs typeface="Arial" panose="020B0604020202020204" pitchFamily="34" charset="0"/>
                            </a:rPr>
                            <m:t>=</m:t>
                          </m:r>
                          <m:r>
                            <a:rPr lang="en-US" altLang="ko-KR" sz="1800" b="0" i="1" smtClean="0">
                              <a:latin typeface="Cambria Math" panose="02040503050406030204" pitchFamily="18" charset="0"/>
                              <a:cs typeface="Arial" panose="020B0604020202020204" pitchFamily="34" charset="0"/>
                            </a:rPr>
                            <m:t>0</m:t>
                          </m:r>
                        </m:sub>
                        <m:sup>
                          <m:r>
                            <a:rPr lang="en-US" altLang="ko-KR" sz="1800" b="0" i="1" smtClean="0">
                              <a:latin typeface="Cambria Math" panose="02040503050406030204" pitchFamily="18" charset="0"/>
                              <a:cs typeface="Arial" panose="020B0604020202020204" pitchFamily="34" charset="0"/>
                            </a:rPr>
                            <m:t>𝑁</m:t>
                          </m:r>
                        </m:sup>
                        <m:e>
                          <m:sSub>
                            <m:sSubPr>
                              <m:ctrlPr>
                                <a:rPr lang="en-US" altLang="ko-KR" sz="1800" b="0" i="1" smtClean="0">
                                  <a:latin typeface="Cambria Math" panose="02040503050406030204" pitchFamily="18" charset="0"/>
                                  <a:cs typeface="Arial" panose="020B0604020202020204" pitchFamily="34" charset="0"/>
                                </a:rPr>
                              </m:ctrlPr>
                            </m:sSubPr>
                            <m:e>
                              <m:r>
                                <a:rPr lang="en-US" altLang="ko-KR" sz="1800" b="0" i="1" smtClean="0">
                                  <a:latin typeface="Cambria Math" panose="02040503050406030204" pitchFamily="18" charset="0"/>
                                  <a:cs typeface="Arial" panose="020B0604020202020204" pitchFamily="34" charset="0"/>
                                </a:rPr>
                                <m:t>𝑝</m:t>
                              </m:r>
                            </m:e>
                            <m:sub>
                              <m:r>
                                <a:rPr lang="en-US" altLang="ko-KR" sz="1800" b="0" i="1" smtClean="0">
                                  <a:latin typeface="Cambria Math" panose="02040503050406030204" pitchFamily="18" charset="0"/>
                                  <a:cs typeface="Arial" panose="020B0604020202020204" pitchFamily="34" charset="0"/>
                                </a:rPr>
                                <m:t>𝑖</m:t>
                              </m:r>
                            </m:sub>
                          </m:sSub>
                          <m:d>
                            <m:dPr>
                              <m:ctrlPr>
                                <a:rPr lang="en-US" altLang="ko-KR" sz="1800" b="0" i="1" smtClean="0">
                                  <a:latin typeface="Cambria Math" panose="02040503050406030204" pitchFamily="18" charset="0"/>
                                  <a:cs typeface="Arial" panose="020B0604020202020204" pitchFamily="34" charset="0"/>
                                </a:rPr>
                              </m:ctrlPr>
                            </m:dPr>
                            <m:e>
                              <m:r>
                                <a:rPr lang="en-US" altLang="ko-KR" sz="1800" b="0" i="1" smtClean="0">
                                  <a:latin typeface="Cambria Math" panose="02040503050406030204" pitchFamily="18" charset="0"/>
                                  <a:cs typeface="Arial" panose="020B0604020202020204" pitchFamily="34" charset="0"/>
                                </a:rPr>
                                <m:t>𝑡</m:t>
                              </m:r>
                            </m:e>
                          </m:d>
                        </m:e>
                      </m:nary>
                      <m:r>
                        <a:rPr lang="en-US" altLang="ko-KR" sz="1800" b="0" i="1" dirty="0" smtClean="0">
                          <a:latin typeface="Cambria Math" panose="02040503050406030204" pitchFamily="18" charset="0"/>
                          <a:cs typeface="Arial" panose="020B0604020202020204" pitchFamily="34" charset="0"/>
                        </a:rPr>
                        <m:t>=1.</m:t>
                      </m:r>
                    </m:oMath>
                  </m:oMathPara>
                </a14:m>
                <a:endParaRPr lang="en-US" altLang="ko-KR" sz="1800" dirty="0">
                  <a:latin typeface="Arial" panose="020B0604020202020204" pitchFamily="34" charset="0"/>
                  <a:cs typeface="Arial" panose="020B0604020202020204" pitchFamily="34" charset="0"/>
                </a:endParaRPr>
              </a:p>
              <a:p>
                <a:pPr algn="just">
                  <a:lnSpc>
                    <a:spcPct val="150000"/>
                  </a:lnSpc>
                  <a:spcBef>
                    <a:spcPts val="1000"/>
                  </a:spcBef>
                </a:pP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𝑝</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 = (</m:t>
                    </m:r>
                    <m:r>
                      <a:rPr lang="en-US" altLang="ko-KR" sz="1800" i="1" dirty="0" smtClean="0">
                        <a:latin typeface="Cambria Math" panose="02040503050406030204" pitchFamily="18" charset="0"/>
                        <a:cs typeface="Arial" panose="020B0604020202020204" pitchFamily="34" charset="0"/>
                      </a:rPr>
                      <m:t>𝑝</m:t>
                    </m:r>
                    <m:r>
                      <a:rPr lang="en-US" altLang="ko-KR" sz="1800" i="1" baseline="-25000" dirty="0">
                        <a:latin typeface="Cambria Math" panose="02040503050406030204" pitchFamily="18" charset="0"/>
                        <a:cs typeface="Arial" panose="020B0604020202020204" pitchFamily="34" charset="0"/>
                      </a:rPr>
                      <m:t>0</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m:t>
                    </m:r>
                    <m:r>
                      <a:rPr lang="en-US" altLang="ko-KR" sz="1800" i="1" dirty="0">
                        <a:latin typeface="Cambria Math" panose="02040503050406030204" pitchFamily="18" charset="0"/>
                        <a:cs typeface="Arial" panose="020B0604020202020204" pitchFamily="34" charset="0"/>
                      </a:rPr>
                      <m:t>𝑝</m:t>
                    </m:r>
                    <m:r>
                      <a:rPr lang="en-US" altLang="ko-KR" sz="1800" i="1" baseline="-25000" dirty="0">
                        <a:latin typeface="Cambria Math" panose="02040503050406030204" pitchFamily="18" charset="0"/>
                        <a:cs typeface="Arial" panose="020B0604020202020204" pitchFamily="34" charset="0"/>
                      </a:rPr>
                      <m:t>1</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 . . . , </m:t>
                    </m:r>
                    <m:r>
                      <a:rPr lang="en-US" altLang="ko-KR" sz="1800" i="1" dirty="0" err="1">
                        <a:latin typeface="Cambria Math" panose="02040503050406030204" pitchFamily="18" charset="0"/>
                        <a:cs typeface="Arial" panose="020B0604020202020204" pitchFamily="34" charset="0"/>
                      </a:rPr>
                      <m:t>𝑝</m:t>
                    </m:r>
                    <m:r>
                      <a:rPr lang="en-US" altLang="ko-KR" sz="1800" i="1" baseline="-25000" dirty="0" err="1">
                        <a:latin typeface="Cambria Math" panose="02040503050406030204" pitchFamily="18" charset="0"/>
                        <a:cs typeface="Arial" panose="020B0604020202020204" pitchFamily="34" charset="0"/>
                      </a:rPr>
                      <m:t>𝑁</m:t>
                    </m:r>
                    <m:r>
                      <a:rPr lang="en-US" altLang="ko-KR" sz="1800" i="1" dirty="0">
                        <a:latin typeface="Cambria Math" panose="02040503050406030204" pitchFamily="18" charset="0"/>
                        <a:cs typeface="Arial" panose="020B0604020202020204" pitchFamily="34" charset="0"/>
                      </a:rPr>
                      <m:t>(</m:t>
                    </m:r>
                    <m:r>
                      <a:rPr lang="en-US" altLang="ko-KR" sz="1800" i="1" dirty="0">
                        <a:latin typeface="Cambria Math" panose="02040503050406030204" pitchFamily="18" charset="0"/>
                        <a:cs typeface="Arial" panose="020B0604020202020204" pitchFamily="34" charset="0"/>
                      </a:rPr>
                      <m:t>𝑡</m:t>
                    </m:r>
                    <m:r>
                      <a:rPr lang="en-US" altLang="ko-KR" sz="1800" i="1" dirty="0">
                        <a:latin typeface="Cambria Math" panose="02040503050406030204" pitchFamily="18" charset="0"/>
                        <a:cs typeface="Arial" panose="020B0604020202020204" pitchFamily="34" charset="0"/>
                      </a:rPr>
                      <m:t>))</m:t>
                    </m:r>
                    <m:r>
                      <a:rPr lang="en-US" altLang="ko-KR" sz="1800" i="1" baseline="30000" dirty="0">
                        <a:latin typeface="Cambria Math" panose="02040503050406030204" pitchFamily="18" charset="0"/>
                        <a:cs typeface="Arial" panose="020B0604020202020204" pitchFamily="34" charset="0"/>
                      </a:rPr>
                      <m:t>𝑇</m:t>
                    </m:r>
                    <m:r>
                      <a:rPr lang="en-US" altLang="ko-KR" sz="1800" i="1" dirty="0">
                        <a:latin typeface="Cambria Math" panose="02040503050406030204" pitchFamily="18" charset="0"/>
                        <a:cs typeface="Arial" panose="020B0604020202020204" pitchFamily="34" charset="0"/>
                      </a:rPr>
                      <m:t> </m:t>
                    </m:r>
                  </m:oMath>
                </a14:m>
                <a:r>
                  <a:rPr lang="en-US" altLang="ko-KR" sz="1800" dirty="0">
                    <a:latin typeface="Arial" panose="020B0604020202020204" pitchFamily="34" charset="0"/>
                    <a:cs typeface="Arial" panose="020B0604020202020204" pitchFamily="34" charset="0"/>
                  </a:rPr>
                  <a:t>: probability vector associated with </a:t>
                </a:r>
                <a14:m>
                  <m:oMath xmlns:m="http://schemas.openxmlformats.org/officeDocument/2006/math">
                    <m:r>
                      <a:rPr lang="en-US" altLang="ko-KR" sz="1800" i="1" dirty="0" smtClean="0">
                        <a:latin typeface="Cambria Math" panose="02040503050406030204" pitchFamily="18" charset="0"/>
                        <a:cs typeface="Arial" panose="020B0604020202020204" pitchFamily="34" charset="0"/>
                      </a:rPr>
                      <m:t>𝐼</m:t>
                    </m:r>
                    <m:r>
                      <a:rPr lang="en-US" altLang="ko-KR" sz="1800" i="1" dirty="0" smtClean="0">
                        <a:latin typeface="Cambria Math" panose="02040503050406030204" pitchFamily="18" charset="0"/>
                        <a:cs typeface="Arial" panose="020B0604020202020204" pitchFamily="34" charset="0"/>
                      </a:rPr>
                      <m:t>(</m:t>
                    </m:r>
                    <m:r>
                      <a:rPr lang="en-US" altLang="ko-KR" sz="1800" i="1" dirty="0" smtClean="0">
                        <a:latin typeface="Cambria Math" panose="02040503050406030204" pitchFamily="18" charset="0"/>
                        <a:cs typeface="Arial" panose="020B0604020202020204" pitchFamily="34" charset="0"/>
                      </a:rPr>
                      <m:t>𝑡</m:t>
                    </m:r>
                    <m:r>
                      <a:rPr lang="en-US" altLang="ko-KR" sz="1800" i="1" dirty="0" smtClean="0">
                        <a:latin typeface="Cambria Math" panose="02040503050406030204" pitchFamily="18" charset="0"/>
                        <a:cs typeface="Arial" panose="020B0604020202020204" pitchFamily="34" charset="0"/>
                      </a:rPr>
                      <m:t>)</m:t>
                    </m:r>
                  </m:oMath>
                </a14:m>
                <a:r>
                  <a:rPr lang="en-US" altLang="ko-KR" sz="1800" dirty="0">
                    <a:latin typeface="Arial" panose="020B0604020202020204" pitchFamily="34" charset="0"/>
                    <a:cs typeface="Arial" panose="020B0604020202020204" pitchFamily="34" charset="0"/>
                  </a:rPr>
                  <a:t>.</a:t>
                </a:r>
              </a:p>
            </p:txBody>
          </p:sp>
        </mc:Choice>
        <mc:Fallback>
          <p:sp>
            <p:nvSpPr>
              <p:cNvPr id="3" name="부제목 2"/>
              <p:cNvSpPr>
                <a:spLocks noGrp="1" noRot="1" noChangeAspect="1" noMove="1" noResize="1" noEditPoints="1" noAdjustHandles="1" noChangeArrowheads="1" noChangeShapeType="1" noTextEdit="1"/>
              </p:cNvSpPr>
              <p:nvPr>
                <p:ph type="subTitle" idx="1"/>
              </p:nvPr>
            </p:nvSpPr>
            <p:spPr>
              <a:xfrm>
                <a:off x="611560" y="1916832"/>
                <a:ext cx="8143932" cy="4091346"/>
              </a:xfrm>
              <a:blipFill>
                <a:blip r:embed="rId2"/>
                <a:stretch>
                  <a:fillRect l="-59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52533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원본">
  <a:themeElements>
    <a:clrScheme name="원본">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원본">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8535</TotalTime>
  <Words>4871</Words>
  <Application>Microsoft Office PowerPoint</Application>
  <PresentationFormat>화면 슬라이드 쇼(4:3)</PresentationFormat>
  <Paragraphs>490</Paragraphs>
  <Slides>52</Slides>
  <Notes>26</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52</vt:i4>
      </vt:variant>
    </vt:vector>
  </HeadingPairs>
  <TitlesOfParts>
    <vt:vector size="60" baseType="lpstr">
      <vt:lpstr>맑은 고딕</vt:lpstr>
      <vt:lpstr>맑은고딕</vt:lpstr>
      <vt:lpstr>Arial</vt:lpstr>
      <vt:lpstr>Cambria Math</vt:lpstr>
      <vt:lpstr>Wingdings</vt:lpstr>
      <vt:lpstr>Wingdings 3</vt:lpstr>
      <vt:lpstr>원본</vt:lpstr>
      <vt:lpstr>디자인 사용자 지정</vt:lpstr>
      <vt:lpstr>Introduction to stochastic epidemic models</vt:lpstr>
      <vt:lpstr>Objectives</vt:lpstr>
      <vt:lpstr>Deterministic vs stochastic model</vt:lpstr>
      <vt:lpstr>Chance of an outbreak and R0 </vt:lpstr>
      <vt:lpstr>Extinction and persistence of epidemics</vt:lpstr>
      <vt:lpstr>When are stochastic models used?</vt:lpstr>
      <vt:lpstr>Advantages and disadvantages of stochastic models</vt:lpstr>
      <vt:lpstr>How to build a stochastic model?</vt:lpstr>
      <vt:lpstr>Discrete Time Markov Chain</vt:lpstr>
      <vt:lpstr>DTMC – SIS model</vt:lpstr>
      <vt:lpstr>DTMC – SIS model</vt:lpstr>
      <vt:lpstr>DTMC – SIS model</vt:lpstr>
      <vt:lpstr>DTMC – SIS model</vt:lpstr>
      <vt:lpstr>DTMC – SIS model</vt:lpstr>
      <vt:lpstr>DTMC – SIR model</vt:lpstr>
      <vt:lpstr>DTMC – SIR model</vt:lpstr>
      <vt:lpstr>DTMC – SIR model</vt:lpstr>
      <vt:lpstr>Continuous Time Markov Chain </vt:lpstr>
      <vt:lpstr>CTMC – SIS model</vt:lpstr>
      <vt:lpstr>CTMC – SIS model</vt:lpstr>
      <vt:lpstr>CTMC – SIS model</vt:lpstr>
      <vt:lpstr>CTMC – SIS model</vt:lpstr>
      <vt:lpstr>CTMC – SIS model</vt:lpstr>
      <vt:lpstr>CTMC – SIR model</vt:lpstr>
      <vt:lpstr>CTMC – SIR model</vt:lpstr>
      <vt:lpstr>CTMC – SIR model</vt:lpstr>
      <vt:lpstr>Stochastic Differential Equation</vt:lpstr>
      <vt:lpstr>Stochastic Differential Equation</vt:lpstr>
      <vt:lpstr>Stochastic Differential Equation</vt:lpstr>
      <vt:lpstr>Stochastic Differential Equation</vt:lpstr>
      <vt:lpstr>SDE - SIS model</vt:lpstr>
      <vt:lpstr>SDE - SIS model</vt:lpstr>
      <vt:lpstr>SDE - SIS model</vt:lpstr>
      <vt:lpstr>SDE – SIS model</vt:lpstr>
      <vt:lpstr>SDE – SIR model</vt:lpstr>
      <vt:lpstr>SDE – SIR model</vt:lpstr>
      <vt:lpstr>SDE – SIR model</vt:lpstr>
      <vt:lpstr>Probability of an Outbreak</vt:lpstr>
      <vt:lpstr>Probability of an Outbreak</vt:lpstr>
      <vt:lpstr>Probability of an Outbreak</vt:lpstr>
      <vt:lpstr>Probability of an Outbreak</vt:lpstr>
      <vt:lpstr>Probability of an Outbreak</vt:lpstr>
      <vt:lpstr>Quasi-stationary Probability Distribution</vt:lpstr>
      <vt:lpstr>Quasi-stationary Probability Distribution</vt:lpstr>
      <vt:lpstr>Quasi-stationary Probability Distribution</vt:lpstr>
      <vt:lpstr>Final Size of an Epidemic</vt:lpstr>
      <vt:lpstr>Final Size of an Epidemic</vt:lpstr>
      <vt:lpstr>Final Size of an Epidemic</vt:lpstr>
      <vt:lpstr>Final Size of an Epidemic</vt:lpstr>
      <vt:lpstr>Expected Duration of an Epidemic</vt:lpstr>
      <vt:lpstr>Expected Duration of an Epidemic</vt:lpstr>
      <vt:lpstr>Expected Duration of an Epidemic</vt:lpstr>
    </vt:vector>
  </TitlesOfParts>
  <Company>연세대학교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이지현</dc:creator>
  <cp:lastModifiedBy>이태용</cp:lastModifiedBy>
  <cp:revision>887</cp:revision>
  <dcterms:created xsi:type="dcterms:W3CDTF">2009-06-04T08:16:54Z</dcterms:created>
  <dcterms:modified xsi:type="dcterms:W3CDTF">2021-02-05T05:06:32Z</dcterms:modified>
</cp:coreProperties>
</file>