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82" r:id="rId2"/>
  </p:sldMasterIdLst>
  <p:notesMasterIdLst>
    <p:notesMasterId r:id="rId21"/>
  </p:notesMasterIdLst>
  <p:sldIdLst>
    <p:sldId id="394" r:id="rId3"/>
    <p:sldId id="434" r:id="rId4"/>
    <p:sldId id="442" r:id="rId5"/>
    <p:sldId id="443" r:id="rId6"/>
    <p:sldId id="454" r:id="rId7"/>
    <p:sldId id="444" r:id="rId8"/>
    <p:sldId id="445" r:id="rId9"/>
    <p:sldId id="446" r:id="rId10"/>
    <p:sldId id="447" r:id="rId11"/>
    <p:sldId id="448" r:id="rId12"/>
    <p:sldId id="450" r:id="rId13"/>
    <p:sldId id="451" r:id="rId14"/>
    <p:sldId id="452" r:id="rId15"/>
    <p:sldId id="453" r:id="rId16"/>
    <p:sldId id="456" r:id="rId17"/>
    <p:sldId id="455" r:id="rId18"/>
    <p:sldId id="457" r:id="rId19"/>
    <p:sldId id="458" r:id="rId20"/>
  </p:sldIdLst>
  <p:sldSz cx="9144000" cy="6858000" type="screen4x3"/>
  <p:notesSz cx="6797675" cy="98742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9"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C8"/>
    <a:srgbClr val="0000FF"/>
    <a:srgbClr val="FF7757"/>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98" autoAdjust="0"/>
    <p:restoredTop sz="86871" autoAdjust="0"/>
  </p:normalViewPr>
  <p:slideViewPr>
    <p:cSldViewPr>
      <p:cViewPr varScale="1">
        <p:scale>
          <a:sx n="91" d="100"/>
          <a:sy n="91" d="100"/>
        </p:scale>
        <p:origin x="798" y="90"/>
      </p:cViewPr>
      <p:guideLst>
        <p:guide orient="horz" pos="2160"/>
        <p:guide pos="2880"/>
      </p:guideLst>
    </p:cSldViewPr>
  </p:slideViewPr>
  <p:outlineViewPr>
    <p:cViewPr>
      <p:scale>
        <a:sx n="33" d="100"/>
        <a:sy n="33" d="100"/>
      </p:scale>
      <p:origin x="0" y="-179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724" y="-120"/>
      </p:cViewPr>
      <p:guideLst>
        <p:guide orient="horz" pos="3109"/>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3712"/>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50443" y="1"/>
            <a:ext cx="2945659" cy="493712"/>
          </a:xfrm>
          <a:prstGeom prst="rect">
            <a:avLst/>
          </a:prstGeom>
        </p:spPr>
        <p:txBody>
          <a:bodyPr vert="horz" lIns="91440" tIns="45720" rIns="91440" bIns="45720" rtlCol="0"/>
          <a:lstStyle>
            <a:lvl1pPr algn="r">
              <a:defRPr sz="1200"/>
            </a:lvl1pPr>
          </a:lstStyle>
          <a:p>
            <a:fld id="{379320FE-9390-467E-9C8F-4601F3560907}" type="datetimeFigureOut">
              <a:rPr lang="ko-KR" altLang="en-US" smtClean="0"/>
              <a:pPr/>
              <a:t>2021-02-18</a:t>
            </a:fld>
            <a:endParaRPr lang="ko-KR" altLang="en-US" dirty="0"/>
          </a:p>
        </p:txBody>
      </p:sp>
      <p:sp>
        <p:nvSpPr>
          <p:cNvPr id="4" name="슬라이드 이미지 개체 틀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5"/>
            <a:ext cx="2945659" cy="493712"/>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50443" y="9378825"/>
            <a:ext cx="2945659" cy="493712"/>
          </a:xfrm>
          <a:prstGeom prst="rect">
            <a:avLst/>
          </a:prstGeom>
        </p:spPr>
        <p:txBody>
          <a:bodyPr vert="horz" lIns="91440" tIns="45720" rIns="91440" bIns="45720" rtlCol="0" anchor="b"/>
          <a:lstStyle>
            <a:lvl1pPr algn="r">
              <a:defRPr sz="1200"/>
            </a:lvl1pPr>
          </a:lstStyle>
          <a:p>
            <a:fld id="{D29B694F-6A07-468D-9A98-8DB611DD5258}"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2</a:t>
            </a:fld>
            <a:endParaRPr lang="ko-KR" altLang="en-US" dirty="0"/>
          </a:p>
        </p:txBody>
      </p:sp>
    </p:spTree>
    <p:extLst>
      <p:ext uri="{BB962C8B-B14F-4D97-AF65-F5344CB8AC3E}">
        <p14:creationId xmlns:p14="http://schemas.microsoft.com/office/powerpoint/2010/main" val="316351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Input parameters to a model are inherently uncertain. </a:t>
            </a:r>
          </a:p>
          <a:p>
            <a:r>
              <a:rPr lang="en-US" altLang="ko-KR" sz="1200" b="0" i="0" u="none" strike="noStrike" kern="1200" baseline="0" dirty="0">
                <a:solidFill>
                  <a:schemeClr val="tx1"/>
                </a:solidFill>
                <a:latin typeface="+mn-lt"/>
                <a:ea typeface="+mn-ea"/>
                <a:cs typeface="+mn-cs"/>
              </a:rPr>
              <a:t>It’s impossible to precisely measure or know the probability of transmission of infection between two individuals, or the duration that someone will be infected or will have natural immunity. </a:t>
            </a:r>
          </a:p>
          <a:p>
            <a:r>
              <a:rPr lang="en-US" altLang="ko-KR" sz="1200" b="0" i="0" u="none" strike="noStrike" kern="1200" baseline="0" dirty="0">
                <a:solidFill>
                  <a:schemeClr val="tx1"/>
                </a:solidFill>
                <a:latin typeface="+mn-lt"/>
                <a:ea typeface="+mn-ea"/>
                <a:cs typeface="+mn-cs"/>
              </a:rPr>
              <a:t>To what extent does uncertainty in these parameters affect results?</a:t>
            </a:r>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3</a:t>
            </a:fld>
            <a:endParaRPr lang="ko-KR" altLang="en-US" dirty="0"/>
          </a:p>
        </p:txBody>
      </p:sp>
    </p:spTree>
    <p:extLst>
      <p:ext uri="{BB962C8B-B14F-4D97-AF65-F5344CB8AC3E}">
        <p14:creationId xmlns:p14="http://schemas.microsoft.com/office/powerpoint/2010/main" val="659009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4</a:t>
            </a:fld>
            <a:endParaRPr lang="ko-KR" altLang="en-US" dirty="0"/>
          </a:p>
        </p:txBody>
      </p:sp>
    </p:spTree>
    <p:extLst>
      <p:ext uri="{BB962C8B-B14F-4D97-AF65-F5344CB8AC3E}">
        <p14:creationId xmlns:p14="http://schemas.microsoft.com/office/powerpoint/2010/main" val="3999061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“How sensitive the proportion of the population that is infected (i.e. the prevalence of infection) at equilibrium is to vaccine coverage?”</a:t>
            </a:r>
          </a:p>
          <a:p>
            <a:r>
              <a:rPr lang="en-US" altLang="ko-KR" sz="1200" b="0" i="0" u="none" strike="noStrike" kern="1200" baseline="0" dirty="0">
                <a:solidFill>
                  <a:schemeClr val="tx1"/>
                </a:solidFill>
                <a:latin typeface="+mn-lt"/>
                <a:ea typeface="+mn-ea"/>
                <a:cs typeface="+mn-cs"/>
              </a:rPr>
              <a:t>Let’s consider the difference between 20% and 50% vaccine coverage. Clearly at 50% coverage, the infectious equilibrium will be lower than at 20% coverage. </a:t>
            </a:r>
          </a:p>
          <a:p>
            <a:r>
              <a:rPr lang="en-US" altLang="ko-KR" sz="1200" b="0" i="0" u="none" strike="noStrike" kern="1200" baseline="0" dirty="0">
                <a:solidFill>
                  <a:schemeClr val="tx1"/>
                </a:solidFill>
                <a:latin typeface="+mn-lt"/>
                <a:ea typeface="+mn-ea"/>
                <a:cs typeface="+mn-cs"/>
              </a:rPr>
              <a:t>But “how much lower?” depends on the probability of transmission.</a:t>
            </a:r>
          </a:p>
          <a:p>
            <a:r>
              <a:rPr lang="en-US" altLang="ko-KR" sz="1200" b="0" i="0" u="none" strike="noStrike" kern="1200" baseline="0" dirty="0">
                <a:solidFill>
                  <a:schemeClr val="tx1"/>
                </a:solidFill>
                <a:latin typeface="+mn-lt"/>
                <a:ea typeface="+mn-ea"/>
                <a:cs typeface="+mn-cs"/>
              </a:rPr>
              <a:t>If the transmission probability is low, then increasing coverage will have a large effect on the infectious equilibrium,</a:t>
            </a:r>
          </a:p>
          <a:p>
            <a:r>
              <a:rPr lang="en-US" altLang="ko-KR" sz="1200" b="0" i="0" u="none" strike="noStrike" kern="1200" baseline="0" dirty="0">
                <a:solidFill>
                  <a:schemeClr val="tx1"/>
                </a:solidFill>
                <a:latin typeface="+mn-lt"/>
                <a:ea typeface="+mn-ea"/>
                <a:cs typeface="+mn-cs"/>
              </a:rPr>
              <a:t>but if the transmission probability is high, then increasing coverage will have a smaller effect.</a:t>
            </a:r>
          </a:p>
          <a:p>
            <a:endParaRPr lang="en-US" altLang="ko-KR" sz="1200" b="0" i="0" u="none" strike="noStrike" kern="1200" baseline="0" dirty="0">
              <a:solidFill>
                <a:schemeClr val="tx1"/>
              </a:solidFill>
              <a:latin typeface="+mn-lt"/>
              <a:ea typeface="+mn-ea"/>
              <a:cs typeface="+mn-cs"/>
            </a:endParaRPr>
          </a:p>
          <a:p>
            <a:r>
              <a:rPr lang="en-US" altLang="ko-KR" sz="1200" b="0" i="0" u="none" strike="noStrike" kern="1200" baseline="0" dirty="0">
                <a:solidFill>
                  <a:schemeClr val="tx1"/>
                </a:solidFill>
                <a:latin typeface="+mn-lt"/>
                <a:ea typeface="+mn-ea"/>
                <a:cs typeface="+mn-cs"/>
              </a:rPr>
              <a:t>Hence we see that we can’t determine how sensitive the model is to vaccine coverage without knowing what is happening to other parameters, such as the probability of transmission. </a:t>
            </a:r>
          </a:p>
          <a:p>
            <a:r>
              <a:rPr lang="en-US" altLang="ko-KR" sz="1200" b="0" i="0" u="none" strike="noStrike" kern="1200" baseline="0" dirty="0">
                <a:solidFill>
                  <a:schemeClr val="tx1"/>
                </a:solidFill>
                <a:latin typeface="+mn-lt"/>
                <a:ea typeface="+mn-ea"/>
                <a:cs typeface="+mn-cs"/>
              </a:rPr>
              <a:t>That’s the weakness of one-way sensitivity analysis – many models become more sensitive to certain parameters when other parameters take particular values. </a:t>
            </a:r>
          </a:p>
          <a:p>
            <a:r>
              <a:rPr lang="en-US" altLang="ko-KR" sz="1200" b="0" i="0" u="none" strike="noStrike" kern="1200" baseline="0" dirty="0">
                <a:solidFill>
                  <a:schemeClr val="tx1"/>
                </a:solidFill>
                <a:latin typeface="+mn-lt"/>
                <a:ea typeface="+mn-ea"/>
                <a:cs typeface="+mn-cs"/>
              </a:rPr>
              <a:t>Hence we have to evaluate sensitivity to all the parameters at the same time, not just one at a time.</a:t>
            </a:r>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5</a:t>
            </a:fld>
            <a:endParaRPr lang="ko-KR" altLang="en-US" dirty="0"/>
          </a:p>
        </p:txBody>
      </p:sp>
    </p:spTree>
    <p:extLst>
      <p:ext uri="{BB962C8B-B14F-4D97-AF65-F5344CB8AC3E}">
        <p14:creationId xmlns:p14="http://schemas.microsoft.com/office/powerpoint/2010/main" val="3971521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7</a:t>
            </a:fld>
            <a:endParaRPr lang="ko-KR" altLang="en-US" dirty="0"/>
          </a:p>
        </p:txBody>
      </p:sp>
    </p:spTree>
    <p:extLst>
      <p:ext uri="{BB962C8B-B14F-4D97-AF65-F5344CB8AC3E}">
        <p14:creationId xmlns:p14="http://schemas.microsoft.com/office/powerpoint/2010/main" val="202843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One advantage of probabilistic sensitivity analysis is that it allows us to choose appropriate probability distributions for each parameter, </a:t>
            </a:r>
          </a:p>
          <a:p>
            <a:r>
              <a:rPr lang="en-US" altLang="ko-KR" sz="1200" b="0" i="0" u="none" strike="noStrike" kern="1200" baseline="0" dirty="0">
                <a:solidFill>
                  <a:schemeClr val="tx1"/>
                </a:solidFill>
                <a:latin typeface="+mn-lt"/>
                <a:ea typeface="+mn-ea"/>
                <a:cs typeface="+mn-cs"/>
              </a:rPr>
              <a:t>which can reflect our belief about how likely it is that a parameter will take certain values.</a:t>
            </a:r>
          </a:p>
          <a:p>
            <a:endParaRPr lang="en-US" altLang="ko-KR" sz="1200" b="0" i="0" u="none" strike="noStrike" kern="1200" baseline="0" dirty="0">
              <a:solidFill>
                <a:schemeClr val="tx1"/>
              </a:solidFill>
              <a:latin typeface="+mn-lt"/>
              <a:ea typeface="+mn-ea"/>
              <a:cs typeface="+mn-cs"/>
            </a:endParaRPr>
          </a:p>
          <a:p>
            <a:r>
              <a:rPr lang="en-US" altLang="ko-KR" sz="1200" b="0" i="0" u="none" strike="noStrike" kern="1200" baseline="0" dirty="0">
                <a:solidFill>
                  <a:schemeClr val="tx1"/>
                </a:solidFill>
                <a:latin typeface="+mn-lt"/>
                <a:ea typeface="+mn-ea"/>
                <a:cs typeface="+mn-cs"/>
              </a:rPr>
              <a:t>For instance, suppose we wanted to estimate the mean height of everyone in this class. </a:t>
            </a:r>
          </a:p>
          <a:p>
            <a:r>
              <a:rPr lang="en-US" altLang="ko-KR" sz="1200" b="0" i="0" u="none" strike="noStrike" kern="1200" baseline="0" dirty="0">
                <a:solidFill>
                  <a:schemeClr val="tx1"/>
                </a:solidFill>
                <a:latin typeface="+mn-lt"/>
                <a:ea typeface="+mn-ea"/>
                <a:cs typeface="+mn-cs"/>
              </a:rPr>
              <a:t>If we measured everyone’s height precisely and took the mean, there would be no uncertainty in our estimate of the mean </a:t>
            </a:r>
          </a:p>
          <a:p>
            <a:r>
              <a:rPr lang="en-US" altLang="ko-KR" sz="1200" b="0" i="0" u="none" strike="noStrike" kern="1200" baseline="0" dirty="0">
                <a:solidFill>
                  <a:schemeClr val="tx1"/>
                </a:solidFill>
                <a:latin typeface="+mn-lt"/>
                <a:ea typeface="+mn-ea"/>
                <a:cs typeface="+mn-cs"/>
              </a:rPr>
              <a:t>(since we were able to include every single member of the population), but a lot of variability. </a:t>
            </a:r>
          </a:p>
          <a:p>
            <a:r>
              <a:rPr lang="en-US" altLang="ko-KR" sz="1200" b="0" i="0" u="none" strike="noStrike" kern="1200" baseline="0" dirty="0">
                <a:solidFill>
                  <a:schemeClr val="tx1"/>
                </a:solidFill>
                <a:latin typeface="+mn-lt"/>
                <a:ea typeface="+mn-ea"/>
                <a:cs typeface="+mn-cs"/>
              </a:rPr>
              <a:t>On the other hand, if we only sampled two individuals from this class and they both had a height of 1.7 meters, </a:t>
            </a:r>
          </a:p>
          <a:p>
            <a:r>
              <a:rPr lang="en-US" altLang="ko-KR" sz="1200" b="0" i="0" u="none" strike="noStrike" kern="1200" baseline="0" dirty="0">
                <a:solidFill>
                  <a:schemeClr val="tx1"/>
                </a:solidFill>
                <a:latin typeface="+mn-lt"/>
                <a:ea typeface="+mn-ea"/>
                <a:cs typeface="+mn-cs"/>
              </a:rPr>
              <a:t>there would be no variability in our estimate but a great deal of uncertainty.</a:t>
            </a:r>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8</a:t>
            </a:fld>
            <a:endParaRPr lang="ko-KR" altLang="en-US" dirty="0"/>
          </a:p>
        </p:txBody>
      </p:sp>
    </p:spTree>
    <p:extLst>
      <p:ext uri="{BB962C8B-B14F-4D97-AF65-F5344CB8AC3E}">
        <p14:creationId xmlns:p14="http://schemas.microsoft.com/office/powerpoint/2010/main" val="3844089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One-way sensitivity analysis </a:t>
            </a:r>
          </a:p>
          <a:p>
            <a:r>
              <a:rPr lang="en-US" altLang="ko-KR" dirty="0"/>
              <a:t>Vary each input parameter within a certain range, and record how the output variable changes</a:t>
            </a:r>
          </a:p>
          <a:p>
            <a:r>
              <a:rPr lang="en-US" altLang="ko-KR" dirty="0"/>
              <a:t>Multi-way sensitivity analysis</a:t>
            </a:r>
          </a:p>
          <a:p>
            <a:r>
              <a:rPr lang="en-US" altLang="ko-KR" dirty="0"/>
              <a:t>Construct a statistical (e.g. linear) model of the association between the outcome variable and each of the input parameter, parameterized using the sampled parameter sets. </a:t>
            </a:r>
          </a:p>
          <a:p>
            <a:r>
              <a:rPr lang="en-US" altLang="ko-KR" dirty="0"/>
              <a:t>Now vary each input parameter within its range in the model.</a:t>
            </a:r>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13</a:t>
            </a:fld>
            <a:endParaRPr lang="ko-KR" altLang="en-US" dirty="0"/>
          </a:p>
        </p:txBody>
      </p:sp>
    </p:spTree>
    <p:extLst>
      <p:ext uri="{BB962C8B-B14F-4D97-AF65-F5344CB8AC3E}">
        <p14:creationId xmlns:p14="http://schemas.microsoft.com/office/powerpoint/2010/main" val="759394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In multi-way sensitivity analysis, the influence a parameter has on the outcome depends not only on how it is varied, but also on how all the other parameters are varied</a:t>
            </a:r>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14</a:t>
            </a:fld>
            <a:endParaRPr lang="ko-KR" altLang="en-US" dirty="0"/>
          </a:p>
        </p:txBody>
      </p:sp>
    </p:spTree>
    <p:extLst>
      <p:ext uri="{BB962C8B-B14F-4D97-AF65-F5344CB8AC3E}">
        <p14:creationId xmlns:p14="http://schemas.microsoft.com/office/powerpoint/2010/main" val="350236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For instance, suppose for 2.5% of simulations the outcome </a:t>
                </a:r>
                <a14:m>
                  <m:oMath xmlns:m="http://schemas.openxmlformats.org/officeDocument/2006/math">
                    <m:r>
                      <a:rPr lang="en-US" altLang="ko-KR" b="0" i="1" smtClean="0">
                        <a:latin typeface="Cambria Math" panose="02040503050406030204" pitchFamily="18" charset="0"/>
                      </a:rPr>
                      <m:t>𝑌</m:t>
                    </m:r>
                  </m:oMath>
                </a14:m>
                <a:r>
                  <a:rPr lang="ko-KR" altLang="en-US" dirty="0"/>
                  <a:t> </a:t>
                </a:r>
                <a:r>
                  <a:rPr lang="en-US" altLang="ko-KR" dirty="0"/>
                  <a:t>is below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𝑌</m:t>
                        </m:r>
                      </m:e>
                      <m:sub>
                        <m:r>
                          <a:rPr lang="en-US" altLang="ko-KR" b="0" i="1" smtClean="0">
                            <a:latin typeface="Cambria Math" panose="02040503050406030204" pitchFamily="18" charset="0"/>
                          </a:rPr>
                          <m:t>1</m:t>
                        </m:r>
                      </m:sub>
                    </m:sSub>
                  </m:oMath>
                </a14:m>
                <a:r>
                  <a:rPr lang="ko-KR" altLang="en-US" dirty="0"/>
                  <a:t> </a:t>
                </a:r>
                <a:r>
                  <a:rPr lang="en-US" altLang="ko-KR" dirty="0"/>
                  <a:t>and for 2.5% it is above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𝑌</m:t>
                        </m:r>
                      </m:e>
                      <m:sub>
                        <m:r>
                          <a:rPr lang="en-US" altLang="ko-KR" b="0" i="1" smtClean="0">
                            <a:latin typeface="Cambria Math" panose="02040503050406030204" pitchFamily="18" charset="0"/>
                          </a:rPr>
                          <m:t>2</m:t>
                        </m:r>
                      </m:sub>
                    </m:sSub>
                  </m:oMath>
                </a14:m>
                <a:r>
                  <a:rPr lang="en-US" altLang="ko-KR"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Then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𝑌</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𝑌</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m:t>
                    </m:r>
                  </m:oMath>
                </a14:m>
                <a:r>
                  <a:rPr lang="ko-KR" altLang="en-US" dirty="0"/>
                  <a:t> </a:t>
                </a:r>
                <a:r>
                  <a:rPr lang="en-US" altLang="ko-KR" dirty="0"/>
                  <a:t>is a 95% uncertainty interval for </a:t>
                </a:r>
                <a14:m>
                  <m:oMath xmlns:m="http://schemas.openxmlformats.org/officeDocument/2006/math">
                    <m:r>
                      <a:rPr lang="en-US" altLang="ko-KR" b="0" i="1" smtClean="0">
                        <a:latin typeface="Cambria Math" panose="02040503050406030204" pitchFamily="18" charset="0"/>
                      </a:rPr>
                      <m:t>𝑌</m:t>
                    </m:r>
                  </m:oMath>
                </a14:m>
                <a:r>
                  <a:rPr lang="en-US" altLang="ko-KR" dirty="0"/>
                  <a:t>.</a:t>
                </a:r>
              </a:p>
            </p:txBody>
          </p:sp>
        </mc:Choice>
        <mc:Fallback xmlns="">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For instance, suppose for 2.5% of simulations the outcome </a:t>
                </a:r>
                <a:r>
                  <a:rPr lang="en-US" altLang="ko-KR" b="0" i="0" smtClean="0">
                    <a:latin typeface="Cambria Math" panose="02040503050406030204" pitchFamily="18" charset="0"/>
                  </a:rPr>
                  <a:t>𝑌</a:t>
                </a:r>
                <a:r>
                  <a:rPr lang="ko-KR" altLang="en-US" dirty="0"/>
                  <a:t> </a:t>
                </a:r>
                <a:r>
                  <a:rPr lang="en-US" altLang="ko-KR" dirty="0"/>
                  <a:t>is below </a:t>
                </a:r>
                <a:r>
                  <a:rPr lang="en-US" altLang="ko-KR" b="0" i="0" smtClean="0">
                    <a:latin typeface="Cambria Math" panose="02040503050406030204" pitchFamily="18" charset="0"/>
                  </a:rPr>
                  <a:t>𝑌_1</a:t>
                </a:r>
                <a:r>
                  <a:rPr lang="ko-KR" altLang="en-US" dirty="0"/>
                  <a:t> </a:t>
                </a:r>
                <a:r>
                  <a:rPr lang="en-US" altLang="ko-KR" dirty="0"/>
                  <a:t>and for 2.5% it is above </a:t>
                </a:r>
                <a:r>
                  <a:rPr lang="en-US" altLang="ko-KR" b="0" i="0" smtClean="0">
                    <a:latin typeface="Cambria Math" panose="02040503050406030204" pitchFamily="18" charset="0"/>
                  </a:rPr>
                  <a:t>𝑌_2</a:t>
                </a:r>
                <a:r>
                  <a:rPr lang="en-US" altLang="ko-KR" dirty="0"/>
                  <a:t>. </a:t>
                </a:r>
                <a:endParaRPr lang="en-US" altLang="ko-KR" dirty="0" smtClean="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Then </a:t>
                </a:r>
                <a:r>
                  <a:rPr lang="en-US" altLang="ko-KR" dirty="0"/>
                  <a:t>(</a:t>
                </a:r>
                <a:r>
                  <a:rPr lang="en-US" altLang="ko-KR" b="0" i="0" smtClean="0">
                    <a:latin typeface="Cambria Math" panose="02040503050406030204" pitchFamily="18" charset="0"/>
                  </a:rPr>
                  <a:t>𝑌_1,𝑌_2)</a:t>
                </a:r>
                <a:r>
                  <a:rPr lang="ko-KR" altLang="en-US" dirty="0"/>
                  <a:t> </a:t>
                </a:r>
                <a:r>
                  <a:rPr lang="en-US" altLang="ko-KR" dirty="0"/>
                  <a:t>is a 95% uncertainty interval for </a:t>
                </a:r>
                <a:r>
                  <a:rPr lang="en-US" altLang="ko-KR" b="0" i="0" smtClean="0">
                    <a:latin typeface="Cambria Math" panose="02040503050406030204" pitchFamily="18" charset="0"/>
                  </a:rPr>
                  <a:t>𝑌</a:t>
                </a:r>
                <a:r>
                  <a:rPr lang="en-US" altLang="ko-KR" dirty="0" smtClean="0"/>
                  <a:t>.</a:t>
                </a:r>
                <a:endParaRPr lang="en-US" altLang="ko-KR" dirty="0"/>
              </a:p>
            </p:txBody>
          </p:sp>
        </mc:Fallback>
      </mc:AlternateContent>
      <p:sp>
        <p:nvSpPr>
          <p:cNvPr id="4" name="슬라이드 번호 개체 틀 3"/>
          <p:cNvSpPr>
            <a:spLocks noGrp="1"/>
          </p:cNvSpPr>
          <p:nvPr>
            <p:ph type="sldNum" sz="quarter" idx="10"/>
          </p:nvPr>
        </p:nvSpPr>
        <p:spPr/>
        <p:txBody>
          <a:bodyPr/>
          <a:lstStyle/>
          <a:p>
            <a:fld id="{D29B694F-6A07-468D-9A98-8DB611DD5258}" type="slidenum">
              <a:rPr lang="ko-KR" altLang="en-US" smtClean="0"/>
              <a:pPr/>
              <a:t>15</a:t>
            </a:fld>
            <a:endParaRPr lang="ko-KR" altLang="en-US" dirty="0"/>
          </a:p>
        </p:txBody>
      </p:sp>
    </p:spTree>
    <p:extLst>
      <p:ext uri="{BB962C8B-B14F-4D97-AF65-F5344CB8AC3E}">
        <p14:creationId xmlns:p14="http://schemas.microsoft.com/office/powerpoint/2010/main" val="3226958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8" name="제목 7"/>
          <p:cNvSpPr>
            <a:spLocks noGrp="1"/>
          </p:cNvSpPr>
          <p:nvPr>
            <p:ph type="ctrTitle"/>
          </p:nvPr>
        </p:nvSpPr>
        <p:spPr>
          <a:xfrm>
            <a:off x="900138" y="642918"/>
            <a:ext cx="7600952" cy="642942"/>
          </a:xfrm>
          <a:prstGeom prst="rect">
            <a:avLst/>
          </a:prstGeom>
        </p:spPr>
        <p:txBody>
          <a:bodyPr anchor="t" anchorCtr="0"/>
          <a:lstStyle>
            <a:lvl1pPr algn="l">
              <a:defRPr sz="3200" baseline="0">
                <a:solidFill>
                  <a:schemeClr val="tx1"/>
                </a:solidFill>
                <a:latin typeface="Arial" panose="020B0604020202020204" pitchFamily="34" charset="0"/>
                <a:ea typeface="맑은 고딕" panose="020B0503020000020004" pitchFamily="50" charset="-127"/>
              </a:defRPr>
            </a:lvl1pPr>
          </a:lstStyle>
          <a:p>
            <a:r>
              <a:rPr kumimoji="0" lang="ko-KR" altLang="en-US" dirty="0"/>
              <a:t>마스터 제목 스타일 편집</a:t>
            </a:r>
            <a:endParaRPr kumimoji="0" lang="en-US" dirty="0"/>
          </a:p>
        </p:txBody>
      </p:sp>
      <p:sp>
        <p:nvSpPr>
          <p:cNvPr id="9" name="부제목 8"/>
          <p:cNvSpPr>
            <a:spLocks noGrp="1"/>
          </p:cNvSpPr>
          <p:nvPr>
            <p:ph type="subTitle" idx="1"/>
          </p:nvPr>
        </p:nvSpPr>
        <p:spPr>
          <a:xfrm>
            <a:off x="500034" y="1785926"/>
            <a:ext cx="8143932" cy="4572032"/>
          </a:xfrm>
        </p:spPr>
        <p:txBody>
          <a:bodyPr/>
          <a:lstStyle>
            <a:lvl1pPr marL="0" indent="0" algn="l">
              <a:lnSpc>
                <a:spcPct val="120000"/>
              </a:lnSpc>
              <a:buNone/>
              <a:defRPr sz="2000" baseline="0">
                <a:solidFill>
                  <a:schemeClr val="tx1"/>
                </a:solidFill>
                <a:latin typeface="Arial" panose="020B0604020202020204" pitchFamily="34" charset="0"/>
                <a:ea typeface="맑은 고딕" panose="020B0503020000020004" pitchFamily="50" charset="-127"/>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dirty="0"/>
              <a:t>마스터 부제목 스타일 편집</a:t>
            </a:r>
            <a:endParaRPr kumimoji="0" lang="en-US" dirty="0"/>
          </a:p>
        </p:txBody>
      </p:sp>
      <p:sp>
        <p:nvSpPr>
          <p:cNvPr id="21" name="직사각형 20"/>
          <p:cNvSpPr/>
          <p:nvPr/>
        </p:nvSpPr>
        <p:spPr>
          <a:xfrm>
            <a:off x="542948" y="500042"/>
            <a:ext cx="8101018" cy="928694"/>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직사각형 21"/>
          <p:cNvSpPr/>
          <p:nvPr/>
        </p:nvSpPr>
        <p:spPr>
          <a:xfrm>
            <a:off x="542948" y="500042"/>
            <a:ext cx="228600" cy="928694"/>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2"/>
            <a:ext cx="6858000" cy="4466877"/>
          </a:xfrm>
          <a:prstGeom prst="rect">
            <a:avLst/>
          </a:prstGeom>
        </p:spPr>
        <p:txBody>
          <a:bodyPr anchor="b"/>
          <a:lstStyle>
            <a:lvl1pPr algn="ctr">
              <a:defRPr sz="4800" baseline="0">
                <a:latin typeface="Arial" panose="020B0604020202020204" pitchFamily="34" charset="0"/>
              </a:defRPr>
            </a:lvl1pPr>
          </a:lstStyle>
          <a:p>
            <a:endParaRPr lang="ko-KR" altLang="en-US" dirty="0"/>
          </a:p>
        </p:txBody>
      </p:sp>
    </p:spTree>
    <p:extLst>
      <p:ext uri="{BB962C8B-B14F-4D97-AF65-F5344CB8AC3E}">
        <p14:creationId xmlns:p14="http://schemas.microsoft.com/office/powerpoint/2010/main" val="23810333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텍스트 개체 틀 12"/>
          <p:cNvSpPr>
            <a:spLocks noGrp="1"/>
          </p:cNvSpPr>
          <p:nvPr>
            <p:ph type="body" idx="1"/>
          </p:nvPr>
        </p:nvSpPr>
        <p:spPr>
          <a:xfrm>
            <a:off x="457200" y="1219200"/>
            <a:ext cx="8229600" cy="4298032"/>
          </a:xfrm>
          <a:prstGeom prst="rect">
            <a:avLst/>
          </a:prstGeom>
        </p:spPr>
        <p:txBody>
          <a:bodyPr vert="horz">
            <a:normAutofit/>
          </a:bodyPr>
          <a:lstStyle/>
          <a:p>
            <a:pPr lvl="0"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81" r:id="rId1"/>
  </p:sldLayoutIdLst>
  <p:txStyles>
    <p:titleStyle>
      <a:lvl1pPr algn="l" rtl="0" eaLnBrk="1" latinLnBrk="1" hangingPunct="1">
        <a:spcBef>
          <a:spcPct val="0"/>
        </a:spcBef>
        <a:buNone/>
        <a:defRPr kumimoji="0" sz="3200" kern="1200">
          <a:solidFill>
            <a:schemeClr val="tx2"/>
          </a:solidFill>
          <a:latin typeface="+mj-lt"/>
          <a:ea typeface="+mj-ea"/>
          <a:cs typeface="+mj-cs"/>
        </a:defRPr>
      </a:lvl1pPr>
    </p:titleStyle>
    <p:bodyStyle>
      <a:lvl1pPr marL="0" indent="0" algn="l" rtl="0" eaLnBrk="1" latinLnBrk="1" hangingPunct="1">
        <a:spcBef>
          <a:spcPts val="600"/>
        </a:spcBef>
        <a:buClr>
          <a:schemeClr val="accent1"/>
        </a:buClr>
        <a:buSzPct val="76000"/>
        <a:buFont typeface="Wingdings 3"/>
        <a:buNone/>
        <a:defRPr kumimoji="0" sz="4800" kern="1200" baseline="0">
          <a:solidFill>
            <a:schemeClr val="tx1"/>
          </a:solidFill>
          <a:latin typeface="Arial" panose="020B0604020202020204" pitchFamily="34" charset="0"/>
          <a:ea typeface="맑은 고딕" panose="020B0503020000020004" pitchFamily="50" charset="-127"/>
          <a:cs typeface="+mn-cs"/>
        </a:defRPr>
      </a:lvl1pPr>
      <a:lvl2pPr marL="548640" indent="-274320" algn="l" rtl="0" eaLnBrk="1" latinLnBrk="1"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1"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1"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1"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1"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1"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1"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1"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241867"/>
      </p:ext>
    </p:extLst>
  </p:cSld>
  <p:clrMap bg1="lt1" tx1="dk1" bg2="lt2" tx2="dk2" accent1="accent1" accent2="accent2" accent3="accent3" accent4="accent4" accent5="accent5" accent6="accent6" hlink="hlink" folHlink="folHlink"/>
  <p:sldLayoutIdLst>
    <p:sldLayoutId id="2147483783" r:id="rId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51.png"/><Relationship Id="rId7"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p:cNvSpPr>
            <a:spLocks noGrp="1"/>
          </p:cNvSpPr>
          <p:nvPr>
            <p:ph type="ctrTitle"/>
          </p:nvPr>
        </p:nvSpPr>
        <p:spPr>
          <a:xfrm>
            <a:off x="827584" y="908720"/>
            <a:ext cx="7632848" cy="2088232"/>
          </a:xfrm>
        </p:spPr>
        <p:txBody>
          <a:bodyPr anchor="ctr"/>
          <a:lstStyle/>
          <a:p>
            <a:pPr algn="l">
              <a:lnSpc>
                <a:spcPct val="120000"/>
              </a:lnSpc>
            </a:pPr>
            <a:r>
              <a:rPr lang="en-US" altLang="ko-KR" dirty="0"/>
              <a:t>Sensitivity Analysis</a:t>
            </a:r>
            <a:endParaRPr lang="ko-KR" altLang="en-US" sz="4800" dirty="0">
              <a:latin typeface="Arial" panose="020B0604020202020204" pitchFamily="34" charset="0"/>
              <a:cs typeface="Arial" panose="020B0604020202020204" pitchFamily="34" charset="0"/>
            </a:endParaRPr>
          </a:p>
        </p:txBody>
      </p:sp>
      <p:sp>
        <p:nvSpPr>
          <p:cNvPr id="8" name="부제목 2">
            <a:extLst>
              <a:ext uri="{FF2B5EF4-FFF2-40B4-BE49-F238E27FC236}">
                <a16:creationId xmlns:a16="http://schemas.microsoft.com/office/drawing/2014/main" id="{84C50794-699D-43F3-BAFF-EE14CD2FE397}"/>
              </a:ext>
            </a:extLst>
          </p:cNvPr>
          <p:cNvSpPr txBox="1">
            <a:spLocks/>
          </p:cNvSpPr>
          <p:nvPr/>
        </p:nvSpPr>
        <p:spPr>
          <a:xfrm>
            <a:off x="827584" y="4293096"/>
            <a:ext cx="7632848" cy="1590890"/>
          </a:xfrm>
          <a:prstGeom prst="rect">
            <a:avLst/>
          </a:prstGeom>
        </p:spPr>
        <p:txBody>
          <a:bodyPr anchor="ct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altLang="ko-KR" sz="2000" dirty="0" err="1">
                <a:latin typeface="Arial" panose="020B0604020202020204" pitchFamily="34" charset="0"/>
                <a:cs typeface="Arial" panose="020B0604020202020204" pitchFamily="34" charset="0"/>
              </a:rPr>
              <a:t>Jeehyun</a:t>
            </a:r>
            <a:r>
              <a:rPr lang="ko-KR" altLang="en-US" sz="2000"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Lee</a:t>
            </a:r>
          </a:p>
          <a:p>
            <a:pPr marL="0" indent="0" algn="r">
              <a:buNone/>
            </a:pPr>
            <a:r>
              <a:rPr lang="en-US" altLang="ko-KR" sz="2000" dirty="0">
                <a:latin typeface="Arial" panose="020B0604020202020204" pitchFamily="34" charset="0"/>
                <a:cs typeface="Arial" panose="020B0604020202020204" pitchFamily="34" charset="0"/>
              </a:rPr>
              <a:t>School of Mathematics and Computing</a:t>
            </a:r>
          </a:p>
          <a:p>
            <a:pPr marL="0" indent="0" algn="r">
              <a:buNone/>
            </a:pPr>
            <a:r>
              <a:rPr lang="en-US" altLang="ko-KR" sz="2000" dirty="0" err="1">
                <a:latin typeface="Arial" panose="020B0604020202020204" pitchFamily="34" charset="0"/>
                <a:cs typeface="Arial" panose="020B0604020202020204" pitchFamily="34" charset="0"/>
              </a:rPr>
              <a:t>Yonsei</a:t>
            </a:r>
            <a:r>
              <a:rPr lang="en-US" altLang="ko-KR" sz="2000" dirty="0">
                <a:latin typeface="Arial" panose="020B0604020202020204" pitchFamily="34" charset="0"/>
                <a:cs typeface="Arial" panose="020B0604020202020204" pitchFamily="34" charset="0"/>
              </a:rPr>
              <a:t> University</a:t>
            </a:r>
          </a:p>
        </p:txBody>
      </p:sp>
    </p:spTree>
    <p:extLst>
      <p:ext uri="{BB962C8B-B14F-4D97-AF65-F5344CB8AC3E}">
        <p14:creationId xmlns:p14="http://schemas.microsoft.com/office/powerpoint/2010/main" val="2683045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Latin Hypercube Sampling</a:t>
            </a:r>
            <a:endParaRPr lang="ko-KR" altLang="en-US" dirty="0"/>
          </a:p>
        </p:txBody>
      </p:sp>
      <p:sp>
        <p:nvSpPr>
          <p:cNvPr id="3" name="부제목 2"/>
          <p:cNvSpPr>
            <a:spLocks noGrp="1"/>
          </p:cNvSpPr>
          <p:nvPr>
            <p:ph type="subTitle" idx="1"/>
          </p:nvPr>
        </p:nvSpPr>
        <p:spPr>
          <a:xfrm>
            <a:off x="611560" y="1811627"/>
            <a:ext cx="7992888" cy="2987856"/>
          </a:xfrm>
        </p:spPr>
        <p:txBody>
          <a:bodyPr>
            <a:normAutofit/>
          </a:bodyPr>
          <a:lstStyle/>
          <a:p>
            <a:r>
              <a:rPr lang="en-US" altLang="ko-KR" dirty="0"/>
              <a:t>A more efficient</a:t>
            </a:r>
            <a:r>
              <a:rPr lang="ko-KR" altLang="en-US" dirty="0"/>
              <a:t> </a:t>
            </a:r>
            <a:r>
              <a:rPr lang="en-US" altLang="ko-KR" dirty="0"/>
              <a:t>way to sample is Latin hypercube sampling:</a:t>
            </a:r>
          </a:p>
          <a:p>
            <a:pPr marL="457200" indent="-457200">
              <a:buFont typeface="+mj-lt"/>
              <a:buAutoNum type="arabicPeriod"/>
            </a:pPr>
            <a:r>
              <a:rPr lang="en-US" altLang="ko-KR" dirty="0"/>
              <a:t>Divide the probability distribution of each parameter into N equal probability sections</a:t>
            </a:r>
          </a:p>
          <a:p>
            <a:pPr marL="457200" indent="-457200">
              <a:buFont typeface="+mj-lt"/>
              <a:buAutoNum type="arabicPeriod"/>
            </a:pPr>
            <a:r>
              <a:rPr lang="en-US" altLang="ko-KR" dirty="0"/>
              <a:t>Sample each parameter from one of its available sections (without replacement)</a:t>
            </a:r>
          </a:p>
          <a:p>
            <a:pPr marL="457200" indent="-457200">
              <a:buFont typeface="+mj-lt"/>
              <a:buAutoNum type="arabicPeriod"/>
            </a:pPr>
            <a:r>
              <a:rPr lang="en-US" altLang="ko-KR" dirty="0"/>
              <a:t>Repeat until you have built up N equal parameter sets that  together encompass all sections of all parameters</a:t>
            </a:r>
          </a:p>
        </p:txBody>
      </p:sp>
      <p:pic>
        <p:nvPicPr>
          <p:cNvPr id="6" name="그림 5" descr="시계이(가) 표시된 사진&#10;&#10;자동 생성된 설명">
            <a:extLst>
              <a:ext uri="{FF2B5EF4-FFF2-40B4-BE49-F238E27FC236}">
                <a16:creationId xmlns:a16="http://schemas.microsoft.com/office/drawing/2014/main" id="{C649147D-29E5-4A54-A924-26884A5DD1C0}"/>
              </a:ext>
            </a:extLst>
          </p:cNvPr>
          <p:cNvPicPr>
            <a:picLocks noChangeAspect="1"/>
          </p:cNvPicPr>
          <p:nvPr/>
        </p:nvPicPr>
        <p:blipFill rotWithShape="1">
          <a:blip r:embed="rId2">
            <a:extLst>
              <a:ext uri="{28A0092B-C50C-407E-A947-70E740481C1C}">
                <a14:useLocalDpi xmlns:a14="http://schemas.microsoft.com/office/drawing/2010/main" val="0"/>
              </a:ext>
            </a:extLst>
          </a:blip>
          <a:srcRect b="67666"/>
          <a:stretch/>
        </p:blipFill>
        <p:spPr>
          <a:xfrm>
            <a:off x="649920" y="5013176"/>
            <a:ext cx="2558640" cy="1368152"/>
          </a:xfrm>
          <a:prstGeom prst="rect">
            <a:avLst/>
          </a:prstGeom>
        </p:spPr>
      </p:pic>
      <p:pic>
        <p:nvPicPr>
          <p:cNvPr id="7" name="그림 6" descr="시계이(가) 표시된 사진&#10;&#10;자동 생성된 설명">
            <a:extLst>
              <a:ext uri="{FF2B5EF4-FFF2-40B4-BE49-F238E27FC236}">
                <a16:creationId xmlns:a16="http://schemas.microsoft.com/office/drawing/2014/main" id="{C649147D-29E5-4A54-A924-26884A5DD1C0}"/>
              </a:ext>
            </a:extLst>
          </p:cNvPr>
          <p:cNvPicPr>
            <a:picLocks noChangeAspect="1"/>
          </p:cNvPicPr>
          <p:nvPr/>
        </p:nvPicPr>
        <p:blipFill rotWithShape="1">
          <a:blip r:embed="rId2">
            <a:extLst>
              <a:ext uri="{28A0092B-C50C-407E-A947-70E740481C1C}">
                <a14:useLocalDpi xmlns:a14="http://schemas.microsoft.com/office/drawing/2010/main" val="0"/>
              </a:ext>
            </a:extLst>
          </a:blip>
          <a:srcRect t="32132" b="35526"/>
          <a:stretch/>
        </p:blipFill>
        <p:spPr>
          <a:xfrm>
            <a:off x="3243630" y="4997408"/>
            <a:ext cx="2558640" cy="1368518"/>
          </a:xfrm>
          <a:prstGeom prst="rect">
            <a:avLst/>
          </a:prstGeom>
        </p:spPr>
      </p:pic>
      <p:pic>
        <p:nvPicPr>
          <p:cNvPr id="8" name="그림 7" descr="시계이(가) 표시된 사진&#10;&#10;자동 생성된 설명">
            <a:extLst>
              <a:ext uri="{FF2B5EF4-FFF2-40B4-BE49-F238E27FC236}">
                <a16:creationId xmlns:a16="http://schemas.microsoft.com/office/drawing/2014/main" id="{C649147D-29E5-4A54-A924-26884A5DD1C0}"/>
              </a:ext>
            </a:extLst>
          </p:cNvPr>
          <p:cNvPicPr>
            <a:picLocks noChangeAspect="1"/>
          </p:cNvPicPr>
          <p:nvPr/>
        </p:nvPicPr>
        <p:blipFill rotWithShape="1">
          <a:blip r:embed="rId2">
            <a:extLst>
              <a:ext uri="{28A0092B-C50C-407E-A947-70E740481C1C}">
                <a14:useLocalDpi xmlns:a14="http://schemas.microsoft.com/office/drawing/2010/main" val="0"/>
              </a:ext>
            </a:extLst>
          </a:blip>
          <a:srcRect t="66345"/>
          <a:stretch/>
        </p:blipFill>
        <p:spPr>
          <a:xfrm>
            <a:off x="5796136" y="4907971"/>
            <a:ext cx="2558640" cy="1424078"/>
          </a:xfrm>
          <a:prstGeom prst="rect">
            <a:avLst/>
          </a:prstGeom>
        </p:spPr>
      </p:pic>
    </p:spTree>
    <p:extLst>
      <p:ext uri="{BB962C8B-B14F-4D97-AF65-F5344CB8AC3E}">
        <p14:creationId xmlns:p14="http://schemas.microsoft.com/office/powerpoint/2010/main" val="300448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Latin Hypercube Sampling</a:t>
            </a:r>
            <a:endParaRPr lang="ko-KR" altLang="en-US" dirty="0"/>
          </a:p>
        </p:txBody>
      </p:sp>
      <p:sp>
        <p:nvSpPr>
          <p:cNvPr id="3" name="부제목 2"/>
          <p:cNvSpPr>
            <a:spLocks noGrp="1"/>
          </p:cNvSpPr>
          <p:nvPr>
            <p:ph type="subTitle" idx="1"/>
          </p:nvPr>
        </p:nvSpPr>
        <p:spPr>
          <a:xfrm>
            <a:off x="676540" y="1881304"/>
            <a:ext cx="8143932" cy="4572032"/>
          </a:xfrm>
        </p:spPr>
        <p:txBody>
          <a:bodyPr/>
          <a:lstStyle/>
          <a:p>
            <a:r>
              <a:rPr lang="en-US" altLang="ko-KR" dirty="0"/>
              <a:t>The values chosen are more evenly distributed than in a simple random Monte Carlo sample</a:t>
            </a:r>
          </a:p>
          <a:p>
            <a:endParaRPr lang="ko-KR" altLang="en-US" dirty="0"/>
          </a:p>
        </p:txBody>
      </p:sp>
      <p:graphicFrame>
        <p:nvGraphicFramePr>
          <p:cNvPr id="5" name="object 62">
            <a:extLst>
              <a:ext uri="{FF2B5EF4-FFF2-40B4-BE49-F238E27FC236}">
                <a16:creationId xmlns:a16="http://schemas.microsoft.com/office/drawing/2014/main" id="{BBD95111-E988-4246-B337-2602FBEB64AE}"/>
              </a:ext>
            </a:extLst>
          </p:cNvPr>
          <p:cNvGraphicFramePr>
            <a:graphicFrameLocks noGrp="1"/>
          </p:cNvGraphicFramePr>
          <p:nvPr>
            <p:extLst>
              <p:ext uri="{D42A27DB-BD31-4B8C-83A1-F6EECF244321}">
                <p14:modId xmlns:p14="http://schemas.microsoft.com/office/powerpoint/2010/main" val="2603390822"/>
              </p:ext>
            </p:extLst>
          </p:nvPr>
        </p:nvGraphicFramePr>
        <p:xfrm>
          <a:off x="5066519" y="3339920"/>
          <a:ext cx="2601825" cy="2213964"/>
        </p:xfrm>
        <a:graphic>
          <a:graphicData uri="http://schemas.openxmlformats.org/drawingml/2006/table">
            <a:tbl>
              <a:tblPr firstRow="1" bandRow="1">
                <a:tableStyleId>{2D5ABB26-0587-4C30-8999-92F81FD0307C}</a:tableStyleId>
              </a:tblPr>
              <a:tblGrid>
                <a:gridCol w="437446">
                  <a:extLst>
                    <a:ext uri="{9D8B030D-6E8A-4147-A177-3AD203B41FA5}">
                      <a16:colId xmlns:a16="http://schemas.microsoft.com/office/drawing/2014/main" val="20000"/>
                    </a:ext>
                  </a:extLst>
                </a:gridCol>
                <a:gridCol w="308852">
                  <a:extLst>
                    <a:ext uri="{9D8B030D-6E8A-4147-A177-3AD203B41FA5}">
                      <a16:colId xmlns:a16="http://schemas.microsoft.com/office/drawing/2014/main" val="20001"/>
                    </a:ext>
                  </a:extLst>
                </a:gridCol>
                <a:gridCol w="188679">
                  <a:extLst>
                    <a:ext uri="{9D8B030D-6E8A-4147-A177-3AD203B41FA5}">
                      <a16:colId xmlns:a16="http://schemas.microsoft.com/office/drawing/2014/main" val="20002"/>
                    </a:ext>
                  </a:extLst>
                </a:gridCol>
                <a:gridCol w="187475">
                  <a:extLst>
                    <a:ext uri="{9D8B030D-6E8A-4147-A177-3AD203B41FA5}">
                      <a16:colId xmlns:a16="http://schemas.microsoft.com/office/drawing/2014/main" val="20003"/>
                    </a:ext>
                  </a:extLst>
                </a:gridCol>
                <a:gridCol w="189878">
                  <a:extLst>
                    <a:ext uri="{9D8B030D-6E8A-4147-A177-3AD203B41FA5}">
                      <a16:colId xmlns:a16="http://schemas.microsoft.com/office/drawing/2014/main" val="20004"/>
                    </a:ext>
                  </a:extLst>
                </a:gridCol>
                <a:gridCol w="187475">
                  <a:extLst>
                    <a:ext uri="{9D8B030D-6E8A-4147-A177-3AD203B41FA5}">
                      <a16:colId xmlns:a16="http://schemas.microsoft.com/office/drawing/2014/main" val="20005"/>
                    </a:ext>
                  </a:extLst>
                </a:gridCol>
                <a:gridCol w="189879">
                  <a:extLst>
                    <a:ext uri="{9D8B030D-6E8A-4147-A177-3AD203B41FA5}">
                      <a16:colId xmlns:a16="http://schemas.microsoft.com/office/drawing/2014/main" val="20006"/>
                    </a:ext>
                  </a:extLst>
                </a:gridCol>
                <a:gridCol w="188677">
                  <a:extLst>
                    <a:ext uri="{9D8B030D-6E8A-4147-A177-3AD203B41FA5}">
                      <a16:colId xmlns:a16="http://schemas.microsoft.com/office/drawing/2014/main" val="20007"/>
                    </a:ext>
                  </a:extLst>
                </a:gridCol>
                <a:gridCol w="283617">
                  <a:extLst>
                    <a:ext uri="{9D8B030D-6E8A-4147-A177-3AD203B41FA5}">
                      <a16:colId xmlns:a16="http://schemas.microsoft.com/office/drawing/2014/main" val="20008"/>
                    </a:ext>
                  </a:extLst>
                </a:gridCol>
                <a:gridCol w="439847">
                  <a:extLst>
                    <a:ext uri="{9D8B030D-6E8A-4147-A177-3AD203B41FA5}">
                      <a16:colId xmlns:a16="http://schemas.microsoft.com/office/drawing/2014/main" val="20009"/>
                    </a:ext>
                  </a:extLst>
                </a:gridCol>
              </a:tblGrid>
              <a:tr h="321794">
                <a:tc>
                  <a:txBody>
                    <a:bodyPr/>
                    <a:lstStyle/>
                    <a:p>
                      <a:pPr algn="ctr">
                        <a:lnSpc>
                          <a:spcPct val="100000"/>
                        </a:lnSpc>
                      </a:pPr>
                      <a:endParaRPr sz="2100" dirty="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21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21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21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marL="32384" algn="ctr">
                        <a:lnSpc>
                          <a:spcPct val="100000"/>
                        </a:lnSpc>
                        <a:spcBef>
                          <a:spcPts val="300"/>
                        </a:spcBef>
                      </a:pPr>
                      <a:r>
                        <a:rPr sz="1300" b="1" dirty="0">
                          <a:latin typeface="Times New Roman"/>
                          <a:cs typeface="Times New Roman"/>
                        </a:rPr>
                        <a:t>X</a:t>
                      </a:r>
                      <a:endParaRPr sz="1300">
                        <a:latin typeface="Times New Roman"/>
                        <a:cs typeface="Times New Roman"/>
                      </a:endParaRPr>
                    </a:p>
                  </a:txBody>
                  <a:tcPr marL="0" marR="0" marT="110314"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21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21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2100" dirty="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21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21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25397">
                <a:tc>
                  <a:txBody>
                    <a:bodyPr/>
                    <a:lstStyle/>
                    <a:p>
                      <a:pPr algn="ctr">
                        <a:lnSpc>
                          <a:spcPct val="100000"/>
                        </a:lnSpc>
                      </a:pPr>
                      <a:endParaRPr sz="1400" dirty="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4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4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4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4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4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2384" algn="ctr">
                        <a:lnSpc>
                          <a:spcPct val="100000"/>
                        </a:lnSpc>
                        <a:spcBef>
                          <a:spcPts val="135"/>
                        </a:spcBef>
                      </a:pPr>
                      <a:r>
                        <a:rPr sz="1300" b="1" dirty="0">
                          <a:latin typeface="Times New Roman"/>
                          <a:cs typeface="Times New Roman"/>
                        </a:rPr>
                        <a:t>X</a:t>
                      </a:r>
                      <a:endParaRPr sz="1300">
                        <a:latin typeface="Times New Roman"/>
                        <a:cs typeface="Times New Roman"/>
                      </a:endParaRPr>
                    </a:p>
                  </a:txBody>
                  <a:tcPr marL="0" marR="0" marT="496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4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4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4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205551">
                <a:tc>
                  <a:txBody>
                    <a:bodyPr/>
                    <a:lstStyle/>
                    <a:p>
                      <a:pPr algn="ctr">
                        <a:lnSpc>
                          <a:spcPct val="100000"/>
                        </a:lnSpc>
                      </a:pPr>
                      <a:endParaRPr sz="12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ts val="530"/>
                        </a:lnSpc>
                        <a:spcBef>
                          <a:spcPts val="100"/>
                        </a:spcBef>
                      </a:pPr>
                      <a:r>
                        <a:rPr sz="1300" b="1" dirty="0">
                          <a:latin typeface="Times New Roman"/>
                          <a:cs typeface="Times New Roman"/>
                        </a:rPr>
                        <a:t>X</a:t>
                      </a:r>
                      <a:endParaRPr sz="1300">
                        <a:latin typeface="Times New Roman"/>
                        <a:cs typeface="Times New Roman"/>
                      </a:endParaRPr>
                    </a:p>
                  </a:txBody>
                  <a:tcPr marL="0" marR="0" marT="36772"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205551">
                <a:tc>
                  <a:txBody>
                    <a:bodyPr/>
                    <a:lstStyle/>
                    <a:p>
                      <a:pPr algn="ctr">
                        <a:lnSpc>
                          <a:spcPct val="100000"/>
                        </a:lnSpc>
                      </a:pPr>
                      <a:endParaRPr sz="12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gn="ctr">
                        <a:lnSpc>
                          <a:spcPts val="530"/>
                        </a:lnSpc>
                        <a:spcBef>
                          <a:spcPts val="100"/>
                        </a:spcBef>
                      </a:pPr>
                      <a:r>
                        <a:rPr sz="1300" b="1" dirty="0">
                          <a:latin typeface="Times New Roman"/>
                          <a:cs typeface="Times New Roman"/>
                        </a:rPr>
                        <a:t>X</a:t>
                      </a:r>
                      <a:endParaRPr sz="1300">
                        <a:latin typeface="Times New Roman"/>
                        <a:cs typeface="Times New Roman"/>
                      </a:endParaRPr>
                    </a:p>
                  </a:txBody>
                  <a:tcPr marL="0" marR="0" marT="3677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205551">
                <a:tc>
                  <a:txBody>
                    <a:bodyPr/>
                    <a:lstStyle/>
                    <a:p>
                      <a:pPr marL="8255" algn="ctr">
                        <a:lnSpc>
                          <a:spcPts val="530"/>
                        </a:lnSpc>
                        <a:spcBef>
                          <a:spcPts val="100"/>
                        </a:spcBef>
                      </a:pPr>
                      <a:r>
                        <a:rPr sz="1300" b="1" dirty="0">
                          <a:latin typeface="Times New Roman"/>
                          <a:cs typeface="Times New Roman"/>
                        </a:rPr>
                        <a:t>X</a:t>
                      </a:r>
                      <a:endParaRPr sz="1300">
                        <a:latin typeface="Times New Roman"/>
                        <a:cs typeface="Times New Roman"/>
                      </a:endParaRPr>
                    </a:p>
                  </a:txBody>
                  <a:tcPr marL="0" marR="0" marT="36772"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205551">
                <a:tc>
                  <a:txBody>
                    <a:bodyPr/>
                    <a:lstStyle/>
                    <a:p>
                      <a:pPr algn="ctr">
                        <a:lnSpc>
                          <a:spcPct val="100000"/>
                        </a:lnSpc>
                      </a:pPr>
                      <a:endParaRPr sz="12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2384" algn="ctr">
                        <a:lnSpc>
                          <a:spcPts val="530"/>
                        </a:lnSpc>
                        <a:spcBef>
                          <a:spcPts val="100"/>
                        </a:spcBef>
                      </a:pPr>
                      <a:r>
                        <a:rPr sz="1300" b="1" dirty="0">
                          <a:latin typeface="Times New Roman"/>
                          <a:cs typeface="Times New Roman"/>
                        </a:rPr>
                        <a:t>X</a:t>
                      </a:r>
                      <a:endParaRPr sz="1300">
                        <a:latin typeface="Times New Roman"/>
                        <a:cs typeface="Times New Roman"/>
                      </a:endParaRPr>
                    </a:p>
                  </a:txBody>
                  <a:tcPr marL="0" marR="0" marT="3677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205551">
                <a:tc>
                  <a:txBody>
                    <a:bodyPr/>
                    <a:lstStyle/>
                    <a:p>
                      <a:pPr algn="ctr">
                        <a:lnSpc>
                          <a:spcPct val="100000"/>
                        </a:lnSpc>
                      </a:pPr>
                      <a:endParaRPr sz="12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dirty="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gn="ctr">
                        <a:lnSpc>
                          <a:spcPts val="530"/>
                        </a:lnSpc>
                        <a:spcBef>
                          <a:spcPts val="100"/>
                        </a:spcBef>
                      </a:pPr>
                      <a:r>
                        <a:rPr sz="1300" b="1" dirty="0">
                          <a:latin typeface="Times New Roman"/>
                          <a:cs typeface="Times New Roman"/>
                        </a:rPr>
                        <a:t>X</a:t>
                      </a:r>
                      <a:endParaRPr sz="1300">
                        <a:latin typeface="Times New Roman"/>
                        <a:cs typeface="Times New Roman"/>
                      </a:endParaRPr>
                    </a:p>
                  </a:txBody>
                  <a:tcPr marL="0" marR="0" marT="3677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205551">
                <a:tc>
                  <a:txBody>
                    <a:bodyPr/>
                    <a:lstStyle/>
                    <a:p>
                      <a:pPr algn="ctr">
                        <a:lnSpc>
                          <a:spcPct val="100000"/>
                        </a:lnSpc>
                      </a:pPr>
                      <a:endParaRPr sz="12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715" algn="ctr">
                        <a:lnSpc>
                          <a:spcPts val="530"/>
                        </a:lnSpc>
                        <a:spcBef>
                          <a:spcPts val="100"/>
                        </a:spcBef>
                      </a:pPr>
                      <a:r>
                        <a:rPr sz="1300" b="1" dirty="0">
                          <a:latin typeface="Times New Roman"/>
                          <a:cs typeface="Times New Roman"/>
                        </a:rPr>
                        <a:t>X</a:t>
                      </a:r>
                      <a:endParaRPr sz="1300">
                        <a:latin typeface="Times New Roman"/>
                        <a:cs typeface="Times New Roman"/>
                      </a:endParaRPr>
                    </a:p>
                  </a:txBody>
                  <a:tcPr marL="0" marR="0" marT="3677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205551">
                <a:tc>
                  <a:txBody>
                    <a:bodyPr/>
                    <a:lstStyle/>
                    <a:p>
                      <a:pPr algn="ctr">
                        <a:lnSpc>
                          <a:spcPct val="100000"/>
                        </a:lnSpc>
                      </a:pPr>
                      <a:endParaRPr sz="12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255" algn="ctr">
                        <a:lnSpc>
                          <a:spcPts val="530"/>
                        </a:lnSpc>
                        <a:spcBef>
                          <a:spcPts val="100"/>
                        </a:spcBef>
                      </a:pPr>
                      <a:r>
                        <a:rPr sz="1300" b="1" dirty="0">
                          <a:latin typeface="Times New Roman"/>
                          <a:cs typeface="Times New Roman"/>
                        </a:rPr>
                        <a:t>X</a:t>
                      </a:r>
                      <a:endParaRPr sz="1300">
                        <a:latin typeface="Times New Roman"/>
                        <a:cs typeface="Times New Roman"/>
                      </a:endParaRPr>
                    </a:p>
                  </a:txBody>
                  <a:tcPr marL="0" marR="0" marT="3677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dirty="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205551">
                <a:tc>
                  <a:txBody>
                    <a:bodyPr/>
                    <a:lstStyle/>
                    <a:p>
                      <a:pPr algn="ctr">
                        <a:lnSpc>
                          <a:spcPct val="100000"/>
                        </a:lnSpc>
                      </a:pPr>
                      <a:endParaRPr sz="12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1200" dirty="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marL="31750" algn="ctr">
                        <a:lnSpc>
                          <a:spcPts val="530"/>
                        </a:lnSpc>
                        <a:spcBef>
                          <a:spcPts val="100"/>
                        </a:spcBef>
                      </a:pPr>
                      <a:r>
                        <a:rPr sz="1300" b="1" dirty="0">
                          <a:latin typeface="Times New Roman"/>
                          <a:cs typeface="Times New Roman"/>
                        </a:rPr>
                        <a:t>X</a:t>
                      </a:r>
                      <a:endParaRPr sz="1300">
                        <a:latin typeface="Times New Roman"/>
                        <a:cs typeface="Times New Roman"/>
                      </a:endParaRPr>
                    </a:p>
                  </a:txBody>
                  <a:tcPr marL="0" marR="0" marT="36772"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12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12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extLst>
                  <a:ext uri="{0D108BD9-81ED-4DB2-BD59-A6C34878D82A}">
                    <a16:rowId xmlns:a16="http://schemas.microsoft.com/office/drawing/2014/main" val="10009"/>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AA70D5-5DEB-0944-80E2-138C5D2760BA}"/>
                  </a:ext>
                </a:extLst>
              </p:cNvPr>
              <p:cNvSpPr txBox="1"/>
              <p:nvPr/>
            </p:nvSpPr>
            <p:spPr>
              <a:xfrm>
                <a:off x="6212330" y="2970588"/>
                <a:ext cx="3615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en-US" dirty="0"/>
              </a:p>
            </p:txBody>
          </p:sp>
        </mc:Choice>
        <mc:Fallback xmlns="">
          <p:sp>
            <p:nvSpPr>
              <p:cNvPr id="6" name="TextBox 5">
                <a:extLst>
                  <a:ext uri="{FF2B5EF4-FFF2-40B4-BE49-F238E27FC236}">
                    <a16:creationId xmlns:a16="http://schemas.microsoft.com/office/drawing/2014/main" id="{33AA70D5-5DEB-0944-80E2-138C5D2760BA}"/>
                  </a:ext>
                </a:extLst>
              </p:cNvPr>
              <p:cNvSpPr txBox="1">
                <a:spLocks noRot="1" noChangeAspect="1" noMove="1" noResize="1" noEditPoints="1" noAdjustHandles="1" noChangeArrowheads="1" noChangeShapeType="1" noTextEdit="1"/>
              </p:cNvSpPr>
              <p:nvPr/>
            </p:nvSpPr>
            <p:spPr>
              <a:xfrm>
                <a:off x="6212330" y="2970588"/>
                <a:ext cx="361507"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CDF4FD-0B0F-5A40-9435-18B35EF9AAFA}"/>
                  </a:ext>
                </a:extLst>
              </p:cNvPr>
              <p:cNvSpPr txBox="1"/>
              <p:nvPr/>
            </p:nvSpPr>
            <p:spPr>
              <a:xfrm>
                <a:off x="4706168" y="4236790"/>
                <a:ext cx="3615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7" name="TextBox 6">
                <a:extLst>
                  <a:ext uri="{FF2B5EF4-FFF2-40B4-BE49-F238E27FC236}">
                    <a16:creationId xmlns:a16="http://schemas.microsoft.com/office/drawing/2014/main" id="{7DCDF4FD-0B0F-5A40-9435-18B35EF9AAFA}"/>
                  </a:ext>
                </a:extLst>
              </p:cNvPr>
              <p:cNvSpPr txBox="1">
                <a:spLocks noRot="1" noChangeAspect="1" noMove="1" noResize="1" noEditPoints="1" noAdjustHandles="1" noChangeArrowheads="1" noChangeShapeType="1" noTextEdit="1"/>
              </p:cNvSpPr>
              <p:nvPr/>
            </p:nvSpPr>
            <p:spPr>
              <a:xfrm>
                <a:off x="4706168" y="4236790"/>
                <a:ext cx="361507" cy="369332"/>
              </a:xfrm>
              <a:prstGeom prst="rect">
                <a:avLst/>
              </a:prstGeom>
              <a:blipFill>
                <a:blip r:embed="rId3"/>
                <a:stretch>
                  <a:fillRect/>
                </a:stretch>
              </a:blipFill>
            </p:spPr>
            <p:txBody>
              <a:bodyPr/>
              <a:lstStyle/>
              <a:p>
                <a:r>
                  <a:rPr lang="ko-KR" altLang="en-US">
                    <a:noFill/>
                  </a:rPr>
                  <a:t> </a:t>
                </a:r>
              </a:p>
            </p:txBody>
          </p:sp>
        </mc:Fallback>
      </mc:AlternateContent>
      <p:graphicFrame>
        <p:nvGraphicFramePr>
          <p:cNvPr id="8" name="object 29">
            <a:extLst>
              <a:ext uri="{FF2B5EF4-FFF2-40B4-BE49-F238E27FC236}">
                <a16:creationId xmlns:a16="http://schemas.microsoft.com/office/drawing/2014/main" id="{E40C9E93-DD6D-7D4C-B1E8-FA15B444561E}"/>
              </a:ext>
            </a:extLst>
          </p:cNvPr>
          <p:cNvGraphicFramePr>
            <a:graphicFrameLocks noGrp="1"/>
          </p:cNvGraphicFramePr>
          <p:nvPr>
            <p:extLst>
              <p:ext uri="{D42A27DB-BD31-4B8C-83A1-F6EECF244321}">
                <p14:modId xmlns:p14="http://schemas.microsoft.com/office/powerpoint/2010/main" val="2792894151"/>
              </p:ext>
            </p:extLst>
          </p:nvPr>
        </p:nvGraphicFramePr>
        <p:xfrm>
          <a:off x="1487329" y="3339920"/>
          <a:ext cx="2640987" cy="2208685"/>
        </p:xfrm>
        <a:graphic>
          <a:graphicData uri="http://schemas.openxmlformats.org/drawingml/2006/table">
            <a:tbl>
              <a:tblPr firstRow="1" bandRow="1">
                <a:tableStyleId>{2D5ABB26-0587-4C30-8999-92F81FD0307C}</a:tableStyleId>
              </a:tblPr>
              <a:tblGrid>
                <a:gridCol w="534335">
                  <a:extLst>
                    <a:ext uri="{9D8B030D-6E8A-4147-A177-3AD203B41FA5}">
                      <a16:colId xmlns:a16="http://schemas.microsoft.com/office/drawing/2014/main" val="20000"/>
                    </a:ext>
                  </a:extLst>
                </a:gridCol>
                <a:gridCol w="306636">
                  <a:extLst>
                    <a:ext uri="{9D8B030D-6E8A-4147-A177-3AD203B41FA5}">
                      <a16:colId xmlns:a16="http://schemas.microsoft.com/office/drawing/2014/main" val="20001"/>
                    </a:ext>
                  </a:extLst>
                </a:gridCol>
                <a:gridCol w="186711">
                  <a:extLst>
                    <a:ext uri="{9D8B030D-6E8A-4147-A177-3AD203B41FA5}">
                      <a16:colId xmlns:a16="http://schemas.microsoft.com/office/drawing/2014/main" val="20002"/>
                    </a:ext>
                  </a:extLst>
                </a:gridCol>
                <a:gridCol w="186711">
                  <a:extLst>
                    <a:ext uri="{9D8B030D-6E8A-4147-A177-3AD203B41FA5}">
                      <a16:colId xmlns:a16="http://schemas.microsoft.com/office/drawing/2014/main" val="20003"/>
                    </a:ext>
                  </a:extLst>
                </a:gridCol>
                <a:gridCol w="186711">
                  <a:extLst>
                    <a:ext uri="{9D8B030D-6E8A-4147-A177-3AD203B41FA5}">
                      <a16:colId xmlns:a16="http://schemas.microsoft.com/office/drawing/2014/main" val="20004"/>
                    </a:ext>
                  </a:extLst>
                </a:gridCol>
                <a:gridCol w="185196">
                  <a:extLst>
                    <a:ext uri="{9D8B030D-6E8A-4147-A177-3AD203B41FA5}">
                      <a16:colId xmlns:a16="http://schemas.microsoft.com/office/drawing/2014/main" val="20005"/>
                    </a:ext>
                  </a:extLst>
                </a:gridCol>
                <a:gridCol w="186711">
                  <a:extLst>
                    <a:ext uri="{9D8B030D-6E8A-4147-A177-3AD203B41FA5}">
                      <a16:colId xmlns:a16="http://schemas.microsoft.com/office/drawing/2014/main" val="20006"/>
                    </a:ext>
                  </a:extLst>
                </a:gridCol>
                <a:gridCol w="186711">
                  <a:extLst>
                    <a:ext uri="{9D8B030D-6E8A-4147-A177-3AD203B41FA5}">
                      <a16:colId xmlns:a16="http://schemas.microsoft.com/office/drawing/2014/main" val="20007"/>
                    </a:ext>
                  </a:extLst>
                </a:gridCol>
                <a:gridCol w="145415">
                  <a:extLst>
                    <a:ext uri="{9D8B030D-6E8A-4147-A177-3AD203B41FA5}">
                      <a16:colId xmlns:a16="http://schemas.microsoft.com/office/drawing/2014/main" val="20008"/>
                    </a:ext>
                  </a:extLst>
                </a:gridCol>
                <a:gridCol w="535850">
                  <a:extLst>
                    <a:ext uri="{9D8B030D-6E8A-4147-A177-3AD203B41FA5}">
                      <a16:colId xmlns:a16="http://schemas.microsoft.com/office/drawing/2014/main" val="20009"/>
                    </a:ext>
                  </a:extLst>
                </a:gridCol>
              </a:tblGrid>
              <a:tr h="221627">
                <a:tc>
                  <a:txBody>
                    <a:bodyPr/>
                    <a:lstStyle/>
                    <a:p>
                      <a:pPr algn="ctr">
                        <a:lnSpc>
                          <a:spcPct val="100000"/>
                        </a:lnSpc>
                      </a:pPr>
                      <a:endParaRPr sz="900" dirty="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20110">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1590"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955"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221627">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220110">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221627">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1590"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255"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220110">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1590" algn="ctr">
                        <a:lnSpc>
                          <a:spcPts val="530"/>
                        </a:lnSpc>
                        <a:spcBef>
                          <a:spcPts val="95"/>
                        </a:spcBef>
                      </a:pPr>
                      <a:r>
                        <a:rPr sz="1100" b="1" dirty="0">
                          <a:latin typeface="Times New Roman"/>
                          <a:cs typeface="Times New Roman"/>
                        </a:rPr>
                        <a:t>X</a:t>
                      </a:r>
                      <a:endParaRPr sz="1100" dirty="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221627">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255"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220110">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ts val="530"/>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221627">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220110">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extLst>
                  <a:ext uri="{0D108BD9-81ED-4DB2-BD59-A6C34878D82A}">
                    <a16:rowId xmlns:a16="http://schemas.microsoft.com/office/drawing/2014/main" val="10009"/>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1FA395-621F-A842-AF37-CFDA76BC8D6A}"/>
                  </a:ext>
                </a:extLst>
              </p:cNvPr>
              <p:cNvSpPr txBox="1"/>
              <p:nvPr/>
            </p:nvSpPr>
            <p:spPr>
              <a:xfrm>
                <a:off x="2694776" y="2970588"/>
                <a:ext cx="3615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en-US" dirty="0"/>
              </a:p>
            </p:txBody>
          </p:sp>
        </mc:Choice>
        <mc:Fallback xmlns="">
          <p:sp>
            <p:nvSpPr>
              <p:cNvPr id="9" name="TextBox 8">
                <a:extLst>
                  <a:ext uri="{FF2B5EF4-FFF2-40B4-BE49-F238E27FC236}">
                    <a16:creationId xmlns:a16="http://schemas.microsoft.com/office/drawing/2014/main" id="{251FA395-621F-A842-AF37-CFDA76BC8D6A}"/>
                  </a:ext>
                </a:extLst>
              </p:cNvPr>
              <p:cNvSpPr txBox="1">
                <a:spLocks noRot="1" noChangeAspect="1" noMove="1" noResize="1" noEditPoints="1" noAdjustHandles="1" noChangeArrowheads="1" noChangeShapeType="1" noTextEdit="1"/>
              </p:cNvSpPr>
              <p:nvPr/>
            </p:nvSpPr>
            <p:spPr>
              <a:xfrm>
                <a:off x="2694776" y="2970588"/>
                <a:ext cx="361507" cy="36933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677940B-426D-6241-AE2F-94B2CEC6D31D}"/>
                  </a:ext>
                </a:extLst>
              </p:cNvPr>
              <p:cNvSpPr txBox="1"/>
              <p:nvPr/>
            </p:nvSpPr>
            <p:spPr>
              <a:xfrm>
                <a:off x="1114070" y="4259597"/>
                <a:ext cx="3615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10" name="TextBox 9">
                <a:extLst>
                  <a:ext uri="{FF2B5EF4-FFF2-40B4-BE49-F238E27FC236}">
                    <a16:creationId xmlns:a16="http://schemas.microsoft.com/office/drawing/2014/main" id="{A677940B-426D-6241-AE2F-94B2CEC6D31D}"/>
                  </a:ext>
                </a:extLst>
              </p:cNvPr>
              <p:cNvSpPr txBox="1">
                <a:spLocks noRot="1" noChangeAspect="1" noMove="1" noResize="1" noEditPoints="1" noAdjustHandles="1" noChangeArrowheads="1" noChangeShapeType="1" noTextEdit="1"/>
              </p:cNvSpPr>
              <p:nvPr/>
            </p:nvSpPr>
            <p:spPr>
              <a:xfrm>
                <a:off x="1114070" y="4259597"/>
                <a:ext cx="361507" cy="369332"/>
              </a:xfrm>
              <a:prstGeom prst="rect">
                <a:avLst/>
              </a:prstGeom>
              <a:blipFill>
                <a:blip r:embed="rId5"/>
                <a:stretch>
                  <a:fillRect/>
                </a:stretch>
              </a:blipFill>
            </p:spPr>
            <p:txBody>
              <a:bodyPr/>
              <a:lstStyle/>
              <a:p>
                <a:r>
                  <a:rPr lang="ko-KR" altLang="en-US">
                    <a:noFill/>
                  </a:rPr>
                  <a:t> </a:t>
                </a:r>
              </a:p>
            </p:txBody>
          </p:sp>
        </mc:Fallback>
      </mc:AlternateContent>
      <p:sp>
        <p:nvSpPr>
          <p:cNvPr id="11" name="직사각형 10"/>
          <p:cNvSpPr/>
          <p:nvPr/>
        </p:nvSpPr>
        <p:spPr>
          <a:xfrm>
            <a:off x="1943222" y="5684618"/>
            <a:ext cx="1864613" cy="369332"/>
          </a:xfrm>
          <a:prstGeom prst="rect">
            <a:avLst/>
          </a:prstGeom>
        </p:spPr>
        <p:txBody>
          <a:bodyPr wrap="none">
            <a:spAutoFit/>
          </a:bodyPr>
          <a:lstStyle/>
          <a:p>
            <a:r>
              <a:rPr lang="en-US" altLang="ko-KR" dirty="0">
                <a:cs typeface="Arial" panose="020B0604020202020204" pitchFamily="34" charset="0"/>
              </a:rPr>
              <a:t>Random sample</a:t>
            </a:r>
            <a:endParaRPr lang="ko-KR" altLang="en-US" dirty="0">
              <a:cs typeface="Arial" panose="020B0604020202020204" pitchFamily="34" charset="0"/>
            </a:endParaRPr>
          </a:p>
        </p:txBody>
      </p:sp>
      <p:sp>
        <p:nvSpPr>
          <p:cNvPr id="12" name="직사각형 11"/>
          <p:cNvSpPr/>
          <p:nvPr/>
        </p:nvSpPr>
        <p:spPr>
          <a:xfrm>
            <a:off x="5076056" y="5684618"/>
            <a:ext cx="2634054" cy="369332"/>
          </a:xfrm>
          <a:prstGeom prst="rect">
            <a:avLst/>
          </a:prstGeom>
        </p:spPr>
        <p:txBody>
          <a:bodyPr wrap="none">
            <a:spAutoFit/>
          </a:bodyPr>
          <a:lstStyle/>
          <a:p>
            <a:r>
              <a:rPr lang="en-US" altLang="ko-KR" dirty="0"/>
              <a:t>Latin hypercube </a:t>
            </a:r>
            <a:r>
              <a:rPr lang="en-US" altLang="ko-KR" dirty="0">
                <a:cs typeface="Arial" panose="020B0604020202020204" pitchFamily="34" charset="0"/>
              </a:rPr>
              <a:t>sample</a:t>
            </a:r>
            <a:endParaRPr lang="ko-KR" altLang="en-US" dirty="0">
              <a:cs typeface="Arial" panose="020B0604020202020204" pitchFamily="34" charset="0"/>
            </a:endParaRPr>
          </a:p>
        </p:txBody>
      </p:sp>
    </p:spTree>
    <p:extLst>
      <p:ext uri="{BB962C8B-B14F-4D97-AF65-F5344CB8AC3E}">
        <p14:creationId xmlns:p14="http://schemas.microsoft.com/office/powerpoint/2010/main" val="347603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Latin Hypercube Sampling</a:t>
            </a:r>
            <a:endParaRPr lang="ko-KR" altLang="en-US" dirty="0"/>
          </a:p>
        </p:txBody>
      </p:sp>
      <p:sp>
        <p:nvSpPr>
          <p:cNvPr id="3" name="부제목 2"/>
          <p:cNvSpPr>
            <a:spLocks noGrp="1"/>
          </p:cNvSpPr>
          <p:nvPr>
            <p:ph type="subTitle" idx="1"/>
          </p:nvPr>
        </p:nvSpPr>
        <p:spPr>
          <a:xfrm>
            <a:off x="500034" y="2025320"/>
            <a:ext cx="8143932" cy="4572032"/>
          </a:xfrm>
        </p:spPr>
        <p:txBody>
          <a:bodyPr/>
          <a:lstStyle/>
          <a:p>
            <a:pPr algn="ctr"/>
            <a:r>
              <a:rPr lang="en-US" altLang="ko-KR" dirty="0"/>
              <a:t>Samples from uniform distribution on (0, 1)</a:t>
            </a:r>
          </a:p>
          <a:p>
            <a:endParaRPr lang="ko-KR" altLang="en-US" dirty="0"/>
          </a:p>
        </p:txBody>
      </p:sp>
      <p:sp>
        <p:nvSpPr>
          <p:cNvPr id="4" name="object 73">
            <a:extLst>
              <a:ext uri="{FF2B5EF4-FFF2-40B4-BE49-F238E27FC236}">
                <a16:creationId xmlns:a16="http://schemas.microsoft.com/office/drawing/2014/main" id="{3841D987-C7E4-EB4B-97BE-3A45D008B0FD}"/>
              </a:ext>
            </a:extLst>
          </p:cNvPr>
          <p:cNvSpPr/>
          <p:nvPr/>
        </p:nvSpPr>
        <p:spPr>
          <a:xfrm>
            <a:off x="1170272" y="2745400"/>
            <a:ext cx="6974448" cy="2357756"/>
          </a:xfrm>
          <a:prstGeom prst="rect">
            <a:avLst/>
          </a:prstGeom>
          <a:blipFill>
            <a:blip r:embed="rId2"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F4388C7D-2AAD-874D-8603-1F420F6536C0}"/>
              </a:ext>
            </a:extLst>
          </p:cNvPr>
          <p:cNvSpPr txBox="1"/>
          <p:nvPr/>
        </p:nvSpPr>
        <p:spPr>
          <a:xfrm>
            <a:off x="1098264" y="5267824"/>
            <a:ext cx="1916535" cy="646331"/>
          </a:xfrm>
          <a:prstGeom prst="rect">
            <a:avLst/>
          </a:prstGeom>
          <a:noFill/>
        </p:spPr>
        <p:txBody>
          <a:bodyPr wrap="square" rtlCol="0">
            <a:spAutoFit/>
          </a:bodyPr>
          <a:lstStyle/>
          <a:p>
            <a:pPr algn="ctr"/>
            <a:r>
              <a:rPr lang="en-US" dirty="0"/>
              <a:t>Random sample of 100</a:t>
            </a:r>
          </a:p>
        </p:txBody>
      </p:sp>
      <p:sp>
        <p:nvSpPr>
          <p:cNvPr id="6" name="TextBox 5">
            <a:extLst>
              <a:ext uri="{FF2B5EF4-FFF2-40B4-BE49-F238E27FC236}">
                <a16:creationId xmlns:a16="http://schemas.microsoft.com/office/drawing/2014/main" id="{68E678CE-BCB4-A340-94DA-EAFB6E062BE9}"/>
              </a:ext>
            </a:extLst>
          </p:cNvPr>
          <p:cNvSpPr txBox="1"/>
          <p:nvPr/>
        </p:nvSpPr>
        <p:spPr>
          <a:xfrm>
            <a:off x="3627220" y="5280056"/>
            <a:ext cx="1916535" cy="646331"/>
          </a:xfrm>
          <a:prstGeom prst="rect">
            <a:avLst/>
          </a:prstGeom>
          <a:noFill/>
        </p:spPr>
        <p:txBody>
          <a:bodyPr wrap="square" rtlCol="0">
            <a:spAutoFit/>
          </a:bodyPr>
          <a:lstStyle/>
          <a:p>
            <a:pPr algn="ctr"/>
            <a:r>
              <a:rPr lang="en-US" dirty="0"/>
              <a:t>Random sample of 1000</a:t>
            </a:r>
          </a:p>
        </p:txBody>
      </p:sp>
      <p:sp>
        <p:nvSpPr>
          <p:cNvPr id="7" name="TextBox 6">
            <a:extLst>
              <a:ext uri="{FF2B5EF4-FFF2-40B4-BE49-F238E27FC236}">
                <a16:creationId xmlns:a16="http://schemas.microsoft.com/office/drawing/2014/main" id="{3EB56FC3-9682-C241-9D62-7F4FC857EFAA}"/>
              </a:ext>
            </a:extLst>
          </p:cNvPr>
          <p:cNvSpPr txBox="1"/>
          <p:nvPr/>
        </p:nvSpPr>
        <p:spPr>
          <a:xfrm>
            <a:off x="6156176" y="5280056"/>
            <a:ext cx="1916535" cy="646331"/>
          </a:xfrm>
          <a:prstGeom prst="rect">
            <a:avLst/>
          </a:prstGeom>
          <a:noFill/>
        </p:spPr>
        <p:txBody>
          <a:bodyPr wrap="square" rtlCol="0">
            <a:spAutoFit/>
          </a:bodyPr>
          <a:lstStyle/>
          <a:p>
            <a:pPr algn="ctr"/>
            <a:r>
              <a:rPr lang="en-US" dirty="0"/>
              <a:t>Latin hypercube  sample of 100</a:t>
            </a:r>
          </a:p>
        </p:txBody>
      </p:sp>
    </p:spTree>
    <p:extLst>
      <p:ext uri="{BB962C8B-B14F-4D97-AF65-F5344CB8AC3E}">
        <p14:creationId xmlns:p14="http://schemas.microsoft.com/office/powerpoint/2010/main" val="426408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Representing results: Tornado graph</a:t>
            </a:r>
            <a:endParaRPr lang="ko-KR" altLang="en-US" dirty="0"/>
          </a:p>
        </p:txBody>
      </p:sp>
      <p:sp>
        <p:nvSpPr>
          <p:cNvPr id="3" name="부제목 2"/>
          <p:cNvSpPr>
            <a:spLocks noGrp="1"/>
          </p:cNvSpPr>
          <p:nvPr>
            <p:ph type="subTitle" idx="1"/>
          </p:nvPr>
        </p:nvSpPr>
        <p:spPr>
          <a:xfrm>
            <a:off x="604532" y="1809296"/>
            <a:ext cx="8143932" cy="4572032"/>
          </a:xfrm>
        </p:spPr>
        <p:txBody>
          <a:bodyPr/>
          <a:lstStyle/>
          <a:p>
            <a:r>
              <a:rPr lang="en-US" altLang="ko-KR" dirty="0"/>
              <a:t>Tornado graph shows how the outcome variable varies as each input variable is varied</a:t>
            </a:r>
          </a:p>
          <a:p>
            <a:endParaRPr lang="ko-KR" altLang="en-US" dirty="0"/>
          </a:p>
        </p:txBody>
      </p:sp>
      <p:grpSp>
        <p:nvGrpSpPr>
          <p:cNvPr id="5" name="Group 18">
            <a:extLst>
              <a:ext uri="{FF2B5EF4-FFF2-40B4-BE49-F238E27FC236}">
                <a16:creationId xmlns:a16="http://schemas.microsoft.com/office/drawing/2014/main" id="{A92FC19C-8485-4542-A23C-5D617276B456}"/>
              </a:ext>
            </a:extLst>
          </p:cNvPr>
          <p:cNvGrpSpPr/>
          <p:nvPr/>
        </p:nvGrpSpPr>
        <p:grpSpPr>
          <a:xfrm>
            <a:off x="1967025" y="3281507"/>
            <a:ext cx="4954770" cy="2519915"/>
            <a:chOff x="2687575" y="3760638"/>
            <a:chExt cx="2175608" cy="1106478"/>
          </a:xfrm>
        </p:grpSpPr>
        <p:sp>
          <p:nvSpPr>
            <p:cNvPr id="6" name="object 9">
              <a:extLst>
                <a:ext uri="{FF2B5EF4-FFF2-40B4-BE49-F238E27FC236}">
                  <a16:creationId xmlns:a16="http://schemas.microsoft.com/office/drawing/2014/main" id="{579C8051-2FD2-4A4F-A8B2-3648BB6FD59D}"/>
                </a:ext>
              </a:extLst>
            </p:cNvPr>
            <p:cNvSpPr/>
            <p:nvPr/>
          </p:nvSpPr>
          <p:spPr>
            <a:xfrm>
              <a:off x="3237986" y="3760638"/>
              <a:ext cx="1250239" cy="1033761"/>
            </a:xfrm>
            <a:prstGeom prst="rect">
              <a:avLst/>
            </a:prstGeom>
            <a:blipFill>
              <a:blip r:embed="rId3" cstate="print"/>
              <a:stretch>
                <a:fillRect/>
              </a:stretch>
            </a:blipFill>
          </p:spPr>
          <p:txBody>
            <a:bodyPr wrap="square" lIns="0" tIns="0" rIns="0" bIns="0" rtlCol="0"/>
            <a:lstStyle/>
            <a:p>
              <a:endParaRPr/>
            </a:p>
          </p:txBody>
        </p:sp>
        <p:sp>
          <p:nvSpPr>
            <p:cNvPr id="7" name="object 10">
              <a:extLst>
                <a:ext uri="{FF2B5EF4-FFF2-40B4-BE49-F238E27FC236}">
                  <a16:creationId xmlns:a16="http://schemas.microsoft.com/office/drawing/2014/main" id="{0CB3C096-BCF0-B84A-9BFF-CF04EBEF9FF5}"/>
                </a:ext>
              </a:extLst>
            </p:cNvPr>
            <p:cNvSpPr/>
            <p:nvPr/>
          </p:nvSpPr>
          <p:spPr>
            <a:xfrm>
              <a:off x="2687575" y="4826488"/>
              <a:ext cx="2175608" cy="40628"/>
            </a:xfrm>
            <a:custGeom>
              <a:avLst/>
              <a:gdLst/>
              <a:ahLst/>
              <a:cxnLst/>
              <a:rect l="l" t="t" r="r" b="b"/>
              <a:pathLst>
                <a:path w="1654810">
                  <a:moveTo>
                    <a:pt x="0" y="0"/>
                  </a:moveTo>
                  <a:lnTo>
                    <a:pt x="1654810" y="0"/>
                  </a:lnTo>
                </a:path>
              </a:pathLst>
            </a:custGeom>
            <a:ln w="7621">
              <a:solidFill>
                <a:srgbClr val="000000"/>
              </a:solidFill>
            </a:ln>
          </p:spPr>
          <p:txBody>
            <a:bodyPr wrap="square" lIns="0" tIns="0" rIns="0" bIns="0" rtlCol="0"/>
            <a:lstStyle/>
            <a:p>
              <a:endParaRPr/>
            </a:p>
          </p:txBody>
        </p:sp>
      </p:grpSp>
      <p:grpSp>
        <p:nvGrpSpPr>
          <p:cNvPr id="8" name="Group 28">
            <a:extLst>
              <a:ext uri="{FF2B5EF4-FFF2-40B4-BE49-F238E27FC236}">
                <a16:creationId xmlns:a16="http://schemas.microsoft.com/office/drawing/2014/main" id="{E5AFFF8A-A3E9-1A4E-8195-91DE424E0F01}"/>
              </a:ext>
            </a:extLst>
          </p:cNvPr>
          <p:cNvGrpSpPr/>
          <p:nvPr/>
        </p:nvGrpSpPr>
        <p:grpSpPr>
          <a:xfrm>
            <a:off x="1726615" y="3195375"/>
            <a:ext cx="1083811" cy="2489243"/>
            <a:chOff x="1420658" y="3625702"/>
            <a:chExt cx="961036" cy="2489243"/>
          </a:xfrm>
        </p:grpSpPr>
        <p:sp>
          <p:nvSpPr>
            <p:cNvPr id="9" name="TextBox 8">
              <a:extLst>
                <a:ext uri="{FF2B5EF4-FFF2-40B4-BE49-F238E27FC236}">
                  <a16:creationId xmlns:a16="http://schemas.microsoft.com/office/drawing/2014/main" id="{27FD7E85-09F8-7C4F-99B5-5E5A19C13871}"/>
                </a:ext>
              </a:extLst>
            </p:cNvPr>
            <p:cNvSpPr txBox="1"/>
            <p:nvPr/>
          </p:nvSpPr>
          <p:spPr>
            <a:xfrm>
              <a:off x="1424764" y="3625702"/>
              <a:ext cx="956930" cy="307777"/>
            </a:xfrm>
            <a:prstGeom prst="rect">
              <a:avLst/>
            </a:prstGeom>
            <a:noFill/>
          </p:spPr>
          <p:txBody>
            <a:bodyPr wrap="square" rtlCol="0">
              <a:spAutoFit/>
            </a:bodyPr>
            <a:lstStyle/>
            <a:p>
              <a:r>
                <a:rPr lang="en-US" sz="1400" dirty="0"/>
                <a:t>Variable 1</a:t>
              </a:r>
            </a:p>
          </p:txBody>
        </p:sp>
        <p:sp>
          <p:nvSpPr>
            <p:cNvPr id="10" name="TextBox 9">
              <a:extLst>
                <a:ext uri="{FF2B5EF4-FFF2-40B4-BE49-F238E27FC236}">
                  <a16:creationId xmlns:a16="http://schemas.microsoft.com/office/drawing/2014/main" id="{00E1E704-0723-9C48-9DCD-CF342D6F7761}"/>
                </a:ext>
              </a:extLst>
            </p:cNvPr>
            <p:cNvSpPr txBox="1"/>
            <p:nvPr/>
          </p:nvSpPr>
          <p:spPr>
            <a:xfrm>
              <a:off x="1420658" y="3898385"/>
              <a:ext cx="956930" cy="307777"/>
            </a:xfrm>
            <a:prstGeom prst="rect">
              <a:avLst/>
            </a:prstGeom>
            <a:noFill/>
          </p:spPr>
          <p:txBody>
            <a:bodyPr wrap="square" rtlCol="0">
              <a:spAutoFit/>
            </a:bodyPr>
            <a:lstStyle/>
            <a:p>
              <a:r>
                <a:rPr lang="en-US" sz="1400" dirty="0"/>
                <a:t>Variable 2</a:t>
              </a:r>
            </a:p>
          </p:txBody>
        </p:sp>
        <p:sp>
          <p:nvSpPr>
            <p:cNvPr id="11" name="TextBox 10">
              <a:extLst>
                <a:ext uri="{FF2B5EF4-FFF2-40B4-BE49-F238E27FC236}">
                  <a16:creationId xmlns:a16="http://schemas.microsoft.com/office/drawing/2014/main" id="{044BF835-7C68-FC4F-8E52-9A63618BFC53}"/>
                </a:ext>
              </a:extLst>
            </p:cNvPr>
            <p:cNvSpPr txBox="1"/>
            <p:nvPr/>
          </p:nvSpPr>
          <p:spPr>
            <a:xfrm>
              <a:off x="1420658" y="4171068"/>
              <a:ext cx="956930" cy="307777"/>
            </a:xfrm>
            <a:prstGeom prst="rect">
              <a:avLst/>
            </a:prstGeom>
            <a:noFill/>
          </p:spPr>
          <p:txBody>
            <a:bodyPr wrap="square" rtlCol="0">
              <a:spAutoFit/>
            </a:bodyPr>
            <a:lstStyle/>
            <a:p>
              <a:r>
                <a:rPr lang="en-US" sz="1400" dirty="0"/>
                <a:t>Variable 3</a:t>
              </a:r>
            </a:p>
          </p:txBody>
        </p:sp>
        <p:sp>
          <p:nvSpPr>
            <p:cNvPr id="12" name="TextBox 11">
              <a:extLst>
                <a:ext uri="{FF2B5EF4-FFF2-40B4-BE49-F238E27FC236}">
                  <a16:creationId xmlns:a16="http://schemas.microsoft.com/office/drawing/2014/main" id="{2D94CEF5-788A-1B40-82FD-69C4273C96E0}"/>
                </a:ext>
              </a:extLst>
            </p:cNvPr>
            <p:cNvSpPr txBox="1"/>
            <p:nvPr/>
          </p:nvSpPr>
          <p:spPr>
            <a:xfrm>
              <a:off x="1420658" y="4443751"/>
              <a:ext cx="956930" cy="307777"/>
            </a:xfrm>
            <a:prstGeom prst="rect">
              <a:avLst/>
            </a:prstGeom>
            <a:noFill/>
          </p:spPr>
          <p:txBody>
            <a:bodyPr wrap="square" rtlCol="0">
              <a:spAutoFit/>
            </a:bodyPr>
            <a:lstStyle/>
            <a:p>
              <a:r>
                <a:rPr lang="en-US" sz="1400" dirty="0"/>
                <a:t>Variable 4</a:t>
              </a:r>
            </a:p>
          </p:txBody>
        </p:sp>
        <p:sp>
          <p:nvSpPr>
            <p:cNvPr id="13" name="TextBox 12">
              <a:extLst>
                <a:ext uri="{FF2B5EF4-FFF2-40B4-BE49-F238E27FC236}">
                  <a16:creationId xmlns:a16="http://schemas.microsoft.com/office/drawing/2014/main" id="{29588E0F-736B-C047-98F4-39E8E4716784}"/>
                </a:ext>
              </a:extLst>
            </p:cNvPr>
            <p:cNvSpPr txBox="1"/>
            <p:nvPr/>
          </p:nvSpPr>
          <p:spPr>
            <a:xfrm>
              <a:off x="1420658" y="4716434"/>
              <a:ext cx="956930" cy="307777"/>
            </a:xfrm>
            <a:prstGeom prst="rect">
              <a:avLst/>
            </a:prstGeom>
            <a:noFill/>
          </p:spPr>
          <p:txBody>
            <a:bodyPr wrap="square" rtlCol="0">
              <a:spAutoFit/>
            </a:bodyPr>
            <a:lstStyle/>
            <a:p>
              <a:r>
                <a:rPr lang="en-US" sz="1400" dirty="0"/>
                <a:t>Variable 5</a:t>
              </a:r>
            </a:p>
          </p:txBody>
        </p:sp>
        <p:sp>
          <p:nvSpPr>
            <p:cNvPr id="14" name="TextBox 13">
              <a:extLst>
                <a:ext uri="{FF2B5EF4-FFF2-40B4-BE49-F238E27FC236}">
                  <a16:creationId xmlns:a16="http://schemas.microsoft.com/office/drawing/2014/main" id="{C090A383-9DCF-5D47-B8C5-4361D7C3142E}"/>
                </a:ext>
              </a:extLst>
            </p:cNvPr>
            <p:cNvSpPr txBox="1"/>
            <p:nvPr/>
          </p:nvSpPr>
          <p:spPr>
            <a:xfrm>
              <a:off x="1420658" y="4989117"/>
              <a:ext cx="956930" cy="307777"/>
            </a:xfrm>
            <a:prstGeom prst="rect">
              <a:avLst/>
            </a:prstGeom>
            <a:noFill/>
          </p:spPr>
          <p:txBody>
            <a:bodyPr wrap="square" rtlCol="0">
              <a:spAutoFit/>
            </a:bodyPr>
            <a:lstStyle/>
            <a:p>
              <a:r>
                <a:rPr lang="en-US" sz="1400" dirty="0"/>
                <a:t>Variable 6</a:t>
              </a:r>
            </a:p>
          </p:txBody>
        </p:sp>
        <p:sp>
          <p:nvSpPr>
            <p:cNvPr id="15" name="TextBox 14">
              <a:extLst>
                <a:ext uri="{FF2B5EF4-FFF2-40B4-BE49-F238E27FC236}">
                  <a16:creationId xmlns:a16="http://schemas.microsoft.com/office/drawing/2014/main" id="{D019F47C-D693-6E4D-9C01-1E516601B08F}"/>
                </a:ext>
              </a:extLst>
            </p:cNvPr>
            <p:cNvSpPr txBox="1"/>
            <p:nvPr/>
          </p:nvSpPr>
          <p:spPr>
            <a:xfrm>
              <a:off x="1420658" y="5261800"/>
              <a:ext cx="956930" cy="307777"/>
            </a:xfrm>
            <a:prstGeom prst="rect">
              <a:avLst/>
            </a:prstGeom>
            <a:noFill/>
          </p:spPr>
          <p:txBody>
            <a:bodyPr wrap="square" rtlCol="0">
              <a:spAutoFit/>
            </a:bodyPr>
            <a:lstStyle/>
            <a:p>
              <a:r>
                <a:rPr lang="en-US" sz="1400" dirty="0"/>
                <a:t>Variable 7</a:t>
              </a:r>
            </a:p>
          </p:txBody>
        </p:sp>
        <p:sp>
          <p:nvSpPr>
            <p:cNvPr id="16" name="TextBox 15">
              <a:extLst>
                <a:ext uri="{FF2B5EF4-FFF2-40B4-BE49-F238E27FC236}">
                  <a16:creationId xmlns:a16="http://schemas.microsoft.com/office/drawing/2014/main" id="{1473A850-E96B-2448-BD68-6902BF1B3217}"/>
                </a:ext>
              </a:extLst>
            </p:cNvPr>
            <p:cNvSpPr txBox="1"/>
            <p:nvPr/>
          </p:nvSpPr>
          <p:spPr>
            <a:xfrm>
              <a:off x="1420658" y="5534483"/>
              <a:ext cx="956930" cy="307777"/>
            </a:xfrm>
            <a:prstGeom prst="rect">
              <a:avLst/>
            </a:prstGeom>
            <a:noFill/>
          </p:spPr>
          <p:txBody>
            <a:bodyPr wrap="square" rtlCol="0">
              <a:spAutoFit/>
            </a:bodyPr>
            <a:lstStyle/>
            <a:p>
              <a:r>
                <a:rPr lang="en-US" sz="1400" dirty="0"/>
                <a:t>Variable 8</a:t>
              </a:r>
            </a:p>
          </p:txBody>
        </p:sp>
        <p:sp>
          <p:nvSpPr>
            <p:cNvPr id="17" name="TextBox 16">
              <a:extLst>
                <a:ext uri="{FF2B5EF4-FFF2-40B4-BE49-F238E27FC236}">
                  <a16:creationId xmlns:a16="http://schemas.microsoft.com/office/drawing/2014/main" id="{0A4C99D4-6D28-6748-9723-E8E225153172}"/>
                </a:ext>
              </a:extLst>
            </p:cNvPr>
            <p:cNvSpPr txBox="1"/>
            <p:nvPr/>
          </p:nvSpPr>
          <p:spPr>
            <a:xfrm>
              <a:off x="1420658" y="5807168"/>
              <a:ext cx="956930" cy="307777"/>
            </a:xfrm>
            <a:prstGeom prst="rect">
              <a:avLst/>
            </a:prstGeom>
            <a:noFill/>
          </p:spPr>
          <p:txBody>
            <a:bodyPr wrap="square" rtlCol="0">
              <a:spAutoFit/>
            </a:bodyPr>
            <a:lstStyle/>
            <a:p>
              <a:r>
                <a:rPr lang="en-US" sz="1400" dirty="0"/>
                <a:t>Variable 9</a:t>
              </a:r>
            </a:p>
          </p:txBody>
        </p:sp>
      </p:grpSp>
      <p:sp>
        <p:nvSpPr>
          <p:cNvPr id="18" name="TextBox 17">
            <a:extLst>
              <a:ext uri="{FF2B5EF4-FFF2-40B4-BE49-F238E27FC236}">
                <a16:creationId xmlns:a16="http://schemas.microsoft.com/office/drawing/2014/main" id="{DFB7BB0F-67C8-A24F-9B00-693A68C3CCA5}"/>
              </a:ext>
            </a:extLst>
          </p:cNvPr>
          <p:cNvSpPr txBox="1"/>
          <p:nvPr/>
        </p:nvSpPr>
        <p:spPr>
          <a:xfrm>
            <a:off x="3306460" y="5880474"/>
            <a:ext cx="1705686" cy="307777"/>
          </a:xfrm>
          <a:prstGeom prst="rect">
            <a:avLst/>
          </a:prstGeom>
          <a:noFill/>
        </p:spPr>
        <p:txBody>
          <a:bodyPr wrap="square" rtlCol="0">
            <a:spAutoFit/>
          </a:bodyPr>
          <a:lstStyle/>
          <a:p>
            <a:pPr algn="ctr"/>
            <a:r>
              <a:rPr lang="en-US" sz="1400" dirty="0"/>
              <a:t>Mean (or Median)</a:t>
            </a:r>
          </a:p>
        </p:txBody>
      </p:sp>
      <p:cxnSp>
        <p:nvCxnSpPr>
          <p:cNvPr id="19" name="Straight Arrow Connector 31">
            <a:extLst>
              <a:ext uri="{FF2B5EF4-FFF2-40B4-BE49-F238E27FC236}">
                <a16:creationId xmlns:a16="http://schemas.microsoft.com/office/drawing/2014/main" id="{8C6699B4-667C-2841-980C-A988129D5709}"/>
              </a:ext>
            </a:extLst>
          </p:cNvPr>
          <p:cNvCxnSpPr>
            <a:cxnSpLocks/>
          </p:cNvCxnSpPr>
          <p:nvPr/>
        </p:nvCxnSpPr>
        <p:spPr>
          <a:xfrm flipV="1">
            <a:off x="4159303" y="5635809"/>
            <a:ext cx="0" cy="2858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01D01C-81C3-884F-B55D-18BF62844D0F}"/>
              </a:ext>
            </a:extLst>
          </p:cNvPr>
          <p:cNvSpPr txBox="1"/>
          <p:nvPr/>
        </p:nvSpPr>
        <p:spPr>
          <a:xfrm>
            <a:off x="6013984" y="5801422"/>
            <a:ext cx="1804587" cy="307777"/>
          </a:xfrm>
          <a:prstGeom prst="rect">
            <a:avLst/>
          </a:prstGeom>
          <a:noFill/>
        </p:spPr>
        <p:txBody>
          <a:bodyPr wrap="square" rtlCol="0">
            <a:spAutoFit/>
          </a:bodyPr>
          <a:lstStyle/>
          <a:p>
            <a:r>
              <a:rPr lang="en-US" sz="1400" dirty="0"/>
              <a:t>Outcome variable</a:t>
            </a:r>
          </a:p>
        </p:txBody>
      </p:sp>
      <p:sp>
        <p:nvSpPr>
          <p:cNvPr id="21" name="TextBox 20">
            <a:extLst>
              <a:ext uri="{FF2B5EF4-FFF2-40B4-BE49-F238E27FC236}">
                <a16:creationId xmlns:a16="http://schemas.microsoft.com/office/drawing/2014/main" id="{817E2D6F-376C-1F41-84EB-01DE7047225F}"/>
              </a:ext>
            </a:extLst>
          </p:cNvPr>
          <p:cNvSpPr txBox="1"/>
          <p:nvPr/>
        </p:nvSpPr>
        <p:spPr>
          <a:xfrm>
            <a:off x="6921795" y="4491884"/>
            <a:ext cx="943002" cy="738664"/>
          </a:xfrm>
          <a:prstGeom prst="rect">
            <a:avLst/>
          </a:prstGeom>
          <a:noFill/>
        </p:spPr>
        <p:txBody>
          <a:bodyPr wrap="square" rtlCol="0">
            <a:spAutoFit/>
          </a:bodyPr>
          <a:lstStyle/>
          <a:p>
            <a:pPr algn="ctr" latinLnBrk="0"/>
            <a:r>
              <a:rPr lang="en-US" sz="1400" dirty="0"/>
              <a:t>Highly influential variable</a:t>
            </a:r>
          </a:p>
        </p:txBody>
      </p:sp>
      <p:cxnSp>
        <p:nvCxnSpPr>
          <p:cNvPr id="22" name="Straight Arrow Connector 36">
            <a:extLst>
              <a:ext uri="{FF2B5EF4-FFF2-40B4-BE49-F238E27FC236}">
                <a16:creationId xmlns:a16="http://schemas.microsoft.com/office/drawing/2014/main" id="{B2E23F52-88E0-E248-8063-E8792A59DE80}"/>
              </a:ext>
            </a:extLst>
          </p:cNvPr>
          <p:cNvCxnSpPr>
            <a:cxnSpLocks/>
            <a:stCxn id="21" idx="1"/>
          </p:cNvCxnSpPr>
          <p:nvPr/>
        </p:nvCxnSpPr>
        <p:spPr>
          <a:xfrm flipH="1">
            <a:off x="6067859" y="4861216"/>
            <a:ext cx="853936" cy="3693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FBA6FD-5D19-C948-90FA-561B1B6F501D}"/>
              </a:ext>
            </a:extLst>
          </p:cNvPr>
          <p:cNvSpPr txBox="1"/>
          <p:nvPr/>
        </p:nvSpPr>
        <p:spPr>
          <a:xfrm>
            <a:off x="5657744" y="3186258"/>
            <a:ext cx="1074495" cy="738664"/>
          </a:xfrm>
          <a:prstGeom prst="rect">
            <a:avLst/>
          </a:prstGeom>
          <a:noFill/>
        </p:spPr>
        <p:txBody>
          <a:bodyPr wrap="square" rtlCol="0">
            <a:spAutoFit/>
          </a:bodyPr>
          <a:lstStyle/>
          <a:p>
            <a:pPr algn="ctr" latinLnBrk="0"/>
            <a:r>
              <a:rPr lang="en-US" sz="1400" dirty="0"/>
              <a:t>Less influential variable</a:t>
            </a:r>
          </a:p>
        </p:txBody>
      </p:sp>
      <p:cxnSp>
        <p:nvCxnSpPr>
          <p:cNvPr id="24" name="Straight Arrow Connector 40">
            <a:extLst>
              <a:ext uri="{FF2B5EF4-FFF2-40B4-BE49-F238E27FC236}">
                <a16:creationId xmlns:a16="http://schemas.microsoft.com/office/drawing/2014/main" id="{5865152C-835A-7845-90E4-BC7AA04BBA5B}"/>
              </a:ext>
            </a:extLst>
          </p:cNvPr>
          <p:cNvCxnSpPr>
            <a:cxnSpLocks/>
            <a:stCxn id="23" idx="1"/>
          </p:cNvCxnSpPr>
          <p:nvPr/>
        </p:nvCxnSpPr>
        <p:spPr>
          <a:xfrm flipH="1" flipV="1">
            <a:off x="4824864" y="3401508"/>
            <a:ext cx="832880" cy="15408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737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sz="3000" dirty="0"/>
              <a:t>Representing results: Multi-way Sensitivity</a:t>
            </a:r>
            <a:endParaRPr lang="ko-KR" altLang="en-US" sz="3000" dirty="0"/>
          </a:p>
        </p:txBody>
      </p:sp>
      <p:sp>
        <p:nvSpPr>
          <p:cNvPr id="3" name="부제목 2"/>
          <p:cNvSpPr>
            <a:spLocks noGrp="1"/>
          </p:cNvSpPr>
          <p:nvPr>
            <p:ph type="subTitle" idx="1"/>
          </p:nvPr>
        </p:nvSpPr>
        <p:spPr/>
        <p:txBody>
          <a:bodyPr/>
          <a:lstStyle/>
          <a:p>
            <a:endParaRPr lang="en-US" altLang="ko-KR" dirty="0"/>
          </a:p>
          <a:p>
            <a:endParaRPr lang="ko-KR" altLang="en-US" dirty="0"/>
          </a:p>
        </p:txBody>
      </p:sp>
      <p:grpSp>
        <p:nvGrpSpPr>
          <p:cNvPr id="4" name="Group 13">
            <a:extLst>
              <a:ext uri="{FF2B5EF4-FFF2-40B4-BE49-F238E27FC236}">
                <a16:creationId xmlns:a16="http://schemas.microsoft.com/office/drawing/2014/main" id="{D885620E-B623-DD40-A7B8-980400C5D7AB}"/>
              </a:ext>
            </a:extLst>
          </p:cNvPr>
          <p:cNvGrpSpPr/>
          <p:nvPr/>
        </p:nvGrpSpPr>
        <p:grpSpPr>
          <a:xfrm>
            <a:off x="756211" y="2420888"/>
            <a:ext cx="7744879" cy="1264005"/>
            <a:chOff x="770381" y="3892754"/>
            <a:chExt cx="7744879" cy="1264005"/>
          </a:xfrm>
        </p:grpSpPr>
        <p:grpSp>
          <p:nvGrpSpPr>
            <p:cNvPr id="5" name="Group 9">
              <a:extLst>
                <a:ext uri="{FF2B5EF4-FFF2-40B4-BE49-F238E27FC236}">
                  <a16:creationId xmlns:a16="http://schemas.microsoft.com/office/drawing/2014/main" id="{2E7E3EA9-080D-5344-8CDD-FFF36BE8B911}"/>
                </a:ext>
              </a:extLst>
            </p:cNvPr>
            <p:cNvGrpSpPr/>
            <p:nvPr/>
          </p:nvGrpSpPr>
          <p:grpSpPr>
            <a:xfrm>
              <a:off x="770381" y="4045799"/>
              <a:ext cx="7744879" cy="1110960"/>
              <a:chOff x="770381" y="3974969"/>
              <a:chExt cx="2225421" cy="319225"/>
            </a:xfrm>
          </p:grpSpPr>
          <p:sp>
            <p:nvSpPr>
              <p:cNvPr id="9" name="object 30">
                <a:extLst>
                  <a:ext uri="{FF2B5EF4-FFF2-40B4-BE49-F238E27FC236}">
                    <a16:creationId xmlns:a16="http://schemas.microsoft.com/office/drawing/2014/main" id="{5A6F27FE-5E9D-7D4F-BA57-962EC414CA99}"/>
                  </a:ext>
                </a:extLst>
              </p:cNvPr>
              <p:cNvSpPr txBox="1"/>
              <p:nvPr/>
            </p:nvSpPr>
            <p:spPr>
              <a:xfrm>
                <a:off x="770381" y="3979359"/>
                <a:ext cx="528955" cy="196588"/>
              </a:xfrm>
              <a:prstGeom prst="rect">
                <a:avLst/>
              </a:prstGeom>
              <a:solidFill>
                <a:srgbClr val="FFCC99"/>
              </a:solidFill>
              <a:ln w="10670">
                <a:solidFill>
                  <a:srgbClr val="FF9900"/>
                </a:solidFill>
              </a:ln>
            </p:spPr>
            <p:txBody>
              <a:bodyPr vert="horz" wrap="square" lIns="0" tIns="17145" rIns="0" bIns="0" rtlCol="0" anchor="ctr">
                <a:spAutoFit/>
              </a:bodyPr>
              <a:lstStyle/>
              <a:p>
                <a:pPr algn="ctr">
                  <a:lnSpc>
                    <a:spcPct val="100000"/>
                  </a:lnSpc>
                  <a:spcBef>
                    <a:spcPts val="135"/>
                  </a:spcBef>
                </a:pPr>
                <a:r>
                  <a:rPr sz="2000" spc="25" dirty="0">
                    <a:latin typeface="Arial"/>
                    <a:cs typeface="Arial"/>
                  </a:rPr>
                  <a:t>S</a:t>
                </a:r>
                <a:endParaRPr sz="2000" dirty="0">
                  <a:latin typeface="Arial"/>
                  <a:cs typeface="Arial"/>
                </a:endParaRPr>
              </a:p>
              <a:p>
                <a:pPr algn="ctr">
                  <a:lnSpc>
                    <a:spcPct val="100000"/>
                  </a:lnSpc>
                  <a:spcBef>
                    <a:spcPts val="395"/>
                  </a:spcBef>
                </a:pPr>
                <a:r>
                  <a:rPr sz="2000" spc="5" dirty="0">
                    <a:latin typeface="Arial"/>
                    <a:cs typeface="Arial"/>
                  </a:rPr>
                  <a:t>Susceptible</a:t>
                </a:r>
                <a:endParaRPr sz="2000" dirty="0">
                  <a:latin typeface="Arial"/>
                  <a:cs typeface="Arial"/>
                </a:endParaRPr>
              </a:p>
            </p:txBody>
          </p:sp>
          <p:sp>
            <p:nvSpPr>
              <p:cNvPr id="10" name="object 31">
                <a:extLst>
                  <a:ext uri="{FF2B5EF4-FFF2-40B4-BE49-F238E27FC236}">
                    <a16:creationId xmlns:a16="http://schemas.microsoft.com/office/drawing/2014/main" id="{8CBD82BA-2DA7-7140-A6D9-2239F7DEAF84}"/>
                  </a:ext>
                </a:extLst>
              </p:cNvPr>
              <p:cNvSpPr txBox="1"/>
              <p:nvPr/>
            </p:nvSpPr>
            <p:spPr>
              <a:xfrm>
                <a:off x="1617725" y="3977065"/>
                <a:ext cx="527685" cy="196219"/>
              </a:xfrm>
              <a:prstGeom prst="rect">
                <a:avLst/>
              </a:prstGeom>
              <a:solidFill>
                <a:srgbClr val="CCFFCC"/>
              </a:solidFill>
              <a:ln w="10670">
                <a:solidFill>
                  <a:srgbClr val="00FF00"/>
                </a:solidFill>
              </a:ln>
            </p:spPr>
            <p:txBody>
              <a:bodyPr vert="horz" wrap="square" lIns="0" tIns="15875" rIns="0" bIns="0" rtlCol="0" anchor="ctr">
                <a:spAutoFit/>
              </a:bodyPr>
              <a:lstStyle/>
              <a:p>
                <a:pPr algn="ctr">
                  <a:lnSpc>
                    <a:spcPct val="100000"/>
                  </a:lnSpc>
                  <a:spcBef>
                    <a:spcPts val="125"/>
                  </a:spcBef>
                </a:pPr>
                <a:r>
                  <a:rPr sz="2000" spc="5" dirty="0">
                    <a:latin typeface="Arial"/>
                    <a:cs typeface="Arial"/>
                  </a:rPr>
                  <a:t>I</a:t>
                </a:r>
                <a:endParaRPr sz="2000">
                  <a:latin typeface="Arial"/>
                  <a:cs typeface="Arial"/>
                </a:endParaRPr>
              </a:p>
              <a:p>
                <a:pPr algn="ctr">
                  <a:lnSpc>
                    <a:spcPct val="100000"/>
                  </a:lnSpc>
                  <a:spcBef>
                    <a:spcPts val="395"/>
                  </a:spcBef>
                </a:pPr>
                <a:r>
                  <a:rPr sz="2000" spc="5" dirty="0">
                    <a:latin typeface="Arial"/>
                    <a:cs typeface="Arial"/>
                  </a:rPr>
                  <a:t>Infectious</a:t>
                </a:r>
                <a:endParaRPr sz="2000">
                  <a:latin typeface="Arial"/>
                  <a:cs typeface="Arial"/>
                </a:endParaRPr>
              </a:p>
            </p:txBody>
          </p:sp>
          <p:sp>
            <p:nvSpPr>
              <p:cNvPr id="11" name="object 32">
                <a:extLst>
                  <a:ext uri="{FF2B5EF4-FFF2-40B4-BE49-F238E27FC236}">
                    <a16:creationId xmlns:a16="http://schemas.microsoft.com/office/drawing/2014/main" id="{1A7B6FD4-E2F5-1D4B-BE6B-ABC9FFAB6748}"/>
                  </a:ext>
                </a:extLst>
              </p:cNvPr>
              <p:cNvSpPr txBox="1"/>
              <p:nvPr/>
            </p:nvSpPr>
            <p:spPr>
              <a:xfrm>
                <a:off x="2468117" y="3974969"/>
                <a:ext cx="527685" cy="196219"/>
              </a:xfrm>
              <a:prstGeom prst="rect">
                <a:avLst/>
              </a:prstGeom>
              <a:solidFill>
                <a:srgbClr val="CCFFFF"/>
              </a:solidFill>
              <a:ln w="10670">
                <a:solidFill>
                  <a:srgbClr val="00FFFF"/>
                </a:solidFill>
              </a:ln>
            </p:spPr>
            <p:txBody>
              <a:bodyPr vert="horz" wrap="square" lIns="0" tIns="15875" rIns="0" bIns="0" rtlCol="0" anchor="ctr">
                <a:spAutoFit/>
              </a:bodyPr>
              <a:lstStyle/>
              <a:p>
                <a:pPr algn="ctr">
                  <a:lnSpc>
                    <a:spcPct val="100000"/>
                  </a:lnSpc>
                  <a:spcBef>
                    <a:spcPts val="125"/>
                  </a:spcBef>
                </a:pPr>
                <a:r>
                  <a:rPr sz="2000" spc="25" dirty="0">
                    <a:latin typeface="Arial"/>
                    <a:cs typeface="Arial"/>
                  </a:rPr>
                  <a:t>R</a:t>
                </a:r>
                <a:endParaRPr sz="2000">
                  <a:latin typeface="Arial"/>
                  <a:cs typeface="Arial"/>
                </a:endParaRPr>
              </a:p>
              <a:p>
                <a:pPr algn="ctr">
                  <a:lnSpc>
                    <a:spcPct val="100000"/>
                  </a:lnSpc>
                  <a:spcBef>
                    <a:spcPts val="395"/>
                  </a:spcBef>
                </a:pPr>
                <a:r>
                  <a:rPr sz="2000" spc="10" dirty="0">
                    <a:latin typeface="Arial"/>
                    <a:cs typeface="Arial"/>
                  </a:rPr>
                  <a:t>Recovered</a:t>
                </a:r>
                <a:endParaRPr sz="2000">
                  <a:latin typeface="Arial"/>
                  <a:cs typeface="Arial"/>
                </a:endParaRPr>
              </a:p>
            </p:txBody>
          </p:sp>
          <p:sp>
            <p:nvSpPr>
              <p:cNvPr id="12" name="object 33">
                <a:extLst>
                  <a:ext uri="{FF2B5EF4-FFF2-40B4-BE49-F238E27FC236}">
                    <a16:creationId xmlns:a16="http://schemas.microsoft.com/office/drawing/2014/main" id="{5F5DA2DE-1B98-BA44-8D6E-0457E6A800EB}"/>
                  </a:ext>
                </a:extLst>
              </p:cNvPr>
              <p:cNvSpPr/>
              <p:nvPr/>
            </p:nvSpPr>
            <p:spPr>
              <a:xfrm>
                <a:off x="1299210" y="4050029"/>
                <a:ext cx="319405" cy="49530"/>
              </a:xfrm>
              <a:custGeom>
                <a:avLst/>
                <a:gdLst/>
                <a:ahLst/>
                <a:cxnLst/>
                <a:rect l="l" t="t" r="r" b="b"/>
                <a:pathLst>
                  <a:path w="319405" h="49529">
                    <a:moveTo>
                      <a:pt x="309806" y="19177"/>
                    </a:moveTo>
                    <a:lnTo>
                      <a:pt x="308228" y="19177"/>
                    </a:lnTo>
                    <a:lnTo>
                      <a:pt x="308356" y="29845"/>
                    </a:lnTo>
                    <a:lnTo>
                      <a:pt x="288586" y="30015"/>
                    </a:lnTo>
                    <a:lnTo>
                      <a:pt x="273684" y="38862"/>
                    </a:lnTo>
                    <a:lnTo>
                      <a:pt x="271272" y="40386"/>
                    </a:lnTo>
                    <a:lnTo>
                      <a:pt x="270383" y="43687"/>
                    </a:lnTo>
                    <a:lnTo>
                      <a:pt x="271906" y="46100"/>
                    </a:lnTo>
                    <a:lnTo>
                      <a:pt x="273431" y="48641"/>
                    </a:lnTo>
                    <a:lnTo>
                      <a:pt x="276606" y="49530"/>
                    </a:lnTo>
                    <a:lnTo>
                      <a:pt x="318897" y="24384"/>
                    </a:lnTo>
                    <a:lnTo>
                      <a:pt x="309806" y="19177"/>
                    </a:lnTo>
                    <a:close/>
                  </a:path>
                  <a:path w="319405" h="49529">
                    <a:moveTo>
                      <a:pt x="288633" y="19346"/>
                    </a:moveTo>
                    <a:lnTo>
                      <a:pt x="0" y="21844"/>
                    </a:lnTo>
                    <a:lnTo>
                      <a:pt x="0" y="32512"/>
                    </a:lnTo>
                    <a:lnTo>
                      <a:pt x="288586" y="30015"/>
                    </a:lnTo>
                    <a:lnTo>
                      <a:pt x="297771" y="24563"/>
                    </a:lnTo>
                    <a:lnTo>
                      <a:pt x="288633" y="19346"/>
                    </a:lnTo>
                    <a:close/>
                  </a:path>
                  <a:path w="319405" h="49529">
                    <a:moveTo>
                      <a:pt x="297771" y="24563"/>
                    </a:moveTo>
                    <a:lnTo>
                      <a:pt x="288586" y="30015"/>
                    </a:lnTo>
                    <a:lnTo>
                      <a:pt x="308356" y="29845"/>
                    </a:lnTo>
                    <a:lnTo>
                      <a:pt x="308346" y="29083"/>
                    </a:lnTo>
                    <a:lnTo>
                      <a:pt x="305689" y="29083"/>
                    </a:lnTo>
                    <a:lnTo>
                      <a:pt x="297771" y="24563"/>
                    </a:lnTo>
                    <a:close/>
                  </a:path>
                  <a:path w="319405" h="49529">
                    <a:moveTo>
                      <a:pt x="305562" y="19939"/>
                    </a:moveTo>
                    <a:lnTo>
                      <a:pt x="297771" y="24563"/>
                    </a:lnTo>
                    <a:lnTo>
                      <a:pt x="305689" y="29083"/>
                    </a:lnTo>
                    <a:lnTo>
                      <a:pt x="305562" y="19939"/>
                    </a:lnTo>
                    <a:close/>
                  </a:path>
                  <a:path w="319405" h="49529">
                    <a:moveTo>
                      <a:pt x="308238" y="19939"/>
                    </a:moveTo>
                    <a:lnTo>
                      <a:pt x="305562" y="19939"/>
                    </a:lnTo>
                    <a:lnTo>
                      <a:pt x="305689" y="29083"/>
                    </a:lnTo>
                    <a:lnTo>
                      <a:pt x="308346" y="29083"/>
                    </a:lnTo>
                    <a:lnTo>
                      <a:pt x="308238" y="19939"/>
                    </a:lnTo>
                    <a:close/>
                  </a:path>
                  <a:path w="319405" h="49529">
                    <a:moveTo>
                      <a:pt x="308228" y="19177"/>
                    </a:moveTo>
                    <a:lnTo>
                      <a:pt x="288633" y="19346"/>
                    </a:lnTo>
                    <a:lnTo>
                      <a:pt x="297771" y="24563"/>
                    </a:lnTo>
                    <a:lnTo>
                      <a:pt x="305562" y="19939"/>
                    </a:lnTo>
                    <a:lnTo>
                      <a:pt x="308238" y="19939"/>
                    </a:lnTo>
                    <a:lnTo>
                      <a:pt x="308228" y="19177"/>
                    </a:lnTo>
                    <a:close/>
                  </a:path>
                  <a:path w="319405" h="49529">
                    <a:moveTo>
                      <a:pt x="276225" y="0"/>
                    </a:moveTo>
                    <a:lnTo>
                      <a:pt x="272923" y="889"/>
                    </a:lnTo>
                    <a:lnTo>
                      <a:pt x="271526" y="3429"/>
                    </a:lnTo>
                    <a:lnTo>
                      <a:pt x="270002" y="5969"/>
                    </a:lnTo>
                    <a:lnTo>
                      <a:pt x="270891" y="9271"/>
                    </a:lnTo>
                    <a:lnTo>
                      <a:pt x="273431" y="10668"/>
                    </a:lnTo>
                    <a:lnTo>
                      <a:pt x="288633" y="19346"/>
                    </a:lnTo>
                    <a:lnTo>
                      <a:pt x="309806" y="19177"/>
                    </a:lnTo>
                    <a:lnTo>
                      <a:pt x="278765" y="1397"/>
                    </a:lnTo>
                    <a:lnTo>
                      <a:pt x="276225" y="0"/>
                    </a:lnTo>
                    <a:close/>
                  </a:path>
                </a:pathLst>
              </a:custGeom>
              <a:solidFill>
                <a:srgbClr val="000000"/>
              </a:solidFill>
            </p:spPr>
            <p:txBody>
              <a:bodyPr wrap="square" lIns="0" tIns="0" rIns="0" bIns="0" rtlCol="0"/>
              <a:lstStyle/>
              <a:p>
                <a:endParaRPr/>
              </a:p>
            </p:txBody>
          </p:sp>
          <p:sp>
            <p:nvSpPr>
              <p:cNvPr id="13" name="object 34">
                <a:extLst>
                  <a:ext uri="{FF2B5EF4-FFF2-40B4-BE49-F238E27FC236}">
                    <a16:creationId xmlns:a16="http://schemas.microsoft.com/office/drawing/2014/main" id="{5A75DB1A-B1F8-BF4D-87A3-D4C04461405C}"/>
                  </a:ext>
                </a:extLst>
              </p:cNvPr>
              <p:cNvSpPr/>
              <p:nvPr/>
            </p:nvSpPr>
            <p:spPr>
              <a:xfrm>
                <a:off x="2145029" y="4046982"/>
                <a:ext cx="322580" cy="49530"/>
              </a:xfrm>
              <a:custGeom>
                <a:avLst/>
                <a:gdLst/>
                <a:ahLst/>
                <a:cxnLst/>
                <a:rect l="l" t="t" r="r" b="b"/>
                <a:pathLst>
                  <a:path w="322580" h="49529">
                    <a:moveTo>
                      <a:pt x="313108" y="19176"/>
                    </a:moveTo>
                    <a:lnTo>
                      <a:pt x="311531" y="19176"/>
                    </a:lnTo>
                    <a:lnTo>
                      <a:pt x="311657" y="29844"/>
                    </a:lnTo>
                    <a:lnTo>
                      <a:pt x="291891" y="30014"/>
                    </a:lnTo>
                    <a:lnTo>
                      <a:pt x="274446" y="40385"/>
                    </a:lnTo>
                    <a:lnTo>
                      <a:pt x="273684" y="43560"/>
                    </a:lnTo>
                    <a:lnTo>
                      <a:pt x="275081" y="46100"/>
                    </a:lnTo>
                    <a:lnTo>
                      <a:pt x="276606" y="48640"/>
                    </a:lnTo>
                    <a:lnTo>
                      <a:pt x="279907" y="49529"/>
                    </a:lnTo>
                    <a:lnTo>
                      <a:pt x="322199" y="24383"/>
                    </a:lnTo>
                    <a:lnTo>
                      <a:pt x="313108" y="19176"/>
                    </a:lnTo>
                    <a:close/>
                  </a:path>
                  <a:path w="322580" h="49529">
                    <a:moveTo>
                      <a:pt x="291873" y="19345"/>
                    </a:moveTo>
                    <a:lnTo>
                      <a:pt x="0" y="21843"/>
                    </a:lnTo>
                    <a:lnTo>
                      <a:pt x="0" y="32512"/>
                    </a:lnTo>
                    <a:lnTo>
                      <a:pt x="291891" y="30014"/>
                    </a:lnTo>
                    <a:lnTo>
                      <a:pt x="301026" y="24591"/>
                    </a:lnTo>
                    <a:lnTo>
                      <a:pt x="291873" y="19345"/>
                    </a:lnTo>
                    <a:close/>
                  </a:path>
                  <a:path w="322580" h="49529">
                    <a:moveTo>
                      <a:pt x="301026" y="24591"/>
                    </a:moveTo>
                    <a:lnTo>
                      <a:pt x="291891" y="30014"/>
                    </a:lnTo>
                    <a:lnTo>
                      <a:pt x="311657" y="29844"/>
                    </a:lnTo>
                    <a:lnTo>
                      <a:pt x="311648" y="29082"/>
                    </a:lnTo>
                    <a:lnTo>
                      <a:pt x="308863" y="29082"/>
                    </a:lnTo>
                    <a:lnTo>
                      <a:pt x="301026" y="24591"/>
                    </a:lnTo>
                    <a:close/>
                  </a:path>
                  <a:path w="322580" h="49529">
                    <a:moveTo>
                      <a:pt x="308863" y="19938"/>
                    </a:moveTo>
                    <a:lnTo>
                      <a:pt x="301026" y="24591"/>
                    </a:lnTo>
                    <a:lnTo>
                      <a:pt x="308863" y="29082"/>
                    </a:lnTo>
                    <a:lnTo>
                      <a:pt x="308863" y="19938"/>
                    </a:lnTo>
                    <a:close/>
                  </a:path>
                  <a:path w="322580" h="49529">
                    <a:moveTo>
                      <a:pt x="311540" y="19938"/>
                    </a:moveTo>
                    <a:lnTo>
                      <a:pt x="308863" y="19938"/>
                    </a:lnTo>
                    <a:lnTo>
                      <a:pt x="308863" y="29082"/>
                    </a:lnTo>
                    <a:lnTo>
                      <a:pt x="311648" y="29082"/>
                    </a:lnTo>
                    <a:lnTo>
                      <a:pt x="311540" y="19938"/>
                    </a:lnTo>
                    <a:close/>
                  </a:path>
                  <a:path w="322580" h="49529">
                    <a:moveTo>
                      <a:pt x="311531" y="19176"/>
                    </a:moveTo>
                    <a:lnTo>
                      <a:pt x="291873" y="19345"/>
                    </a:lnTo>
                    <a:lnTo>
                      <a:pt x="301026" y="24591"/>
                    </a:lnTo>
                    <a:lnTo>
                      <a:pt x="308863" y="19938"/>
                    </a:lnTo>
                    <a:lnTo>
                      <a:pt x="311540" y="19938"/>
                    </a:lnTo>
                    <a:lnTo>
                      <a:pt x="311531" y="19176"/>
                    </a:lnTo>
                    <a:close/>
                  </a:path>
                  <a:path w="322580" h="49529">
                    <a:moveTo>
                      <a:pt x="279526" y="0"/>
                    </a:moveTo>
                    <a:lnTo>
                      <a:pt x="276225" y="888"/>
                    </a:lnTo>
                    <a:lnTo>
                      <a:pt x="274827" y="3428"/>
                    </a:lnTo>
                    <a:lnTo>
                      <a:pt x="273303" y="5968"/>
                    </a:lnTo>
                    <a:lnTo>
                      <a:pt x="274193" y="9270"/>
                    </a:lnTo>
                    <a:lnTo>
                      <a:pt x="276732" y="10667"/>
                    </a:lnTo>
                    <a:lnTo>
                      <a:pt x="291873" y="19345"/>
                    </a:lnTo>
                    <a:lnTo>
                      <a:pt x="313108" y="19176"/>
                    </a:lnTo>
                    <a:lnTo>
                      <a:pt x="282067" y="1396"/>
                    </a:lnTo>
                    <a:lnTo>
                      <a:pt x="279526" y="0"/>
                    </a:lnTo>
                    <a:close/>
                  </a:path>
                </a:pathLst>
              </a:custGeom>
              <a:solidFill>
                <a:srgbClr val="000000"/>
              </a:solidFill>
            </p:spPr>
            <p:txBody>
              <a:bodyPr wrap="square" lIns="0" tIns="0" rIns="0" bIns="0" rtlCol="0"/>
              <a:lstStyle/>
              <a:p>
                <a:endParaRPr/>
              </a:p>
            </p:txBody>
          </p:sp>
          <p:sp>
            <p:nvSpPr>
              <p:cNvPr id="14" name="object 35">
                <a:extLst>
                  <a:ext uri="{FF2B5EF4-FFF2-40B4-BE49-F238E27FC236}">
                    <a16:creationId xmlns:a16="http://schemas.microsoft.com/office/drawing/2014/main" id="{124D34BF-5C3B-BF44-A4F8-51068C7D78C5}"/>
                  </a:ext>
                </a:extLst>
              </p:cNvPr>
              <p:cNvSpPr/>
              <p:nvPr/>
            </p:nvSpPr>
            <p:spPr>
              <a:xfrm>
                <a:off x="1022438" y="4177989"/>
                <a:ext cx="1721485" cy="116205"/>
              </a:xfrm>
              <a:custGeom>
                <a:avLst/>
                <a:gdLst/>
                <a:ahLst/>
                <a:cxnLst/>
                <a:rect l="l" t="t" r="r" b="b"/>
                <a:pathLst>
                  <a:path w="1721485" h="116204">
                    <a:moveTo>
                      <a:pt x="17691" y="17957"/>
                    </a:moveTo>
                    <a:lnTo>
                      <a:pt x="13881" y="24489"/>
                    </a:lnTo>
                    <a:lnTo>
                      <a:pt x="13881" y="113919"/>
                    </a:lnTo>
                    <a:lnTo>
                      <a:pt x="15582" y="115697"/>
                    </a:lnTo>
                    <a:lnTo>
                      <a:pt x="1719364" y="115697"/>
                    </a:lnTo>
                    <a:lnTo>
                      <a:pt x="1721015" y="113919"/>
                    </a:lnTo>
                    <a:lnTo>
                      <a:pt x="1721015" y="111887"/>
                    </a:lnTo>
                    <a:lnTo>
                      <a:pt x="21501" y="111887"/>
                    </a:lnTo>
                    <a:lnTo>
                      <a:pt x="17691" y="108077"/>
                    </a:lnTo>
                    <a:lnTo>
                      <a:pt x="21501" y="108077"/>
                    </a:lnTo>
                    <a:lnTo>
                      <a:pt x="21501" y="24489"/>
                    </a:lnTo>
                    <a:lnTo>
                      <a:pt x="17691" y="17957"/>
                    </a:lnTo>
                    <a:close/>
                  </a:path>
                  <a:path w="1721485" h="116204">
                    <a:moveTo>
                      <a:pt x="21501" y="108077"/>
                    </a:moveTo>
                    <a:lnTo>
                      <a:pt x="17691" y="108077"/>
                    </a:lnTo>
                    <a:lnTo>
                      <a:pt x="21501" y="111887"/>
                    </a:lnTo>
                    <a:lnTo>
                      <a:pt x="21501" y="108077"/>
                    </a:lnTo>
                    <a:close/>
                  </a:path>
                  <a:path w="1721485" h="116204">
                    <a:moveTo>
                      <a:pt x="1713395" y="108077"/>
                    </a:moveTo>
                    <a:lnTo>
                      <a:pt x="21501" y="108077"/>
                    </a:lnTo>
                    <a:lnTo>
                      <a:pt x="21501" y="111887"/>
                    </a:lnTo>
                    <a:lnTo>
                      <a:pt x="1713395" y="111887"/>
                    </a:lnTo>
                    <a:lnTo>
                      <a:pt x="1713395" y="108077"/>
                    </a:lnTo>
                    <a:close/>
                  </a:path>
                  <a:path w="1721485" h="116204">
                    <a:moveTo>
                      <a:pt x="1721015" y="0"/>
                    </a:moveTo>
                    <a:lnTo>
                      <a:pt x="1713395" y="0"/>
                    </a:lnTo>
                    <a:lnTo>
                      <a:pt x="1713395" y="111887"/>
                    </a:lnTo>
                    <a:lnTo>
                      <a:pt x="1717205" y="108077"/>
                    </a:lnTo>
                    <a:lnTo>
                      <a:pt x="1721015" y="108077"/>
                    </a:lnTo>
                    <a:lnTo>
                      <a:pt x="1721015" y="0"/>
                    </a:lnTo>
                    <a:close/>
                  </a:path>
                  <a:path w="1721485" h="116204">
                    <a:moveTo>
                      <a:pt x="1721015" y="108077"/>
                    </a:moveTo>
                    <a:lnTo>
                      <a:pt x="1717205" y="108077"/>
                    </a:lnTo>
                    <a:lnTo>
                      <a:pt x="1713395" y="111887"/>
                    </a:lnTo>
                    <a:lnTo>
                      <a:pt x="1721015" y="111887"/>
                    </a:lnTo>
                    <a:lnTo>
                      <a:pt x="1721015" y="108077"/>
                    </a:lnTo>
                    <a:close/>
                  </a:path>
                  <a:path w="1721485" h="116204">
                    <a:moveTo>
                      <a:pt x="17691" y="2794"/>
                    </a:moveTo>
                    <a:lnTo>
                      <a:pt x="1066" y="31242"/>
                    </a:lnTo>
                    <a:lnTo>
                      <a:pt x="0" y="33147"/>
                    </a:lnTo>
                    <a:lnTo>
                      <a:pt x="622" y="35433"/>
                    </a:lnTo>
                    <a:lnTo>
                      <a:pt x="2438" y="36449"/>
                    </a:lnTo>
                    <a:lnTo>
                      <a:pt x="4254" y="37592"/>
                    </a:lnTo>
                    <a:lnTo>
                      <a:pt x="6591" y="36957"/>
                    </a:lnTo>
                    <a:lnTo>
                      <a:pt x="13881" y="24489"/>
                    </a:lnTo>
                    <a:lnTo>
                      <a:pt x="13881" y="10287"/>
                    </a:lnTo>
                    <a:lnTo>
                      <a:pt x="22069" y="10287"/>
                    </a:lnTo>
                    <a:lnTo>
                      <a:pt x="17691" y="2794"/>
                    </a:lnTo>
                    <a:close/>
                  </a:path>
                  <a:path w="1721485" h="116204">
                    <a:moveTo>
                      <a:pt x="22069" y="10287"/>
                    </a:moveTo>
                    <a:lnTo>
                      <a:pt x="21501" y="10287"/>
                    </a:lnTo>
                    <a:lnTo>
                      <a:pt x="21501" y="24489"/>
                    </a:lnTo>
                    <a:lnTo>
                      <a:pt x="28790" y="36957"/>
                    </a:lnTo>
                    <a:lnTo>
                      <a:pt x="31127" y="37592"/>
                    </a:lnTo>
                    <a:lnTo>
                      <a:pt x="32943" y="36449"/>
                    </a:lnTo>
                    <a:lnTo>
                      <a:pt x="34759" y="35433"/>
                    </a:lnTo>
                    <a:lnTo>
                      <a:pt x="35382" y="33147"/>
                    </a:lnTo>
                    <a:lnTo>
                      <a:pt x="34315" y="31242"/>
                    </a:lnTo>
                    <a:lnTo>
                      <a:pt x="22069" y="10287"/>
                    </a:lnTo>
                    <a:close/>
                  </a:path>
                  <a:path w="1721485" h="116204">
                    <a:moveTo>
                      <a:pt x="21501" y="10287"/>
                    </a:moveTo>
                    <a:lnTo>
                      <a:pt x="13881" y="10287"/>
                    </a:lnTo>
                    <a:lnTo>
                      <a:pt x="13881" y="24489"/>
                    </a:lnTo>
                    <a:lnTo>
                      <a:pt x="17691" y="17957"/>
                    </a:lnTo>
                    <a:lnTo>
                      <a:pt x="14401" y="12319"/>
                    </a:lnTo>
                    <a:lnTo>
                      <a:pt x="21501" y="12319"/>
                    </a:lnTo>
                    <a:lnTo>
                      <a:pt x="21501" y="10287"/>
                    </a:lnTo>
                    <a:close/>
                  </a:path>
                  <a:path w="1721485" h="116204">
                    <a:moveTo>
                      <a:pt x="21501" y="12319"/>
                    </a:moveTo>
                    <a:lnTo>
                      <a:pt x="20980" y="12319"/>
                    </a:lnTo>
                    <a:lnTo>
                      <a:pt x="17691" y="17957"/>
                    </a:lnTo>
                    <a:lnTo>
                      <a:pt x="21501" y="24489"/>
                    </a:lnTo>
                    <a:lnTo>
                      <a:pt x="21501" y="12319"/>
                    </a:lnTo>
                    <a:close/>
                  </a:path>
                  <a:path w="1721485" h="116204">
                    <a:moveTo>
                      <a:pt x="20980" y="12319"/>
                    </a:moveTo>
                    <a:lnTo>
                      <a:pt x="14401" y="12319"/>
                    </a:lnTo>
                    <a:lnTo>
                      <a:pt x="17691" y="17957"/>
                    </a:lnTo>
                    <a:lnTo>
                      <a:pt x="20980" y="12319"/>
                    </a:lnTo>
                    <a:close/>
                  </a:path>
                </a:pathLst>
              </a:custGeom>
              <a:solidFill>
                <a:srgbClr val="000000"/>
              </a:solidFill>
            </p:spPr>
            <p:txBody>
              <a:bodyPr wrap="square" lIns="0" tIns="0" rIns="0" bIns="0" rtlCol="0"/>
              <a:lstStyle/>
              <a:p>
                <a:endParaRPr/>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E55FB5-CCB0-FE4F-89EB-CAE136AF4ED8}"/>
                    </a:ext>
                  </a:extLst>
                </p:cNvPr>
                <p:cNvSpPr txBox="1"/>
                <p:nvPr/>
              </p:nvSpPr>
              <p:spPr>
                <a:xfrm>
                  <a:off x="2945218" y="3896307"/>
                  <a:ext cx="43593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𝛽</m:t>
                        </m:r>
                      </m:oMath>
                    </m:oMathPara>
                  </a14:m>
                  <a:endParaRPr lang="en-US" sz="2000" dirty="0"/>
                </a:p>
              </p:txBody>
            </p:sp>
          </mc:Choice>
          <mc:Fallback xmlns="">
            <p:sp>
              <p:nvSpPr>
                <p:cNvPr id="11" name="TextBox 10">
                  <a:extLst>
                    <a:ext uri="{FF2B5EF4-FFF2-40B4-BE49-F238E27FC236}">
                      <a16:creationId xmlns:a16="http://schemas.microsoft.com/office/drawing/2014/main" id="{8CE55FB5-CCB0-FE4F-89EB-CAE136AF4ED8}"/>
                    </a:ext>
                  </a:extLst>
                </p:cNvPr>
                <p:cNvSpPr txBox="1">
                  <a:spLocks noRot="1" noChangeAspect="1" noMove="1" noResize="1" noEditPoints="1" noAdjustHandles="1" noChangeArrowheads="1" noChangeShapeType="1" noTextEdit="1"/>
                </p:cNvSpPr>
                <p:nvPr/>
              </p:nvSpPr>
              <p:spPr>
                <a:xfrm>
                  <a:off x="2945218" y="3896307"/>
                  <a:ext cx="435935" cy="400110"/>
                </a:xfrm>
                <a:prstGeom prst="rect">
                  <a:avLst/>
                </a:prstGeom>
                <a:blipFill>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9F86D4-CD1E-2C4D-BD2F-AE5AA97DD6C3}"/>
                    </a:ext>
                  </a:extLst>
                </p:cNvPr>
                <p:cNvSpPr txBox="1"/>
                <p:nvPr/>
              </p:nvSpPr>
              <p:spPr>
                <a:xfrm>
                  <a:off x="5893881" y="3892754"/>
                  <a:ext cx="43593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𝑟</m:t>
                        </m:r>
                      </m:oMath>
                    </m:oMathPara>
                  </a14:m>
                  <a:endParaRPr lang="en-US" sz="2000" dirty="0"/>
                </a:p>
              </p:txBody>
            </p:sp>
          </mc:Choice>
          <mc:Fallback xmlns="">
            <p:sp>
              <p:nvSpPr>
                <p:cNvPr id="12" name="TextBox 11">
                  <a:extLst>
                    <a:ext uri="{FF2B5EF4-FFF2-40B4-BE49-F238E27FC236}">
                      <a16:creationId xmlns:a16="http://schemas.microsoft.com/office/drawing/2014/main" id="{B39F86D4-CD1E-2C4D-BD2F-AE5AA97DD6C3}"/>
                    </a:ext>
                  </a:extLst>
                </p:cNvPr>
                <p:cNvSpPr txBox="1">
                  <a:spLocks noRot="1" noChangeAspect="1" noMove="1" noResize="1" noEditPoints="1" noAdjustHandles="1" noChangeArrowheads="1" noChangeShapeType="1" noTextEdit="1"/>
                </p:cNvSpPr>
                <p:nvPr/>
              </p:nvSpPr>
              <p:spPr>
                <a:xfrm>
                  <a:off x="5893881" y="3892754"/>
                  <a:ext cx="435935"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807972B-A714-E342-8234-F9556634F16E}"/>
                    </a:ext>
                  </a:extLst>
                </p:cNvPr>
                <p:cNvSpPr txBox="1"/>
                <p:nvPr/>
              </p:nvSpPr>
              <p:spPr>
                <a:xfrm>
                  <a:off x="5893881" y="4735970"/>
                  <a:ext cx="43593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𝑤</m:t>
                        </m:r>
                      </m:oMath>
                    </m:oMathPara>
                  </a14:m>
                  <a:endParaRPr lang="en-US" sz="2000" dirty="0"/>
                </a:p>
              </p:txBody>
            </p:sp>
          </mc:Choice>
          <mc:Fallback xmlns="">
            <p:sp>
              <p:nvSpPr>
                <p:cNvPr id="13" name="TextBox 12">
                  <a:extLst>
                    <a:ext uri="{FF2B5EF4-FFF2-40B4-BE49-F238E27FC236}">
                      <a16:creationId xmlns:a16="http://schemas.microsoft.com/office/drawing/2014/main" id="{4807972B-A714-E342-8234-F9556634F16E}"/>
                    </a:ext>
                  </a:extLst>
                </p:cNvPr>
                <p:cNvSpPr txBox="1">
                  <a:spLocks noRot="1" noChangeAspect="1" noMove="1" noResize="1" noEditPoints="1" noAdjustHandles="1" noChangeArrowheads="1" noChangeShapeType="1" noTextEdit="1"/>
                </p:cNvSpPr>
                <p:nvPr/>
              </p:nvSpPr>
              <p:spPr>
                <a:xfrm>
                  <a:off x="5893881" y="4735970"/>
                  <a:ext cx="435935" cy="400110"/>
                </a:xfrm>
                <a:prstGeom prst="rect">
                  <a:avLst/>
                </a:prstGeom>
                <a:blipFill>
                  <a:blip r:embed="rId5"/>
                  <a:stretch>
                    <a:fillRect/>
                  </a:stretch>
                </a:blipFill>
              </p:spPr>
              <p:txBody>
                <a:bodyPr/>
                <a:lstStyle/>
                <a:p>
                  <a:r>
                    <a:rPr lang="en-US">
                      <a:noFill/>
                    </a:rPr>
                    <a:t> </a:t>
                  </a:r>
                </a:p>
              </p:txBody>
            </p:sp>
          </mc:Fallback>
        </mc:AlternateContent>
      </p:grpSp>
      <p:sp>
        <p:nvSpPr>
          <p:cNvPr id="15" name="직사각형 14"/>
          <p:cNvSpPr/>
          <p:nvPr/>
        </p:nvSpPr>
        <p:spPr>
          <a:xfrm>
            <a:off x="685300" y="1844824"/>
            <a:ext cx="4456669" cy="400110"/>
          </a:xfrm>
          <a:prstGeom prst="rect">
            <a:avLst/>
          </a:prstGeom>
        </p:spPr>
        <p:txBody>
          <a:bodyPr wrap="none">
            <a:spAutoFit/>
          </a:bodyPr>
          <a:lstStyle/>
          <a:p>
            <a:r>
              <a:rPr lang="en-US" altLang="ko-KR" sz="2000" dirty="0">
                <a:latin typeface="Arial" panose="020B0604020202020204" pitchFamily="34" charset="0"/>
                <a:cs typeface="Arial" panose="020B0604020202020204" pitchFamily="34" charset="0"/>
              </a:rPr>
              <a:t>Example: SIRS model (e.g. pertussis)</a:t>
            </a:r>
          </a:p>
        </p:txBody>
      </p:sp>
      <p:pic>
        <p:nvPicPr>
          <p:cNvPr id="17" name="그림 16">
            <a:extLst>
              <a:ext uri="{FF2B5EF4-FFF2-40B4-BE49-F238E27FC236}">
                <a16:creationId xmlns:a16="http://schemas.microsoft.com/office/drawing/2014/main" id="{1B4033B5-6AA2-46FA-97DD-A368E627BE78}"/>
              </a:ext>
            </a:extLst>
          </p:cNvPr>
          <p:cNvPicPr>
            <a:picLocks noChangeAspect="1"/>
          </p:cNvPicPr>
          <p:nvPr/>
        </p:nvPicPr>
        <p:blipFill>
          <a:blip r:embed="rId6"/>
          <a:stretch>
            <a:fillRect/>
          </a:stretch>
        </p:blipFill>
        <p:spPr>
          <a:xfrm>
            <a:off x="755576" y="3861048"/>
            <a:ext cx="2390414" cy="2266058"/>
          </a:xfrm>
          <a:prstGeom prst="rect">
            <a:avLst/>
          </a:prstGeom>
        </p:spPr>
      </p:pic>
      <p:pic>
        <p:nvPicPr>
          <p:cNvPr id="19" name="그림 18">
            <a:extLst>
              <a:ext uri="{FF2B5EF4-FFF2-40B4-BE49-F238E27FC236}">
                <a16:creationId xmlns:a16="http://schemas.microsoft.com/office/drawing/2014/main" id="{EA2D7898-A5FE-40A6-890D-9BF14A24CBCF}"/>
              </a:ext>
            </a:extLst>
          </p:cNvPr>
          <p:cNvPicPr>
            <a:picLocks noChangeAspect="1"/>
          </p:cNvPicPr>
          <p:nvPr/>
        </p:nvPicPr>
        <p:blipFill rotWithShape="1">
          <a:blip r:embed="rId7"/>
          <a:srcRect t="13367"/>
          <a:stretch/>
        </p:blipFill>
        <p:spPr>
          <a:xfrm>
            <a:off x="3361737" y="4128970"/>
            <a:ext cx="2529413" cy="2160000"/>
          </a:xfrm>
          <a:prstGeom prst="rect">
            <a:avLst/>
          </a:prstGeom>
        </p:spPr>
      </p:pic>
      <p:pic>
        <p:nvPicPr>
          <p:cNvPr id="20" name="그림 19">
            <a:extLst>
              <a:ext uri="{FF2B5EF4-FFF2-40B4-BE49-F238E27FC236}">
                <a16:creationId xmlns:a16="http://schemas.microsoft.com/office/drawing/2014/main" id="{4D1FCE9D-DBBF-474B-AA09-184ADC50B78D}"/>
              </a:ext>
            </a:extLst>
          </p:cNvPr>
          <p:cNvPicPr>
            <a:picLocks noChangeAspect="1"/>
          </p:cNvPicPr>
          <p:nvPr/>
        </p:nvPicPr>
        <p:blipFill rotWithShape="1">
          <a:blip r:embed="rId8"/>
          <a:srcRect t="13367"/>
          <a:stretch/>
        </p:blipFill>
        <p:spPr>
          <a:xfrm>
            <a:off x="6003028" y="4123668"/>
            <a:ext cx="2529412" cy="2160000"/>
          </a:xfrm>
          <a:prstGeom prst="rect">
            <a:avLst/>
          </a:prstGeom>
        </p:spPr>
      </p:pic>
      <p:cxnSp>
        <p:nvCxnSpPr>
          <p:cNvPr id="21" name="직선 화살표 연결선 20">
            <a:extLst>
              <a:ext uri="{FF2B5EF4-FFF2-40B4-BE49-F238E27FC236}">
                <a16:creationId xmlns:a16="http://schemas.microsoft.com/office/drawing/2014/main" id="{D947503B-E04E-441C-A9B4-498D405E0979}"/>
              </a:ext>
            </a:extLst>
          </p:cNvPr>
          <p:cNvCxnSpPr/>
          <p:nvPr/>
        </p:nvCxnSpPr>
        <p:spPr>
          <a:xfrm flipV="1">
            <a:off x="2774632" y="5176791"/>
            <a:ext cx="1364808" cy="20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직선 화살표 연결선 23">
            <a:extLst>
              <a:ext uri="{FF2B5EF4-FFF2-40B4-BE49-F238E27FC236}">
                <a16:creationId xmlns:a16="http://schemas.microsoft.com/office/drawing/2014/main" id="{AAC22834-195A-46E9-A1F5-E369359CD840}"/>
              </a:ext>
            </a:extLst>
          </p:cNvPr>
          <p:cNvCxnSpPr>
            <a:cxnSpLocks/>
          </p:cNvCxnSpPr>
          <p:nvPr/>
        </p:nvCxnSpPr>
        <p:spPr>
          <a:xfrm flipV="1">
            <a:off x="2850761" y="4842788"/>
            <a:ext cx="1682911" cy="1308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05967676-2CB5-4E2E-867A-865F3EAB514E}"/>
              </a:ext>
            </a:extLst>
          </p:cNvPr>
          <p:cNvCxnSpPr>
            <a:cxnSpLocks/>
          </p:cNvCxnSpPr>
          <p:nvPr/>
        </p:nvCxnSpPr>
        <p:spPr>
          <a:xfrm flipV="1">
            <a:off x="2843412" y="4722453"/>
            <a:ext cx="2016620" cy="1721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직사각형 27"/>
              <p:cNvSpPr/>
              <p:nvPr/>
            </p:nvSpPr>
            <p:spPr>
              <a:xfrm>
                <a:off x="3864609" y="6211950"/>
                <a:ext cx="4397672" cy="307777"/>
              </a:xfrm>
              <a:prstGeom prst="rect">
                <a:avLst/>
              </a:prstGeom>
            </p:spPr>
            <p:txBody>
              <a:bodyPr wrap="square">
                <a:spAutoFit/>
              </a:bodyPr>
              <a:lstStyle/>
              <a:p>
                <a:pPr algn="ctr"/>
                <a:r>
                  <a:rPr lang="en-US" altLang="ko-KR" sz="1400" dirty="0">
                    <a:latin typeface="Arial" panose="020B0604020202020204" pitchFamily="34" charset="0"/>
                    <a:cs typeface="Arial" panose="020B0604020202020204" pitchFamily="34" charset="0"/>
                  </a:rPr>
                  <a:t>Comparing the effect of </a:t>
                </a:r>
                <a14:m>
                  <m:oMath xmlns:m="http://schemas.openxmlformats.org/officeDocument/2006/math">
                    <m:r>
                      <a:rPr lang="en-US" altLang="ko-KR" sz="1400" i="1" dirty="0">
                        <a:latin typeface="Cambria Math" panose="02040503050406030204" pitchFamily="18" charset="0"/>
                      </a:rPr>
                      <m:t>𝛽</m:t>
                    </m:r>
                  </m:oMath>
                </a14:m>
                <a:r>
                  <a:rPr lang="en-US" altLang="ko-KR" sz="1400" dirty="0">
                    <a:latin typeface="Arial" panose="020B0604020202020204" pitchFamily="34" charset="0"/>
                    <a:cs typeface="Arial" panose="020B0604020202020204" pitchFamily="34" charset="0"/>
                  </a:rPr>
                  <a:t> for two different values of </a:t>
                </a:r>
                <a14:m>
                  <m:oMath xmlns:m="http://schemas.openxmlformats.org/officeDocument/2006/math">
                    <m:r>
                      <a:rPr lang="en-US" altLang="ko-KR" sz="1400" i="1" dirty="0">
                        <a:latin typeface="Cambria Math" panose="02040503050406030204" pitchFamily="18" charset="0"/>
                      </a:rPr>
                      <m:t>𝑟</m:t>
                    </m:r>
                  </m:oMath>
                </a14:m>
                <a:endParaRPr lang="en-US" altLang="ko-KR" sz="1400" dirty="0">
                  <a:latin typeface="Arial" panose="020B0604020202020204" pitchFamily="34" charset="0"/>
                  <a:cs typeface="Arial" panose="020B0604020202020204" pitchFamily="34" charset="0"/>
                </a:endParaRPr>
              </a:p>
            </p:txBody>
          </p:sp>
        </mc:Choice>
        <mc:Fallback xmlns="">
          <p:sp>
            <p:nvSpPr>
              <p:cNvPr id="28" name="직사각형 27"/>
              <p:cNvSpPr>
                <a:spLocks noRot="1" noChangeAspect="1" noMove="1" noResize="1" noEditPoints="1" noAdjustHandles="1" noChangeArrowheads="1" noChangeShapeType="1" noTextEdit="1"/>
              </p:cNvSpPr>
              <p:nvPr/>
            </p:nvSpPr>
            <p:spPr>
              <a:xfrm>
                <a:off x="3864609" y="6211950"/>
                <a:ext cx="4397672" cy="307777"/>
              </a:xfrm>
              <a:prstGeom prst="rect">
                <a:avLst/>
              </a:prstGeom>
              <a:blipFill>
                <a:blip r:embed="rId9"/>
                <a:stretch>
                  <a:fillRect t="-3922" b="-1960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684726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Representing results: </a:t>
            </a:r>
            <a:r>
              <a:rPr lang="en-US" altLang="ko-KR" dirty="0">
                <a:cs typeface="Arial"/>
              </a:rPr>
              <a:t>Histogram</a:t>
            </a:r>
            <a:endParaRPr lang="ko-KR" altLang="en-US" dirty="0"/>
          </a:p>
        </p:txBody>
      </p:sp>
      <mc:AlternateContent xmlns:mc="http://schemas.openxmlformats.org/markup-compatibility/2006" xmlns:a14="http://schemas.microsoft.com/office/drawing/2010/main">
        <mc:Choice Requires="a14">
          <p:sp>
            <p:nvSpPr>
              <p:cNvPr id="3" name="부제목 2"/>
              <p:cNvSpPr>
                <a:spLocks noGrp="1"/>
              </p:cNvSpPr>
              <p:nvPr>
                <p:ph type="subTitle" idx="1"/>
              </p:nvPr>
            </p:nvSpPr>
            <p:spPr>
              <a:xfrm>
                <a:off x="495156" y="1676060"/>
                <a:ext cx="8143932" cy="4572032"/>
              </a:xfrm>
            </p:spPr>
            <p:txBody>
              <a:bodyPr>
                <a:normAutofit/>
              </a:bodyPr>
              <a:lstStyle/>
              <a:p>
                <a:pPr algn="ctr"/>
                <a:r>
                  <a:rPr lang="en-US" altLang="ko-KR" sz="1800" dirty="0">
                    <a:cs typeface="Arial" panose="020B0604020202020204" pitchFamily="34" charset="0"/>
                  </a:rPr>
                  <a:t>To investigate the joint effect of varying the parameters, </a:t>
                </a:r>
              </a:p>
              <a:p>
                <a:pPr algn="ctr"/>
                <a:r>
                  <a:rPr lang="en-US" altLang="ko-KR" sz="1800" dirty="0">
                    <a:cs typeface="Arial" panose="020B0604020202020204" pitchFamily="34" charset="0"/>
                  </a:rPr>
                  <a:t>sample </a:t>
                </a:r>
                <a14:m>
                  <m:oMath xmlns:m="http://schemas.openxmlformats.org/officeDocument/2006/math">
                    <m:r>
                      <a:rPr lang="en-US" altLang="ko-KR" sz="1800" i="1">
                        <a:latin typeface="Cambria Math" panose="02040503050406030204" pitchFamily="18" charset="0"/>
                      </a:rPr>
                      <m:t>𝛽</m:t>
                    </m:r>
                    <m:r>
                      <a:rPr lang="en-US" altLang="ko-KR" sz="1800" i="1">
                        <a:latin typeface="Cambria Math" panose="02040503050406030204" pitchFamily="18" charset="0"/>
                      </a:rPr>
                      <m:t>~</m:t>
                    </m:r>
                    <m:r>
                      <m:rPr>
                        <m:nor/>
                      </m:rPr>
                      <a:rPr lang="en-US" altLang="ko-KR" sz="1800">
                        <a:cs typeface="Arial" panose="020B0604020202020204" pitchFamily="34" charset="0"/>
                      </a:rPr>
                      <m:t>U</m:t>
                    </m:r>
                    <m:r>
                      <a:rPr lang="en-US" altLang="ko-KR" sz="1800" i="1">
                        <a:latin typeface="Cambria Math" panose="02040503050406030204" pitchFamily="18" charset="0"/>
                      </a:rPr>
                      <m:t> [0.1, 0.9]</m:t>
                    </m:r>
                  </m:oMath>
                </a14:m>
                <a:r>
                  <a:rPr lang="en-US" altLang="ko-KR" sz="1800" dirty="0">
                    <a:cs typeface="Arial" panose="020B0604020202020204" pitchFamily="34" charset="0"/>
                  </a:rPr>
                  <a:t>, </a:t>
                </a:r>
                <a14:m>
                  <m:oMath xmlns:m="http://schemas.openxmlformats.org/officeDocument/2006/math">
                    <m:r>
                      <a:rPr lang="en-US" altLang="ko-KR" sz="1800" i="1">
                        <a:latin typeface="Cambria Math" panose="02040503050406030204" pitchFamily="18" charset="0"/>
                      </a:rPr>
                      <m:t>𝑟</m:t>
                    </m:r>
                    <m:r>
                      <a:rPr lang="en-US" altLang="ko-KR" sz="1800" i="1">
                        <a:latin typeface="Cambria Math" panose="02040503050406030204" pitchFamily="18" charset="0"/>
                      </a:rPr>
                      <m:t>~</m:t>
                    </m:r>
                    <m:r>
                      <m:rPr>
                        <m:nor/>
                      </m:rPr>
                      <a:rPr lang="en-US" altLang="ko-KR" sz="1800">
                        <a:cs typeface="Arial" panose="020B0604020202020204" pitchFamily="34" charset="0"/>
                      </a:rPr>
                      <m:t>U</m:t>
                    </m:r>
                    <m:r>
                      <a:rPr lang="en-US" altLang="ko-KR" sz="1800" i="1">
                        <a:latin typeface="Cambria Math" panose="02040503050406030204" pitchFamily="18" charset="0"/>
                      </a:rPr>
                      <m:t> [0.01, 0.09]</m:t>
                    </m:r>
                  </m:oMath>
                </a14:m>
                <a:r>
                  <a:rPr lang="en-US" altLang="ko-KR" sz="1800" dirty="0">
                    <a:cs typeface="Arial" panose="020B0604020202020204" pitchFamily="34" charset="0"/>
                  </a:rPr>
                  <a:t>, </a:t>
                </a:r>
                <a14:m>
                  <m:oMath xmlns:m="http://schemas.openxmlformats.org/officeDocument/2006/math">
                    <m:r>
                      <a:rPr lang="en-US" altLang="ko-KR" sz="1800" i="1">
                        <a:latin typeface="Cambria Math" panose="02040503050406030204" pitchFamily="18" charset="0"/>
                      </a:rPr>
                      <m:t>𝑤</m:t>
                    </m:r>
                    <m:r>
                      <a:rPr lang="en-US" altLang="ko-KR" sz="1800" i="1">
                        <a:latin typeface="Cambria Math" panose="02040503050406030204" pitchFamily="18" charset="0"/>
                      </a:rPr>
                      <m:t>~</m:t>
                    </m:r>
                    <m:r>
                      <m:rPr>
                        <m:nor/>
                      </m:rPr>
                      <a:rPr lang="en-US" altLang="ko-KR" sz="1800">
                        <a:cs typeface="Arial" panose="020B0604020202020204" pitchFamily="34" charset="0"/>
                      </a:rPr>
                      <m:t>U</m:t>
                    </m:r>
                    <m:r>
                      <a:rPr lang="en-US" altLang="ko-KR" sz="1800" i="1">
                        <a:latin typeface="Cambria Math" panose="02040503050406030204" pitchFamily="18" charset="0"/>
                      </a:rPr>
                      <m:t> [0.01, 0.09]</m:t>
                    </m:r>
                  </m:oMath>
                </a14:m>
                <a:endParaRPr lang="en-US" altLang="ko-KR" sz="1800" dirty="0">
                  <a:cs typeface="Arial" panose="020B0604020202020204" pitchFamily="34" charset="0"/>
                </a:endParaRPr>
              </a:p>
              <a:p>
                <a:endParaRPr lang="ko-KR" altLang="en-US" sz="1800" dirty="0">
                  <a:cs typeface="Arial" panose="020B0604020202020204" pitchFamily="34" charset="0"/>
                </a:endParaRPr>
              </a:p>
            </p:txBody>
          </p:sp>
        </mc:Choice>
        <mc:Fallback xmlns="">
          <p:sp>
            <p:nvSpPr>
              <p:cNvPr id="3" name="부제목 2"/>
              <p:cNvSpPr>
                <a:spLocks noGrp="1" noRot="1" noChangeAspect="1" noMove="1" noResize="1" noEditPoints="1" noAdjustHandles="1" noChangeArrowheads="1" noChangeShapeType="1" noTextEdit="1"/>
              </p:cNvSpPr>
              <p:nvPr>
                <p:ph type="subTitle" idx="1"/>
              </p:nvPr>
            </p:nvSpPr>
            <p:spPr>
              <a:xfrm>
                <a:off x="495156" y="1676060"/>
                <a:ext cx="8143932" cy="4572032"/>
              </a:xfrm>
              <a:blipFill>
                <a:blip r:embed="rId3"/>
                <a:stretch>
                  <a:fillRect t="-133"/>
                </a:stretch>
              </a:blipFill>
            </p:spPr>
            <p:txBody>
              <a:bodyPr/>
              <a:lstStyle/>
              <a:p>
                <a:r>
                  <a:rPr lang="ko-KR" altLang="en-US">
                    <a:noFill/>
                  </a:rPr>
                  <a:t> </a:t>
                </a:r>
              </a:p>
            </p:txBody>
          </p:sp>
        </mc:Fallback>
      </mc:AlternateContent>
      <p:sp>
        <p:nvSpPr>
          <p:cNvPr id="16" name="object 5">
            <a:extLst>
              <a:ext uri="{FF2B5EF4-FFF2-40B4-BE49-F238E27FC236}">
                <a16:creationId xmlns:a16="http://schemas.microsoft.com/office/drawing/2014/main" id="{002D7EA6-667B-6848-98F2-E38652C30D41}"/>
              </a:ext>
            </a:extLst>
          </p:cNvPr>
          <p:cNvSpPr/>
          <p:nvPr/>
        </p:nvSpPr>
        <p:spPr>
          <a:xfrm>
            <a:off x="2724149" y="3068960"/>
            <a:ext cx="3617282" cy="3179132"/>
          </a:xfrm>
          <a:prstGeom prst="rect">
            <a:avLst/>
          </a:prstGeom>
          <a:blipFill>
            <a:blip r:embed="rId4" cstate="print"/>
            <a:stretch>
              <a:fillRect/>
            </a:stretch>
          </a:blipFill>
        </p:spPr>
        <p:txBody>
          <a:bodyPr wrap="square" lIns="0" tIns="0" rIns="0" bIns="0" rtlCol="0"/>
          <a:lstStyle/>
          <a:p>
            <a:endParaRPr/>
          </a:p>
        </p:txBody>
      </p:sp>
      <p:sp>
        <p:nvSpPr>
          <p:cNvPr id="17" name="TextBox 16">
            <a:extLst>
              <a:ext uri="{FF2B5EF4-FFF2-40B4-BE49-F238E27FC236}">
                <a16:creationId xmlns:a16="http://schemas.microsoft.com/office/drawing/2014/main" id="{32CDDAD1-F97B-624C-9E42-C197C3E3585E}"/>
              </a:ext>
            </a:extLst>
          </p:cNvPr>
          <p:cNvSpPr txBox="1"/>
          <p:nvPr/>
        </p:nvSpPr>
        <p:spPr>
          <a:xfrm>
            <a:off x="1696995" y="2648712"/>
            <a:ext cx="575001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95% uncertainty interval is (0.16, 0.80)</a:t>
            </a:r>
          </a:p>
        </p:txBody>
      </p:sp>
      <p:cxnSp>
        <p:nvCxnSpPr>
          <p:cNvPr id="18" name="Straight Arrow Connector 7">
            <a:extLst>
              <a:ext uri="{FF2B5EF4-FFF2-40B4-BE49-F238E27FC236}">
                <a16:creationId xmlns:a16="http://schemas.microsoft.com/office/drawing/2014/main" id="{24EB916B-0E6B-6A4B-B452-26783D9ADBAC}"/>
              </a:ext>
            </a:extLst>
          </p:cNvPr>
          <p:cNvCxnSpPr/>
          <p:nvPr/>
        </p:nvCxnSpPr>
        <p:spPr>
          <a:xfrm flipH="1">
            <a:off x="3918537" y="2960378"/>
            <a:ext cx="404037" cy="4062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697B5B3-C01F-2C45-8C83-43B929526C9E}"/>
              </a:ext>
            </a:extLst>
          </p:cNvPr>
          <p:cNvCxnSpPr>
            <a:cxnSpLocks/>
          </p:cNvCxnSpPr>
          <p:nvPr/>
        </p:nvCxnSpPr>
        <p:spPr>
          <a:xfrm>
            <a:off x="5268871" y="2960378"/>
            <a:ext cx="404037" cy="4062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755576" y="6289575"/>
            <a:ext cx="8064896" cy="307777"/>
          </a:xfrm>
          <a:prstGeom prst="rect">
            <a:avLst/>
          </a:prstGeom>
        </p:spPr>
        <p:txBody>
          <a:bodyPr wrap="square">
            <a:spAutoFit/>
          </a:bodyPr>
          <a:lstStyle/>
          <a:p>
            <a:pPr algn="ctr"/>
            <a:r>
              <a:rPr lang="en-US" altLang="ko-KR" sz="1400" dirty="0">
                <a:cs typeface="Arial"/>
              </a:rPr>
              <a:t>Histogram showing </a:t>
            </a:r>
            <a:r>
              <a:rPr lang="en-US" altLang="ko-KR" sz="1400" spc="-5" dirty="0">
                <a:cs typeface="Arial"/>
              </a:rPr>
              <a:t>the </a:t>
            </a:r>
            <a:r>
              <a:rPr lang="en-US" altLang="ko-KR" sz="1400" dirty="0">
                <a:cs typeface="Arial"/>
              </a:rPr>
              <a:t>distribution of outcome values across 10,000</a:t>
            </a:r>
            <a:r>
              <a:rPr lang="en-US" altLang="ko-KR" sz="1400" spc="-15" dirty="0">
                <a:cs typeface="Arial"/>
              </a:rPr>
              <a:t> </a:t>
            </a:r>
            <a:r>
              <a:rPr lang="en-US" altLang="ko-KR" sz="1400" dirty="0">
                <a:cs typeface="Arial"/>
              </a:rPr>
              <a:t>samples</a:t>
            </a:r>
          </a:p>
        </p:txBody>
      </p:sp>
    </p:spTree>
    <p:extLst>
      <p:ext uri="{BB962C8B-B14F-4D97-AF65-F5344CB8AC3E}">
        <p14:creationId xmlns:p14="http://schemas.microsoft.com/office/powerpoint/2010/main" val="243969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sz="3000" dirty="0"/>
              <a:t>Representing results:</a:t>
            </a:r>
            <a:r>
              <a:rPr lang="en-US" altLang="ko-KR" sz="2800" dirty="0"/>
              <a:t> Statistical model</a:t>
            </a:r>
            <a:endParaRPr lang="ko-KR" altLang="en-US" sz="3000" dirty="0"/>
          </a:p>
        </p:txBody>
      </p:sp>
      <p:sp>
        <p:nvSpPr>
          <p:cNvPr id="3" name="부제목 2"/>
          <p:cNvSpPr>
            <a:spLocks noGrp="1"/>
          </p:cNvSpPr>
          <p:nvPr>
            <p:ph type="subTitle" idx="1"/>
          </p:nvPr>
        </p:nvSpPr>
        <p:spPr>
          <a:xfrm>
            <a:off x="675400" y="1785926"/>
            <a:ext cx="8001056" cy="4572032"/>
          </a:xfrm>
        </p:spPr>
        <p:txBody>
          <a:bodyPr/>
          <a:lstStyle/>
          <a:p>
            <a:r>
              <a:rPr lang="en-US" altLang="ko-KR" dirty="0"/>
              <a:t>Construct a statistical (e.g. linear) model of the association between the outcome variable and each of the input parameters, parameterized using the sampled parameter sets. </a:t>
            </a:r>
          </a:p>
          <a:p>
            <a:endParaRPr lang="en-US" altLang="ko-KR" dirty="0"/>
          </a:p>
          <a:p>
            <a:endParaRPr lang="ko-KR" altLang="en-US" dirty="0"/>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7969A23F-3090-6146-AE53-3CB01EF5738C}"/>
                  </a:ext>
                </a:extLst>
              </p:cNvPr>
              <p:cNvSpPr txBox="1">
                <a:spLocks/>
              </p:cNvSpPr>
              <p:nvPr/>
            </p:nvSpPr>
            <p:spPr>
              <a:xfrm>
                <a:off x="900138" y="3068960"/>
                <a:ext cx="7886700" cy="510746"/>
              </a:xfrm>
              <a:prstGeom prst="rect">
                <a:avLst/>
              </a:prstGeom>
            </p:spPr>
            <p:txBody>
              <a:bodyPr vert="horz">
                <a:normAutofit/>
              </a:bodyPr>
              <a:lstStyle>
                <a:lvl1pPr marL="0" indent="0" algn="l" rtl="0" eaLnBrk="1" latinLnBrk="1" hangingPunct="1">
                  <a:lnSpc>
                    <a:spcPct val="120000"/>
                  </a:lnSpc>
                  <a:spcBef>
                    <a:spcPts val="600"/>
                  </a:spcBef>
                  <a:buClr>
                    <a:schemeClr val="accent1"/>
                  </a:buClr>
                  <a:buSzPct val="76000"/>
                  <a:buFont typeface="Wingdings 3"/>
                  <a:buNone/>
                  <a:defRPr kumimoji="0" sz="2000" kern="1200" baseline="0">
                    <a:solidFill>
                      <a:schemeClr val="tx1"/>
                    </a:solidFill>
                    <a:latin typeface="Arial" panose="020B0604020202020204" pitchFamily="34" charset="0"/>
                    <a:ea typeface="맑은 고딕" panose="020B0503020000020004" pitchFamily="50" charset="-127"/>
                    <a:cs typeface="+mj-cs"/>
                  </a:defRPr>
                </a:lvl1pPr>
                <a:lvl2pPr marL="457200" indent="0" algn="ctr" rtl="0" eaLnBrk="1" latinLnBrk="1"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1"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1"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1"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1"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1"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1"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1"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𝑖</m:t>
                          </m:r>
                        </m:sub>
                      </m:sSub>
                      <m:r>
                        <a:rPr lang="en-US" b="0" i="1" smtClean="0">
                          <a:latin typeface="Cambria Math" panose="02040503050406030204" pitchFamily="18" charset="0"/>
                        </a:rPr>
                        <m:t> </m:t>
                      </m:r>
                      <m:r>
                        <a:rPr lang="en-US" i="1" smtClean="0">
                          <a:latin typeface="Cambria Math" panose="02040503050406030204" pitchFamily="18" charset="0"/>
                        </a:rPr>
                        <m:t>~</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1</m:t>
                          </m:r>
                        </m:sub>
                      </m:sSub>
                      <m:sSub>
                        <m:sSubPr>
                          <m:ctrlPr>
                            <a:rPr lang="en-US" i="1" smtClean="0">
                              <a:latin typeface="Cambria Math" panose="02040503050406030204" pitchFamily="18" charset="0"/>
                            </a:rPr>
                          </m:ctrlPr>
                        </m:sSubPr>
                        <m:e>
                          <m:r>
                            <a:rPr lang="en-US" i="1" smtClean="0">
                              <a:latin typeface="Cambria Math" panose="02040503050406030204" pitchFamily="18" charset="0"/>
                            </a:rPr>
                            <m:t>𝛽</m:t>
                          </m:r>
                        </m:e>
                        <m:sub>
                          <m:r>
                            <a:rPr lang="en-US" i="1" smtClean="0">
                              <a:latin typeface="Cambria Math" panose="02040503050406030204" pitchFamily="18" charset="0"/>
                            </a:rPr>
                            <m:t>𝑖</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2</m:t>
                          </m:r>
                        </m:sub>
                      </m:sSub>
                      <m:sSub>
                        <m:sSubPr>
                          <m:ctrlPr>
                            <a:rPr lang="en-US" i="1" smtClean="0">
                              <a:latin typeface="Cambria Math" panose="02040503050406030204" pitchFamily="18" charset="0"/>
                            </a:rPr>
                          </m:ctrlPr>
                        </m:sSubPr>
                        <m:e>
                          <m:r>
                            <a:rPr lang="en-US" i="1" smtClean="0">
                              <a:latin typeface="Cambria Math" panose="02040503050406030204" pitchFamily="18" charset="0"/>
                            </a:rPr>
                            <m:t>𝑟</m:t>
                          </m:r>
                        </m:e>
                        <m:sub>
                          <m:r>
                            <a:rPr lang="en-US" i="1" smtClean="0">
                              <a:latin typeface="Cambria Math" panose="02040503050406030204" pitchFamily="18" charset="0"/>
                            </a:rPr>
                            <m:t>𝑖</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3</m:t>
                          </m:r>
                        </m:sub>
                      </m:sSub>
                      <m:sSub>
                        <m:sSubPr>
                          <m:ctrlPr>
                            <a:rPr lang="en-US" i="1" smtClean="0">
                              <a:latin typeface="Cambria Math" panose="02040503050406030204" pitchFamily="18" charset="0"/>
                            </a:rPr>
                          </m:ctrlPr>
                        </m:sSubPr>
                        <m:e>
                          <m:r>
                            <a:rPr lang="en-US" i="1" smtClean="0">
                              <a:latin typeface="Cambria Math" panose="02040503050406030204" pitchFamily="18" charset="0"/>
                            </a:rPr>
                            <m:t>𝑤</m:t>
                          </m:r>
                        </m:e>
                        <m:sub>
                          <m:r>
                            <a:rPr lang="en-US" i="1" smtClean="0">
                              <a:latin typeface="Cambria Math" panose="02040503050406030204" pitchFamily="18" charset="0"/>
                            </a:rPr>
                            <m:t>𝑖</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𝜀</m:t>
                          </m:r>
                        </m:e>
                        <m:sub>
                          <m:r>
                            <a:rPr lang="en-US" i="1" smtClean="0">
                              <a:latin typeface="Cambria Math" panose="02040503050406030204" pitchFamily="18" charset="0"/>
                            </a:rPr>
                            <m:t>𝑖</m:t>
                          </m:r>
                        </m:sub>
                      </m:sSub>
                      <m:r>
                        <a:rPr lang="en-US" i="1" smtClean="0">
                          <a:latin typeface="Cambria Math" panose="02040503050406030204" pitchFamily="18" charset="0"/>
                        </a:rPr>
                        <m:t>   (</m:t>
                      </m:r>
                      <m:r>
                        <a:rPr lang="en-US" i="1" smtClean="0">
                          <a:latin typeface="Cambria Math" panose="02040503050406030204" pitchFamily="18" charset="0"/>
                        </a:rPr>
                        <m:t>𝑖</m:t>
                      </m:r>
                      <m:r>
                        <a:rPr lang="en-US" i="1" smtClean="0">
                          <a:latin typeface="Cambria Math" panose="02040503050406030204" pitchFamily="18" charset="0"/>
                        </a:rPr>
                        <m:t>=1,…,10000)</m:t>
                      </m:r>
                    </m:oMath>
                  </m:oMathPara>
                </a14:m>
                <a:endParaRPr lang="en-US" dirty="0"/>
              </a:p>
            </p:txBody>
          </p:sp>
        </mc:Choice>
        <mc:Fallback xmlns="">
          <p:sp>
            <p:nvSpPr>
              <p:cNvPr id="16" name="Content Placeholder 2">
                <a:extLst>
                  <a:ext uri="{FF2B5EF4-FFF2-40B4-BE49-F238E27FC236}">
                    <a16:creationId xmlns:a16="http://schemas.microsoft.com/office/drawing/2014/main" id="{7969A23F-3090-6146-AE53-3CB01EF5738C}"/>
                  </a:ext>
                </a:extLst>
              </p:cNvPr>
              <p:cNvSpPr txBox="1">
                <a:spLocks noRot="1" noChangeAspect="1" noMove="1" noResize="1" noEditPoints="1" noAdjustHandles="1" noChangeArrowheads="1" noChangeShapeType="1" noTextEdit="1"/>
              </p:cNvSpPr>
              <p:nvPr/>
            </p:nvSpPr>
            <p:spPr>
              <a:xfrm>
                <a:off x="900138" y="3068960"/>
                <a:ext cx="7886700" cy="510746"/>
              </a:xfrm>
              <a:prstGeom prst="rect">
                <a:avLst/>
              </a:prstGeom>
              <a:blipFill>
                <a:blip r:embed="rId2"/>
                <a:stretch>
                  <a:fillRect/>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D28E74C2-5D7D-9E46-8B46-4DEDEFB12D7D}"/>
              </a:ext>
            </a:extLst>
          </p:cNvPr>
          <p:cNvSpPr txBox="1"/>
          <p:nvPr/>
        </p:nvSpPr>
        <p:spPr>
          <a:xfrm>
            <a:off x="1244668" y="3813753"/>
            <a:ext cx="1894567" cy="646331"/>
          </a:xfrm>
          <a:prstGeom prst="rect">
            <a:avLst/>
          </a:prstGeom>
          <a:noFill/>
        </p:spPr>
        <p:txBody>
          <a:bodyPr wrap="square" rtlCol="0">
            <a:spAutoFit/>
          </a:bodyPr>
          <a:lstStyle/>
          <a:p>
            <a:pPr algn="ctr" latinLnBrk="0"/>
            <a:r>
              <a:rPr lang="en-US" dirty="0"/>
              <a:t>% infected at  equilibrium</a:t>
            </a:r>
          </a:p>
        </p:txBody>
      </p:sp>
      <p:sp>
        <p:nvSpPr>
          <p:cNvPr id="18" name="TextBox 17">
            <a:extLst>
              <a:ext uri="{FF2B5EF4-FFF2-40B4-BE49-F238E27FC236}">
                <a16:creationId xmlns:a16="http://schemas.microsoft.com/office/drawing/2014/main" id="{0D45932B-C306-0247-86C6-17A7017E796B}"/>
              </a:ext>
            </a:extLst>
          </p:cNvPr>
          <p:cNvSpPr txBox="1"/>
          <p:nvPr/>
        </p:nvSpPr>
        <p:spPr>
          <a:xfrm>
            <a:off x="3333953" y="3782009"/>
            <a:ext cx="1435395" cy="646331"/>
          </a:xfrm>
          <a:prstGeom prst="rect">
            <a:avLst/>
          </a:prstGeom>
          <a:noFill/>
        </p:spPr>
        <p:txBody>
          <a:bodyPr wrap="square" rtlCol="0">
            <a:spAutoFit/>
          </a:bodyPr>
          <a:lstStyle/>
          <a:p>
            <a:pPr algn="ctr" latinLnBrk="0"/>
            <a:r>
              <a:rPr lang="en-US" dirty="0"/>
              <a:t>Input parameters</a:t>
            </a:r>
          </a:p>
        </p:txBody>
      </p:sp>
      <p:sp>
        <p:nvSpPr>
          <p:cNvPr id="19" name="TextBox 18">
            <a:extLst>
              <a:ext uri="{FF2B5EF4-FFF2-40B4-BE49-F238E27FC236}">
                <a16:creationId xmlns:a16="http://schemas.microsoft.com/office/drawing/2014/main" id="{E534456E-3D70-0242-BC2D-A93FFE3BB72D}"/>
              </a:ext>
            </a:extLst>
          </p:cNvPr>
          <p:cNvSpPr txBox="1"/>
          <p:nvPr/>
        </p:nvSpPr>
        <p:spPr>
          <a:xfrm>
            <a:off x="4932369" y="3782009"/>
            <a:ext cx="1360676" cy="369332"/>
          </a:xfrm>
          <a:prstGeom prst="rect">
            <a:avLst/>
          </a:prstGeom>
          <a:noFill/>
        </p:spPr>
        <p:txBody>
          <a:bodyPr wrap="square" rtlCol="0">
            <a:spAutoFit/>
          </a:bodyPr>
          <a:lstStyle/>
          <a:p>
            <a:pPr algn="ctr"/>
            <a:r>
              <a:rPr lang="en-US" dirty="0"/>
              <a:t>Error</a:t>
            </a:r>
          </a:p>
        </p:txBody>
      </p:sp>
      <p:cxnSp>
        <p:nvCxnSpPr>
          <p:cNvPr id="20" name="Straight Arrow Connector 8">
            <a:extLst>
              <a:ext uri="{FF2B5EF4-FFF2-40B4-BE49-F238E27FC236}">
                <a16:creationId xmlns:a16="http://schemas.microsoft.com/office/drawing/2014/main" id="{F4F935BF-084E-284E-8A8B-718B64477005}"/>
              </a:ext>
            </a:extLst>
          </p:cNvPr>
          <p:cNvCxnSpPr>
            <a:cxnSpLocks/>
            <a:stCxn id="19" idx="0"/>
          </p:cNvCxnSpPr>
          <p:nvPr/>
        </p:nvCxnSpPr>
        <p:spPr>
          <a:xfrm flipH="1" flipV="1">
            <a:off x="5220072" y="3475203"/>
            <a:ext cx="392635" cy="306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2">
            <a:extLst>
              <a:ext uri="{FF2B5EF4-FFF2-40B4-BE49-F238E27FC236}">
                <a16:creationId xmlns:a16="http://schemas.microsoft.com/office/drawing/2014/main" id="{D0D9669A-07E7-1643-B2B8-909CBE64DB71}"/>
              </a:ext>
            </a:extLst>
          </p:cNvPr>
          <p:cNvCxnSpPr>
            <a:cxnSpLocks/>
            <a:stCxn id="18" idx="0"/>
          </p:cNvCxnSpPr>
          <p:nvPr/>
        </p:nvCxnSpPr>
        <p:spPr>
          <a:xfrm flipH="1" flipV="1">
            <a:off x="3923928" y="3475203"/>
            <a:ext cx="127723" cy="306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4">
            <a:extLst>
              <a:ext uri="{FF2B5EF4-FFF2-40B4-BE49-F238E27FC236}">
                <a16:creationId xmlns:a16="http://schemas.microsoft.com/office/drawing/2014/main" id="{8FCA1BA6-DA0A-4448-8CA2-72316AF9F951}"/>
              </a:ext>
            </a:extLst>
          </p:cNvPr>
          <p:cNvCxnSpPr>
            <a:cxnSpLocks/>
          </p:cNvCxnSpPr>
          <p:nvPr/>
        </p:nvCxnSpPr>
        <p:spPr>
          <a:xfrm flipV="1">
            <a:off x="4214672" y="3479620"/>
            <a:ext cx="371857" cy="3023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6">
            <a:extLst>
              <a:ext uri="{FF2B5EF4-FFF2-40B4-BE49-F238E27FC236}">
                <a16:creationId xmlns:a16="http://schemas.microsoft.com/office/drawing/2014/main" id="{25AD84DF-8657-1440-B66C-C5245E175A02}"/>
              </a:ext>
            </a:extLst>
          </p:cNvPr>
          <p:cNvCxnSpPr>
            <a:cxnSpLocks/>
          </p:cNvCxnSpPr>
          <p:nvPr/>
        </p:nvCxnSpPr>
        <p:spPr>
          <a:xfrm flipH="1" flipV="1">
            <a:off x="3252477" y="3475203"/>
            <a:ext cx="605954" cy="306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8">
            <a:extLst>
              <a:ext uri="{FF2B5EF4-FFF2-40B4-BE49-F238E27FC236}">
                <a16:creationId xmlns:a16="http://schemas.microsoft.com/office/drawing/2014/main" id="{69970FD7-8564-904B-84F3-D61F1D4216D0}"/>
              </a:ext>
            </a:extLst>
          </p:cNvPr>
          <p:cNvCxnSpPr>
            <a:cxnSpLocks/>
          </p:cNvCxnSpPr>
          <p:nvPr/>
        </p:nvCxnSpPr>
        <p:spPr>
          <a:xfrm flipV="1">
            <a:off x="2344545" y="3505565"/>
            <a:ext cx="175873" cy="3484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object 38">
            <a:extLst>
              <a:ext uri="{FF2B5EF4-FFF2-40B4-BE49-F238E27FC236}">
                <a16:creationId xmlns:a16="http://schemas.microsoft.com/office/drawing/2014/main" id="{8472516A-5DBE-DC49-8BB2-24C5EDB00A82}"/>
              </a:ext>
            </a:extLst>
          </p:cNvPr>
          <p:cNvGraphicFramePr>
            <a:graphicFrameLocks noGrp="1"/>
          </p:cNvGraphicFramePr>
          <p:nvPr>
            <p:extLst>
              <p:ext uri="{D42A27DB-BD31-4B8C-83A1-F6EECF244321}">
                <p14:modId xmlns:p14="http://schemas.microsoft.com/office/powerpoint/2010/main" val="651595462"/>
              </p:ext>
            </p:extLst>
          </p:nvPr>
        </p:nvGraphicFramePr>
        <p:xfrm>
          <a:off x="1386106" y="4653136"/>
          <a:ext cx="6426254" cy="1666952"/>
        </p:xfrm>
        <a:graphic>
          <a:graphicData uri="http://schemas.openxmlformats.org/drawingml/2006/table">
            <a:tbl>
              <a:tblPr firstRow="1" bandRow="1">
                <a:tableStyleId>{5C22544A-7EE6-4342-B048-85BDC9FD1C3A}</a:tableStyleId>
              </a:tblPr>
              <a:tblGrid>
                <a:gridCol w="1245652">
                  <a:extLst>
                    <a:ext uri="{9D8B030D-6E8A-4147-A177-3AD203B41FA5}">
                      <a16:colId xmlns:a16="http://schemas.microsoft.com/office/drawing/2014/main" val="20000"/>
                    </a:ext>
                  </a:extLst>
                </a:gridCol>
                <a:gridCol w="1212972">
                  <a:extLst>
                    <a:ext uri="{9D8B030D-6E8A-4147-A177-3AD203B41FA5}">
                      <a16:colId xmlns:a16="http://schemas.microsoft.com/office/drawing/2014/main" val="20001"/>
                    </a:ext>
                  </a:extLst>
                </a:gridCol>
                <a:gridCol w="1272564">
                  <a:extLst>
                    <a:ext uri="{9D8B030D-6E8A-4147-A177-3AD203B41FA5}">
                      <a16:colId xmlns:a16="http://schemas.microsoft.com/office/drawing/2014/main" val="20002"/>
                    </a:ext>
                  </a:extLst>
                </a:gridCol>
                <a:gridCol w="1176446">
                  <a:extLst>
                    <a:ext uri="{9D8B030D-6E8A-4147-A177-3AD203B41FA5}">
                      <a16:colId xmlns:a16="http://schemas.microsoft.com/office/drawing/2014/main" val="20003"/>
                    </a:ext>
                  </a:extLst>
                </a:gridCol>
                <a:gridCol w="1518620">
                  <a:extLst>
                    <a:ext uri="{9D8B030D-6E8A-4147-A177-3AD203B41FA5}">
                      <a16:colId xmlns:a16="http://schemas.microsoft.com/office/drawing/2014/main" val="20004"/>
                    </a:ext>
                  </a:extLst>
                </a:gridCol>
              </a:tblGrid>
              <a:tr h="553572">
                <a:tc>
                  <a:txBody>
                    <a:bodyPr/>
                    <a:lstStyle/>
                    <a:p>
                      <a:pPr marL="28575" algn="ctr">
                        <a:lnSpc>
                          <a:spcPct val="100000"/>
                        </a:lnSpc>
                        <a:spcBef>
                          <a:spcPts val="130"/>
                        </a:spcBef>
                      </a:pPr>
                      <a:r>
                        <a:rPr sz="1400" spc="0" dirty="0"/>
                        <a:t>Coefficient</a:t>
                      </a:r>
                      <a:endParaRPr sz="1400" dirty="0">
                        <a:latin typeface="Arial"/>
                        <a:cs typeface="Arial"/>
                      </a:endParaRPr>
                    </a:p>
                  </a:txBody>
                  <a:tcPr marL="0" marR="0" marT="14329" marB="0" anchor="ctr"/>
                </a:tc>
                <a:tc>
                  <a:txBody>
                    <a:bodyPr/>
                    <a:lstStyle/>
                    <a:p>
                      <a:pPr marL="41910" algn="ctr">
                        <a:lnSpc>
                          <a:spcPct val="100000"/>
                        </a:lnSpc>
                        <a:spcBef>
                          <a:spcPts val="130"/>
                        </a:spcBef>
                      </a:pPr>
                      <a:r>
                        <a:rPr sz="1400" spc="5" dirty="0"/>
                        <a:t>Estimate</a:t>
                      </a:r>
                      <a:endParaRPr sz="1400" dirty="0">
                        <a:latin typeface="Arial"/>
                        <a:cs typeface="Arial"/>
                      </a:endParaRPr>
                    </a:p>
                  </a:txBody>
                  <a:tcPr marL="0" marR="0" marT="14329" marB="0" anchor="ctr"/>
                </a:tc>
                <a:tc>
                  <a:txBody>
                    <a:bodyPr/>
                    <a:lstStyle/>
                    <a:p>
                      <a:pPr marL="65405" marR="57150" algn="ctr" latinLnBrk="0">
                        <a:lnSpc>
                          <a:spcPct val="106000"/>
                        </a:lnSpc>
                        <a:spcBef>
                          <a:spcPts val="95"/>
                        </a:spcBef>
                      </a:pPr>
                      <a:r>
                        <a:rPr sz="1400" spc="-5" dirty="0"/>
                        <a:t>S</a:t>
                      </a:r>
                      <a:r>
                        <a:rPr sz="1400" dirty="0"/>
                        <a:t>t</a:t>
                      </a:r>
                      <a:r>
                        <a:rPr sz="1400" spc="-10" dirty="0"/>
                        <a:t>a</a:t>
                      </a:r>
                      <a:r>
                        <a:rPr sz="1400" dirty="0"/>
                        <a:t>nd</a:t>
                      </a:r>
                      <a:r>
                        <a:rPr sz="1400" spc="-10" dirty="0"/>
                        <a:t>a</a:t>
                      </a:r>
                      <a:r>
                        <a:rPr sz="1400" dirty="0"/>
                        <a:t>rd  </a:t>
                      </a:r>
                      <a:r>
                        <a:rPr sz="1400" spc="5" dirty="0"/>
                        <a:t>Error</a:t>
                      </a:r>
                      <a:endParaRPr sz="1400" dirty="0">
                        <a:latin typeface="Arial"/>
                        <a:cs typeface="Arial"/>
                      </a:endParaRPr>
                    </a:p>
                  </a:txBody>
                  <a:tcPr marL="0" marR="0" marT="10471" marB="0" anchor="ctr"/>
                </a:tc>
                <a:tc>
                  <a:txBody>
                    <a:bodyPr/>
                    <a:lstStyle/>
                    <a:p>
                      <a:pPr marL="69850" algn="ctr">
                        <a:lnSpc>
                          <a:spcPct val="100000"/>
                        </a:lnSpc>
                        <a:spcBef>
                          <a:spcPts val="130"/>
                        </a:spcBef>
                      </a:pPr>
                      <a:r>
                        <a:rPr sz="1400" spc="5" dirty="0"/>
                        <a:t>t-value</a:t>
                      </a:r>
                      <a:endParaRPr sz="1400" dirty="0">
                        <a:latin typeface="Arial"/>
                        <a:cs typeface="Arial"/>
                      </a:endParaRPr>
                    </a:p>
                  </a:txBody>
                  <a:tcPr marL="0" marR="0" marT="14329" marB="0" anchor="ctr"/>
                </a:tc>
                <a:tc>
                  <a:txBody>
                    <a:bodyPr/>
                    <a:lstStyle/>
                    <a:p>
                      <a:pPr marL="106045" algn="ctr">
                        <a:lnSpc>
                          <a:spcPct val="100000"/>
                        </a:lnSpc>
                        <a:spcBef>
                          <a:spcPts val="130"/>
                        </a:spcBef>
                      </a:pPr>
                      <a:r>
                        <a:rPr sz="1400" spc="5" dirty="0"/>
                        <a:t>P-value</a:t>
                      </a:r>
                      <a:endParaRPr sz="1400" dirty="0">
                        <a:latin typeface="Arial"/>
                        <a:cs typeface="Arial"/>
                      </a:endParaRPr>
                    </a:p>
                  </a:txBody>
                  <a:tcPr marL="0" marR="0" marT="14329" marB="0" anchor="ctr"/>
                </a:tc>
                <a:extLst>
                  <a:ext uri="{0D108BD9-81ED-4DB2-BD59-A6C34878D82A}">
                    <a16:rowId xmlns:a16="http://schemas.microsoft.com/office/drawing/2014/main" val="10000"/>
                  </a:ext>
                </a:extLst>
              </a:tr>
              <a:tr h="278345">
                <a:tc>
                  <a:txBody>
                    <a:bodyPr/>
                    <a:lstStyle/>
                    <a:p>
                      <a:pPr marL="28575" algn="ctr">
                        <a:lnSpc>
                          <a:spcPct val="100000"/>
                        </a:lnSpc>
                        <a:spcBef>
                          <a:spcPts val="130"/>
                        </a:spcBef>
                      </a:pPr>
                      <a:r>
                        <a:rPr sz="1400" spc="0" dirty="0"/>
                        <a:t>Intercept</a:t>
                      </a:r>
                      <a:endParaRPr sz="1400">
                        <a:latin typeface="Arial"/>
                        <a:cs typeface="Arial"/>
                      </a:endParaRPr>
                    </a:p>
                  </a:txBody>
                  <a:tcPr marL="0" marR="0" marT="14329" marB="0" anchor="ctr"/>
                </a:tc>
                <a:tc>
                  <a:txBody>
                    <a:bodyPr/>
                    <a:lstStyle/>
                    <a:p>
                      <a:pPr marL="41910" algn="ctr">
                        <a:lnSpc>
                          <a:spcPct val="100000"/>
                        </a:lnSpc>
                        <a:spcBef>
                          <a:spcPts val="130"/>
                        </a:spcBef>
                      </a:pPr>
                      <a:r>
                        <a:rPr sz="1400" spc="0" dirty="0"/>
                        <a:t>0.486526</a:t>
                      </a:r>
                      <a:endParaRPr sz="1400" dirty="0">
                        <a:latin typeface="Arial"/>
                        <a:cs typeface="Arial"/>
                      </a:endParaRPr>
                    </a:p>
                  </a:txBody>
                  <a:tcPr marL="0" marR="0" marT="14329" marB="0" anchor="ctr"/>
                </a:tc>
                <a:tc>
                  <a:txBody>
                    <a:bodyPr/>
                    <a:lstStyle/>
                    <a:p>
                      <a:pPr marR="5715" algn="ctr">
                        <a:lnSpc>
                          <a:spcPct val="100000"/>
                        </a:lnSpc>
                        <a:spcBef>
                          <a:spcPts val="130"/>
                        </a:spcBef>
                      </a:pPr>
                      <a:r>
                        <a:rPr sz="1400" spc="0" dirty="0"/>
                        <a:t>0.001859</a:t>
                      </a:r>
                      <a:endParaRPr sz="1400" dirty="0">
                        <a:latin typeface="Arial"/>
                        <a:cs typeface="Arial"/>
                      </a:endParaRPr>
                    </a:p>
                  </a:txBody>
                  <a:tcPr marL="0" marR="0" marT="14329" marB="0" anchor="ctr"/>
                </a:tc>
                <a:tc>
                  <a:txBody>
                    <a:bodyPr/>
                    <a:lstStyle/>
                    <a:p>
                      <a:pPr marL="69850" algn="ctr">
                        <a:lnSpc>
                          <a:spcPct val="100000"/>
                        </a:lnSpc>
                        <a:spcBef>
                          <a:spcPts val="130"/>
                        </a:spcBef>
                      </a:pPr>
                      <a:r>
                        <a:rPr sz="1400" spc="0" dirty="0"/>
                        <a:t>261.7</a:t>
                      </a:r>
                      <a:endParaRPr sz="1400" dirty="0">
                        <a:latin typeface="Arial"/>
                        <a:cs typeface="Arial"/>
                      </a:endParaRPr>
                    </a:p>
                  </a:txBody>
                  <a:tcPr marL="0" marR="0" marT="14329" marB="0" anchor="ctr"/>
                </a:tc>
                <a:tc>
                  <a:txBody>
                    <a:bodyPr/>
                    <a:lstStyle/>
                    <a:p>
                      <a:pPr marL="106045" algn="ctr">
                        <a:lnSpc>
                          <a:spcPct val="100000"/>
                        </a:lnSpc>
                        <a:spcBef>
                          <a:spcPts val="130"/>
                        </a:spcBef>
                      </a:pPr>
                      <a:r>
                        <a:rPr sz="1400" spc="0" dirty="0"/>
                        <a:t>&lt;0.001</a:t>
                      </a:r>
                      <a:endParaRPr sz="1400" dirty="0">
                        <a:latin typeface="Arial"/>
                        <a:cs typeface="Arial"/>
                      </a:endParaRPr>
                    </a:p>
                  </a:txBody>
                  <a:tcPr marL="0" marR="0" marT="14329" marB="0" anchor="ctr"/>
                </a:tc>
                <a:extLst>
                  <a:ext uri="{0D108BD9-81ED-4DB2-BD59-A6C34878D82A}">
                    <a16:rowId xmlns:a16="http://schemas.microsoft.com/office/drawing/2014/main" val="10001"/>
                  </a:ext>
                </a:extLst>
              </a:tr>
              <a:tr h="278345">
                <a:tc>
                  <a:txBody>
                    <a:bodyPr/>
                    <a:lstStyle/>
                    <a:p>
                      <a:pPr marL="28575" algn="ctr">
                        <a:lnSpc>
                          <a:spcPct val="100000"/>
                        </a:lnSpc>
                        <a:spcBef>
                          <a:spcPts val="130"/>
                        </a:spcBef>
                      </a:pPr>
                      <a:r>
                        <a:rPr sz="1400" spc="0" dirty="0"/>
                        <a:t>c</a:t>
                      </a:r>
                      <a:r>
                        <a:rPr sz="1400" spc="0" baseline="-15873" dirty="0"/>
                        <a:t>1</a:t>
                      </a:r>
                      <a:endParaRPr sz="1400" baseline="-15873">
                        <a:latin typeface="Arial"/>
                        <a:cs typeface="Arial"/>
                      </a:endParaRPr>
                    </a:p>
                  </a:txBody>
                  <a:tcPr marL="0" marR="0" marT="14329" marB="0" anchor="ctr"/>
                </a:tc>
                <a:tc>
                  <a:txBody>
                    <a:bodyPr/>
                    <a:lstStyle/>
                    <a:p>
                      <a:pPr marL="41910" algn="ctr">
                        <a:lnSpc>
                          <a:spcPct val="100000"/>
                        </a:lnSpc>
                        <a:spcBef>
                          <a:spcPts val="130"/>
                        </a:spcBef>
                      </a:pPr>
                      <a:r>
                        <a:rPr sz="1400" spc="0" dirty="0"/>
                        <a:t>0.208670</a:t>
                      </a:r>
                      <a:endParaRPr sz="1400">
                        <a:latin typeface="Arial"/>
                        <a:cs typeface="Arial"/>
                      </a:endParaRPr>
                    </a:p>
                  </a:txBody>
                  <a:tcPr marL="0" marR="0" marT="14329" marB="0" anchor="ctr"/>
                </a:tc>
                <a:tc>
                  <a:txBody>
                    <a:bodyPr/>
                    <a:lstStyle/>
                    <a:p>
                      <a:pPr marR="5715" algn="ctr">
                        <a:lnSpc>
                          <a:spcPct val="100000"/>
                        </a:lnSpc>
                        <a:spcBef>
                          <a:spcPts val="130"/>
                        </a:spcBef>
                      </a:pPr>
                      <a:r>
                        <a:rPr sz="1400" spc="0" dirty="0"/>
                        <a:t>0.002075</a:t>
                      </a:r>
                      <a:endParaRPr sz="1400" dirty="0">
                        <a:latin typeface="Arial"/>
                        <a:cs typeface="Arial"/>
                      </a:endParaRPr>
                    </a:p>
                  </a:txBody>
                  <a:tcPr marL="0" marR="0" marT="14329" marB="0" anchor="ctr"/>
                </a:tc>
                <a:tc>
                  <a:txBody>
                    <a:bodyPr/>
                    <a:lstStyle/>
                    <a:p>
                      <a:pPr marL="69850" algn="ctr">
                        <a:lnSpc>
                          <a:spcPct val="100000"/>
                        </a:lnSpc>
                        <a:spcBef>
                          <a:spcPts val="130"/>
                        </a:spcBef>
                      </a:pPr>
                      <a:r>
                        <a:rPr sz="1400" spc="0" dirty="0"/>
                        <a:t>100.6</a:t>
                      </a:r>
                      <a:endParaRPr sz="1400">
                        <a:latin typeface="Arial"/>
                        <a:cs typeface="Arial"/>
                      </a:endParaRPr>
                    </a:p>
                  </a:txBody>
                  <a:tcPr marL="0" marR="0" marT="14329" marB="0" anchor="ctr"/>
                </a:tc>
                <a:tc>
                  <a:txBody>
                    <a:bodyPr/>
                    <a:lstStyle/>
                    <a:p>
                      <a:pPr marL="106045" algn="ctr">
                        <a:lnSpc>
                          <a:spcPct val="100000"/>
                        </a:lnSpc>
                        <a:spcBef>
                          <a:spcPts val="130"/>
                        </a:spcBef>
                      </a:pPr>
                      <a:r>
                        <a:rPr sz="1400" spc="0" dirty="0"/>
                        <a:t>&lt;0.001</a:t>
                      </a:r>
                      <a:endParaRPr sz="1400">
                        <a:latin typeface="Arial"/>
                        <a:cs typeface="Arial"/>
                      </a:endParaRPr>
                    </a:p>
                  </a:txBody>
                  <a:tcPr marL="0" marR="0" marT="14329" marB="0" anchor="ctr"/>
                </a:tc>
                <a:extLst>
                  <a:ext uri="{0D108BD9-81ED-4DB2-BD59-A6C34878D82A}">
                    <a16:rowId xmlns:a16="http://schemas.microsoft.com/office/drawing/2014/main" val="10002"/>
                  </a:ext>
                </a:extLst>
              </a:tr>
              <a:tr h="278345">
                <a:tc>
                  <a:txBody>
                    <a:bodyPr/>
                    <a:lstStyle/>
                    <a:p>
                      <a:pPr marL="28575" algn="ctr">
                        <a:lnSpc>
                          <a:spcPct val="100000"/>
                        </a:lnSpc>
                        <a:spcBef>
                          <a:spcPts val="130"/>
                        </a:spcBef>
                      </a:pPr>
                      <a:r>
                        <a:rPr sz="1400" spc="0" dirty="0"/>
                        <a:t>c</a:t>
                      </a:r>
                      <a:r>
                        <a:rPr sz="1400" spc="0" baseline="-15873" dirty="0"/>
                        <a:t>2</a:t>
                      </a:r>
                      <a:endParaRPr sz="1400" baseline="-15873">
                        <a:latin typeface="Arial"/>
                        <a:cs typeface="Arial"/>
                      </a:endParaRPr>
                    </a:p>
                  </a:txBody>
                  <a:tcPr marL="0" marR="0" marT="14329" marB="0" anchor="ctr"/>
                </a:tc>
                <a:tc>
                  <a:txBody>
                    <a:bodyPr/>
                    <a:lstStyle/>
                    <a:p>
                      <a:pPr marL="41910" algn="ctr">
                        <a:lnSpc>
                          <a:spcPct val="100000"/>
                        </a:lnSpc>
                        <a:spcBef>
                          <a:spcPts val="130"/>
                        </a:spcBef>
                      </a:pPr>
                      <a:r>
                        <a:rPr sz="1400" spc="0" dirty="0"/>
                        <a:t>-5.940816</a:t>
                      </a:r>
                      <a:endParaRPr sz="1400">
                        <a:latin typeface="Arial"/>
                        <a:cs typeface="Arial"/>
                      </a:endParaRPr>
                    </a:p>
                  </a:txBody>
                  <a:tcPr marL="0" marR="0" marT="14329" marB="0" anchor="ctr"/>
                </a:tc>
                <a:tc>
                  <a:txBody>
                    <a:bodyPr/>
                    <a:lstStyle/>
                    <a:p>
                      <a:pPr marR="5715" algn="ctr">
                        <a:lnSpc>
                          <a:spcPct val="100000"/>
                        </a:lnSpc>
                        <a:spcBef>
                          <a:spcPts val="130"/>
                        </a:spcBef>
                      </a:pPr>
                      <a:r>
                        <a:rPr sz="1400" spc="0" dirty="0"/>
                        <a:t>0.020759</a:t>
                      </a:r>
                      <a:endParaRPr sz="1400">
                        <a:latin typeface="Arial"/>
                        <a:cs typeface="Arial"/>
                      </a:endParaRPr>
                    </a:p>
                  </a:txBody>
                  <a:tcPr marL="0" marR="0" marT="14329" marB="0" anchor="ctr"/>
                </a:tc>
                <a:tc>
                  <a:txBody>
                    <a:bodyPr/>
                    <a:lstStyle/>
                    <a:p>
                      <a:pPr marL="69850" algn="ctr">
                        <a:lnSpc>
                          <a:spcPct val="100000"/>
                        </a:lnSpc>
                        <a:spcBef>
                          <a:spcPts val="130"/>
                        </a:spcBef>
                      </a:pPr>
                      <a:r>
                        <a:rPr sz="1400" spc="0" dirty="0"/>
                        <a:t>-286.2</a:t>
                      </a:r>
                      <a:endParaRPr sz="1400">
                        <a:latin typeface="Arial"/>
                        <a:cs typeface="Arial"/>
                      </a:endParaRPr>
                    </a:p>
                  </a:txBody>
                  <a:tcPr marL="0" marR="0" marT="14329" marB="0" anchor="ctr"/>
                </a:tc>
                <a:tc>
                  <a:txBody>
                    <a:bodyPr/>
                    <a:lstStyle/>
                    <a:p>
                      <a:pPr marL="106045" algn="ctr">
                        <a:lnSpc>
                          <a:spcPct val="100000"/>
                        </a:lnSpc>
                        <a:spcBef>
                          <a:spcPts val="130"/>
                        </a:spcBef>
                      </a:pPr>
                      <a:r>
                        <a:rPr sz="1400" spc="0" dirty="0"/>
                        <a:t>&lt;0.001</a:t>
                      </a:r>
                      <a:endParaRPr sz="1400" dirty="0">
                        <a:latin typeface="Arial"/>
                        <a:cs typeface="Arial"/>
                      </a:endParaRPr>
                    </a:p>
                  </a:txBody>
                  <a:tcPr marL="0" marR="0" marT="14329" marB="0" anchor="ctr"/>
                </a:tc>
                <a:extLst>
                  <a:ext uri="{0D108BD9-81ED-4DB2-BD59-A6C34878D82A}">
                    <a16:rowId xmlns:a16="http://schemas.microsoft.com/office/drawing/2014/main" val="10003"/>
                  </a:ext>
                </a:extLst>
              </a:tr>
              <a:tr h="278345">
                <a:tc>
                  <a:txBody>
                    <a:bodyPr/>
                    <a:lstStyle/>
                    <a:p>
                      <a:pPr marL="28575" algn="ctr">
                        <a:lnSpc>
                          <a:spcPct val="100000"/>
                        </a:lnSpc>
                        <a:spcBef>
                          <a:spcPts val="130"/>
                        </a:spcBef>
                      </a:pPr>
                      <a:r>
                        <a:rPr sz="1400" spc="0" dirty="0"/>
                        <a:t>c</a:t>
                      </a:r>
                      <a:r>
                        <a:rPr sz="1400" spc="0" baseline="-15873" dirty="0"/>
                        <a:t>3</a:t>
                      </a:r>
                      <a:endParaRPr sz="1400" baseline="-15873">
                        <a:latin typeface="Arial"/>
                        <a:cs typeface="Arial"/>
                      </a:endParaRPr>
                    </a:p>
                  </a:txBody>
                  <a:tcPr marL="0" marR="0" marT="14329" marB="0" anchor="ctr"/>
                </a:tc>
                <a:tc>
                  <a:txBody>
                    <a:bodyPr/>
                    <a:lstStyle/>
                    <a:p>
                      <a:pPr marL="41910" algn="ctr">
                        <a:lnSpc>
                          <a:spcPct val="100000"/>
                        </a:lnSpc>
                        <a:spcBef>
                          <a:spcPts val="130"/>
                        </a:spcBef>
                      </a:pPr>
                      <a:r>
                        <a:rPr sz="1400" spc="0" dirty="0"/>
                        <a:t>3.485241</a:t>
                      </a:r>
                      <a:endParaRPr sz="1400">
                        <a:latin typeface="Arial"/>
                        <a:cs typeface="Arial"/>
                      </a:endParaRPr>
                    </a:p>
                  </a:txBody>
                  <a:tcPr marL="0" marR="0" marT="14329" marB="0" anchor="ctr"/>
                </a:tc>
                <a:tc>
                  <a:txBody>
                    <a:bodyPr/>
                    <a:lstStyle/>
                    <a:p>
                      <a:pPr marR="5715" algn="ctr">
                        <a:lnSpc>
                          <a:spcPct val="100000"/>
                        </a:lnSpc>
                        <a:spcBef>
                          <a:spcPts val="130"/>
                        </a:spcBef>
                      </a:pPr>
                      <a:r>
                        <a:rPr sz="1400" spc="0" dirty="0"/>
                        <a:t>0.020783</a:t>
                      </a:r>
                      <a:endParaRPr sz="1400">
                        <a:latin typeface="Arial"/>
                        <a:cs typeface="Arial"/>
                      </a:endParaRPr>
                    </a:p>
                  </a:txBody>
                  <a:tcPr marL="0" marR="0" marT="14329" marB="0" anchor="ctr"/>
                </a:tc>
                <a:tc>
                  <a:txBody>
                    <a:bodyPr/>
                    <a:lstStyle/>
                    <a:p>
                      <a:pPr marL="69850" algn="ctr">
                        <a:lnSpc>
                          <a:spcPct val="100000"/>
                        </a:lnSpc>
                        <a:spcBef>
                          <a:spcPts val="130"/>
                        </a:spcBef>
                      </a:pPr>
                      <a:r>
                        <a:rPr sz="1400" spc="0" dirty="0"/>
                        <a:t>167.7</a:t>
                      </a:r>
                      <a:endParaRPr sz="1400">
                        <a:latin typeface="Arial"/>
                        <a:cs typeface="Arial"/>
                      </a:endParaRPr>
                    </a:p>
                  </a:txBody>
                  <a:tcPr marL="0" marR="0" marT="14329" marB="0" anchor="ctr"/>
                </a:tc>
                <a:tc>
                  <a:txBody>
                    <a:bodyPr/>
                    <a:lstStyle/>
                    <a:p>
                      <a:pPr marL="106045" algn="ctr">
                        <a:lnSpc>
                          <a:spcPct val="100000"/>
                        </a:lnSpc>
                        <a:spcBef>
                          <a:spcPts val="130"/>
                        </a:spcBef>
                      </a:pPr>
                      <a:r>
                        <a:rPr sz="1400" spc="0" dirty="0"/>
                        <a:t>&lt;0.001</a:t>
                      </a:r>
                      <a:endParaRPr sz="1400" dirty="0">
                        <a:latin typeface="Arial"/>
                        <a:cs typeface="Arial"/>
                      </a:endParaRPr>
                    </a:p>
                  </a:txBody>
                  <a:tcPr marL="0" marR="0" marT="14329"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0312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sz="3000" dirty="0"/>
              <a:t>Representing results:</a:t>
            </a:r>
            <a:r>
              <a:rPr lang="en-US" altLang="ko-KR" sz="2800" dirty="0"/>
              <a:t> Statistical model</a:t>
            </a:r>
            <a:endParaRPr lang="ko-KR" altLang="en-US" sz="3000" dirty="0"/>
          </a:p>
        </p:txBody>
      </p:sp>
      <mc:AlternateContent xmlns:mc="http://schemas.openxmlformats.org/markup-compatibility/2006" xmlns:a14="http://schemas.microsoft.com/office/drawing/2010/main">
        <mc:Choice Requires="a14">
          <p:sp>
            <p:nvSpPr>
              <p:cNvPr id="4" name="부제목 3"/>
              <p:cNvSpPr>
                <a:spLocks noGrp="1"/>
              </p:cNvSpPr>
              <p:nvPr>
                <p:ph type="subTitle" idx="1"/>
              </p:nvPr>
            </p:nvSpPr>
            <p:spPr>
              <a:xfrm>
                <a:off x="604532" y="1881304"/>
                <a:ext cx="8143932" cy="4572032"/>
              </a:xfrm>
            </p:spPr>
            <p:txBody>
              <a:bodyPr/>
              <a:lstStyle/>
              <a:p>
                <a:r>
                  <a:rPr lang="en-US" altLang="ko-KR" dirty="0">
                    <a:cs typeface="Arial" panose="020B0604020202020204" pitchFamily="34" charset="0"/>
                  </a:rPr>
                  <a:t>Marginal effect of </a:t>
                </a:r>
                <a14:m>
                  <m:oMath xmlns:m="http://schemas.openxmlformats.org/officeDocument/2006/math">
                    <m:r>
                      <a:rPr lang="en-US" altLang="ko-KR" i="1">
                        <a:latin typeface="Cambria Math" panose="02040503050406030204" pitchFamily="18" charset="0"/>
                      </a:rPr>
                      <m:t>𝛽</m:t>
                    </m:r>
                  </m:oMath>
                </a14:m>
                <a:r>
                  <a:rPr lang="en-US" altLang="ko-KR" dirty="0">
                    <a:cs typeface="Arial" panose="020B0604020202020204" pitchFamily="34" charset="0"/>
                  </a:rPr>
                  <a:t>: use the linear regression model, and assume that </a:t>
                </a:r>
                <a14:m>
                  <m:oMath xmlns:m="http://schemas.openxmlformats.org/officeDocument/2006/math">
                    <m:r>
                      <a:rPr lang="en-US" altLang="ko-KR" i="1">
                        <a:latin typeface="Cambria Math" panose="02040503050406030204" pitchFamily="18" charset="0"/>
                      </a:rPr>
                      <m:t>𝑟</m:t>
                    </m:r>
                  </m:oMath>
                </a14:m>
                <a:r>
                  <a:rPr lang="en-US" altLang="ko-KR" dirty="0">
                    <a:cs typeface="Arial" panose="020B0604020202020204" pitchFamily="34" charset="0"/>
                  </a:rPr>
                  <a:t> and </a:t>
                </a:r>
                <a14:m>
                  <m:oMath xmlns:m="http://schemas.openxmlformats.org/officeDocument/2006/math">
                    <m:r>
                      <a:rPr lang="en-US" altLang="ko-KR" i="1">
                        <a:latin typeface="Cambria Math" panose="02040503050406030204" pitchFamily="18" charset="0"/>
                      </a:rPr>
                      <m:t>𝑤</m:t>
                    </m:r>
                  </m:oMath>
                </a14:m>
                <a:r>
                  <a:rPr lang="en-US" altLang="ko-KR" dirty="0">
                    <a:cs typeface="Arial" panose="020B0604020202020204" pitchFamily="34" charset="0"/>
                  </a:rPr>
                  <a:t> are held constant and take their mean values</a:t>
                </a:r>
                <a:endParaRPr lang="ko-KR" altLang="en-US" dirty="0">
                  <a:cs typeface="Arial" panose="020B0604020202020204" pitchFamily="34" charset="0"/>
                </a:endParaRPr>
              </a:p>
            </p:txBody>
          </p:sp>
        </mc:Choice>
        <mc:Fallback xmlns="">
          <p:sp>
            <p:nvSpPr>
              <p:cNvPr id="4" name="부제목 3"/>
              <p:cNvSpPr>
                <a:spLocks noGrp="1" noRot="1" noChangeAspect="1" noMove="1" noResize="1" noEditPoints="1" noAdjustHandles="1" noChangeArrowheads="1" noChangeShapeType="1" noTextEdit="1"/>
              </p:cNvSpPr>
              <p:nvPr>
                <p:ph type="subTitle" idx="1"/>
              </p:nvPr>
            </p:nvSpPr>
            <p:spPr>
              <a:xfrm>
                <a:off x="604532" y="1881304"/>
                <a:ext cx="8143932" cy="4572032"/>
              </a:xfrm>
              <a:blipFill>
                <a:blip r:embed="rId2"/>
                <a:stretch>
                  <a:fillRect l="-749" t="-133" r="-599"/>
                </a:stretch>
              </a:blipFill>
            </p:spPr>
            <p:txBody>
              <a:bodyPr/>
              <a:lstStyle/>
              <a:p>
                <a:r>
                  <a:rPr lang="ko-KR" altLang="en-US">
                    <a:noFill/>
                  </a:rPr>
                  <a:t> </a:t>
                </a:r>
              </a:p>
            </p:txBody>
          </p:sp>
        </mc:Fallback>
      </mc:AlternateContent>
      <p:sp>
        <p:nvSpPr>
          <p:cNvPr id="15" name="object 16">
            <a:extLst>
              <a:ext uri="{FF2B5EF4-FFF2-40B4-BE49-F238E27FC236}">
                <a16:creationId xmlns:a16="http://schemas.microsoft.com/office/drawing/2014/main" id="{1DAE0E27-EAA5-DB4B-8C6E-FCF24762051F}"/>
              </a:ext>
            </a:extLst>
          </p:cNvPr>
          <p:cNvSpPr/>
          <p:nvPr/>
        </p:nvSpPr>
        <p:spPr>
          <a:xfrm>
            <a:off x="2530419" y="3789040"/>
            <a:ext cx="2730311" cy="2520280"/>
          </a:xfrm>
          <a:prstGeom prst="rect">
            <a:avLst/>
          </a:prstGeom>
          <a:blipFill>
            <a:blip r:embed="rId3" cstate="print"/>
            <a:stretch>
              <a:fillRect/>
            </a:stretch>
          </a:blipFill>
        </p:spPr>
        <p:txBody>
          <a:bodyPr wrap="square" lIns="0" tIns="0" rIns="0" bIns="0" rtlCol="0"/>
          <a:lstStyle/>
          <a:p>
            <a:endParaRPr/>
          </a:p>
        </p:txBody>
      </p:sp>
      <p:sp>
        <p:nvSpPr>
          <p:cNvPr id="26" name="object 52">
            <a:extLst>
              <a:ext uri="{FF2B5EF4-FFF2-40B4-BE49-F238E27FC236}">
                <a16:creationId xmlns:a16="http://schemas.microsoft.com/office/drawing/2014/main" id="{1CDF610E-154E-7F42-8F62-D41FC2F0213F}"/>
              </a:ext>
            </a:extLst>
          </p:cNvPr>
          <p:cNvSpPr/>
          <p:nvPr/>
        </p:nvSpPr>
        <p:spPr>
          <a:xfrm>
            <a:off x="5481728" y="3789040"/>
            <a:ext cx="3019362" cy="2520000"/>
          </a:xfrm>
          <a:prstGeom prst="rect">
            <a:avLst/>
          </a:prstGeom>
          <a:blipFill>
            <a:blip r:embed="rId4" cstate="print"/>
            <a:stretch>
              <a:fillRect/>
            </a:stretch>
          </a:blip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5" name="직사각형 4"/>
              <p:cNvSpPr/>
              <p:nvPr/>
            </p:nvSpPr>
            <p:spPr>
              <a:xfrm>
                <a:off x="755576" y="3140968"/>
                <a:ext cx="2088232" cy="1200329"/>
              </a:xfrm>
              <a:prstGeom prst="rect">
                <a:avLst/>
              </a:prstGeom>
            </p:spPr>
            <p:txBody>
              <a:bodyPr wrap="square">
                <a:spAutoFit/>
              </a:bodyPr>
              <a:lstStyle/>
              <a:p>
                <a:r>
                  <a:rPr lang="en-US" altLang="ko-KR" sz="1200" dirty="0"/>
                  <a:t>The linear model predicts the average % infectious at equilibrium for different values of </a:t>
                </a:r>
                <a14:m>
                  <m:oMath xmlns:m="http://schemas.openxmlformats.org/officeDocument/2006/math">
                    <m:r>
                      <a:rPr lang="en-US" altLang="ko-KR" sz="1200" i="1">
                        <a:latin typeface="Cambria Math" panose="02040503050406030204" pitchFamily="18" charset="0"/>
                      </a:rPr>
                      <m:t>𝛽</m:t>
                    </m:r>
                  </m:oMath>
                </a14:m>
                <a:r>
                  <a:rPr lang="en-US" altLang="ko-KR" sz="1200" dirty="0"/>
                  <a:t> when </a:t>
                </a:r>
                <a14:m>
                  <m:oMath xmlns:m="http://schemas.openxmlformats.org/officeDocument/2006/math">
                    <m:r>
                      <a:rPr lang="en-US" altLang="ko-KR" sz="1200" i="1">
                        <a:latin typeface="Cambria Math" panose="02040503050406030204" pitchFamily="18" charset="0"/>
                      </a:rPr>
                      <m:t>𝛾</m:t>
                    </m:r>
                  </m:oMath>
                </a14:m>
                <a:r>
                  <a:rPr lang="en-US" altLang="ko-KR" sz="1200" dirty="0"/>
                  <a:t>, </a:t>
                </a:r>
                <a14:m>
                  <m:oMath xmlns:m="http://schemas.openxmlformats.org/officeDocument/2006/math">
                    <m:r>
                      <a:rPr lang="en-US" altLang="ko-KR" sz="1200" i="1">
                        <a:latin typeface="Cambria Math" panose="02040503050406030204" pitchFamily="18" charset="0"/>
                      </a:rPr>
                      <m:t>𝑤</m:t>
                    </m:r>
                  </m:oMath>
                </a14:m>
                <a:r>
                  <a:rPr lang="en-US" altLang="ko-KR" sz="1200" dirty="0"/>
                  <a:t> are sampled over their entire distributions</a:t>
                </a:r>
                <a:endParaRPr lang="ko-KR" altLang="en-US" sz="1200" dirty="0"/>
              </a:p>
            </p:txBody>
          </p:sp>
        </mc:Choice>
        <mc:Fallback xmlns="">
          <p:sp>
            <p:nvSpPr>
              <p:cNvPr id="5" name="직사각형 4"/>
              <p:cNvSpPr>
                <a:spLocks noRot="1" noChangeAspect="1" noMove="1" noResize="1" noEditPoints="1" noAdjustHandles="1" noChangeArrowheads="1" noChangeShapeType="1" noTextEdit="1"/>
              </p:cNvSpPr>
              <p:nvPr/>
            </p:nvSpPr>
            <p:spPr>
              <a:xfrm>
                <a:off x="755576" y="3140968"/>
                <a:ext cx="2088232" cy="1200329"/>
              </a:xfrm>
              <a:prstGeom prst="rect">
                <a:avLst/>
              </a:prstGeom>
              <a:blipFill>
                <a:blip r:embed="rId5"/>
                <a:stretch>
                  <a:fillRect l="-292" t="-508" b="-2538"/>
                </a:stretch>
              </a:blipFill>
            </p:spPr>
            <p:txBody>
              <a:bodyPr/>
              <a:lstStyle/>
              <a:p>
                <a:r>
                  <a:rPr lang="ko-KR" altLang="en-US">
                    <a:noFill/>
                  </a:rPr>
                  <a:t> </a:t>
                </a:r>
              </a:p>
            </p:txBody>
          </p:sp>
        </mc:Fallback>
      </mc:AlternateContent>
      <p:sp>
        <p:nvSpPr>
          <p:cNvPr id="6" name="타원형 설명선 5"/>
          <p:cNvSpPr/>
          <p:nvPr/>
        </p:nvSpPr>
        <p:spPr>
          <a:xfrm>
            <a:off x="461797" y="2870606"/>
            <a:ext cx="2450933" cy="1700358"/>
          </a:xfrm>
          <a:prstGeom prst="wedgeEllipseCallout">
            <a:avLst>
              <a:gd name="adj1" fmla="val 86195"/>
              <a:gd name="adj2" fmla="val 65894"/>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9523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Other Sources of Uncertainty</a:t>
            </a:r>
            <a:endParaRPr lang="ko-KR" altLang="en-US" dirty="0"/>
          </a:p>
        </p:txBody>
      </p:sp>
      <p:sp>
        <p:nvSpPr>
          <p:cNvPr id="3" name="부제목 2"/>
          <p:cNvSpPr>
            <a:spLocks noGrp="1"/>
          </p:cNvSpPr>
          <p:nvPr>
            <p:ph type="subTitle" idx="1"/>
          </p:nvPr>
        </p:nvSpPr>
        <p:spPr>
          <a:xfrm>
            <a:off x="500034" y="2025320"/>
            <a:ext cx="8143932" cy="4572032"/>
          </a:xfrm>
        </p:spPr>
        <p:txBody>
          <a:bodyPr/>
          <a:lstStyle/>
          <a:p>
            <a:pPr marL="342900" indent="-342900">
              <a:buFont typeface="Arial" panose="020B0604020202020204" pitchFamily="34" charset="0"/>
              <a:buChar char="•"/>
            </a:pPr>
            <a:r>
              <a:rPr lang="en-US" altLang="ko-KR" dirty="0"/>
              <a:t>Model structure: you could build SIS, SIR and SIRS models and see how outcomes change across different structural choices</a:t>
            </a:r>
          </a:p>
          <a:p>
            <a:pPr marL="342900" indent="-342900">
              <a:buFont typeface="Arial" panose="020B0604020202020204" pitchFamily="34" charset="0"/>
              <a:buChar char="•"/>
            </a:pPr>
            <a:r>
              <a:rPr lang="en-US" altLang="ko-KR" dirty="0"/>
              <a:t>Type of model: how outcomes may change if you used a stochastic model instead of a deterministic model</a:t>
            </a:r>
          </a:p>
          <a:p>
            <a:pPr marL="342900" indent="-342900">
              <a:buFont typeface="Arial" panose="020B0604020202020204" pitchFamily="34" charset="0"/>
              <a:buChar char="•"/>
            </a:pPr>
            <a:r>
              <a:rPr lang="en-US" altLang="ko-KR" dirty="0"/>
              <a:t>Initial conditions: unlikely to be important for deterministic models that are run to endemic equilibrium. It  is more important for stochastic low-prevalence</a:t>
            </a:r>
          </a:p>
          <a:p>
            <a:pPr marL="342900" indent="-342900">
              <a:buFont typeface="Arial" panose="020B0604020202020204" pitchFamily="34" charset="0"/>
              <a:buChar char="•"/>
            </a:pPr>
            <a:r>
              <a:rPr lang="en-US" altLang="ko-KR" dirty="0" err="1"/>
              <a:t>Bilcke</a:t>
            </a:r>
            <a:r>
              <a:rPr lang="en-US" altLang="ko-KR" dirty="0"/>
              <a:t> J et al. Accounting for Methodological, Structural, and Parameter  Uncertainty in Decision-Analytic Models: A Practical Guide. Med </a:t>
            </a:r>
            <a:r>
              <a:rPr lang="en-US" altLang="ko-KR" dirty="0" err="1"/>
              <a:t>Decis</a:t>
            </a:r>
            <a:r>
              <a:rPr lang="en-US" altLang="ko-KR" dirty="0"/>
              <a:t> Making 2011; 31(4): 675-92.</a:t>
            </a:r>
          </a:p>
        </p:txBody>
      </p:sp>
    </p:spTree>
    <p:extLst>
      <p:ext uri="{BB962C8B-B14F-4D97-AF65-F5344CB8AC3E}">
        <p14:creationId xmlns:p14="http://schemas.microsoft.com/office/powerpoint/2010/main" val="424195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Objectives</a:t>
            </a:r>
            <a:endParaRPr lang="ko-KR" altLang="en-US" dirty="0">
              <a:latin typeface="Arial" panose="020B0604020202020204" pitchFamily="34" charset="0"/>
              <a:cs typeface="Arial" panose="020B0604020202020204" pitchFamily="34" charset="0"/>
            </a:endParaRPr>
          </a:p>
        </p:txBody>
      </p:sp>
      <p:sp>
        <p:nvSpPr>
          <p:cNvPr id="3" name="부제목 2"/>
          <p:cNvSpPr>
            <a:spLocks noGrp="1"/>
          </p:cNvSpPr>
          <p:nvPr>
            <p:ph type="subTitle" idx="1"/>
          </p:nvPr>
        </p:nvSpPr>
        <p:spPr>
          <a:xfrm>
            <a:off x="900138" y="2084218"/>
            <a:ext cx="7600952" cy="3793054"/>
          </a:xfrm>
        </p:spPr>
        <p:txBody>
          <a:bodyPr>
            <a:noAutofit/>
          </a:bodyPr>
          <a:lstStyle/>
          <a:p>
            <a:pPr>
              <a:spcBef>
                <a:spcPts val="0"/>
              </a:spcBef>
            </a:pPr>
            <a:r>
              <a:rPr lang="en-US" altLang="ko-KR" dirty="0"/>
              <a:t>Conduct sensitivity analysis to explore changes in results when input parameters are varied</a:t>
            </a:r>
          </a:p>
          <a:p>
            <a:pPr>
              <a:spcBef>
                <a:spcPts val="0"/>
              </a:spcBef>
            </a:pPr>
            <a:endParaRPr lang="en-US" altLang="ko-KR" sz="800" dirty="0">
              <a:latin typeface="Arial" panose="020B0604020202020204" pitchFamily="34" charset="0"/>
              <a:cs typeface="Arial" panose="020B0604020202020204" pitchFamily="34" charset="0"/>
            </a:endParaRPr>
          </a:p>
          <a:p>
            <a:pPr marL="342900" indent="-342900">
              <a:spcBef>
                <a:spcPts val="0"/>
              </a:spcBef>
              <a:buFont typeface="Arial" panose="020B0604020202020204" pitchFamily="34" charset="0"/>
              <a:buChar char="•"/>
              <a:tabLst>
                <a:tab pos="204470" algn="l"/>
              </a:tabLst>
            </a:pPr>
            <a:r>
              <a:rPr lang="en-US" altLang="ko-KR" dirty="0"/>
              <a:t>One-way and multi-way sensitivity analysis</a:t>
            </a:r>
          </a:p>
          <a:p>
            <a:pPr>
              <a:spcBef>
                <a:spcPts val="0"/>
              </a:spcBef>
              <a:tabLst>
                <a:tab pos="204470" algn="l"/>
              </a:tabLst>
            </a:pPr>
            <a:endParaRPr lang="en-US" altLang="ko-KR" sz="800" dirty="0">
              <a:latin typeface="Arial" panose="020B0604020202020204" pitchFamily="34" charset="0"/>
              <a:cs typeface="Arial" panose="020B0604020202020204" pitchFamily="34" charset="0"/>
            </a:endParaRPr>
          </a:p>
          <a:p>
            <a:pPr marL="342900" indent="-342900">
              <a:spcBef>
                <a:spcPts val="0"/>
              </a:spcBef>
              <a:buFont typeface="Arial" panose="020B0604020202020204" pitchFamily="34" charset="0"/>
              <a:buChar char="•"/>
              <a:tabLst>
                <a:tab pos="204470" algn="l"/>
              </a:tabLst>
            </a:pPr>
            <a:r>
              <a:rPr lang="en-US" altLang="ko-KR" dirty="0"/>
              <a:t>Methods for sensitivity analysis</a:t>
            </a:r>
          </a:p>
          <a:p>
            <a:pPr marL="360000">
              <a:spcBef>
                <a:spcPts val="0"/>
              </a:spcBef>
              <a:tabLst>
                <a:tab pos="204470" algn="l"/>
              </a:tabLst>
            </a:pPr>
            <a:r>
              <a:rPr lang="en-US" altLang="ko-KR" dirty="0"/>
              <a:t>    Grid search</a:t>
            </a:r>
            <a:endParaRPr lang="en-US" altLang="ko-KR" dirty="0">
              <a:latin typeface="Arial" panose="020B0604020202020204" pitchFamily="34" charset="0"/>
              <a:cs typeface="Arial" panose="020B0604020202020204" pitchFamily="34" charset="0"/>
            </a:endParaRPr>
          </a:p>
          <a:p>
            <a:pPr marL="360000">
              <a:spcBef>
                <a:spcPts val="0"/>
              </a:spcBef>
              <a:tabLst>
                <a:tab pos="204470" algn="l"/>
              </a:tabLst>
            </a:pPr>
            <a:r>
              <a:rPr lang="en-US" altLang="ko-KR" dirty="0"/>
              <a:t>    Random sampling</a:t>
            </a:r>
          </a:p>
          <a:p>
            <a:pPr marL="360000">
              <a:spcBef>
                <a:spcPts val="0"/>
              </a:spcBef>
              <a:tabLst>
                <a:tab pos="204470" algn="l"/>
              </a:tabLst>
            </a:pPr>
            <a:r>
              <a:rPr lang="en-US" altLang="ko-KR" dirty="0"/>
              <a:t>    Latin hypercube sampling</a:t>
            </a:r>
          </a:p>
          <a:p>
            <a:pPr marL="360000">
              <a:spcBef>
                <a:spcPts val="0"/>
              </a:spcBef>
              <a:tabLst>
                <a:tab pos="204470" algn="l"/>
              </a:tabLst>
            </a:pPr>
            <a:endParaRPr lang="en-US" altLang="ko-KR" sz="800" dirty="0">
              <a:latin typeface="Arial" panose="020B0604020202020204" pitchFamily="34" charset="0"/>
              <a:cs typeface="Arial" panose="020B0604020202020204" pitchFamily="34" charset="0"/>
            </a:endParaRPr>
          </a:p>
          <a:p>
            <a:pPr marL="342900" indent="-342900">
              <a:spcBef>
                <a:spcPts val="0"/>
              </a:spcBef>
              <a:buFont typeface="Arial" panose="020B0604020202020204" pitchFamily="34" charset="0"/>
              <a:buChar char="•"/>
              <a:tabLst>
                <a:tab pos="204470" algn="l"/>
              </a:tabLst>
            </a:pPr>
            <a:r>
              <a:rPr lang="en-US" altLang="ko-KR" dirty="0"/>
              <a:t>Representing results</a:t>
            </a:r>
            <a:br>
              <a:rPr lang="en-US" altLang="ko-KR" dirty="0"/>
            </a:br>
            <a:r>
              <a:rPr lang="en-US" altLang="ko-KR" dirty="0"/>
              <a:t>    Histograms </a:t>
            </a:r>
            <a:r>
              <a:rPr lang="en-US" altLang="ko-KR"/>
              <a:t>and tornado </a:t>
            </a:r>
            <a:r>
              <a:rPr lang="en-US" altLang="ko-KR" dirty="0"/>
              <a:t>graphs</a:t>
            </a:r>
            <a:endParaRPr lang="en-US" altLang="ko-KR" dirty="0">
              <a:latin typeface="Arial" panose="020B0604020202020204" pitchFamily="34" charset="0"/>
              <a:cs typeface="Arial" panose="020B0604020202020204" pitchFamily="34" charset="0"/>
            </a:endParaRPr>
          </a:p>
        </p:txBody>
      </p:sp>
      <p:sp>
        <p:nvSpPr>
          <p:cNvPr id="4" name="TextBox 3"/>
          <p:cNvSpPr txBox="1"/>
          <p:nvPr/>
        </p:nvSpPr>
        <p:spPr>
          <a:xfrm>
            <a:off x="4114800" y="2972834"/>
            <a:ext cx="65" cy="276999"/>
          </a:xfrm>
          <a:prstGeom prst="rect">
            <a:avLst/>
          </a:prstGeom>
          <a:noFill/>
        </p:spPr>
        <p:txBody>
          <a:bodyPr wrap="none" lIns="0" tIns="0" rIns="0" bIns="0" rtlCol="0">
            <a:spAutoFit/>
          </a:bodyPr>
          <a:lstStyle/>
          <a:p>
            <a:endParaRPr lang="ko-KR" altLang="en-US" dirty="0"/>
          </a:p>
        </p:txBody>
      </p:sp>
    </p:spTree>
    <p:extLst>
      <p:ext uri="{BB962C8B-B14F-4D97-AF65-F5344CB8AC3E}">
        <p14:creationId xmlns:p14="http://schemas.microsoft.com/office/powerpoint/2010/main" val="109272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Sensitivity Analysis</a:t>
            </a:r>
            <a:endParaRPr lang="ko-KR" altLang="en-US" dirty="0"/>
          </a:p>
        </p:txBody>
      </p:sp>
      <p:sp>
        <p:nvSpPr>
          <p:cNvPr id="4" name="Content Placeholder 2">
            <a:extLst>
              <a:ext uri="{FF2B5EF4-FFF2-40B4-BE49-F238E27FC236}">
                <a16:creationId xmlns:a16="http://schemas.microsoft.com/office/drawing/2014/main" id="{5A5FA3CC-CAEE-0C46-B422-94F114D56E78}"/>
              </a:ext>
            </a:extLst>
          </p:cNvPr>
          <p:cNvSpPr txBox="1">
            <a:spLocks/>
          </p:cNvSpPr>
          <p:nvPr/>
        </p:nvSpPr>
        <p:spPr>
          <a:xfrm>
            <a:off x="628650" y="4030191"/>
            <a:ext cx="7930464" cy="2370610"/>
          </a:xfrm>
          <a:prstGeom prst="rect">
            <a:avLst/>
          </a:prstGeom>
        </p:spPr>
        <p:txBody>
          <a:bodyPr vert="horz">
            <a:noAutofit/>
          </a:bodyPr>
          <a:lstStyle>
            <a:lvl1pPr marL="0" indent="0" algn="l" rtl="0" eaLnBrk="1" latinLnBrk="1" hangingPunct="1">
              <a:lnSpc>
                <a:spcPct val="120000"/>
              </a:lnSpc>
              <a:spcBef>
                <a:spcPts val="600"/>
              </a:spcBef>
              <a:buClr>
                <a:schemeClr val="accent1"/>
              </a:buClr>
              <a:buSzPct val="76000"/>
              <a:buFont typeface="Wingdings 3"/>
              <a:buNone/>
              <a:defRPr kumimoji="0" sz="2000" kern="1200" baseline="0">
                <a:solidFill>
                  <a:schemeClr val="tx1"/>
                </a:solidFill>
                <a:latin typeface="Arial" panose="020B0604020202020204" pitchFamily="34" charset="0"/>
                <a:ea typeface="맑은 고딕" panose="020B0503020000020004" pitchFamily="50" charset="-127"/>
                <a:cs typeface="+mj-cs"/>
              </a:defRPr>
            </a:lvl1pPr>
            <a:lvl2pPr marL="457200" indent="0" algn="ctr" rtl="0" eaLnBrk="1" latinLnBrk="1"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1"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1"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1"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1"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1"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1"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1"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marL="285750" indent="-285750" latinLnBrk="0">
              <a:spcBef>
                <a:spcPts val="0"/>
              </a:spcBef>
              <a:buFont typeface="Arial" panose="020B0604020202020204" pitchFamily="34" charset="0"/>
              <a:buChar char="•"/>
            </a:pPr>
            <a:r>
              <a:rPr lang="en-US" sz="1800" dirty="0"/>
              <a:t>Input parameters to a model are uncertain. To what extent does  uncertainty in these parameters affect results?</a:t>
            </a:r>
          </a:p>
          <a:p>
            <a:pPr marL="285750" indent="-285750" latinLnBrk="0">
              <a:spcBef>
                <a:spcPts val="0"/>
              </a:spcBef>
              <a:buFont typeface="Arial" panose="020B0604020202020204" pitchFamily="34" charset="0"/>
              <a:buChar char="•"/>
            </a:pPr>
            <a:r>
              <a:rPr lang="en-US" sz="1800" dirty="0"/>
              <a:t>This depends on two things:</a:t>
            </a:r>
          </a:p>
          <a:p>
            <a:pPr marL="270000" latinLnBrk="0">
              <a:spcBef>
                <a:spcPts val="0"/>
              </a:spcBef>
            </a:pPr>
            <a:r>
              <a:rPr lang="en-US" sz="1800" dirty="0"/>
              <a:t>The magnitude of uncertainty around each parameter</a:t>
            </a:r>
          </a:p>
          <a:p>
            <a:pPr marL="270000" latinLnBrk="0">
              <a:spcBef>
                <a:spcPts val="0"/>
              </a:spcBef>
            </a:pPr>
            <a:r>
              <a:rPr lang="en-US" sz="1800" dirty="0"/>
              <a:t>How important each parameter is in influencing the results</a:t>
            </a:r>
          </a:p>
          <a:p>
            <a:pPr marL="285750" indent="-285750" latinLnBrk="0">
              <a:spcBef>
                <a:spcPts val="0"/>
              </a:spcBef>
              <a:buFont typeface="Arial" panose="020B0604020202020204" pitchFamily="34" charset="0"/>
              <a:buChar char="•"/>
            </a:pPr>
            <a:r>
              <a:rPr lang="en-US" sz="1800" dirty="0"/>
              <a:t>(Parametric) sensitivity analysis explores the change in results when input parameters are varied</a:t>
            </a:r>
          </a:p>
        </p:txBody>
      </p:sp>
      <p:sp>
        <p:nvSpPr>
          <p:cNvPr id="5" name="Rounded Rectangle 4">
            <a:extLst>
              <a:ext uri="{FF2B5EF4-FFF2-40B4-BE49-F238E27FC236}">
                <a16:creationId xmlns:a16="http://schemas.microsoft.com/office/drawing/2014/main" id="{35BBB149-1CB8-2548-8AEE-68FEF66E56D1}"/>
              </a:ext>
            </a:extLst>
          </p:cNvPr>
          <p:cNvSpPr/>
          <p:nvPr/>
        </p:nvSpPr>
        <p:spPr>
          <a:xfrm>
            <a:off x="893119" y="1816275"/>
            <a:ext cx="2784823" cy="1900757"/>
          </a:xfrm>
          <a:prstGeom prst="roundRect">
            <a:avLst/>
          </a:prstGeom>
          <a:noFill/>
          <a:ln w="19050">
            <a:solidFill>
              <a:srgbClr val="0064C8"/>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20000"/>
              </a:lnSpc>
            </a:pPr>
            <a:r>
              <a:rPr lang="en-US" dirty="0">
                <a:latin typeface="Arial" panose="020B0604020202020204" pitchFamily="34" charset="0"/>
                <a:cs typeface="Arial" panose="020B0604020202020204" pitchFamily="34" charset="0"/>
              </a:rPr>
              <a:t>Input parameters</a:t>
            </a:r>
          </a:p>
          <a:p>
            <a:pPr marL="285750" indent="-285750" latinLnBrk="0">
              <a:lnSpc>
                <a:spcPct val="120000"/>
              </a:lnSpc>
              <a:buFont typeface="Arial" panose="020B0604020202020204" pitchFamily="34" charset="0"/>
              <a:buChar char="•"/>
            </a:pPr>
            <a:r>
              <a:rPr lang="en-US" dirty="0">
                <a:latin typeface="Arial" panose="020B0604020202020204" pitchFamily="34" charset="0"/>
                <a:cs typeface="Arial" panose="020B0604020202020204" pitchFamily="34" charset="0"/>
              </a:rPr>
              <a:t>Transmission  probability</a:t>
            </a:r>
          </a:p>
          <a:p>
            <a:pPr marL="285750" indent="-285750" latinLnBrk="0">
              <a:lnSpc>
                <a:spcPct val="120000"/>
              </a:lnSpc>
              <a:buFont typeface="Arial" panose="020B0604020202020204" pitchFamily="34" charset="0"/>
              <a:buChar char="•"/>
            </a:pPr>
            <a:r>
              <a:rPr lang="en-US" dirty="0">
                <a:latin typeface="Arial" panose="020B0604020202020204" pitchFamily="34" charset="0"/>
                <a:cs typeface="Arial" panose="020B0604020202020204" pitchFamily="34" charset="0"/>
              </a:rPr>
              <a:t>Duration of infection</a:t>
            </a:r>
          </a:p>
          <a:p>
            <a:pPr marL="285750" indent="-285750" latinLnBrk="0">
              <a:lnSpc>
                <a:spcPct val="120000"/>
              </a:lnSpc>
              <a:buFont typeface="Arial" panose="020B0604020202020204" pitchFamily="34" charset="0"/>
              <a:buChar char="•"/>
            </a:pPr>
            <a:r>
              <a:rPr lang="en-US" dirty="0">
                <a:latin typeface="Arial" panose="020B0604020202020204" pitchFamily="34" charset="0"/>
                <a:cs typeface="Arial" panose="020B0604020202020204" pitchFamily="34" charset="0"/>
              </a:rPr>
              <a:t>Duration of immunity</a:t>
            </a:r>
          </a:p>
        </p:txBody>
      </p:sp>
      <p:sp>
        <p:nvSpPr>
          <p:cNvPr id="6" name="Rectangle 6">
            <a:extLst>
              <a:ext uri="{FF2B5EF4-FFF2-40B4-BE49-F238E27FC236}">
                <a16:creationId xmlns:a16="http://schemas.microsoft.com/office/drawing/2014/main" id="{5B77400E-3087-3248-8A45-DA7AC57380D1}"/>
              </a:ext>
            </a:extLst>
          </p:cNvPr>
          <p:cNvSpPr/>
          <p:nvPr/>
        </p:nvSpPr>
        <p:spPr>
          <a:xfrm>
            <a:off x="4259410" y="2468480"/>
            <a:ext cx="1499639" cy="596348"/>
          </a:xfrm>
          <a:prstGeom prst="rect">
            <a:avLst/>
          </a:prstGeom>
          <a:solidFill>
            <a:srgbClr val="0064C8"/>
          </a:solidFill>
          <a:ln w="1270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en-US" sz="2000" dirty="0">
                <a:solidFill>
                  <a:schemeClr val="bg1"/>
                </a:solidFill>
                <a:latin typeface="Arial" panose="020B0604020202020204" pitchFamily="34" charset="0"/>
                <a:cs typeface="Arial" panose="020B0604020202020204" pitchFamily="34" charset="0"/>
              </a:rPr>
              <a:t>MODEL</a:t>
            </a:r>
          </a:p>
        </p:txBody>
      </p:sp>
      <p:sp>
        <p:nvSpPr>
          <p:cNvPr id="7" name="Rounded Rectangle 8">
            <a:extLst>
              <a:ext uri="{FF2B5EF4-FFF2-40B4-BE49-F238E27FC236}">
                <a16:creationId xmlns:a16="http://schemas.microsoft.com/office/drawing/2014/main" id="{2B615AF7-EE75-6F4F-A0AA-64A38B2F89BA}"/>
              </a:ext>
            </a:extLst>
          </p:cNvPr>
          <p:cNvSpPr/>
          <p:nvPr/>
        </p:nvSpPr>
        <p:spPr>
          <a:xfrm>
            <a:off x="6298471" y="2066813"/>
            <a:ext cx="1801921" cy="1428511"/>
          </a:xfrm>
          <a:prstGeom prst="roundRect">
            <a:avLst/>
          </a:prstGeom>
          <a:noFill/>
          <a:ln w="19050">
            <a:solidFill>
              <a:srgbClr val="0064C8"/>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20000"/>
              </a:lnSpc>
            </a:pPr>
            <a:r>
              <a:rPr lang="en-US" dirty="0">
                <a:latin typeface="Arial" panose="020B0604020202020204" pitchFamily="34" charset="0"/>
                <a:cs typeface="Arial" panose="020B0604020202020204" pitchFamily="34" charset="0"/>
              </a:rPr>
              <a:t>Results</a:t>
            </a:r>
          </a:p>
          <a:p>
            <a:pPr marL="285750" indent="-285750">
              <a:lnSpc>
                <a:spcPct val="120000"/>
              </a:lnSpc>
              <a:buFont typeface="Arial" panose="020B0604020202020204" pitchFamily="34" charset="0"/>
              <a:buChar char="•"/>
            </a:pPr>
            <a:r>
              <a:rPr lang="en-US" dirty="0">
                <a:latin typeface="Arial" panose="020B0604020202020204" pitchFamily="34" charset="0"/>
                <a:cs typeface="Arial" panose="020B0604020202020204" pitchFamily="34" charset="0"/>
              </a:rPr>
              <a:t>Incidence</a:t>
            </a:r>
          </a:p>
          <a:p>
            <a:pPr marL="285750" indent="-285750">
              <a:lnSpc>
                <a:spcPct val="120000"/>
              </a:lnSpc>
              <a:buFont typeface="Arial" panose="020B0604020202020204" pitchFamily="34" charset="0"/>
              <a:buChar char="•"/>
            </a:pPr>
            <a:r>
              <a:rPr lang="en-US" dirty="0">
                <a:latin typeface="Arial" panose="020B0604020202020204" pitchFamily="34" charset="0"/>
                <a:cs typeface="Arial" panose="020B0604020202020204" pitchFamily="34" charset="0"/>
              </a:rPr>
              <a:t>Prevalence</a:t>
            </a:r>
          </a:p>
          <a:p>
            <a:pPr marL="285750" indent="-285750">
              <a:lnSpc>
                <a:spcPct val="120000"/>
              </a:lnSpc>
              <a:buFont typeface="Arial" panose="020B0604020202020204" pitchFamily="34" charset="0"/>
              <a:buChar char="•"/>
            </a:pPr>
            <a:r>
              <a:rPr lang="en-US" dirty="0">
                <a:latin typeface="Arial" panose="020B0604020202020204" pitchFamily="34" charset="0"/>
                <a:cs typeface="Arial" panose="020B0604020202020204" pitchFamily="34" charset="0"/>
              </a:rPr>
              <a:t>Deaths</a:t>
            </a:r>
          </a:p>
        </p:txBody>
      </p:sp>
      <p:cxnSp>
        <p:nvCxnSpPr>
          <p:cNvPr id="8" name="직선 화살표 연결선 7"/>
          <p:cNvCxnSpPr>
            <a:stCxn id="5" idx="3"/>
            <a:endCxn id="6" idx="1"/>
          </p:cNvCxnSpPr>
          <p:nvPr/>
        </p:nvCxnSpPr>
        <p:spPr>
          <a:xfrm>
            <a:off x="3677942" y="2766654"/>
            <a:ext cx="581468" cy="0"/>
          </a:xfrm>
          <a:prstGeom prst="straightConnector1">
            <a:avLst/>
          </a:prstGeom>
          <a:ln w="22225">
            <a:solidFill>
              <a:srgbClr val="0064C8"/>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flipV="1">
            <a:off x="5750811" y="2766654"/>
            <a:ext cx="564045" cy="0"/>
          </a:xfrm>
          <a:prstGeom prst="straightConnector1">
            <a:avLst/>
          </a:prstGeom>
          <a:ln w="22225">
            <a:solidFill>
              <a:srgbClr val="0064C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43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sz="2800" dirty="0"/>
              <a:t>One-way and Multi-way Sensitivity Analysis</a:t>
            </a:r>
            <a:endParaRPr lang="ko-KR" altLang="en-US" sz="2800" dirty="0"/>
          </a:p>
        </p:txBody>
      </p:sp>
      <p:sp>
        <p:nvSpPr>
          <p:cNvPr id="3" name="부제목 2"/>
          <p:cNvSpPr>
            <a:spLocks noGrp="1"/>
          </p:cNvSpPr>
          <p:nvPr>
            <p:ph type="subTitle" idx="1"/>
          </p:nvPr>
        </p:nvSpPr>
        <p:spPr>
          <a:xfrm>
            <a:off x="628647" y="2588274"/>
            <a:ext cx="8143932" cy="3865062"/>
          </a:xfrm>
        </p:spPr>
        <p:txBody>
          <a:bodyPr/>
          <a:lstStyle/>
          <a:p>
            <a:pPr marL="342900" indent="-342900">
              <a:spcBef>
                <a:spcPts val="1000"/>
              </a:spcBef>
              <a:buFont typeface="Arial" panose="020B0604020202020204" pitchFamily="34" charset="0"/>
              <a:buChar char="•"/>
            </a:pPr>
            <a:r>
              <a:rPr lang="en-US" altLang="ko-KR" dirty="0"/>
              <a:t>Change the value of individual parameters (keeping the remaining parameters fixed), and see what effect this has on outcomes of interest</a:t>
            </a:r>
          </a:p>
          <a:p>
            <a:pPr marL="342900" indent="-342900">
              <a:spcBef>
                <a:spcPts val="1000"/>
              </a:spcBef>
              <a:buFont typeface="Arial" panose="020B0604020202020204" pitchFamily="34" charset="0"/>
              <a:buChar char="•"/>
            </a:pPr>
            <a:r>
              <a:rPr lang="en-US" altLang="ko-KR" dirty="0"/>
              <a:t>Varying parameters one at a time while holding others fixed does not give a complete description of the sensitivity of the model to each parameter</a:t>
            </a:r>
          </a:p>
          <a:p>
            <a:pPr algn="ctr">
              <a:spcBef>
                <a:spcPts val="1000"/>
              </a:spcBef>
            </a:pPr>
            <a:r>
              <a:rPr lang="en-US" altLang="ko-KR" dirty="0">
                <a:latin typeface="Cambria Math" panose="02040503050406030204" pitchFamily="18" charset="0"/>
                <a:ea typeface="Cambria Math" panose="02040503050406030204" pitchFamily="18" charset="0"/>
              </a:rPr>
              <a:t>⇓</a:t>
            </a:r>
            <a:endParaRPr lang="en-US" altLang="ko-KR" dirty="0"/>
          </a:p>
          <a:p>
            <a:pPr algn="ctr">
              <a:spcBef>
                <a:spcPts val="1000"/>
              </a:spcBef>
            </a:pPr>
            <a:r>
              <a:rPr lang="en-US" altLang="ko-KR" sz="2400" dirty="0"/>
              <a:t>Multi-way sensitivity analysis</a:t>
            </a:r>
          </a:p>
        </p:txBody>
      </p:sp>
      <p:sp>
        <p:nvSpPr>
          <p:cNvPr id="4" name="직사각형 3"/>
          <p:cNvSpPr/>
          <p:nvPr/>
        </p:nvSpPr>
        <p:spPr>
          <a:xfrm>
            <a:off x="2682272" y="1940202"/>
            <a:ext cx="4036682" cy="461665"/>
          </a:xfrm>
          <a:prstGeom prst="rect">
            <a:avLst/>
          </a:prstGeom>
        </p:spPr>
        <p:txBody>
          <a:bodyPr wrap="none">
            <a:spAutoFit/>
          </a:bodyPr>
          <a:lstStyle/>
          <a:p>
            <a:pPr>
              <a:spcBef>
                <a:spcPts val="1000"/>
              </a:spcBef>
            </a:pPr>
            <a:r>
              <a:rPr lang="en-US" altLang="ko-KR" sz="2400" dirty="0"/>
              <a:t>One-way sensitivity analysis</a:t>
            </a:r>
          </a:p>
        </p:txBody>
      </p:sp>
    </p:spTree>
    <p:extLst>
      <p:ext uri="{BB962C8B-B14F-4D97-AF65-F5344CB8AC3E}">
        <p14:creationId xmlns:p14="http://schemas.microsoft.com/office/powerpoint/2010/main" val="141852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sz="3000" dirty="0"/>
              <a:t>One-way and Multi-way Sensitivity Analysis</a:t>
            </a:r>
            <a:endParaRPr lang="ko-KR" altLang="en-US" sz="3000" dirty="0"/>
          </a:p>
        </p:txBody>
      </p:sp>
      <mc:AlternateContent xmlns:mc="http://schemas.openxmlformats.org/markup-compatibility/2006" xmlns:a14="http://schemas.microsoft.com/office/drawing/2010/main">
        <mc:Choice Requires="a14">
          <p:sp>
            <p:nvSpPr>
              <p:cNvPr id="3" name="부제목 2"/>
              <p:cNvSpPr>
                <a:spLocks noGrp="1"/>
              </p:cNvSpPr>
              <p:nvPr>
                <p:ph type="subTitle" idx="1"/>
              </p:nvPr>
            </p:nvSpPr>
            <p:spPr/>
            <p:txBody>
              <a:bodyPr/>
              <a:lstStyle/>
              <a:p>
                <a:r>
                  <a:rPr lang="en-US" altLang="ko-KR" dirty="0"/>
                  <a:t>Example: SIR model with vaccination introduced at </a:t>
                </a:r>
                <a14:m>
                  <m:oMath xmlns:m="http://schemas.openxmlformats.org/officeDocument/2006/math">
                    <m:r>
                      <a:rPr lang="en-US" altLang="ko-KR" i="1">
                        <a:latin typeface="Cambria Math" panose="02040503050406030204" pitchFamily="18" charset="0"/>
                      </a:rPr>
                      <m:t>𝑡</m:t>
                    </m:r>
                    <m:r>
                      <a:rPr lang="en-US" altLang="ko-KR" i="1">
                        <a:latin typeface="Cambria Math" panose="02040503050406030204" pitchFamily="18" charset="0"/>
                      </a:rPr>
                      <m:t>=500</m:t>
                    </m:r>
                  </m:oMath>
                </a14:m>
                <a:r>
                  <a:rPr lang="en-US" altLang="ko-KR" dirty="0"/>
                  <a:t>. Increasing vaccine coverage from </a:t>
                </a:r>
                <a:r>
                  <a:rPr lang="en-US" altLang="ko-KR" spc="5" dirty="0"/>
                  <a:t>20% </a:t>
                </a:r>
                <a:r>
                  <a:rPr lang="en-US" altLang="ko-KR" dirty="0"/>
                  <a:t>to </a:t>
                </a:r>
                <a:r>
                  <a:rPr lang="en-US" altLang="ko-KR" spc="5" dirty="0"/>
                  <a:t>50% </a:t>
                </a:r>
                <a:r>
                  <a:rPr lang="en-US" altLang="ko-KR" dirty="0"/>
                  <a:t>makes a much bigger difference on prevalence when the probability of transmission is</a:t>
                </a:r>
                <a:r>
                  <a:rPr lang="en-US" altLang="ko-KR" spc="85" dirty="0"/>
                  <a:t> </a:t>
                </a:r>
                <a:r>
                  <a:rPr lang="en-US" altLang="ko-KR" dirty="0"/>
                  <a:t>low.</a:t>
                </a:r>
              </a:p>
              <a:p>
                <a:endParaRPr lang="ko-KR" altLang="en-US" dirty="0"/>
              </a:p>
            </p:txBody>
          </p:sp>
        </mc:Choice>
        <mc:Fallback xmlns="">
          <p:sp>
            <p:nvSpPr>
              <p:cNvPr id="3" name="부제목 2"/>
              <p:cNvSpPr>
                <a:spLocks noGrp="1" noRot="1" noChangeAspect="1" noMove="1" noResize="1" noEditPoints="1" noAdjustHandles="1" noChangeArrowheads="1" noChangeShapeType="1" noTextEdit="1"/>
              </p:cNvSpPr>
              <p:nvPr>
                <p:ph type="subTitle" idx="1"/>
              </p:nvPr>
            </p:nvSpPr>
            <p:spPr>
              <a:blipFill>
                <a:blip r:embed="rId3"/>
                <a:stretch>
                  <a:fillRect l="-749" t="-133" r="-1647"/>
                </a:stretch>
              </a:blipFill>
            </p:spPr>
            <p:txBody>
              <a:bodyPr/>
              <a:lstStyle/>
              <a:p>
                <a:r>
                  <a:rPr lang="ko-KR" altLang="en-US">
                    <a:noFill/>
                  </a:rPr>
                  <a:t> </a:t>
                </a:r>
              </a:p>
            </p:txBody>
          </p:sp>
        </mc:Fallback>
      </mc:AlternateContent>
      <p:pic>
        <p:nvPicPr>
          <p:cNvPr id="4" name="Picture 4">
            <a:extLst>
              <a:ext uri="{FF2B5EF4-FFF2-40B4-BE49-F238E27FC236}">
                <a16:creationId xmlns:a16="http://schemas.microsoft.com/office/drawing/2014/main" id="{53DE0D4A-8DCA-B449-9E91-71533437648E}"/>
              </a:ext>
            </a:extLst>
          </p:cNvPr>
          <p:cNvPicPr>
            <a:picLocks noChangeAspect="1"/>
          </p:cNvPicPr>
          <p:nvPr/>
        </p:nvPicPr>
        <p:blipFill>
          <a:blip r:embed="rId4"/>
          <a:stretch>
            <a:fillRect/>
          </a:stretch>
        </p:blipFill>
        <p:spPr>
          <a:xfrm>
            <a:off x="1403648" y="3429000"/>
            <a:ext cx="6459450" cy="2581723"/>
          </a:xfrm>
          <a:prstGeom prst="rect">
            <a:avLst/>
          </a:prstGeom>
        </p:spPr>
      </p:pic>
    </p:spTree>
    <p:extLst>
      <p:ext uri="{BB962C8B-B14F-4D97-AF65-F5344CB8AC3E}">
        <p14:creationId xmlns:p14="http://schemas.microsoft.com/office/powerpoint/2010/main" val="297293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Grid Search</a:t>
            </a:r>
            <a:endParaRPr lang="ko-KR" altLang="en-US" dirty="0"/>
          </a:p>
        </p:txBody>
      </p:sp>
      <p:sp>
        <p:nvSpPr>
          <p:cNvPr id="3" name="부제목 2"/>
          <p:cNvSpPr>
            <a:spLocks noGrp="1"/>
          </p:cNvSpPr>
          <p:nvPr>
            <p:ph type="subTitle" idx="1"/>
          </p:nvPr>
        </p:nvSpPr>
        <p:spPr>
          <a:xfrm>
            <a:off x="604532" y="1953312"/>
            <a:ext cx="8143932" cy="4572032"/>
          </a:xfrm>
        </p:spPr>
        <p:txBody>
          <a:bodyPr>
            <a:normAutofit/>
          </a:bodyPr>
          <a:lstStyle/>
          <a:p>
            <a:r>
              <a:rPr lang="en-US" altLang="ko-KR" dirty="0">
                <a:cs typeface="Arial" panose="020B0604020202020204" pitchFamily="34" charset="0"/>
              </a:rPr>
              <a:t>Systematically search the joint parameter space of all relevant parameters and evaluate the result at each combination of parameters</a:t>
            </a:r>
          </a:p>
          <a:p>
            <a:endParaRPr lang="en-US" altLang="ko-KR" dirty="0">
              <a:cs typeface="Arial" panose="020B0604020202020204" pitchFamily="34" charset="0"/>
            </a:endParaRPr>
          </a:p>
          <a:p>
            <a:endParaRPr lang="en-US" altLang="ko-KR" dirty="0">
              <a:cs typeface="Arial" panose="020B0604020202020204" pitchFamily="34" charset="0"/>
            </a:endParaRPr>
          </a:p>
          <a:p>
            <a:endParaRPr lang="en-US" altLang="ko-KR" dirty="0">
              <a:cs typeface="Arial" panose="020B0604020202020204" pitchFamily="34" charset="0"/>
            </a:endParaRPr>
          </a:p>
          <a:p>
            <a:endParaRPr lang="en-US" altLang="ko-KR" dirty="0">
              <a:cs typeface="Arial" panose="020B0604020202020204" pitchFamily="34" charset="0"/>
            </a:endParaRPr>
          </a:p>
          <a:p>
            <a:endParaRPr lang="en-US" altLang="ko-KR" dirty="0">
              <a:cs typeface="Arial" panose="020B0604020202020204" pitchFamily="34" charset="0"/>
            </a:endParaRPr>
          </a:p>
        </p:txBody>
      </p:sp>
      <mc:AlternateContent xmlns:mc="http://schemas.openxmlformats.org/markup-compatibility/2006" xmlns:a14="http://schemas.microsoft.com/office/drawing/2010/main">
        <mc:Choice Requires="a14">
          <p:sp>
            <p:nvSpPr>
              <p:cNvPr id="4" name="직사각형 3"/>
              <p:cNvSpPr/>
              <p:nvPr/>
            </p:nvSpPr>
            <p:spPr>
              <a:xfrm>
                <a:off x="648072" y="2996952"/>
                <a:ext cx="4572000" cy="3123932"/>
              </a:xfrm>
              <a:prstGeom prst="rect">
                <a:avLst/>
              </a:prstGeom>
            </p:spPr>
            <p:txBody>
              <a:bodyPr>
                <a:spAutoFit/>
              </a:bodyPr>
              <a:lstStyle/>
              <a:p>
                <a:pPr>
                  <a:lnSpc>
                    <a:spcPct val="120000"/>
                  </a:lnSpc>
                  <a:spcBef>
                    <a:spcPts val="1000"/>
                  </a:spcBef>
                </a:pPr>
                <a:r>
                  <a:rPr lang="en-US" altLang="ko-KR" sz="2000" dirty="0">
                    <a:latin typeface="Arial" panose="020B0604020202020204" pitchFamily="34" charset="0"/>
                    <a:cs typeface="Arial" panose="020B0604020202020204" pitchFamily="34" charset="0"/>
                  </a:rPr>
                  <a:t>For two parameters (</a:t>
                </a:r>
                <a14:m>
                  <m:oMath xmlns:m="http://schemas.openxmlformats.org/officeDocument/2006/math">
                    <m:r>
                      <a:rPr lang="en-US" altLang="ko-KR" sz="2000" i="1" dirty="0">
                        <a:latin typeface="Cambria Math" panose="02040503050406030204" pitchFamily="18" charset="0"/>
                      </a:rPr>
                      <m:t>𝐴</m:t>
                    </m:r>
                  </m:oMath>
                </a14:m>
                <a:r>
                  <a:rPr lang="en-US" altLang="ko-KR" sz="2000" dirty="0">
                    <a:latin typeface="Arial" panose="020B0604020202020204" pitchFamily="34" charset="0"/>
                    <a:cs typeface="Arial" panose="020B0604020202020204" pitchFamily="34" charset="0"/>
                  </a:rPr>
                  <a:t> and </a:t>
                </a:r>
                <a14:m>
                  <m:oMath xmlns:m="http://schemas.openxmlformats.org/officeDocument/2006/math">
                    <m:r>
                      <a:rPr lang="en-US" altLang="ko-KR" sz="2000" i="1" dirty="0">
                        <a:latin typeface="Cambria Math" panose="02040503050406030204" pitchFamily="18" charset="0"/>
                      </a:rPr>
                      <m:t>𝐵</m:t>
                    </m:r>
                  </m:oMath>
                </a14:m>
                <a:r>
                  <a:rPr lang="en-US" altLang="ko-KR" sz="2000" dirty="0">
                    <a:latin typeface="Arial" panose="020B0604020202020204" pitchFamily="34" charset="0"/>
                    <a:cs typeface="Arial" panose="020B0604020202020204" pitchFamily="34" charset="0"/>
                  </a:rPr>
                  <a:t>)  with 3 values each, we need to  sample </a:t>
                </a:r>
                <a14:m>
                  <m:oMath xmlns:m="http://schemas.openxmlformats.org/officeDocument/2006/math">
                    <m:sSup>
                      <m:sSupPr>
                        <m:ctrlPr>
                          <a:rPr lang="en-US" altLang="ko-KR" sz="2000" i="1" dirty="0">
                            <a:latin typeface="Cambria Math" panose="02040503050406030204" pitchFamily="18" charset="0"/>
                          </a:rPr>
                        </m:ctrlPr>
                      </m:sSupPr>
                      <m:e>
                        <m:r>
                          <a:rPr lang="en-US" altLang="ko-KR" sz="2000" i="1" dirty="0">
                            <a:latin typeface="Cambria Math" panose="02040503050406030204" pitchFamily="18" charset="0"/>
                          </a:rPr>
                          <m:t>3</m:t>
                        </m:r>
                      </m:e>
                      <m:sup>
                        <m:r>
                          <a:rPr lang="en-US" altLang="ko-KR" sz="2000" i="1" dirty="0">
                            <a:latin typeface="Cambria Math" panose="02040503050406030204" pitchFamily="18" charset="0"/>
                          </a:rPr>
                          <m:t>2</m:t>
                        </m:r>
                      </m:sup>
                    </m:sSup>
                    <m:r>
                      <a:rPr lang="en-US" altLang="ko-KR" sz="2000" i="1" dirty="0">
                        <a:latin typeface="Cambria Math" panose="02040503050406030204" pitchFamily="18" charset="0"/>
                      </a:rPr>
                      <m:t>=9</m:t>
                    </m:r>
                  </m:oMath>
                </a14:m>
                <a:r>
                  <a:rPr lang="en-US" altLang="ko-KR" sz="2000" dirty="0">
                    <a:latin typeface="Arial" panose="020B0604020202020204" pitchFamily="34" charset="0"/>
                    <a:cs typeface="Arial" panose="020B0604020202020204" pitchFamily="34" charset="0"/>
                  </a:rPr>
                  <a:t> parameter sets</a:t>
                </a:r>
              </a:p>
              <a:p>
                <a:pPr>
                  <a:lnSpc>
                    <a:spcPct val="120000"/>
                  </a:lnSpc>
                  <a:spcBef>
                    <a:spcPts val="1000"/>
                  </a:spcBef>
                </a:pPr>
                <a:r>
                  <a:rPr lang="en-US" altLang="ko-KR" sz="2000" dirty="0">
                    <a:latin typeface="Arial" panose="020B0604020202020204" pitchFamily="34" charset="0"/>
                    <a:cs typeface="Arial" panose="020B0604020202020204" pitchFamily="34" charset="0"/>
                  </a:rPr>
                  <a:t>If number of parameters or number of values for each parameter is large then grid search becomes unfeasible e.g. 5 parameters &amp; 10 values → 100,000 sets</a:t>
                </a:r>
              </a:p>
            </p:txBody>
          </p:sp>
        </mc:Choice>
        <mc:Fallback xmlns="">
          <p:sp>
            <p:nvSpPr>
              <p:cNvPr id="4" name="직사각형 3"/>
              <p:cNvSpPr>
                <a:spLocks noRot="1" noChangeAspect="1" noMove="1" noResize="1" noEditPoints="1" noAdjustHandles="1" noChangeArrowheads="1" noChangeShapeType="1" noTextEdit="1"/>
              </p:cNvSpPr>
              <p:nvPr/>
            </p:nvSpPr>
            <p:spPr>
              <a:xfrm>
                <a:off x="648072" y="2996952"/>
                <a:ext cx="4572000" cy="3123932"/>
              </a:xfrm>
              <a:prstGeom prst="rect">
                <a:avLst/>
              </a:prstGeom>
              <a:blipFill>
                <a:blip r:embed="rId2"/>
                <a:stretch>
                  <a:fillRect l="-1333" t="-195" b="-3320"/>
                </a:stretch>
              </a:blipFill>
            </p:spPr>
            <p:txBody>
              <a:bodyPr/>
              <a:lstStyle/>
              <a:p>
                <a:r>
                  <a:rPr lang="ko-KR" altLang="en-US">
                    <a:noFill/>
                  </a:rPr>
                  <a:t> </a:t>
                </a:r>
              </a:p>
            </p:txBody>
          </p:sp>
        </mc:Fallback>
      </mc:AlternateContent>
      <p:pic>
        <p:nvPicPr>
          <p:cNvPr id="5" name="Picture 4">
            <a:extLst>
              <a:ext uri="{FF2B5EF4-FFF2-40B4-BE49-F238E27FC236}">
                <a16:creationId xmlns:a16="http://schemas.microsoft.com/office/drawing/2014/main" id="{0BA242D7-0EAA-7248-8C29-40EA4314742C}"/>
              </a:ext>
            </a:extLst>
          </p:cNvPr>
          <p:cNvPicPr>
            <a:picLocks noChangeAspect="1"/>
          </p:cNvPicPr>
          <p:nvPr/>
        </p:nvPicPr>
        <p:blipFill rotWithShape="1">
          <a:blip r:embed="rId3"/>
          <a:srcRect l="2332"/>
          <a:stretch/>
        </p:blipFill>
        <p:spPr>
          <a:xfrm>
            <a:off x="5436096" y="3117867"/>
            <a:ext cx="2720188" cy="2882102"/>
          </a:xfrm>
          <a:prstGeom prst="rect">
            <a:avLst/>
          </a:prstGeom>
        </p:spPr>
      </p:pic>
    </p:spTree>
    <p:extLst>
      <p:ext uri="{BB962C8B-B14F-4D97-AF65-F5344CB8AC3E}">
        <p14:creationId xmlns:p14="http://schemas.microsoft.com/office/powerpoint/2010/main" val="31329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sz="3000" dirty="0">
                <a:cs typeface="Arial" panose="020B0604020202020204" pitchFamily="34" charset="0"/>
              </a:rPr>
              <a:t>Random</a:t>
            </a:r>
            <a:r>
              <a:rPr lang="ko-KR" altLang="en-US" sz="3000" dirty="0">
                <a:cs typeface="Arial" panose="020B0604020202020204" pitchFamily="34" charset="0"/>
              </a:rPr>
              <a:t> </a:t>
            </a:r>
            <a:r>
              <a:rPr lang="en-US" altLang="ko-KR" sz="3000" dirty="0">
                <a:cs typeface="Arial" panose="020B0604020202020204" pitchFamily="34" charset="0"/>
              </a:rPr>
              <a:t>Sampling (Monte Carlo Sampling)</a:t>
            </a:r>
            <a:br>
              <a:rPr lang="ko-KR" altLang="en-US" dirty="0">
                <a:cs typeface="Arial" panose="020B0604020202020204" pitchFamily="34" charset="0"/>
              </a:rPr>
            </a:br>
            <a:endParaRPr lang="ko-KR" altLang="en-US" dirty="0">
              <a:cs typeface="Arial" panose="020B0604020202020204" pitchFamily="34" charset="0"/>
            </a:endParaRPr>
          </a:p>
        </p:txBody>
      </p:sp>
      <p:sp>
        <p:nvSpPr>
          <p:cNvPr id="3" name="부제목 2"/>
          <p:cNvSpPr>
            <a:spLocks noGrp="1"/>
          </p:cNvSpPr>
          <p:nvPr>
            <p:ph type="subTitle" idx="1"/>
          </p:nvPr>
        </p:nvSpPr>
        <p:spPr>
          <a:xfrm>
            <a:off x="500034" y="2217974"/>
            <a:ext cx="8176422" cy="4019338"/>
          </a:xfrm>
        </p:spPr>
        <p:txBody>
          <a:bodyPr>
            <a:normAutofit/>
          </a:bodyPr>
          <a:lstStyle/>
          <a:p>
            <a:pPr>
              <a:lnSpc>
                <a:spcPct val="150000"/>
              </a:lnSpc>
            </a:pPr>
            <a:r>
              <a:rPr lang="en-US" altLang="ko-KR" sz="2400" dirty="0"/>
              <a:t>Probabilistic sensitivity analysis</a:t>
            </a:r>
          </a:p>
          <a:p>
            <a:pPr marL="342900" indent="-342900">
              <a:lnSpc>
                <a:spcPct val="150000"/>
              </a:lnSpc>
              <a:buFont typeface="Arial" panose="020B0604020202020204" pitchFamily="34" charset="0"/>
              <a:buChar char="•"/>
            </a:pPr>
            <a:endParaRPr lang="en-US" altLang="ko-KR" sz="800" dirty="0"/>
          </a:p>
          <a:p>
            <a:pPr marL="457200" indent="-457200">
              <a:lnSpc>
                <a:spcPct val="130000"/>
              </a:lnSpc>
              <a:spcBef>
                <a:spcPts val="1000"/>
              </a:spcBef>
              <a:buFont typeface="+mj-lt"/>
              <a:buAutoNum type="arabicPeriod"/>
            </a:pPr>
            <a:r>
              <a:rPr lang="en-US" altLang="ko-KR" dirty="0">
                <a:cs typeface="Arial" panose="020B0604020202020204" pitchFamily="34" charset="0"/>
              </a:rPr>
              <a:t>Pick a value for each parameter we are uncertain about from some distribution e.g. pick </a:t>
            </a:r>
            <a:r>
              <a:rPr lang="ko-KR" altLang="en-US" dirty="0">
                <a:cs typeface="Arial" panose="020B0604020202020204" pitchFamily="34" charset="0"/>
              </a:rPr>
              <a:t>𝐴 </a:t>
            </a:r>
            <a:r>
              <a:rPr lang="en-US" altLang="ko-KR" dirty="0">
                <a:cs typeface="Arial" panose="020B0604020202020204" pitchFamily="34" charset="0"/>
              </a:rPr>
              <a:t>and </a:t>
            </a:r>
            <a:r>
              <a:rPr lang="ko-KR" altLang="en-US" dirty="0">
                <a:cs typeface="Arial" panose="020B0604020202020204" pitchFamily="34" charset="0"/>
              </a:rPr>
              <a:t>𝐵 </a:t>
            </a:r>
            <a:r>
              <a:rPr lang="en-US" altLang="ko-KR" dirty="0">
                <a:cs typeface="Arial" panose="020B0604020202020204" pitchFamily="34" charset="0"/>
              </a:rPr>
              <a:t>uniformly from the range 0.01~0.5</a:t>
            </a:r>
          </a:p>
          <a:p>
            <a:pPr marL="457200" indent="-457200">
              <a:lnSpc>
                <a:spcPct val="130000"/>
              </a:lnSpc>
              <a:spcBef>
                <a:spcPts val="1000"/>
              </a:spcBef>
              <a:buFont typeface="+mj-lt"/>
              <a:buAutoNum type="arabicPeriod"/>
            </a:pPr>
            <a:r>
              <a:rPr lang="en-US" altLang="ko-KR" dirty="0">
                <a:cs typeface="Arial" panose="020B0604020202020204" pitchFamily="34" charset="0"/>
              </a:rPr>
              <a:t>Evaluate the outcome measure by solving the model for that set of parameters</a:t>
            </a:r>
          </a:p>
          <a:p>
            <a:pPr marL="457200" indent="-457200">
              <a:lnSpc>
                <a:spcPct val="130000"/>
              </a:lnSpc>
              <a:spcBef>
                <a:spcPts val="1000"/>
              </a:spcBef>
              <a:buFont typeface="+mj-lt"/>
              <a:buAutoNum type="arabicPeriod"/>
            </a:pPr>
            <a:r>
              <a:rPr lang="en-US" altLang="ko-KR" dirty="0">
                <a:cs typeface="Arial" panose="020B0604020202020204" pitchFamily="34" charset="0"/>
              </a:rPr>
              <a:t>Repeat this process many times (e.g. 100,000)</a:t>
            </a:r>
          </a:p>
        </p:txBody>
      </p:sp>
    </p:spTree>
    <p:extLst>
      <p:ext uri="{BB962C8B-B14F-4D97-AF65-F5344CB8AC3E}">
        <p14:creationId xmlns:p14="http://schemas.microsoft.com/office/powerpoint/2010/main" val="82263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Random</a:t>
            </a:r>
            <a:r>
              <a:rPr lang="ko-KR" altLang="en-US" dirty="0"/>
              <a:t> </a:t>
            </a:r>
            <a:r>
              <a:rPr lang="en-US" altLang="ko-KR" dirty="0"/>
              <a:t>Sampling</a:t>
            </a:r>
            <a:endParaRPr lang="ko-KR" altLang="en-US" dirty="0"/>
          </a:p>
        </p:txBody>
      </p:sp>
      <p:sp>
        <p:nvSpPr>
          <p:cNvPr id="3" name="부제목 2"/>
          <p:cNvSpPr>
            <a:spLocks noGrp="1"/>
          </p:cNvSpPr>
          <p:nvPr>
            <p:ph type="subTitle" idx="1"/>
          </p:nvPr>
        </p:nvSpPr>
        <p:spPr>
          <a:xfrm>
            <a:off x="716331" y="1916832"/>
            <a:ext cx="7968566" cy="4523394"/>
          </a:xfrm>
        </p:spPr>
        <p:txBody>
          <a:bodyPr>
            <a:normAutofit/>
          </a:bodyPr>
          <a:lstStyle/>
          <a:p>
            <a:pPr>
              <a:spcBef>
                <a:spcPts val="1200"/>
              </a:spcBef>
            </a:pPr>
            <a:r>
              <a:rPr lang="en-US" altLang="ko-KR" sz="1800" dirty="0"/>
              <a:t>How do we choose appropriate probability distributions for each parameter?</a:t>
            </a:r>
          </a:p>
          <a:p>
            <a:pPr marL="342900" indent="-342900">
              <a:buFont typeface="Arial" panose="020B0604020202020204" pitchFamily="34" charset="0"/>
              <a:buChar char="•"/>
            </a:pPr>
            <a:r>
              <a:rPr lang="en-US" altLang="ko-KR" sz="1800" dirty="0"/>
              <a:t>Epidemiological studies</a:t>
            </a:r>
          </a:p>
          <a:p>
            <a:pPr marL="342900" indent="-342900">
              <a:spcBef>
                <a:spcPts val="0"/>
              </a:spcBef>
              <a:buFont typeface="Arial" panose="020B0604020202020204" pitchFamily="34" charset="0"/>
              <a:buChar char="•"/>
            </a:pPr>
            <a:r>
              <a:rPr lang="en-US" altLang="ko-KR" sz="1800" dirty="0"/>
              <a:t>Synthesis (e.g. meta-analysis) </a:t>
            </a:r>
          </a:p>
          <a:p>
            <a:r>
              <a:rPr lang="en-US" altLang="ko-KR" sz="1800" dirty="0"/>
              <a:t>     of available data</a:t>
            </a:r>
          </a:p>
          <a:p>
            <a:pPr marL="342900" indent="-342900">
              <a:spcBef>
                <a:spcPts val="0"/>
              </a:spcBef>
              <a:buFont typeface="Arial" panose="020B0604020202020204" pitchFamily="34" charset="0"/>
              <a:buChar char="•"/>
            </a:pPr>
            <a:r>
              <a:rPr lang="en-US" altLang="ko-KR" sz="1800" dirty="0"/>
              <a:t>Expert elicitation</a:t>
            </a:r>
          </a:p>
          <a:p>
            <a:endParaRPr lang="en-US" altLang="ko-KR" sz="800" dirty="0"/>
          </a:p>
        </p:txBody>
      </p:sp>
      <p:pic>
        <p:nvPicPr>
          <p:cNvPr id="4" name="그림 3" descr="텍스트이(가) 표시된 사진&#10;&#10;자동 생성된 설명">
            <a:extLst>
              <a:ext uri="{FF2B5EF4-FFF2-40B4-BE49-F238E27FC236}">
                <a16:creationId xmlns:a16="http://schemas.microsoft.com/office/drawing/2014/main" id="{EA69AFBF-6BFC-497A-B357-7A02033E2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2708920"/>
            <a:ext cx="2967866" cy="3096344"/>
          </a:xfrm>
          <a:prstGeom prst="rect">
            <a:avLst/>
          </a:prstGeom>
        </p:spPr>
      </p:pic>
      <p:sp>
        <p:nvSpPr>
          <p:cNvPr id="5" name="직사각형 4"/>
          <p:cNvSpPr/>
          <p:nvPr/>
        </p:nvSpPr>
        <p:spPr>
          <a:xfrm>
            <a:off x="788339" y="3933056"/>
            <a:ext cx="4359725" cy="2395336"/>
          </a:xfrm>
          <a:prstGeom prst="rect">
            <a:avLst/>
          </a:prstGeom>
        </p:spPr>
        <p:txBody>
          <a:bodyPr wrap="square">
            <a:spAutoFit/>
          </a:bodyPr>
          <a:lstStyle/>
          <a:p>
            <a:pPr>
              <a:lnSpc>
                <a:spcPct val="120000"/>
              </a:lnSpc>
            </a:pPr>
            <a:r>
              <a:rPr lang="en-US" altLang="ko-KR" sz="1400" dirty="0">
                <a:latin typeface="Arial" panose="020B0604020202020204" pitchFamily="34" charset="0"/>
                <a:ea typeface="Cambria Math" panose="02040503050406030204" pitchFamily="18" charset="0"/>
                <a:cs typeface="Arial" panose="020B0604020202020204" pitchFamily="34" charset="0"/>
              </a:rPr>
              <a:t>⋇ </a:t>
            </a:r>
            <a:r>
              <a:rPr lang="en-US" altLang="ko-KR" sz="1400" dirty="0">
                <a:latin typeface="Arial" panose="020B0604020202020204" pitchFamily="34" charset="0"/>
                <a:cs typeface="Arial" panose="020B0604020202020204" pitchFamily="34" charset="0"/>
              </a:rPr>
              <a:t>The probability distribution of a parameter should represent the uncertainty around that parameter rather than the variability</a:t>
            </a:r>
          </a:p>
          <a:p>
            <a:pPr>
              <a:lnSpc>
                <a:spcPct val="120000"/>
              </a:lnSpc>
            </a:pPr>
            <a:r>
              <a:rPr lang="en-US" altLang="ko-KR" sz="1400" dirty="0">
                <a:latin typeface="Arial" panose="020B0604020202020204" pitchFamily="34" charset="0"/>
                <a:cs typeface="Arial" panose="020B0604020202020204" pitchFamily="34" charset="0"/>
              </a:rPr>
              <a:t>Uncertainty – Lack of knowledge about a quantity, which can be  reduced by further study (e.g. taking a larger sample)</a:t>
            </a:r>
          </a:p>
          <a:p>
            <a:pPr>
              <a:lnSpc>
                <a:spcPct val="120000"/>
              </a:lnSpc>
            </a:pPr>
            <a:r>
              <a:rPr lang="en-US" altLang="ko-KR" sz="1400" dirty="0">
                <a:latin typeface="Arial" panose="020B0604020202020204" pitchFamily="34" charset="0"/>
                <a:cs typeface="Arial" panose="020B0604020202020204" pitchFamily="34" charset="0"/>
              </a:rPr>
              <a:t>Variability – Heterogeneity between individuals, which is inherent  in the population and will not be reduced by further study</a:t>
            </a:r>
          </a:p>
        </p:txBody>
      </p:sp>
    </p:spTree>
    <p:extLst>
      <p:ext uri="{BB962C8B-B14F-4D97-AF65-F5344CB8AC3E}">
        <p14:creationId xmlns:p14="http://schemas.microsoft.com/office/powerpoint/2010/main" val="55561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Random</a:t>
            </a:r>
            <a:r>
              <a:rPr lang="ko-KR" altLang="en-US" dirty="0"/>
              <a:t> </a:t>
            </a:r>
            <a:r>
              <a:rPr lang="en-US" altLang="ko-KR" dirty="0"/>
              <a:t>Sampling</a:t>
            </a:r>
            <a:endParaRPr lang="ko-KR" altLang="en-US" dirty="0"/>
          </a:p>
        </p:txBody>
      </p:sp>
      <p:sp>
        <p:nvSpPr>
          <p:cNvPr id="3" name="부제목 2"/>
          <p:cNvSpPr>
            <a:spLocks noGrp="1"/>
          </p:cNvSpPr>
          <p:nvPr>
            <p:ph type="subTitle" idx="1"/>
          </p:nvPr>
        </p:nvSpPr>
        <p:spPr>
          <a:xfrm>
            <a:off x="604532" y="1785926"/>
            <a:ext cx="8143932" cy="4572032"/>
          </a:xfrm>
        </p:spPr>
        <p:txBody>
          <a:bodyPr>
            <a:normAutofit/>
          </a:bodyPr>
          <a:lstStyle/>
          <a:p>
            <a:r>
              <a:rPr lang="en-US" altLang="ko-KR" sz="1800" dirty="0"/>
              <a:t>If we sample completely at random from the probability distribution of each parameter, the method is inefficient as it doesn’t ensure full coverage of parameter space and we may get clusters of points</a:t>
            </a:r>
          </a:p>
          <a:p>
            <a:endParaRPr lang="en-US" altLang="ko-KR" sz="1800" dirty="0"/>
          </a:p>
          <a:p>
            <a:endParaRPr lang="en-US" altLang="ko-KR" sz="1800" dirty="0"/>
          </a:p>
          <a:p>
            <a:endParaRPr lang="en-US" altLang="ko-KR" sz="1800" dirty="0"/>
          </a:p>
          <a:p>
            <a:endParaRPr lang="en-US" altLang="ko-KR" sz="1800" dirty="0"/>
          </a:p>
          <a:p>
            <a:endParaRPr lang="en-US" altLang="ko-KR" sz="1800" dirty="0"/>
          </a:p>
          <a:p>
            <a:endParaRPr lang="en-US" altLang="ko-KR" sz="1800" dirty="0"/>
          </a:p>
          <a:p>
            <a:endParaRPr lang="en-US" altLang="ko-KR" sz="1800" dirty="0"/>
          </a:p>
        </p:txBody>
      </p:sp>
      <p:graphicFrame>
        <p:nvGraphicFramePr>
          <p:cNvPr id="4" name="object 29">
            <a:extLst>
              <a:ext uri="{FF2B5EF4-FFF2-40B4-BE49-F238E27FC236}">
                <a16:creationId xmlns:a16="http://schemas.microsoft.com/office/drawing/2014/main" id="{E40C9E93-DD6D-7D4C-B1E8-FA15B444561E}"/>
              </a:ext>
            </a:extLst>
          </p:cNvPr>
          <p:cNvGraphicFramePr>
            <a:graphicFrameLocks noGrp="1"/>
          </p:cNvGraphicFramePr>
          <p:nvPr>
            <p:extLst>
              <p:ext uri="{D42A27DB-BD31-4B8C-83A1-F6EECF244321}">
                <p14:modId xmlns:p14="http://schemas.microsoft.com/office/powerpoint/2010/main" val="561958138"/>
              </p:ext>
            </p:extLst>
          </p:nvPr>
        </p:nvGraphicFramePr>
        <p:xfrm>
          <a:off x="3059832" y="3501008"/>
          <a:ext cx="2776402" cy="2208685"/>
        </p:xfrm>
        <a:graphic>
          <a:graphicData uri="http://schemas.openxmlformats.org/drawingml/2006/table">
            <a:tbl>
              <a:tblPr firstRow="1" bandRow="1">
                <a:tableStyleId>{2D5ABB26-0587-4C30-8999-92F81FD0307C}</a:tableStyleId>
              </a:tblPr>
              <a:tblGrid>
                <a:gridCol w="534335">
                  <a:extLst>
                    <a:ext uri="{9D8B030D-6E8A-4147-A177-3AD203B41FA5}">
                      <a16:colId xmlns:a16="http://schemas.microsoft.com/office/drawing/2014/main" val="20000"/>
                    </a:ext>
                  </a:extLst>
                </a:gridCol>
                <a:gridCol w="306636">
                  <a:extLst>
                    <a:ext uri="{9D8B030D-6E8A-4147-A177-3AD203B41FA5}">
                      <a16:colId xmlns:a16="http://schemas.microsoft.com/office/drawing/2014/main" val="20001"/>
                    </a:ext>
                  </a:extLst>
                </a:gridCol>
                <a:gridCol w="186711">
                  <a:extLst>
                    <a:ext uri="{9D8B030D-6E8A-4147-A177-3AD203B41FA5}">
                      <a16:colId xmlns:a16="http://schemas.microsoft.com/office/drawing/2014/main" val="20002"/>
                    </a:ext>
                  </a:extLst>
                </a:gridCol>
                <a:gridCol w="186711">
                  <a:extLst>
                    <a:ext uri="{9D8B030D-6E8A-4147-A177-3AD203B41FA5}">
                      <a16:colId xmlns:a16="http://schemas.microsoft.com/office/drawing/2014/main" val="20003"/>
                    </a:ext>
                  </a:extLst>
                </a:gridCol>
                <a:gridCol w="186711">
                  <a:extLst>
                    <a:ext uri="{9D8B030D-6E8A-4147-A177-3AD203B41FA5}">
                      <a16:colId xmlns:a16="http://schemas.microsoft.com/office/drawing/2014/main" val="20004"/>
                    </a:ext>
                  </a:extLst>
                </a:gridCol>
                <a:gridCol w="185196">
                  <a:extLst>
                    <a:ext uri="{9D8B030D-6E8A-4147-A177-3AD203B41FA5}">
                      <a16:colId xmlns:a16="http://schemas.microsoft.com/office/drawing/2014/main" val="20005"/>
                    </a:ext>
                  </a:extLst>
                </a:gridCol>
                <a:gridCol w="186711">
                  <a:extLst>
                    <a:ext uri="{9D8B030D-6E8A-4147-A177-3AD203B41FA5}">
                      <a16:colId xmlns:a16="http://schemas.microsoft.com/office/drawing/2014/main" val="20006"/>
                    </a:ext>
                  </a:extLst>
                </a:gridCol>
                <a:gridCol w="186711">
                  <a:extLst>
                    <a:ext uri="{9D8B030D-6E8A-4147-A177-3AD203B41FA5}">
                      <a16:colId xmlns:a16="http://schemas.microsoft.com/office/drawing/2014/main" val="20007"/>
                    </a:ext>
                  </a:extLst>
                </a:gridCol>
                <a:gridCol w="280830">
                  <a:extLst>
                    <a:ext uri="{9D8B030D-6E8A-4147-A177-3AD203B41FA5}">
                      <a16:colId xmlns:a16="http://schemas.microsoft.com/office/drawing/2014/main" val="20008"/>
                    </a:ext>
                  </a:extLst>
                </a:gridCol>
                <a:gridCol w="535850">
                  <a:extLst>
                    <a:ext uri="{9D8B030D-6E8A-4147-A177-3AD203B41FA5}">
                      <a16:colId xmlns:a16="http://schemas.microsoft.com/office/drawing/2014/main" val="20009"/>
                    </a:ext>
                  </a:extLst>
                </a:gridCol>
              </a:tblGrid>
              <a:tr h="221627">
                <a:tc>
                  <a:txBody>
                    <a:bodyPr/>
                    <a:lstStyle/>
                    <a:p>
                      <a:pPr algn="ctr">
                        <a:lnSpc>
                          <a:spcPct val="100000"/>
                        </a:lnSpc>
                      </a:pPr>
                      <a:endParaRPr sz="900" dirty="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20110">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1590"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955"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221627">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220110">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221627">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1590"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255"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220110">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1590" algn="ctr">
                        <a:lnSpc>
                          <a:spcPts val="530"/>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221627">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255"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ts val="535"/>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220110">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ts val="530"/>
                        </a:lnSpc>
                        <a:spcBef>
                          <a:spcPts val="95"/>
                        </a:spcBef>
                      </a:pPr>
                      <a:r>
                        <a:rPr sz="1100" b="1" dirty="0">
                          <a:latin typeface="Times New Roman"/>
                          <a:cs typeface="Times New Roman"/>
                        </a:rPr>
                        <a:t>X</a:t>
                      </a:r>
                      <a:endParaRPr sz="1100">
                        <a:latin typeface="Times New Roman"/>
                        <a:cs typeface="Times New Roman"/>
                      </a:endParaRPr>
                    </a:p>
                  </a:txBody>
                  <a:tcPr marL="0" marR="0" marT="28842"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221627">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220110">
                <a:tc>
                  <a:txBody>
                    <a:bodyPr/>
                    <a:lstStyle/>
                    <a:p>
                      <a:pPr algn="ctr">
                        <a:lnSpc>
                          <a:spcPct val="100000"/>
                        </a:lnSpc>
                      </a:pPr>
                      <a:endParaRPr sz="900">
                        <a:latin typeface="Times New Roman"/>
                        <a:cs typeface="Times New Roman"/>
                      </a:endParaRPr>
                    </a:p>
                  </a:txBody>
                  <a:tcPr marL="0" marR="0" marT="0" marB="0" anchor="ctr">
                    <a:lnL w="9525">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a:latin typeface="Times New Roman"/>
                        <a:cs typeface="Times New Roman"/>
                      </a:endParaRPr>
                    </a:p>
                  </a:txBody>
                  <a:tcPr marL="0" marR="0" marT="0" marB="0" anchor="ctr">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6350">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extLst>
                  <a:ext uri="{0D108BD9-81ED-4DB2-BD59-A6C34878D82A}">
                    <a16:rowId xmlns:a16="http://schemas.microsoft.com/office/drawing/2014/main" val="10009"/>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51FA395-621F-A842-AF37-CFDA76BC8D6A}"/>
                  </a:ext>
                </a:extLst>
              </p:cNvPr>
              <p:cNvSpPr txBox="1"/>
              <p:nvPr/>
            </p:nvSpPr>
            <p:spPr>
              <a:xfrm>
                <a:off x="4267279" y="3131676"/>
                <a:ext cx="3615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en-US" dirty="0"/>
              </a:p>
            </p:txBody>
          </p:sp>
        </mc:Choice>
        <mc:Fallback xmlns="">
          <p:sp>
            <p:nvSpPr>
              <p:cNvPr id="5" name="TextBox 4">
                <a:extLst>
                  <a:ext uri="{FF2B5EF4-FFF2-40B4-BE49-F238E27FC236}">
                    <a16:creationId xmlns:a16="http://schemas.microsoft.com/office/drawing/2014/main" id="{251FA395-621F-A842-AF37-CFDA76BC8D6A}"/>
                  </a:ext>
                </a:extLst>
              </p:cNvPr>
              <p:cNvSpPr txBox="1">
                <a:spLocks noRot="1" noChangeAspect="1" noMove="1" noResize="1" noEditPoints="1" noAdjustHandles="1" noChangeArrowheads="1" noChangeShapeType="1" noTextEdit="1"/>
              </p:cNvSpPr>
              <p:nvPr/>
            </p:nvSpPr>
            <p:spPr>
              <a:xfrm>
                <a:off x="4267279" y="3131676"/>
                <a:ext cx="361507"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77940B-426D-6241-AE2F-94B2CEC6D31D}"/>
                  </a:ext>
                </a:extLst>
              </p:cNvPr>
              <p:cNvSpPr txBox="1"/>
              <p:nvPr/>
            </p:nvSpPr>
            <p:spPr>
              <a:xfrm>
                <a:off x="2686573" y="4420685"/>
                <a:ext cx="3615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6" name="TextBox 5">
                <a:extLst>
                  <a:ext uri="{FF2B5EF4-FFF2-40B4-BE49-F238E27FC236}">
                    <a16:creationId xmlns:a16="http://schemas.microsoft.com/office/drawing/2014/main" id="{A677940B-426D-6241-AE2F-94B2CEC6D31D}"/>
                  </a:ext>
                </a:extLst>
              </p:cNvPr>
              <p:cNvSpPr txBox="1">
                <a:spLocks noRot="1" noChangeAspect="1" noMove="1" noResize="1" noEditPoints="1" noAdjustHandles="1" noChangeArrowheads="1" noChangeShapeType="1" noTextEdit="1"/>
              </p:cNvSpPr>
              <p:nvPr/>
            </p:nvSpPr>
            <p:spPr>
              <a:xfrm>
                <a:off x="2686573" y="4420685"/>
                <a:ext cx="361507" cy="369332"/>
              </a:xfrm>
              <a:prstGeom prst="rect">
                <a:avLst/>
              </a:prstGeom>
              <a:blipFill>
                <a:blip r:embed="rId3"/>
                <a:stretch>
                  <a:fillRect/>
                </a:stretch>
              </a:blipFill>
            </p:spPr>
            <p:txBody>
              <a:bodyPr/>
              <a:lstStyle/>
              <a:p>
                <a:r>
                  <a:rPr lang="ko-KR" altLang="en-US">
                    <a:noFill/>
                  </a:rPr>
                  <a:t> </a:t>
                </a:r>
              </a:p>
            </p:txBody>
          </p:sp>
        </mc:Fallback>
      </mc:AlternateContent>
      <p:sp>
        <p:nvSpPr>
          <p:cNvPr id="7" name="직사각형 6"/>
          <p:cNvSpPr/>
          <p:nvPr/>
        </p:nvSpPr>
        <p:spPr>
          <a:xfrm>
            <a:off x="2771800" y="5864548"/>
            <a:ext cx="3448380" cy="338554"/>
          </a:xfrm>
          <a:prstGeom prst="rect">
            <a:avLst/>
          </a:prstGeom>
        </p:spPr>
        <p:txBody>
          <a:bodyPr wrap="none">
            <a:spAutoFit/>
          </a:bodyPr>
          <a:lstStyle/>
          <a:p>
            <a:r>
              <a:rPr lang="en-US" altLang="ko-KR" sz="1600" dirty="0"/>
              <a:t>Random sample for two parameters</a:t>
            </a:r>
          </a:p>
        </p:txBody>
      </p:sp>
    </p:spTree>
    <p:extLst>
      <p:ext uri="{BB962C8B-B14F-4D97-AF65-F5344CB8AC3E}">
        <p14:creationId xmlns:p14="http://schemas.microsoft.com/office/powerpoint/2010/main" val="226461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원본">
  <a:themeElements>
    <a:clrScheme name="원본">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원본">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5753</TotalTime>
  <Words>1549</Words>
  <Application>Microsoft Office PowerPoint</Application>
  <PresentationFormat>화면 슬라이드 쇼(4:3)</PresentationFormat>
  <Paragraphs>226</Paragraphs>
  <Slides>18</Slides>
  <Notes>9</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18</vt:i4>
      </vt:variant>
    </vt:vector>
  </HeadingPairs>
  <TitlesOfParts>
    <vt:vector size="26" baseType="lpstr">
      <vt:lpstr>맑은 고딕</vt:lpstr>
      <vt:lpstr>Arial</vt:lpstr>
      <vt:lpstr>Cambria Math</vt:lpstr>
      <vt:lpstr>Times New Roman</vt:lpstr>
      <vt:lpstr>Wingdings</vt:lpstr>
      <vt:lpstr>Wingdings 3</vt:lpstr>
      <vt:lpstr>원본</vt:lpstr>
      <vt:lpstr>디자인 사용자 지정</vt:lpstr>
      <vt:lpstr>Sensitivity Analysis</vt:lpstr>
      <vt:lpstr>Objectives</vt:lpstr>
      <vt:lpstr>Sensitivity Analysis</vt:lpstr>
      <vt:lpstr>One-way and Multi-way Sensitivity Analysis</vt:lpstr>
      <vt:lpstr>One-way and Multi-way Sensitivity Analysis</vt:lpstr>
      <vt:lpstr>Grid Search</vt:lpstr>
      <vt:lpstr>Random Sampling (Monte Carlo Sampling) </vt:lpstr>
      <vt:lpstr>Random Sampling</vt:lpstr>
      <vt:lpstr>Random Sampling</vt:lpstr>
      <vt:lpstr>Latin Hypercube Sampling</vt:lpstr>
      <vt:lpstr>Latin Hypercube Sampling</vt:lpstr>
      <vt:lpstr>Latin Hypercube Sampling</vt:lpstr>
      <vt:lpstr>Representing results: Tornado graph</vt:lpstr>
      <vt:lpstr>Representing results: Multi-way Sensitivity</vt:lpstr>
      <vt:lpstr>Representing results: Histogram</vt:lpstr>
      <vt:lpstr>Representing results: Statistical model</vt:lpstr>
      <vt:lpstr>Representing results: Statistical model</vt:lpstr>
      <vt:lpstr>Other Sources of Uncertainty</vt:lpstr>
    </vt:vector>
  </TitlesOfParts>
  <Company>연세대학교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이지현</dc:creator>
  <cp:lastModifiedBy>서지연</cp:lastModifiedBy>
  <cp:revision>764</cp:revision>
  <cp:lastPrinted>2021-02-02T00:38:16Z</cp:lastPrinted>
  <dcterms:created xsi:type="dcterms:W3CDTF">2009-06-04T08:16:54Z</dcterms:created>
  <dcterms:modified xsi:type="dcterms:W3CDTF">2021-02-17T22:31:23Z</dcterms:modified>
</cp:coreProperties>
</file>