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84" r:id="rId2"/>
    <p:sldId id="257" r:id="rId3"/>
    <p:sldId id="258" r:id="rId4"/>
    <p:sldId id="259" r:id="rId5"/>
    <p:sldId id="261" r:id="rId6"/>
    <p:sldId id="262" r:id="rId7"/>
    <p:sldId id="263" r:id="rId8"/>
    <p:sldId id="264" r:id="rId9"/>
    <p:sldId id="266" r:id="rId10"/>
    <p:sldId id="267" r:id="rId11"/>
    <p:sldId id="268" r:id="rId12"/>
    <p:sldId id="269" r:id="rId13"/>
    <p:sldId id="288" r:id="rId14"/>
    <p:sldId id="302" r:id="rId15"/>
    <p:sldId id="272" r:id="rId16"/>
    <p:sldId id="275" r:id="rId17"/>
    <p:sldId id="276" r:id="rId18"/>
    <p:sldId id="293" r:id="rId19"/>
    <p:sldId id="300" r:id="rId20"/>
    <p:sldId id="289" r:id="rId21"/>
    <p:sldId id="290" r:id="rId22"/>
    <p:sldId id="295" r:id="rId23"/>
    <p:sldId id="303" r:id="rId24"/>
    <p:sldId id="304" r:id="rId25"/>
    <p:sldId id="30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EB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6" autoAdjust="0"/>
    <p:restoredTop sz="87941" autoAdjust="0"/>
  </p:normalViewPr>
  <p:slideViewPr>
    <p:cSldViewPr snapToGrid="0">
      <p:cViewPr varScale="1">
        <p:scale>
          <a:sx n="146" d="100"/>
          <a:sy n="146" d="100"/>
        </p:scale>
        <p:origin x="2192" y="8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1854D-FC39-4EA0-8C06-0910B60645FE}" type="datetimeFigureOut">
              <a:rPr lang="ko-KR" altLang="en-US" smtClean="0"/>
              <a:t>2020-12-29</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52477-C287-4EBE-B01C-C1A40400077A}" type="slidenum">
              <a:rPr lang="ko-KR" altLang="en-US" smtClean="0"/>
              <a:t>‹#›</a:t>
            </a:fld>
            <a:endParaRPr lang="ko-KR" altLang="en-US"/>
          </a:p>
        </p:txBody>
      </p:sp>
    </p:spTree>
    <p:extLst>
      <p:ext uri="{BB962C8B-B14F-4D97-AF65-F5344CB8AC3E}">
        <p14:creationId xmlns:p14="http://schemas.microsoft.com/office/powerpoint/2010/main" val="76645025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In choosing the </a:t>
            </a:r>
            <a:r>
              <a:rPr lang="en-US" altLang="ko-KR" sz="1200" b="0" i="1" u="none" strike="noStrike" kern="1200" baseline="0" dirty="0" smtClean="0">
                <a:solidFill>
                  <a:schemeClr val="tx1"/>
                </a:solidFill>
                <a:latin typeface="+mn-lt"/>
                <a:ea typeface="+mn-ea"/>
                <a:cs typeface="+mn-cs"/>
              </a:rPr>
              <a:t>structure </a:t>
            </a:r>
            <a:r>
              <a:rPr lang="en-US" altLang="ko-KR" sz="1200" b="0" i="0" u="none" strike="noStrike" kern="1200" baseline="0" dirty="0" smtClean="0">
                <a:solidFill>
                  <a:schemeClr val="tx1"/>
                </a:solidFill>
                <a:latin typeface="+mn-lt"/>
                <a:ea typeface="+mn-ea"/>
                <a:cs typeface="+mn-cs"/>
              </a:rPr>
              <a:t>of your model, the infection categories and transitions need to be described as well as important categories in the population itself.</a:t>
            </a:r>
          </a:p>
          <a:p>
            <a:r>
              <a:rPr lang="en-US" altLang="ko-KR" sz="1200" b="0" i="0" u="none" strike="noStrike" kern="1200" baseline="0" dirty="0" smtClean="0">
                <a:solidFill>
                  <a:schemeClr val="tx1"/>
                </a:solidFill>
                <a:latin typeface="+mn-lt"/>
                <a:ea typeface="+mn-ea"/>
                <a:cs typeface="+mn-cs"/>
              </a:rPr>
              <a:t>At this stage, it also useful to consider the format of model output to ensure that it can be compared to available data to test and validate the model later on.</a:t>
            </a:r>
          </a:p>
          <a:p>
            <a:endParaRPr lang="en-US" altLang="ko-KR" sz="1200" b="0" i="0" u="none" strike="noStrike" kern="1200" baseline="0" dirty="0" smtClean="0">
              <a:solidFill>
                <a:schemeClr val="tx1"/>
              </a:solidFill>
              <a:latin typeface="+mn-lt"/>
              <a:ea typeface="+mn-ea"/>
              <a:cs typeface="+mn-cs"/>
            </a:endParaRPr>
          </a:p>
          <a:p>
            <a:r>
              <a:rPr lang="en-US" altLang="ko-KR" sz="1200" b="0" i="0" u="none" strike="noStrike" kern="1200" baseline="0" dirty="0" smtClean="0">
                <a:solidFill>
                  <a:schemeClr val="tx1"/>
                </a:solidFill>
                <a:latin typeface="+mn-lt"/>
                <a:ea typeface="+mn-ea"/>
                <a:cs typeface="+mn-cs"/>
              </a:rPr>
              <a:t>The model population may also need to be split into various subgroups. In the extreme, models can be set up to model each person individually (so called ‘individual-based’ models).</a:t>
            </a:r>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6</a:t>
            </a:fld>
            <a:endParaRPr lang="ko-KR" altLang="en-US"/>
          </a:p>
        </p:txBody>
      </p:sp>
    </p:spTree>
    <p:extLst>
      <p:ext uri="{BB962C8B-B14F-4D97-AF65-F5344CB8AC3E}">
        <p14:creationId xmlns:p14="http://schemas.microsoft.com/office/powerpoint/2010/main" val="27856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7</a:t>
            </a:fld>
            <a:endParaRPr lang="ko-KR" altLang="en-US"/>
          </a:p>
        </p:txBody>
      </p:sp>
    </p:spTree>
    <p:extLst>
      <p:ext uri="{BB962C8B-B14F-4D97-AF65-F5344CB8AC3E}">
        <p14:creationId xmlns:p14="http://schemas.microsoft.com/office/powerpoint/2010/main" val="323986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For example, if the estimates need to be accurate to the nearest day, then as the </a:t>
            </a:r>
            <a:r>
              <a:rPr lang="en-US" altLang="ko-KR" sz="1200" b="0" i="0" u="none" strike="noStrike" kern="1200" baseline="0" dirty="0" err="1" smtClean="0">
                <a:solidFill>
                  <a:schemeClr val="tx1"/>
                </a:solidFill>
                <a:latin typeface="+mn-lt"/>
                <a:ea typeface="+mn-ea"/>
                <a:cs typeface="+mn-cs"/>
              </a:rPr>
              <a:t>preinfectious</a:t>
            </a:r>
            <a:r>
              <a:rPr lang="en-US" altLang="ko-KR" sz="1200" b="0" i="0" u="none" strike="noStrike" kern="1200" baseline="0" dirty="0" smtClean="0">
                <a:solidFill>
                  <a:schemeClr val="tx1"/>
                </a:solidFill>
                <a:latin typeface="+mn-lt"/>
                <a:ea typeface="+mn-ea"/>
                <a:cs typeface="+mn-cs"/>
              </a:rPr>
              <a:t> period for measles is </a:t>
            </a:r>
            <a:r>
              <a:rPr lang="en-US" altLang="ko-KR" sz="1200" b="0" i="1" u="none" strike="noStrike" kern="1200" baseline="0" dirty="0" smtClean="0">
                <a:solidFill>
                  <a:schemeClr val="tx1"/>
                </a:solidFill>
                <a:latin typeface="+mn-lt"/>
                <a:ea typeface="+mn-ea"/>
                <a:cs typeface="+mn-cs"/>
              </a:rPr>
              <a:t>long </a:t>
            </a:r>
            <a:r>
              <a:rPr lang="en-US" altLang="ko-KR" sz="1200" b="0" i="0" u="none" strike="noStrike" kern="1200" baseline="0" dirty="0" smtClean="0">
                <a:solidFill>
                  <a:schemeClr val="tx1"/>
                </a:solidFill>
                <a:latin typeface="+mn-lt"/>
                <a:ea typeface="+mn-ea"/>
                <a:cs typeface="+mn-cs"/>
              </a:rPr>
              <a:t>on this time scale (8 days). In this case the </a:t>
            </a:r>
            <a:r>
              <a:rPr lang="en-US" altLang="ko-KR" sz="1200" b="0" i="1" u="none" strike="noStrike" kern="1200" baseline="0" dirty="0" smtClean="0">
                <a:solidFill>
                  <a:schemeClr val="tx1"/>
                </a:solidFill>
                <a:latin typeface="+mn-lt"/>
                <a:ea typeface="+mn-ea"/>
                <a:cs typeface="+mn-cs"/>
              </a:rPr>
              <a:t>SEIR </a:t>
            </a:r>
            <a:r>
              <a:rPr lang="en-US" altLang="ko-KR" sz="1200" b="0" i="0" u="none" strike="noStrike" kern="1200" baseline="0" dirty="0" smtClean="0">
                <a:solidFill>
                  <a:schemeClr val="tx1"/>
                </a:solidFill>
                <a:latin typeface="+mn-lt"/>
                <a:ea typeface="+mn-ea"/>
                <a:cs typeface="+mn-cs"/>
              </a:rPr>
              <a:t>design may be the most appropriate. </a:t>
            </a:r>
          </a:p>
          <a:p>
            <a:r>
              <a:rPr lang="en-US" altLang="ko-KR" sz="1200" b="0" i="0" u="none" strike="noStrike" kern="1200" baseline="0" dirty="0" smtClean="0">
                <a:solidFill>
                  <a:schemeClr val="tx1"/>
                </a:solidFill>
                <a:latin typeface="+mn-lt"/>
                <a:ea typeface="+mn-ea"/>
                <a:cs typeface="+mn-cs"/>
              </a:rPr>
              <a:t>Alternatively, if they need to be accurate to the nearest month, the </a:t>
            </a:r>
            <a:r>
              <a:rPr lang="en-US" altLang="ko-KR" sz="1200" b="0" i="1" u="none" strike="noStrike" kern="1200" baseline="0" dirty="0" smtClean="0">
                <a:solidFill>
                  <a:schemeClr val="tx1"/>
                </a:solidFill>
                <a:latin typeface="+mn-lt"/>
                <a:ea typeface="+mn-ea"/>
                <a:cs typeface="+mn-cs"/>
              </a:rPr>
              <a:t>SIR </a:t>
            </a:r>
            <a:r>
              <a:rPr lang="en-US" altLang="ko-KR" sz="1200" b="0" i="0" u="none" strike="noStrike" kern="1200" baseline="0" dirty="0" smtClean="0">
                <a:solidFill>
                  <a:schemeClr val="tx1"/>
                </a:solidFill>
                <a:latin typeface="+mn-lt"/>
                <a:ea typeface="+mn-ea"/>
                <a:cs typeface="+mn-cs"/>
              </a:rPr>
              <a:t>design may be adequate, given that newly infected individuals can be infectious within 8 days, which is much less than a month.</a:t>
            </a:r>
          </a:p>
          <a:p>
            <a:endParaRPr lang="en-US" altLang="ko-KR" sz="1200" b="0" i="0" u="none" strike="noStrike" kern="1200" baseline="0" dirty="0" smtClean="0">
              <a:solidFill>
                <a:schemeClr val="tx1"/>
              </a:solidFill>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solidFill>
                  <a:schemeClr val="bg1"/>
                </a:solidFill>
                <a:latin typeface="Arial"/>
                <a:cs typeface="Arial"/>
              </a:rPr>
              <a:t>As the objective of our measles exercise is very simple to forecast only the short-term dynamics in a population, we can assume random mixing, no seasonal variation and no age dependencies.</a:t>
            </a:r>
          </a:p>
          <a:p>
            <a:endParaRPr lang="en-US" altLang="ko-KR" sz="1200" b="0" i="0" u="none" strike="noStrike" kern="1200" baseline="0" dirty="0" smtClean="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8</a:t>
            </a:fld>
            <a:endParaRPr lang="ko-KR" altLang="en-US"/>
          </a:p>
        </p:txBody>
      </p:sp>
    </p:spTree>
    <p:extLst>
      <p:ext uri="{BB962C8B-B14F-4D97-AF65-F5344CB8AC3E}">
        <p14:creationId xmlns:p14="http://schemas.microsoft.com/office/powerpoint/2010/main" val="861161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Difference equations aim to describe the transitions between different disease categories using discrete time steps (daily, for example) </a:t>
            </a:r>
          </a:p>
          <a:p>
            <a:r>
              <a:rPr lang="en-US" altLang="ko-KR" sz="1200" b="0" i="0" u="none" strike="noStrike" kern="1200" baseline="0" dirty="0" smtClean="0">
                <a:solidFill>
                  <a:schemeClr val="tx1"/>
                </a:solidFill>
                <a:latin typeface="+mn-lt"/>
                <a:ea typeface="+mn-ea"/>
                <a:cs typeface="+mn-cs"/>
              </a:rPr>
              <a:t>by expressing the number of cases at a given time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 (tomorrow, for example), in terms of that at an earlier time t, (e.g. today).</a:t>
            </a:r>
          </a:p>
          <a:p>
            <a:endParaRPr lang="en-US" altLang="ko-KR" sz="1200" b="0" i="0" u="none" strike="noStrike" kern="1200" baseline="0" dirty="0" smtClean="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13</a:t>
            </a:fld>
            <a:endParaRPr lang="ko-KR" altLang="en-US"/>
          </a:p>
        </p:txBody>
      </p:sp>
    </p:spTree>
    <p:extLst>
      <p:ext uri="{BB962C8B-B14F-4D97-AF65-F5344CB8AC3E}">
        <p14:creationId xmlns:p14="http://schemas.microsoft.com/office/powerpoint/2010/main" val="395243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solidFill>
                  <a:schemeClr val="bg1"/>
                </a:solidFill>
                <a:latin typeface="Arial" panose="020B0604020202020204" pitchFamily="34" charset="0"/>
                <a:cs typeface="Arial" panose="020B0604020202020204" pitchFamily="34" charset="0"/>
              </a:rPr>
              <a:t>The number who are susceptible at time t+1</a:t>
            </a:r>
            <a:r>
              <a:rPr lang="ko-KR" altLang="en-US" baseline="0" dirty="0" smtClean="0">
                <a:solidFill>
                  <a:schemeClr val="bg1"/>
                </a:solidFill>
                <a:latin typeface="Arial" panose="020B0604020202020204" pitchFamily="34" charset="0"/>
                <a:cs typeface="Arial" panose="020B0604020202020204" pitchFamily="34" charset="0"/>
              </a:rPr>
              <a:t> </a:t>
            </a:r>
            <a:r>
              <a:rPr lang="en-US" altLang="ko-KR" dirty="0" smtClean="0">
                <a:solidFill>
                  <a:schemeClr val="bg1"/>
                </a:solidFill>
                <a:latin typeface="Arial" panose="020B0604020202020204" pitchFamily="34" charset="0"/>
                <a:cs typeface="Arial" panose="020B0604020202020204" pitchFamily="34" charset="0"/>
              </a:rPr>
              <a:t>= the number who were susceptible at time t - the number newly infected between time t and t+1</a:t>
            </a:r>
            <a:endParaRPr lang="ko-KR" altLang="en-US" dirty="0" smtClean="0">
              <a:solidFill>
                <a:schemeClr val="bg1"/>
              </a:solidFill>
              <a:latin typeface="Arial" panose="020B0604020202020204" pitchFamily="34" charset="0"/>
              <a:cs typeface="Arial" panose="020B0604020202020204" pitchFamily="34" charset="0"/>
            </a:endParaRPr>
          </a:p>
          <a:p>
            <a:r>
              <a:rPr lang="en-US" altLang="ko-KR" dirty="0" smtClean="0">
                <a:solidFill>
                  <a:schemeClr val="bg1"/>
                </a:solidFill>
                <a:latin typeface="Arial" panose="020B0604020202020204" pitchFamily="34" charset="0"/>
                <a:cs typeface="Arial" panose="020B0604020202020204" pitchFamily="34" charset="0"/>
              </a:rPr>
              <a:t>The number newly infected between time t and t+1</a:t>
            </a:r>
            <a:r>
              <a:rPr lang="en-US" altLang="ko-KR" baseline="0" dirty="0" smtClean="0">
                <a:solidFill>
                  <a:schemeClr val="bg1"/>
                </a:solidFill>
                <a:latin typeface="Arial" panose="020B0604020202020204" pitchFamily="34" charset="0"/>
                <a:cs typeface="Arial" panose="020B0604020202020204" pitchFamily="34" charset="0"/>
              </a:rPr>
              <a:t> = </a:t>
            </a:r>
            <a:r>
              <a:rPr lang="en-US" altLang="ko-KR" sz="1200" b="0" i="0" u="none" strike="noStrike" kern="1200" baseline="0" dirty="0" smtClean="0">
                <a:solidFill>
                  <a:schemeClr val="tx1"/>
                </a:solidFill>
                <a:latin typeface="+mn-lt"/>
                <a:ea typeface="+mn-ea"/>
                <a:cs typeface="+mn-cs"/>
              </a:rPr>
              <a:t>product of the risk of infection per unit time (the force of infection) </a:t>
            </a:r>
            <a:r>
              <a:rPr lang="en-US" altLang="ko-KR" sz="1200" b="0" i="1" u="none" strike="noStrike" kern="1200" baseline="0" dirty="0" err="1" smtClean="0">
                <a:solidFill>
                  <a:schemeClr val="tx1"/>
                </a:solidFill>
                <a:latin typeface="+mn-lt"/>
                <a:ea typeface="+mn-ea"/>
                <a:cs typeface="+mn-cs"/>
              </a:rPr>
              <a:t>λt</a:t>
            </a:r>
            <a:r>
              <a:rPr lang="en-US" altLang="ko-KR" sz="1200" b="0" i="1" u="none" strike="noStrike" kern="1200" baseline="0" dirty="0" smtClean="0">
                <a:solidFill>
                  <a:schemeClr val="tx1"/>
                </a:solidFill>
                <a:latin typeface="+mn-lt"/>
                <a:ea typeface="+mn-ea"/>
                <a:cs typeface="+mn-cs"/>
              </a:rPr>
              <a:t> </a:t>
            </a:r>
            <a:r>
              <a:rPr lang="en-US" altLang="ko-KR" sz="1200" b="0" i="0" u="none" strike="noStrike" kern="1200" baseline="0" dirty="0" smtClean="0">
                <a:solidFill>
                  <a:schemeClr val="tx1"/>
                </a:solidFill>
                <a:latin typeface="+mn-lt"/>
                <a:ea typeface="+mn-ea"/>
                <a:cs typeface="+mn-cs"/>
              </a:rPr>
              <a:t>and the number at risk of becoming infected </a:t>
            </a:r>
            <a:r>
              <a:rPr lang="en-US" altLang="ko-KR" sz="1200" b="0" i="1" u="none" strike="noStrike" kern="1200" baseline="0" dirty="0" smtClean="0">
                <a:solidFill>
                  <a:schemeClr val="tx1"/>
                </a:solidFill>
                <a:latin typeface="+mn-lt"/>
                <a:ea typeface="+mn-ea"/>
                <a:cs typeface="+mn-cs"/>
              </a:rPr>
              <a:t>St</a:t>
            </a:r>
            <a:endParaRPr lang="ko-KR" altLang="en-US" dirty="0" smtClean="0">
              <a:solidFill>
                <a:schemeClr val="bg1"/>
              </a:solidFill>
              <a:latin typeface="Arial" panose="020B0604020202020204" pitchFamily="34" charset="0"/>
              <a:cs typeface="Arial" panose="020B0604020202020204" pitchFamily="34" charset="0"/>
            </a:endParaRPr>
          </a:p>
          <a:p>
            <a:pPr>
              <a:lnSpc>
                <a:spcPct val="120000"/>
              </a:lnSpc>
            </a:pPr>
            <a:endParaRPr lang="en-US" altLang="ko-KR" sz="1200" dirty="0" smtClean="0">
              <a:solidFill>
                <a:schemeClr val="bg1"/>
              </a:solidFill>
              <a:latin typeface="Arial"/>
              <a:cs typeface="Arial"/>
            </a:endParaRPr>
          </a:p>
          <a:p>
            <a:r>
              <a:rPr lang="en-US" altLang="ko-KR" sz="1200" b="0" i="0" u="none" strike="noStrike" kern="1200" baseline="0" dirty="0" smtClean="0">
                <a:solidFill>
                  <a:schemeClr val="tx1"/>
                </a:solidFill>
                <a:latin typeface="+mn-lt"/>
                <a:ea typeface="+mn-ea"/>
                <a:cs typeface="+mn-cs"/>
              </a:rPr>
              <a:t>The number in the pre-infectious category at time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 =the number who were in the pre-infectious category at time </a:t>
            </a:r>
            <a:r>
              <a:rPr lang="en-US" altLang="ko-KR" sz="1200" b="0" i="1" u="none" strike="noStrike" kern="1200" baseline="0" dirty="0" smtClean="0">
                <a:solidFill>
                  <a:schemeClr val="tx1"/>
                </a:solidFill>
                <a:latin typeface="+mn-lt"/>
                <a:ea typeface="+mn-ea"/>
                <a:cs typeface="+mn-cs"/>
              </a:rPr>
              <a:t>t</a:t>
            </a:r>
            <a:endParaRPr lang="en-US" altLang="ko-KR" sz="1200" b="0" i="0" u="none" strike="noStrike" kern="1200" baseline="0" dirty="0" smtClean="0">
              <a:solidFill>
                <a:schemeClr val="tx1"/>
              </a:solidFill>
              <a:latin typeface="+mn-lt"/>
              <a:ea typeface="+mn-ea"/>
              <a:cs typeface="+mn-cs"/>
            </a:endParaRPr>
          </a:p>
          <a:p>
            <a:r>
              <a:rPr lang="en-US" altLang="ko-KR" sz="1200" b="1" i="0" u="none" strike="noStrike" kern="1200" baseline="0" dirty="0" smtClean="0">
                <a:solidFill>
                  <a:schemeClr val="tx1"/>
                </a:solidFill>
                <a:latin typeface="+mn-lt"/>
                <a:ea typeface="+mn-ea"/>
                <a:cs typeface="+mn-cs"/>
              </a:rPr>
              <a:t>+ </a:t>
            </a:r>
            <a:r>
              <a:rPr lang="en-US" altLang="ko-KR" sz="1200" b="0" i="0" u="none" strike="noStrike" kern="1200" baseline="0" dirty="0" smtClean="0">
                <a:solidFill>
                  <a:schemeClr val="tx1"/>
                </a:solidFill>
                <a:latin typeface="+mn-lt"/>
                <a:ea typeface="+mn-ea"/>
                <a:cs typeface="+mn-cs"/>
              </a:rPr>
              <a:t>the number newly infected between time </a:t>
            </a:r>
            <a:r>
              <a:rPr lang="en-US" altLang="ko-KR" sz="1200" b="0" i="1" u="none" strike="noStrike" kern="1200" baseline="0" dirty="0" smtClean="0">
                <a:solidFill>
                  <a:schemeClr val="tx1"/>
                </a:solidFill>
                <a:latin typeface="+mn-lt"/>
                <a:ea typeface="+mn-ea"/>
                <a:cs typeface="+mn-cs"/>
              </a:rPr>
              <a:t>t </a:t>
            </a:r>
            <a:r>
              <a:rPr lang="en-US" altLang="ko-KR" sz="1200" b="0" i="0" u="none" strike="noStrike" kern="1200" baseline="0" dirty="0" smtClean="0">
                <a:solidFill>
                  <a:schemeClr val="tx1"/>
                </a:solidFill>
                <a:latin typeface="+mn-lt"/>
                <a:ea typeface="+mn-ea"/>
                <a:cs typeface="+mn-cs"/>
              </a:rPr>
              <a:t>and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 </a:t>
            </a:r>
            <a:r>
              <a:rPr lang="en-US" altLang="ko-KR" sz="1200" b="1" i="0" u="none" strike="noStrike" kern="1200" baseline="0" dirty="0" smtClean="0">
                <a:solidFill>
                  <a:schemeClr val="tx1"/>
                </a:solidFill>
                <a:latin typeface="+mn-lt"/>
                <a:ea typeface="+mn-ea"/>
                <a:cs typeface="+mn-cs"/>
              </a:rPr>
              <a:t>- </a:t>
            </a:r>
            <a:r>
              <a:rPr lang="en-US" altLang="ko-KR" sz="1200" b="0" i="0" u="none" strike="noStrike" kern="1200" baseline="0" dirty="0" smtClean="0">
                <a:solidFill>
                  <a:schemeClr val="tx1"/>
                </a:solidFill>
                <a:latin typeface="+mn-lt"/>
                <a:ea typeface="+mn-ea"/>
                <a:cs typeface="+mn-cs"/>
              </a:rPr>
              <a:t>the number who became infectious between time </a:t>
            </a:r>
            <a:r>
              <a:rPr lang="en-US" altLang="ko-KR" sz="1200" b="0" i="1" u="none" strike="noStrike" kern="1200" baseline="0" dirty="0" smtClean="0">
                <a:solidFill>
                  <a:schemeClr val="tx1"/>
                </a:solidFill>
                <a:latin typeface="+mn-lt"/>
                <a:ea typeface="+mn-ea"/>
                <a:cs typeface="+mn-cs"/>
              </a:rPr>
              <a:t>t </a:t>
            </a:r>
            <a:r>
              <a:rPr lang="en-US" altLang="ko-KR" sz="1200" b="0" i="0" u="none" strike="noStrike" kern="1200" baseline="0" dirty="0" smtClean="0">
                <a:solidFill>
                  <a:schemeClr val="tx1"/>
                </a:solidFill>
                <a:latin typeface="+mn-lt"/>
                <a:ea typeface="+mn-ea"/>
                <a:cs typeface="+mn-cs"/>
              </a:rPr>
              <a:t>and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a:t>
            </a:r>
            <a:endParaRPr lang="en-US" altLang="ko-KR" sz="1200" dirty="0" smtClean="0">
              <a:solidFill>
                <a:schemeClr val="bg1"/>
              </a:solidFill>
              <a:latin typeface="Arial"/>
              <a:cs typeface="Arial"/>
            </a:endParaRPr>
          </a:p>
          <a:p>
            <a:r>
              <a:rPr lang="en-US" altLang="ko-KR" sz="1200" b="0" i="0" u="none" strike="noStrike" kern="1200" baseline="0" dirty="0" smtClean="0">
                <a:solidFill>
                  <a:schemeClr val="tx1"/>
                </a:solidFill>
                <a:latin typeface="+mn-lt"/>
                <a:ea typeface="+mn-ea"/>
                <a:cs typeface="+mn-cs"/>
              </a:rPr>
              <a:t>The number who are infectious at time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 = the number who were infectious at time </a:t>
            </a:r>
            <a:r>
              <a:rPr lang="en-US" altLang="ko-KR" sz="1200" b="0" i="1" u="none" strike="noStrike" kern="1200" baseline="0" dirty="0" smtClean="0">
                <a:solidFill>
                  <a:schemeClr val="tx1"/>
                </a:solidFill>
                <a:latin typeface="+mn-lt"/>
                <a:ea typeface="+mn-ea"/>
                <a:cs typeface="+mn-cs"/>
              </a:rPr>
              <a:t>t </a:t>
            </a:r>
            <a:endParaRPr lang="en-US" altLang="ko-KR" sz="1200" b="0" i="0" u="none" strike="noStrike" kern="1200" baseline="0" dirty="0" smtClean="0">
              <a:solidFill>
                <a:schemeClr val="tx1"/>
              </a:solidFill>
              <a:latin typeface="+mn-lt"/>
              <a:ea typeface="+mn-ea"/>
              <a:cs typeface="+mn-cs"/>
            </a:endParaRPr>
          </a:p>
          <a:p>
            <a:r>
              <a:rPr lang="en-US" altLang="ko-KR" sz="1200" b="1" i="0" u="none" strike="noStrike" kern="1200" baseline="0" dirty="0" smtClean="0">
                <a:solidFill>
                  <a:schemeClr val="tx1"/>
                </a:solidFill>
                <a:latin typeface="+mn-lt"/>
                <a:ea typeface="+mn-ea"/>
                <a:cs typeface="+mn-cs"/>
              </a:rPr>
              <a:t>+ </a:t>
            </a:r>
            <a:r>
              <a:rPr lang="en-US" altLang="ko-KR" sz="1200" b="0" i="0" u="none" strike="noStrike" kern="1200" baseline="0" dirty="0" smtClean="0">
                <a:solidFill>
                  <a:schemeClr val="tx1"/>
                </a:solidFill>
                <a:latin typeface="+mn-lt"/>
                <a:ea typeface="+mn-ea"/>
                <a:cs typeface="+mn-cs"/>
              </a:rPr>
              <a:t>the number who became infectious between time </a:t>
            </a:r>
            <a:r>
              <a:rPr lang="en-US" altLang="ko-KR" sz="1200" b="0" i="1" u="none" strike="noStrike" kern="1200" baseline="0" dirty="0" smtClean="0">
                <a:solidFill>
                  <a:schemeClr val="tx1"/>
                </a:solidFill>
                <a:latin typeface="+mn-lt"/>
                <a:ea typeface="+mn-ea"/>
                <a:cs typeface="+mn-cs"/>
              </a:rPr>
              <a:t>t </a:t>
            </a:r>
            <a:r>
              <a:rPr lang="en-US" altLang="ko-KR" sz="1200" b="0" i="0" u="none" strike="noStrike" kern="1200" baseline="0" dirty="0" smtClean="0">
                <a:solidFill>
                  <a:schemeClr val="tx1"/>
                </a:solidFill>
                <a:latin typeface="+mn-lt"/>
                <a:ea typeface="+mn-ea"/>
                <a:cs typeface="+mn-cs"/>
              </a:rPr>
              <a:t>and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+1 - the number who recovered (became immune) between time </a:t>
            </a:r>
            <a:r>
              <a:rPr lang="en-US" altLang="ko-KR" sz="1200" b="0" i="1" u="none" strike="noStrike" kern="1200" baseline="0" dirty="0" smtClean="0">
                <a:solidFill>
                  <a:schemeClr val="tx1"/>
                </a:solidFill>
                <a:latin typeface="+mn-lt"/>
                <a:ea typeface="+mn-ea"/>
                <a:cs typeface="+mn-cs"/>
              </a:rPr>
              <a:t>t </a:t>
            </a:r>
            <a:r>
              <a:rPr lang="en-US" altLang="ko-KR" sz="1200" b="0" i="0" u="none" strike="noStrike" kern="1200" baseline="0" dirty="0" smtClean="0">
                <a:solidFill>
                  <a:schemeClr val="tx1"/>
                </a:solidFill>
                <a:latin typeface="+mn-lt"/>
                <a:ea typeface="+mn-ea"/>
                <a:cs typeface="+mn-cs"/>
              </a:rPr>
              <a:t>and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a:t>
            </a:r>
          </a:p>
          <a:p>
            <a:r>
              <a:rPr lang="en-US" altLang="ko-KR" sz="1200" b="0" i="0" u="none" strike="noStrike" kern="1200" baseline="0" dirty="0" smtClean="0">
                <a:solidFill>
                  <a:schemeClr val="tx1"/>
                </a:solidFill>
                <a:latin typeface="+mn-lt"/>
                <a:ea typeface="+mn-ea"/>
                <a:cs typeface="+mn-cs"/>
              </a:rPr>
              <a:t>The number of individuals who are immune at the time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 </a:t>
            </a:r>
            <a:r>
              <a:rPr lang="en-US" altLang="ko-KR" sz="1200" b="0" i="1" u="none" strike="noStrike" kern="1200" baseline="0" dirty="0" smtClean="0">
                <a:solidFill>
                  <a:schemeClr val="tx1"/>
                </a:solidFill>
                <a:latin typeface="+mn-lt"/>
                <a:ea typeface="+mn-ea"/>
                <a:cs typeface="+mn-cs"/>
              </a:rPr>
              <a:t>= </a:t>
            </a:r>
            <a:r>
              <a:rPr lang="en-US" altLang="ko-KR" sz="1200" b="0" i="0" u="none" strike="noStrike" kern="1200" baseline="0" dirty="0" smtClean="0">
                <a:solidFill>
                  <a:schemeClr val="tx1"/>
                </a:solidFill>
                <a:latin typeface="+mn-lt"/>
                <a:ea typeface="+mn-ea"/>
                <a:cs typeface="+mn-cs"/>
              </a:rPr>
              <a:t>the number who were immune at time </a:t>
            </a:r>
            <a:r>
              <a:rPr lang="en-US" altLang="ko-KR" sz="1200" b="0" i="1" u="none" strike="noStrike" kern="1200" baseline="0" dirty="0" smtClean="0">
                <a:solidFill>
                  <a:schemeClr val="tx1"/>
                </a:solidFill>
                <a:latin typeface="+mn-lt"/>
                <a:ea typeface="+mn-ea"/>
                <a:cs typeface="+mn-cs"/>
              </a:rPr>
              <a:t>t </a:t>
            </a:r>
            <a:r>
              <a:rPr lang="en-US" altLang="ko-KR" sz="1200" b="1" i="0" u="none" strike="noStrike" kern="1200" baseline="0" dirty="0" smtClean="0">
                <a:solidFill>
                  <a:schemeClr val="tx1"/>
                </a:solidFill>
                <a:latin typeface="+mn-lt"/>
                <a:ea typeface="+mn-ea"/>
                <a:cs typeface="+mn-cs"/>
              </a:rPr>
              <a:t>+ </a:t>
            </a:r>
            <a:r>
              <a:rPr lang="en-US" altLang="ko-KR" sz="1200" b="0" i="0" u="none" strike="noStrike" kern="1200" baseline="0" dirty="0" smtClean="0">
                <a:solidFill>
                  <a:schemeClr val="tx1"/>
                </a:solidFill>
                <a:latin typeface="+mn-lt"/>
                <a:ea typeface="+mn-ea"/>
                <a:cs typeface="+mn-cs"/>
              </a:rPr>
              <a:t>the number who became immune between time </a:t>
            </a:r>
            <a:r>
              <a:rPr lang="en-US" altLang="ko-KR" sz="1200" b="0" i="1" u="none" strike="noStrike" kern="1200" baseline="0" dirty="0" smtClean="0">
                <a:solidFill>
                  <a:schemeClr val="tx1"/>
                </a:solidFill>
                <a:latin typeface="+mn-lt"/>
                <a:ea typeface="+mn-ea"/>
                <a:cs typeface="+mn-cs"/>
              </a:rPr>
              <a:t>t </a:t>
            </a:r>
            <a:r>
              <a:rPr lang="en-US" altLang="ko-KR" sz="1200" b="0" i="0" u="none" strike="noStrike" kern="1200" baseline="0" dirty="0" smtClean="0">
                <a:solidFill>
                  <a:schemeClr val="tx1"/>
                </a:solidFill>
                <a:latin typeface="+mn-lt"/>
                <a:ea typeface="+mn-ea"/>
                <a:cs typeface="+mn-cs"/>
              </a:rPr>
              <a:t>and </a:t>
            </a:r>
            <a:r>
              <a:rPr lang="en-US" altLang="ko-KR" sz="1200" b="0" i="1" u="none" strike="noStrike" kern="1200" baseline="0" dirty="0" smtClean="0">
                <a:solidFill>
                  <a:schemeClr val="tx1"/>
                </a:solidFill>
                <a:latin typeface="+mn-lt"/>
                <a:ea typeface="+mn-ea"/>
                <a:cs typeface="+mn-cs"/>
              </a:rPr>
              <a:t>t</a:t>
            </a:r>
            <a:r>
              <a:rPr lang="en-US" altLang="ko-KR" sz="1200" b="0" i="0" u="none" strike="noStrike" kern="1200" baseline="0" dirty="0" smtClean="0">
                <a:solidFill>
                  <a:schemeClr val="tx1"/>
                </a:solidFill>
                <a:latin typeface="+mn-lt"/>
                <a:ea typeface="+mn-ea"/>
                <a:cs typeface="+mn-cs"/>
              </a:rPr>
              <a:t>+1</a:t>
            </a:r>
          </a:p>
          <a:p>
            <a:pPr marL="171450" indent="-171450">
              <a:buFontTx/>
              <a:buChar char="-"/>
            </a:pPr>
            <a:endParaRPr lang="en-US" altLang="ko-KR" sz="1200" dirty="0" smtClean="0">
              <a:solidFill>
                <a:schemeClr val="bg1"/>
              </a:solidFill>
              <a:latin typeface="Arial"/>
              <a:cs typeface="Arial"/>
            </a:endParaRPr>
          </a:p>
          <a:p>
            <a:pPr>
              <a:lnSpc>
                <a:spcPct val="120000"/>
              </a:lnSpc>
            </a:pPr>
            <a:r>
              <a:rPr lang="en-US" altLang="ko-KR" sz="1200" dirty="0" smtClean="0">
                <a:solidFill>
                  <a:schemeClr val="bg1"/>
                </a:solidFill>
                <a:latin typeface="Arial"/>
                <a:cs typeface="Arial"/>
              </a:rPr>
              <a:t>To predict what happens when </a:t>
            </a:r>
            <a:r>
              <a:rPr lang="en-US" altLang="ko-KR" sz="1200" spc="0" dirty="0" smtClean="0">
                <a:solidFill>
                  <a:schemeClr val="bg1"/>
                </a:solidFill>
                <a:latin typeface="Arial"/>
                <a:cs typeface="Arial"/>
              </a:rPr>
              <a:t>we </a:t>
            </a:r>
            <a:r>
              <a:rPr lang="en-US" altLang="ko-KR" sz="1200" dirty="0" smtClean="0">
                <a:solidFill>
                  <a:schemeClr val="bg1"/>
                </a:solidFill>
                <a:latin typeface="Arial"/>
                <a:cs typeface="Arial"/>
              </a:rPr>
              <a:t>introduce one infectious</a:t>
            </a:r>
            <a:r>
              <a:rPr lang="en-US" altLang="ko-KR" sz="1200" spc="85" dirty="0" smtClean="0">
                <a:solidFill>
                  <a:schemeClr val="bg1"/>
                </a:solidFill>
                <a:latin typeface="Arial"/>
                <a:cs typeface="Arial"/>
              </a:rPr>
              <a:t> </a:t>
            </a:r>
            <a:r>
              <a:rPr lang="en-US" altLang="ko-KR" sz="1200" dirty="0" smtClean="0">
                <a:solidFill>
                  <a:schemeClr val="bg1"/>
                </a:solidFill>
                <a:latin typeface="Arial"/>
                <a:cs typeface="Arial"/>
              </a:rPr>
              <a:t>case,</a:t>
            </a:r>
            <a:r>
              <a:rPr lang="en-US" altLang="ko-KR" sz="1200" baseline="0" dirty="0" smtClean="0">
                <a:solidFill>
                  <a:schemeClr val="bg1"/>
                </a:solidFill>
                <a:latin typeface="Arial"/>
                <a:cs typeface="Arial"/>
              </a:rPr>
              <a:t> </a:t>
            </a:r>
            <a:r>
              <a:rPr lang="en-US" altLang="ko-KR" sz="1200" dirty="0" smtClean="0">
                <a:solidFill>
                  <a:schemeClr val="bg1"/>
                </a:solidFill>
                <a:latin typeface="Arial"/>
                <a:cs typeface="Arial"/>
              </a:rPr>
              <a:t>we simply calculate these equations when t=1 (today), t=2 (tomorrow).</a:t>
            </a:r>
            <a:r>
              <a:rPr lang="en-US" altLang="ko-KR" sz="1200" baseline="0" dirty="0" smtClean="0">
                <a:solidFill>
                  <a:schemeClr val="bg1"/>
                </a:solidFill>
                <a:latin typeface="Arial"/>
                <a:cs typeface="Arial"/>
              </a:rPr>
              <a:t> </a:t>
            </a:r>
            <a:r>
              <a:rPr lang="en-US" altLang="ko-KR" sz="1200" dirty="0" smtClean="0">
                <a:solidFill>
                  <a:schemeClr val="bg1"/>
                </a:solidFill>
                <a:latin typeface="Arial"/>
                <a:cs typeface="Arial"/>
              </a:rPr>
              <a:t>This is called solving the</a:t>
            </a:r>
            <a:r>
              <a:rPr lang="en-US" altLang="ko-KR" sz="1200" spc="25" dirty="0" smtClean="0">
                <a:solidFill>
                  <a:schemeClr val="bg1"/>
                </a:solidFill>
                <a:latin typeface="Arial"/>
                <a:cs typeface="Arial"/>
              </a:rPr>
              <a:t> </a:t>
            </a:r>
            <a:r>
              <a:rPr lang="en-US" altLang="ko-KR" sz="1200" dirty="0" smtClean="0">
                <a:solidFill>
                  <a:schemeClr val="bg1"/>
                </a:solidFill>
                <a:latin typeface="Arial"/>
                <a:cs typeface="Arial"/>
              </a:rPr>
              <a:t>equations.</a:t>
            </a:r>
          </a:p>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200" dirty="0" smtClean="0">
                <a:solidFill>
                  <a:schemeClr val="bg1"/>
                </a:solidFill>
                <a:latin typeface="Arial" panose="020B0604020202020204" pitchFamily="34" charset="0"/>
                <a:cs typeface="Arial" panose="020B0604020202020204" pitchFamily="34" charset="0"/>
              </a:rPr>
              <a:t>More reliable estimates may then be obtained using smaller time steps and taken to the limit, the differential equation approach describes the transmission dynamics in “continuous time”.</a:t>
            </a:r>
          </a:p>
          <a:p>
            <a:pPr>
              <a:lnSpc>
                <a:spcPct val="120000"/>
              </a:lnSpc>
            </a:pPr>
            <a:endParaRPr lang="en-US" altLang="ko-KR" sz="1200" dirty="0" smtClean="0">
              <a:solidFill>
                <a:schemeClr val="bg1"/>
              </a:solidFill>
              <a:latin typeface="Arial"/>
              <a:cs typeface="Arial"/>
            </a:endParaRPr>
          </a:p>
          <a:p>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14</a:t>
            </a:fld>
            <a:endParaRPr lang="ko-KR" altLang="en-US"/>
          </a:p>
        </p:txBody>
      </p:sp>
    </p:spTree>
    <p:extLst>
      <p:ext uri="{BB962C8B-B14F-4D97-AF65-F5344CB8AC3E}">
        <p14:creationId xmlns:p14="http://schemas.microsoft.com/office/powerpoint/2010/main" val="3348421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smtClean="0">
                <a:solidFill>
                  <a:schemeClr val="tx1"/>
                </a:solidFill>
                <a:latin typeface="+mn-lt"/>
                <a:ea typeface="+mn-ea"/>
                <a:cs typeface="+mn-cs"/>
              </a:rPr>
              <a:t>An </a:t>
            </a:r>
            <a:r>
              <a:rPr lang="en-US" altLang="ko-KR" sz="1200" b="0" i="1" u="none" strike="noStrike" kern="1200" baseline="0" dirty="0" smtClean="0">
                <a:solidFill>
                  <a:schemeClr val="tx1"/>
                </a:solidFill>
                <a:latin typeface="+mn-lt"/>
                <a:ea typeface="+mn-ea"/>
                <a:cs typeface="+mn-cs"/>
              </a:rPr>
              <a:t>effective contact </a:t>
            </a:r>
            <a:r>
              <a:rPr lang="en-US" altLang="ko-KR" sz="1200" b="0" i="0" u="none" strike="noStrike" kern="1200" baseline="0" dirty="0" smtClean="0">
                <a:solidFill>
                  <a:schemeClr val="tx1"/>
                </a:solidFill>
                <a:latin typeface="+mn-lt"/>
                <a:ea typeface="+mn-ea"/>
                <a:cs typeface="+mn-cs"/>
              </a:rPr>
              <a:t>is defined, as by Abbey (1952), as one sufficient to lead to infection if it occurs between a susceptible and an infectious individual.</a:t>
            </a:r>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16</a:t>
            </a:fld>
            <a:endParaRPr lang="ko-KR" altLang="en-US"/>
          </a:p>
        </p:txBody>
      </p:sp>
    </p:spTree>
    <p:extLst>
      <p:ext uri="{BB962C8B-B14F-4D97-AF65-F5344CB8AC3E}">
        <p14:creationId xmlns:p14="http://schemas.microsoft.com/office/powerpoint/2010/main" val="3293723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17</a:t>
            </a:fld>
            <a:endParaRPr lang="ko-KR" altLang="en-US"/>
          </a:p>
        </p:txBody>
      </p:sp>
    </p:spTree>
    <p:extLst>
      <p:ext uri="{BB962C8B-B14F-4D97-AF65-F5344CB8AC3E}">
        <p14:creationId xmlns:p14="http://schemas.microsoft.com/office/powerpoint/2010/main" val="417525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20</a:t>
            </a:fld>
            <a:endParaRPr lang="ko-KR" altLang="en-US"/>
          </a:p>
        </p:txBody>
      </p:sp>
    </p:spTree>
    <p:extLst>
      <p:ext uri="{BB962C8B-B14F-4D97-AF65-F5344CB8AC3E}">
        <p14:creationId xmlns:p14="http://schemas.microsoft.com/office/powerpoint/2010/main" val="62569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bg1"/>
                </a:solidFill>
              </a:rPr>
              <a:t>The impact of timing of the second dose of varicella vaccine on the cumulative number of varicella cases until 25 years of age based on birth cohort, according to the base</a:t>
            </a:r>
            <a:r>
              <a:rPr lang="ko-KR" altLang="en-US" baseline="0" dirty="0" smtClean="0">
                <a:solidFill>
                  <a:schemeClr val="bg1"/>
                </a:solidFill>
              </a:rPr>
              <a:t> </a:t>
            </a:r>
            <a:r>
              <a:rPr lang="en-US" altLang="ko-KR" dirty="0" smtClean="0">
                <a:solidFill>
                  <a:schemeClr val="bg1"/>
                </a:solidFill>
              </a:rPr>
              <a:t>vaccine effectiveness. </a:t>
            </a:r>
            <a:endParaRPr lang="ko-KR" altLang="en-US" dirty="0"/>
          </a:p>
        </p:txBody>
      </p:sp>
      <p:sp>
        <p:nvSpPr>
          <p:cNvPr id="4" name="슬라이드 번호 개체 틀 3"/>
          <p:cNvSpPr>
            <a:spLocks noGrp="1"/>
          </p:cNvSpPr>
          <p:nvPr>
            <p:ph type="sldNum" sz="quarter" idx="10"/>
          </p:nvPr>
        </p:nvSpPr>
        <p:spPr/>
        <p:txBody>
          <a:bodyPr/>
          <a:lstStyle/>
          <a:p>
            <a:fld id="{2F552477-C287-4EBE-B01C-C1A40400077A}" type="slidenum">
              <a:rPr lang="ko-KR" altLang="en-US" smtClean="0"/>
              <a:t>21</a:t>
            </a:fld>
            <a:endParaRPr lang="ko-KR" altLang="en-US"/>
          </a:p>
        </p:txBody>
      </p:sp>
    </p:spTree>
    <p:extLst>
      <p:ext uri="{BB962C8B-B14F-4D97-AF65-F5344CB8AC3E}">
        <p14:creationId xmlns:p14="http://schemas.microsoft.com/office/powerpoint/2010/main" val="128887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클릭하여 마스터 부제목 스타일 편집</a:t>
            </a:r>
            <a:endParaRPr lang="en-US" dirty="0"/>
          </a:p>
        </p:txBody>
      </p:sp>
      <p:sp>
        <p:nvSpPr>
          <p:cNvPr id="7" name="Date Placeholder 6"/>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224506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157462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ko-KR" altLang="en-US" smtClean="0"/>
              <a:t>마스터 제목 스타일 편집</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4238700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ko-KR" altLang="en-US" smtClean="0"/>
              <a:t>마스터 제목 스타일 편집</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945355-B316-43F2-A17E-C6FA32731E02}" type="slidenum">
              <a:rPr lang="ko-KR" altLang="en-US" smtClean="0"/>
              <a:t>‹#›</a:t>
            </a:fld>
            <a:endParaRPr lang="ko-KR"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600238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ko-KR" altLang="en-US" smtClean="0"/>
              <a:t>마스터 제목 스타일 편집</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285711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열">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ko-KR" altLang="en-US" smtClean="0"/>
              <a:t>마스터 제목 스타일 편집</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smtClean="0"/>
              <a:t>마스터 텍스트 스타일 편집</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ko-KR" altLang="en-US" smtClean="0"/>
              <a:t>마스터 텍스트 스타일 편집</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smtClean="0"/>
              <a:t>마스터 텍스트 스타일 편집</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ko-KR" altLang="en-US" smtClean="0"/>
              <a:t>마스터 텍스트 스타일 편집</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smtClean="0"/>
              <a:t>마스터 텍스트 스타일 편집</a:t>
            </a:r>
          </a:p>
        </p:txBody>
      </p:sp>
      <p:sp>
        <p:nvSpPr>
          <p:cNvPr id="3" name="Date Placeholder 2"/>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92596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그림 열 3개">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ko-KR" altLang="en-US" smtClean="0"/>
              <a:t>마스터 제목 스타일 편집</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ko-KR" altLang="en-US" smtClean="0"/>
              <a:t>그림을 추가하려면 아이콘을 클릭하십시오</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smtClean="0"/>
              <a:t>마스터 텍스트 스타일 편집</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ko-KR" altLang="en-US" smtClean="0"/>
              <a:t>그림을 추가하려면 아이콘을 클릭하십시오</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smtClean="0"/>
              <a:t>마스터 텍스트 스타일 편집</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ko-KR" altLang="en-US" smtClean="0"/>
              <a:t>그림을 추가하려면 아이콘을 클릭하십시오</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smtClean="0"/>
              <a:t>마스터 텍스트 스타일 편집</a:t>
            </a:r>
          </a:p>
        </p:txBody>
      </p:sp>
      <p:sp>
        <p:nvSpPr>
          <p:cNvPr id="3" name="Date Placeholder 2"/>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141369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2177531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192626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제목 및 내용">
    <p:bg>
      <p:bgPr>
        <a:solidFill>
          <a:schemeClr val="bg1"/>
        </a:solidFill>
        <a:effectLst/>
      </p:bgPr>
    </p:bg>
    <p:spTree>
      <p:nvGrpSpPr>
        <p:cNvPr id="1" name=""/>
        <p:cNvGrpSpPr/>
        <p:nvPr/>
      </p:nvGrpSpPr>
      <p:grpSpPr>
        <a:xfrm>
          <a:off x="0" y="0"/>
          <a:ext cx="0" cy="0"/>
          <a:chOff x="0" y="0"/>
          <a:chExt cx="0" cy="0"/>
        </a:xfrm>
      </p:grpSpPr>
      <p:sp>
        <p:nvSpPr>
          <p:cNvPr id="7" name="object 24"/>
          <p:cNvSpPr txBox="1"/>
          <p:nvPr userDrawn="1"/>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smtClean="0">
                <a:solidFill>
                  <a:schemeClr val="bg1"/>
                </a:solidFill>
                <a:latin typeface="Arial"/>
                <a:cs typeface="Arial"/>
              </a:rPr>
              <a:t>Remember</a:t>
            </a:r>
            <a:endParaRPr lang="en-US" sz="3200" spc="-5" dirty="0">
              <a:solidFill>
                <a:schemeClr val="bg1"/>
              </a:solidFill>
              <a:latin typeface="Arial"/>
              <a:cs typeface="Arial"/>
            </a:endParaRPr>
          </a:p>
        </p:txBody>
      </p:sp>
    </p:spTree>
    <p:extLst>
      <p:ext uri="{BB962C8B-B14F-4D97-AF65-F5344CB8AC3E}">
        <p14:creationId xmlns:p14="http://schemas.microsoft.com/office/powerpoint/2010/main" val="398185192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ko-KR" altLang="en-US" smtClean="0"/>
              <a:t>마스터 제목 스타일 편집</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157302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166533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 편집</a:t>
            </a:r>
          </a:p>
        </p:txBody>
      </p:sp>
      <p:sp>
        <p:nvSpPr>
          <p:cNvPr id="4" name="Content Placeholder 3"/>
          <p:cNvSpPr>
            <a:spLocks noGrp="1"/>
          </p:cNvSpPr>
          <p:nvPr>
            <p:ph sz="half" idx="2"/>
          </p:nvPr>
        </p:nvSpPr>
        <p:spPr>
          <a:xfrm>
            <a:off x="840000" y="2505075"/>
            <a:ext cx="3768912"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ko-KR" altLang="en-US" smtClean="0"/>
              <a:t>마스터 텍스트 스타일 편집</a:t>
            </a:r>
          </a:p>
        </p:txBody>
      </p:sp>
      <p:sp>
        <p:nvSpPr>
          <p:cNvPr id="6" name="Content Placeholder 5"/>
          <p:cNvSpPr>
            <a:spLocks noGrp="1"/>
          </p:cNvSpPr>
          <p:nvPr>
            <p:ph sz="quarter" idx="4"/>
          </p:nvPr>
        </p:nvSpPr>
        <p:spPr>
          <a:xfrm>
            <a:off x="4739880" y="2505075"/>
            <a:ext cx="377666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41503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193250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100343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361068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C96817C7-C526-48BD-B901-F04E520C309F}" type="datetimeFigureOut">
              <a:rPr lang="ko-KR" altLang="en-US" smtClean="0"/>
              <a:t>2020-12-29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193622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96817C7-C526-48BD-B901-F04E520C309F}" type="datetimeFigureOut">
              <a:rPr lang="ko-KR" altLang="en-US" smtClean="0"/>
              <a:t>2020-12-29</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6945355-B316-43F2-A17E-C6FA32731E02}" type="slidenum">
              <a:rPr lang="ko-KR" altLang="en-US" smtClean="0"/>
              <a:t>‹#›</a:t>
            </a:fld>
            <a:endParaRPr lang="ko-KR" altLang="en-US"/>
          </a:p>
        </p:txBody>
      </p:sp>
    </p:spTree>
    <p:extLst>
      <p:ext uri="{BB962C8B-B14F-4D97-AF65-F5344CB8AC3E}">
        <p14:creationId xmlns:p14="http://schemas.microsoft.com/office/powerpoint/2010/main" val="294446610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1" hangingPunct="1">
        <a:lnSpc>
          <a:spcPct val="90000"/>
        </a:lnSpc>
        <a:spcBef>
          <a:spcPct val="0"/>
        </a:spcBef>
        <a:buNone/>
        <a:defRPr sz="4400" b="0" kern="1200">
          <a:solidFill>
            <a:schemeClr val="bg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tiff"/></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10"/>
          <p:cNvSpPr txBox="1"/>
          <p:nvPr/>
        </p:nvSpPr>
        <p:spPr>
          <a:xfrm>
            <a:off x="750191" y="1198643"/>
            <a:ext cx="7930345" cy="1490152"/>
          </a:xfrm>
          <a:prstGeom prst="rect">
            <a:avLst/>
          </a:prstGeom>
        </p:spPr>
        <p:txBody>
          <a:bodyPr vert="horz" wrap="square" lIns="0" tIns="12700" rIns="0" bIns="0" rtlCol="0">
            <a:spAutoFit/>
          </a:bodyPr>
          <a:lstStyle/>
          <a:p>
            <a:pPr marL="12700" marR="5080" lvl="0" indent="0" algn="ctr" defTabSz="914400" eaLnBrk="1" fontAlgn="auto" latinLnBrk="1" hangingPunct="1">
              <a:lnSpc>
                <a:spcPct val="150000"/>
              </a:lnSpc>
              <a:spcBef>
                <a:spcPts val="100"/>
              </a:spcBef>
              <a:spcAft>
                <a:spcPts val="0"/>
              </a:spcAft>
              <a:buClrTx/>
              <a:buSzTx/>
              <a:buFontTx/>
              <a:buNone/>
              <a:tabLst/>
              <a:defRPr/>
            </a:pPr>
            <a:r>
              <a:rPr kumimoji="0" sz="3200" i="0" u="none" strike="noStrike" kern="0" cap="none" spc="5" normalizeH="0" baseline="0" noProof="0" dirty="0" smtClean="0">
                <a:ln>
                  <a:noFill/>
                </a:ln>
                <a:solidFill>
                  <a:schemeClr val="bg1"/>
                </a:solidFill>
                <a:effectLst/>
                <a:uLnTx/>
                <a:uFillTx/>
                <a:latin typeface="Arial"/>
                <a:cs typeface="Arial"/>
              </a:rPr>
              <a:t>Basic methods for </a:t>
            </a:r>
            <a:r>
              <a:rPr kumimoji="0" sz="3200" i="0" u="none" strike="noStrike" kern="0" cap="none" spc="0" normalizeH="0" baseline="0" noProof="0" dirty="0" smtClean="0">
                <a:ln>
                  <a:noFill/>
                </a:ln>
                <a:solidFill>
                  <a:schemeClr val="bg1"/>
                </a:solidFill>
                <a:effectLst/>
                <a:uLnTx/>
                <a:uFillTx/>
                <a:latin typeface="Arial"/>
                <a:cs typeface="Arial"/>
              </a:rPr>
              <a:t>setting</a:t>
            </a:r>
            <a:r>
              <a:rPr kumimoji="0" sz="3200" i="0" u="none" strike="noStrike" kern="0" cap="none" spc="-95" normalizeH="0" baseline="0" noProof="0" dirty="0" smtClean="0">
                <a:ln>
                  <a:noFill/>
                </a:ln>
                <a:solidFill>
                  <a:schemeClr val="bg1"/>
                </a:solidFill>
                <a:effectLst/>
                <a:uLnTx/>
                <a:uFillTx/>
                <a:latin typeface="Arial"/>
                <a:cs typeface="Arial"/>
              </a:rPr>
              <a:t> </a:t>
            </a:r>
            <a:r>
              <a:rPr kumimoji="0" sz="3200" i="0" u="none" strike="noStrike" kern="0" cap="none" spc="5" normalizeH="0" baseline="0" noProof="0" dirty="0" smtClean="0">
                <a:ln>
                  <a:noFill/>
                </a:ln>
                <a:solidFill>
                  <a:schemeClr val="bg1"/>
                </a:solidFill>
                <a:effectLst/>
                <a:uLnTx/>
                <a:uFillTx/>
                <a:latin typeface="Arial"/>
                <a:cs typeface="Arial"/>
              </a:rPr>
              <a:t>up models:</a:t>
            </a:r>
            <a:endParaRPr kumimoji="0" sz="3200" i="0" u="none" strike="noStrike" kern="0" cap="none" spc="0" normalizeH="0" baseline="0" noProof="0" dirty="0" smtClean="0">
              <a:ln>
                <a:noFill/>
              </a:ln>
              <a:solidFill>
                <a:schemeClr val="bg1"/>
              </a:solidFill>
              <a:effectLst/>
              <a:uLnTx/>
              <a:uFillTx/>
              <a:latin typeface="Arial"/>
              <a:cs typeface="Arial"/>
            </a:endParaRPr>
          </a:p>
          <a:p>
            <a:pPr marL="0" marR="0" lvl="0" indent="0" algn="ctr" defTabSz="914400" eaLnBrk="1" fontAlgn="auto" latinLnBrk="1" hangingPunct="1">
              <a:lnSpc>
                <a:spcPct val="150000"/>
              </a:lnSpc>
              <a:spcBef>
                <a:spcPts val="20"/>
              </a:spcBef>
              <a:spcAft>
                <a:spcPts val="0"/>
              </a:spcAft>
              <a:buClrTx/>
              <a:buSzTx/>
              <a:buFontTx/>
              <a:buNone/>
              <a:tabLst/>
              <a:defRPr/>
            </a:pPr>
            <a:r>
              <a:rPr kumimoji="0" sz="3200" i="0" u="none" strike="noStrike" kern="0" cap="none" spc="5" normalizeH="0" baseline="0" noProof="0" dirty="0" smtClean="0">
                <a:ln>
                  <a:noFill/>
                </a:ln>
                <a:solidFill>
                  <a:srgbClr val="FF0000"/>
                </a:solidFill>
                <a:effectLst/>
                <a:uLnTx/>
                <a:uFillTx/>
                <a:latin typeface="Arial"/>
                <a:cs typeface="Arial"/>
              </a:rPr>
              <a:t>Difference</a:t>
            </a:r>
            <a:r>
              <a:rPr kumimoji="0" sz="3200" i="0" u="none" strike="noStrike" kern="0" cap="none" spc="-30" normalizeH="0" baseline="0" noProof="0" dirty="0" smtClean="0">
                <a:ln>
                  <a:noFill/>
                </a:ln>
                <a:solidFill>
                  <a:schemeClr val="bg1"/>
                </a:solidFill>
                <a:effectLst/>
                <a:uLnTx/>
                <a:uFillTx/>
                <a:latin typeface="Arial"/>
                <a:cs typeface="Arial"/>
              </a:rPr>
              <a:t> </a:t>
            </a:r>
            <a:r>
              <a:rPr kumimoji="0" sz="3200" i="0" u="none" strike="noStrike" kern="0" cap="none" spc="5" normalizeH="0" baseline="0" noProof="0" dirty="0" smtClean="0">
                <a:ln>
                  <a:noFill/>
                </a:ln>
                <a:solidFill>
                  <a:schemeClr val="bg1"/>
                </a:solidFill>
                <a:effectLst/>
                <a:uLnTx/>
                <a:uFillTx/>
                <a:latin typeface="Arial"/>
                <a:cs typeface="Arial"/>
              </a:rPr>
              <a:t>Equations</a:t>
            </a:r>
            <a:endParaRPr kumimoji="0" sz="3200" i="0" u="none" strike="noStrike" kern="0" cap="none" spc="0" normalizeH="0" baseline="0" noProof="0" dirty="0" smtClean="0">
              <a:ln>
                <a:noFill/>
              </a:ln>
              <a:solidFill>
                <a:schemeClr val="bg1"/>
              </a:solidFill>
              <a:effectLst/>
              <a:uLnTx/>
              <a:uFillTx/>
              <a:latin typeface="Arial"/>
              <a:cs typeface="Arial"/>
            </a:endParaRPr>
          </a:p>
        </p:txBody>
      </p:sp>
    </p:spTree>
    <p:extLst>
      <p:ext uri="{BB962C8B-B14F-4D97-AF65-F5344CB8AC3E}">
        <p14:creationId xmlns:p14="http://schemas.microsoft.com/office/powerpoint/2010/main" val="2925941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직사각형 2"/>
          <p:cNvSpPr/>
          <p:nvPr/>
        </p:nvSpPr>
        <p:spPr>
          <a:xfrm>
            <a:off x="2745505" y="5278290"/>
            <a:ext cx="3570721" cy="338554"/>
          </a:xfrm>
          <a:prstGeom prst="rect">
            <a:avLst/>
          </a:prstGeom>
        </p:spPr>
        <p:txBody>
          <a:bodyPr wrap="none">
            <a:spAutoFit/>
          </a:bodyPr>
          <a:lstStyle/>
          <a:p>
            <a:pPr>
              <a:lnSpc>
                <a:spcPct val="100000"/>
              </a:lnSpc>
              <a:spcBef>
                <a:spcPts val="670"/>
              </a:spcBef>
            </a:pPr>
            <a:r>
              <a:rPr lang="en-US" altLang="ko-KR" sz="1600" spc="25" dirty="0">
                <a:solidFill>
                  <a:schemeClr val="bg1"/>
                </a:solidFill>
                <a:latin typeface="Arial"/>
                <a:cs typeface="Arial"/>
              </a:rPr>
              <a:t>HIV </a:t>
            </a:r>
            <a:r>
              <a:rPr lang="en-US" altLang="ko-KR" sz="1600" spc="15" dirty="0">
                <a:solidFill>
                  <a:schemeClr val="bg1"/>
                </a:solidFill>
                <a:latin typeface="Arial"/>
                <a:cs typeface="Arial"/>
              </a:rPr>
              <a:t>Prevalence (%) by year, </a:t>
            </a:r>
            <a:r>
              <a:rPr lang="en-US" altLang="ko-KR" sz="1600" spc="25" dirty="0">
                <a:solidFill>
                  <a:schemeClr val="bg1"/>
                </a:solidFill>
                <a:latin typeface="Arial"/>
                <a:cs typeface="Arial"/>
              </a:rPr>
              <a:t>40</a:t>
            </a:r>
            <a:r>
              <a:rPr lang="en-US" altLang="ko-KR" sz="1600" spc="-65" dirty="0">
                <a:solidFill>
                  <a:schemeClr val="bg1"/>
                </a:solidFill>
                <a:latin typeface="Arial"/>
                <a:cs typeface="Arial"/>
              </a:rPr>
              <a:t> </a:t>
            </a:r>
            <a:r>
              <a:rPr lang="en-US" altLang="ko-KR" sz="1600" spc="15" dirty="0">
                <a:solidFill>
                  <a:schemeClr val="bg1"/>
                </a:solidFill>
                <a:latin typeface="Arial"/>
                <a:cs typeface="Arial"/>
              </a:rPr>
              <a:t>runs</a:t>
            </a:r>
            <a:endParaRPr lang="en-US" altLang="ko-KR" sz="1600" dirty="0">
              <a:solidFill>
                <a:schemeClr val="bg1"/>
              </a:solidFill>
              <a:latin typeface="Arial"/>
              <a:cs typeface="Arial"/>
            </a:endParaRPr>
          </a:p>
        </p:txBody>
      </p:sp>
      <p:pic>
        <p:nvPicPr>
          <p:cNvPr id="5" name="그림 4"/>
          <p:cNvPicPr>
            <a:picLocks noChangeAspect="1"/>
          </p:cNvPicPr>
          <p:nvPr/>
        </p:nvPicPr>
        <p:blipFill>
          <a:blip r:embed="rId2"/>
          <a:stretch>
            <a:fillRect/>
          </a:stretch>
        </p:blipFill>
        <p:spPr>
          <a:xfrm>
            <a:off x="1474854" y="1600405"/>
            <a:ext cx="6120000" cy="3677885"/>
          </a:xfrm>
          <a:prstGeom prst="rect">
            <a:avLst/>
          </a:prstGeom>
        </p:spPr>
      </p:pic>
      <p:sp>
        <p:nvSpPr>
          <p:cNvPr id="6"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S</a:t>
            </a:r>
            <a:r>
              <a:rPr lang="en-US" sz="3200" spc="-5" dirty="0" smtClean="0">
                <a:solidFill>
                  <a:schemeClr val="bg1"/>
                </a:solidFill>
                <a:latin typeface="Arial"/>
                <a:cs typeface="Arial"/>
              </a:rPr>
              <a:t>tochastic </a:t>
            </a:r>
            <a:r>
              <a:rPr lang="en-US" altLang="ko-KR" sz="3200" spc="-5" dirty="0" smtClean="0">
                <a:solidFill>
                  <a:schemeClr val="bg1"/>
                </a:solidFill>
                <a:latin typeface="Arial"/>
                <a:cs typeface="Arial"/>
              </a:rPr>
              <a:t>modelling </a:t>
            </a:r>
            <a:endParaRPr lang="en-US" sz="3200" spc="-5" dirty="0">
              <a:solidFill>
                <a:schemeClr val="bg1"/>
              </a:solidFill>
              <a:latin typeface="Arial"/>
              <a:cs typeface="Arial"/>
            </a:endParaRPr>
          </a:p>
        </p:txBody>
      </p:sp>
    </p:spTree>
    <p:extLst>
      <p:ext uri="{BB962C8B-B14F-4D97-AF65-F5344CB8AC3E}">
        <p14:creationId xmlns:p14="http://schemas.microsoft.com/office/powerpoint/2010/main" val="1619176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85"/>
          <p:cNvSpPr txBox="1"/>
          <p:nvPr/>
        </p:nvSpPr>
        <p:spPr>
          <a:xfrm>
            <a:off x="518280" y="1775424"/>
            <a:ext cx="8106735" cy="2662267"/>
          </a:xfrm>
          <a:prstGeom prst="rect">
            <a:avLst/>
          </a:prstGeom>
        </p:spPr>
        <p:txBody>
          <a:bodyPr vert="horz" wrap="square" lIns="0" tIns="0" rIns="0" bIns="0" rtlCol="0">
            <a:spAutoFit/>
          </a:bodyPr>
          <a:lstStyle/>
          <a:p>
            <a:pPr>
              <a:lnSpc>
                <a:spcPct val="120000"/>
              </a:lnSpc>
              <a:spcBef>
                <a:spcPts val="65"/>
              </a:spcBef>
              <a:buClr>
                <a:srgbClr val="FFCC00"/>
              </a:buClr>
              <a:buSzPct val="66666"/>
              <a:tabLst>
                <a:tab pos="105410" algn="l"/>
              </a:tabLst>
            </a:pPr>
            <a:r>
              <a:rPr sz="2000" dirty="0" smtClean="0">
                <a:solidFill>
                  <a:schemeClr val="bg1"/>
                </a:solidFill>
                <a:latin typeface="Arial"/>
                <a:cs typeface="Arial"/>
              </a:rPr>
              <a:t>Deterministic</a:t>
            </a:r>
            <a:r>
              <a:rPr sz="2000" spc="10" dirty="0" smtClean="0">
                <a:solidFill>
                  <a:schemeClr val="bg1"/>
                </a:solidFill>
                <a:latin typeface="Arial"/>
                <a:cs typeface="Arial"/>
              </a:rPr>
              <a:t> </a:t>
            </a:r>
            <a:r>
              <a:rPr sz="2000" dirty="0">
                <a:solidFill>
                  <a:schemeClr val="bg1"/>
                </a:solidFill>
                <a:latin typeface="Arial"/>
                <a:cs typeface="Arial"/>
              </a:rPr>
              <a:t>models</a:t>
            </a:r>
          </a:p>
          <a:p>
            <a:pPr marL="342900" marR="5080" lvl="1" indent="-342900">
              <a:lnSpc>
                <a:spcPct val="120000"/>
              </a:lnSpc>
              <a:spcBef>
                <a:spcPts val="145"/>
              </a:spcBef>
              <a:buSzPct val="69230"/>
              <a:buFont typeface="Arial" panose="020B0604020202020204" pitchFamily="34" charset="0"/>
              <a:buChar char="•"/>
              <a:tabLst>
                <a:tab pos="227329" algn="l"/>
              </a:tabLst>
            </a:pPr>
            <a:r>
              <a:rPr lang="en-US" sz="2000" spc="0" dirty="0" smtClean="0">
                <a:solidFill>
                  <a:schemeClr val="bg1"/>
                </a:solidFill>
                <a:latin typeface="Arial"/>
                <a:cs typeface="Arial"/>
              </a:rPr>
              <a:t>D</a:t>
            </a:r>
            <a:r>
              <a:rPr sz="2000" spc="0" dirty="0" smtClean="0">
                <a:solidFill>
                  <a:schemeClr val="bg1"/>
                </a:solidFill>
                <a:latin typeface="Arial"/>
                <a:cs typeface="Arial"/>
              </a:rPr>
              <a:t>eterministic </a:t>
            </a:r>
            <a:r>
              <a:rPr sz="2000" spc="0" dirty="0">
                <a:solidFill>
                  <a:schemeClr val="bg1"/>
                </a:solidFill>
                <a:latin typeface="Arial"/>
                <a:cs typeface="Arial"/>
              </a:rPr>
              <a:t>equations </a:t>
            </a:r>
            <a:r>
              <a:rPr sz="2000" spc="0" dirty="0" smtClean="0">
                <a:solidFill>
                  <a:schemeClr val="bg1"/>
                </a:solidFill>
                <a:latin typeface="Arial"/>
                <a:cs typeface="Arial"/>
              </a:rPr>
              <a:t>describe what</a:t>
            </a:r>
            <a:r>
              <a:rPr lang="en-US" sz="2000" spc="0" dirty="0" smtClean="0">
                <a:solidFill>
                  <a:schemeClr val="bg1"/>
                </a:solidFill>
                <a:latin typeface="Arial"/>
                <a:cs typeface="Arial"/>
              </a:rPr>
              <a:t> </a:t>
            </a:r>
            <a:r>
              <a:rPr sz="2000" spc="0" dirty="0" smtClean="0">
                <a:solidFill>
                  <a:schemeClr val="bg1"/>
                </a:solidFill>
                <a:latin typeface="Arial"/>
                <a:cs typeface="Arial"/>
              </a:rPr>
              <a:t>happens  </a:t>
            </a:r>
            <a:r>
              <a:rPr sz="2000" spc="5" dirty="0">
                <a:solidFill>
                  <a:schemeClr val="bg1"/>
                </a:solidFill>
                <a:latin typeface="Arial"/>
                <a:cs typeface="Arial"/>
              </a:rPr>
              <a:t>on average and do </a:t>
            </a:r>
            <a:r>
              <a:rPr sz="2000" spc="0" dirty="0">
                <a:solidFill>
                  <a:schemeClr val="bg1"/>
                </a:solidFill>
                <a:latin typeface="Arial"/>
                <a:cs typeface="Arial"/>
              </a:rPr>
              <a:t>not incorporate </a:t>
            </a:r>
            <a:r>
              <a:rPr sz="2000" spc="5" dirty="0">
                <a:solidFill>
                  <a:schemeClr val="bg1"/>
                </a:solidFill>
                <a:latin typeface="Arial"/>
                <a:cs typeface="Arial"/>
              </a:rPr>
              <a:t>chance</a:t>
            </a:r>
            <a:r>
              <a:rPr sz="2000" spc="-35" dirty="0">
                <a:solidFill>
                  <a:schemeClr val="bg1"/>
                </a:solidFill>
                <a:latin typeface="Arial"/>
                <a:cs typeface="Arial"/>
              </a:rPr>
              <a:t> </a:t>
            </a:r>
            <a:r>
              <a:rPr sz="2000" spc="0" dirty="0">
                <a:solidFill>
                  <a:schemeClr val="bg1"/>
                </a:solidFill>
                <a:latin typeface="Arial"/>
                <a:cs typeface="Arial"/>
              </a:rPr>
              <a:t>fluctuations</a:t>
            </a:r>
            <a:endParaRPr sz="2000" dirty="0">
              <a:solidFill>
                <a:schemeClr val="bg1"/>
              </a:solidFill>
              <a:latin typeface="Arial"/>
              <a:cs typeface="Arial"/>
            </a:endParaRPr>
          </a:p>
          <a:p>
            <a:pPr marL="342900" lvl="1" indent="-342900">
              <a:lnSpc>
                <a:spcPct val="120000"/>
              </a:lnSpc>
              <a:spcBef>
                <a:spcPts val="20"/>
              </a:spcBef>
              <a:buSzPct val="69230"/>
              <a:buFont typeface="Arial" panose="020B0604020202020204" pitchFamily="34" charset="0"/>
              <a:buChar char="•"/>
              <a:tabLst>
                <a:tab pos="227329" algn="l"/>
              </a:tabLst>
            </a:pPr>
            <a:r>
              <a:rPr sz="2000" spc="0" dirty="0">
                <a:solidFill>
                  <a:schemeClr val="bg1"/>
                </a:solidFill>
                <a:latin typeface="Arial"/>
                <a:cs typeface="Arial"/>
              </a:rPr>
              <a:t>Provides </a:t>
            </a:r>
            <a:r>
              <a:rPr sz="2000" dirty="0">
                <a:solidFill>
                  <a:schemeClr val="bg1"/>
                </a:solidFill>
                <a:latin typeface="Arial"/>
                <a:cs typeface="Arial"/>
              </a:rPr>
              <a:t>only </a:t>
            </a:r>
            <a:r>
              <a:rPr sz="2000" spc="5" dirty="0">
                <a:solidFill>
                  <a:schemeClr val="bg1"/>
                </a:solidFill>
                <a:latin typeface="Arial"/>
                <a:cs typeface="Arial"/>
              </a:rPr>
              <a:t>one outcome </a:t>
            </a:r>
            <a:r>
              <a:rPr sz="2000" spc="0" dirty="0">
                <a:solidFill>
                  <a:schemeClr val="bg1"/>
                </a:solidFill>
                <a:latin typeface="Arial"/>
                <a:cs typeface="Arial"/>
              </a:rPr>
              <a:t>per</a:t>
            </a:r>
            <a:r>
              <a:rPr sz="2000" spc="-10" dirty="0">
                <a:solidFill>
                  <a:schemeClr val="bg1"/>
                </a:solidFill>
                <a:latin typeface="Arial"/>
                <a:cs typeface="Arial"/>
              </a:rPr>
              <a:t> </a:t>
            </a:r>
            <a:r>
              <a:rPr sz="2000" spc="0" dirty="0" smtClean="0">
                <a:solidFill>
                  <a:schemeClr val="bg1"/>
                </a:solidFill>
                <a:latin typeface="Arial"/>
                <a:cs typeface="Arial"/>
              </a:rPr>
              <a:t>scenario</a:t>
            </a:r>
            <a:endParaRPr lang="en-US" sz="2000" spc="0" dirty="0" smtClean="0">
              <a:solidFill>
                <a:schemeClr val="bg1"/>
              </a:solidFill>
              <a:latin typeface="Arial"/>
              <a:cs typeface="Arial"/>
            </a:endParaRPr>
          </a:p>
          <a:p>
            <a:pPr marL="342900" marR="554355" indent="-342900">
              <a:lnSpc>
                <a:spcPct val="120000"/>
              </a:lnSpc>
              <a:spcBef>
                <a:spcPts val="250"/>
              </a:spcBef>
              <a:buSzPct val="69230"/>
              <a:buFont typeface="Arial" panose="020B0604020202020204" pitchFamily="34" charset="0"/>
              <a:buChar char="•"/>
              <a:tabLst>
                <a:tab pos="382270" algn="l"/>
              </a:tabLst>
            </a:pPr>
            <a:r>
              <a:rPr lang="en-US" altLang="ko-KR" sz="2000" dirty="0">
                <a:solidFill>
                  <a:schemeClr val="bg1"/>
                </a:solidFill>
                <a:latin typeface="Arial"/>
                <a:cs typeface="Arial"/>
              </a:rPr>
              <a:t>Transitions rates </a:t>
            </a:r>
            <a:r>
              <a:rPr lang="en-US" altLang="ko-KR" sz="2000" spc="5" dirty="0">
                <a:solidFill>
                  <a:schemeClr val="bg1"/>
                </a:solidFill>
                <a:latin typeface="Arial"/>
                <a:cs typeface="Arial"/>
              </a:rPr>
              <a:t>are average </a:t>
            </a:r>
            <a:r>
              <a:rPr lang="en-US" altLang="ko-KR" sz="2000" dirty="0">
                <a:solidFill>
                  <a:schemeClr val="bg1"/>
                </a:solidFill>
                <a:latin typeface="Arial"/>
                <a:cs typeface="Arial"/>
              </a:rPr>
              <a:t>transition rates </a:t>
            </a:r>
            <a:r>
              <a:rPr lang="en-US" altLang="ko-KR" sz="2000" dirty="0" smtClean="0">
                <a:solidFill>
                  <a:schemeClr val="bg1"/>
                </a:solidFill>
                <a:latin typeface="Arial"/>
                <a:cs typeface="Arial"/>
              </a:rPr>
              <a:t>for </a:t>
            </a:r>
            <a:r>
              <a:rPr lang="en-US" altLang="ko-KR" sz="2000" dirty="0">
                <a:solidFill>
                  <a:schemeClr val="bg1"/>
                </a:solidFill>
                <a:latin typeface="Arial"/>
                <a:cs typeface="Arial"/>
              </a:rPr>
              <a:t>population</a:t>
            </a:r>
          </a:p>
          <a:p>
            <a:pPr marL="342900" marR="229235" indent="-342900">
              <a:lnSpc>
                <a:spcPct val="120000"/>
              </a:lnSpc>
              <a:spcBef>
                <a:spcPts val="160"/>
              </a:spcBef>
              <a:buSzPct val="69230"/>
              <a:buFont typeface="Arial" panose="020B0604020202020204" pitchFamily="34" charset="0"/>
              <a:buChar char="•"/>
              <a:tabLst>
                <a:tab pos="382270" algn="l"/>
              </a:tabLst>
            </a:pPr>
            <a:r>
              <a:rPr lang="en-US" altLang="ko-KR" sz="2000" spc="5" dirty="0" smtClean="0">
                <a:solidFill>
                  <a:schemeClr val="bg1"/>
                </a:solidFill>
                <a:latin typeface="Arial"/>
                <a:cs typeface="Arial"/>
              </a:rPr>
              <a:t>Most </a:t>
            </a:r>
            <a:r>
              <a:rPr lang="en-US" altLang="ko-KR" sz="2000" dirty="0" smtClean="0">
                <a:solidFill>
                  <a:schemeClr val="bg1"/>
                </a:solidFill>
                <a:latin typeface="Arial"/>
                <a:cs typeface="Arial"/>
              </a:rPr>
              <a:t>deterministic models </a:t>
            </a:r>
            <a:r>
              <a:rPr lang="en-US" altLang="ko-KR" sz="2000" spc="5" dirty="0" smtClean="0">
                <a:solidFill>
                  <a:schemeClr val="bg1"/>
                </a:solidFill>
                <a:latin typeface="Arial"/>
                <a:cs typeface="Arial"/>
              </a:rPr>
              <a:t>are compartmental </a:t>
            </a:r>
            <a:r>
              <a:rPr lang="en-US" altLang="ko-KR" sz="2000" dirty="0" smtClean="0">
                <a:solidFill>
                  <a:schemeClr val="bg1"/>
                </a:solidFill>
                <a:latin typeface="Arial"/>
                <a:cs typeface="Arial"/>
              </a:rPr>
              <a:t>models in which population divided into small </a:t>
            </a:r>
            <a:r>
              <a:rPr lang="en-US" altLang="ko-KR" sz="2000" spc="5" dirty="0" smtClean="0">
                <a:solidFill>
                  <a:schemeClr val="bg1"/>
                </a:solidFill>
                <a:latin typeface="Arial"/>
                <a:cs typeface="Arial"/>
              </a:rPr>
              <a:t>number </a:t>
            </a:r>
            <a:r>
              <a:rPr lang="en-US" altLang="ko-KR" sz="2000" dirty="0" smtClean="0">
                <a:solidFill>
                  <a:schemeClr val="bg1"/>
                </a:solidFill>
                <a:latin typeface="Arial"/>
                <a:cs typeface="Arial"/>
              </a:rPr>
              <a:t>of </a:t>
            </a:r>
            <a:r>
              <a:rPr lang="en-US" altLang="ko-KR" sz="2000" spc="5" dirty="0" smtClean="0">
                <a:solidFill>
                  <a:schemeClr val="bg1"/>
                </a:solidFill>
                <a:latin typeface="Arial"/>
                <a:cs typeface="Arial"/>
              </a:rPr>
              <a:t>subgroups (compartments)</a:t>
            </a:r>
            <a:endParaRPr lang="en-US" altLang="ko-KR" sz="2000" dirty="0">
              <a:solidFill>
                <a:schemeClr val="bg1"/>
              </a:solidFill>
              <a:latin typeface="Arial"/>
              <a:cs typeface="Arial"/>
            </a:endParaRPr>
          </a:p>
        </p:txBody>
      </p:sp>
      <p:sp>
        <p:nvSpPr>
          <p:cNvPr id="5"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Deterministic </a:t>
            </a:r>
            <a:r>
              <a:rPr lang="en-US" altLang="ko-KR" sz="3200" spc="-5" dirty="0">
                <a:solidFill>
                  <a:schemeClr val="bg1"/>
                </a:solidFill>
                <a:latin typeface="Arial"/>
                <a:cs typeface="Arial"/>
              </a:rPr>
              <a:t>modelling </a:t>
            </a:r>
          </a:p>
        </p:txBody>
      </p:sp>
      <p:sp>
        <p:nvSpPr>
          <p:cNvPr id="3" name="직사각형 2"/>
          <p:cNvSpPr/>
          <p:nvPr/>
        </p:nvSpPr>
        <p:spPr>
          <a:xfrm>
            <a:off x="436718" y="4912328"/>
            <a:ext cx="8051292" cy="707886"/>
          </a:xfrm>
          <a:prstGeom prst="rect">
            <a:avLst/>
          </a:prstGeom>
        </p:spPr>
        <p:txBody>
          <a:bodyPr wrap="square">
            <a:spAutoFit/>
          </a:bodyPr>
          <a:lstStyle/>
          <a:p>
            <a:r>
              <a:rPr lang="en-US" altLang="ko-KR" sz="2000" dirty="0">
                <a:solidFill>
                  <a:schemeClr val="bg1"/>
                </a:solidFill>
                <a:latin typeface="Arial" panose="020B0604020202020204" pitchFamily="34" charset="0"/>
                <a:cs typeface="Arial" panose="020B0604020202020204" pitchFamily="34" charset="0"/>
              </a:rPr>
              <a:t>Don’t confuse modelling method (stochastic </a:t>
            </a:r>
            <a:r>
              <a:rPr lang="en-US" altLang="ko-KR" sz="2000" dirty="0" smtClean="0">
                <a:solidFill>
                  <a:schemeClr val="bg1"/>
                </a:solidFill>
                <a:latin typeface="Arial" panose="020B0604020202020204" pitchFamily="34" charset="0"/>
                <a:cs typeface="Arial" panose="020B0604020202020204" pitchFamily="34" charset="0"/>
              </a:rPr>
              <a:t>vs. </a:t>
            </a:r>
            <a:r>
              <a:rPr lang="en-US" altLang="ko-KR" sz="2000" dirty="0">
                <a:solidFill>
                  <a:schemeClr val="bg1"/>
                </a:solidFill>
                <a:latin typeface="Arial" panose="020B0604020202020204" pitchFamily="34" charset="0"/>
                <a:cs typeface="Arial" panose="020B0604020202020204" pitchFamily="34" charset="0"/>
              </a:rPr>
              <a:t>d</a:t>
            </a:r>
            <a:r>
              <a:rPr lang="en-US" altLang="ko-KR" sz="2000" dirty="0" smtClean="0">
                <a:solidFill>
                  <a:schemeClr val="bg1"/>
                </a:solidFill>
                <a:latin typeface="Arial" panose="020B0604020202020204" pitchFamily="34" charset="0"/>
                <a:cs typeface="Arial" panose="020B0604020202020204" pitchFamily="34" charset="0"/>
              </a:rPr>
              <a:t>eterministic</a:t>
            </a:r>
            <a:r>
              <a:rPr lang="en-US" altLang="ko-KR" sz="2000" dirty="0">
                <a:solidFill>
                  <a:schemeClr val="bg1"/>
                </a:solidFill>
                <a:latin typeface="Arial" panose="020B0604020202020204" pitchFamily="34" charset="0"/>
                <a:cs typeface="Arial" panose="020B0604020202020204" pitchFamily="34" charset="0"/>
              </a:rPr>
              <a:t>) with ‘granularity’ of model </a:t>
            </a:r>
            <a:r>
              <a:rPr lang="en-US" altLang="ko-KR" sz="2000" dirty="0" smtClean="0">
                <a:solidFill>
                  <a:schemeClr val="bg1"/>
                </a:solidFill>
                <a:latin typeface="Arial" panose="020B0604020202020204" pitchFamily="34" charset="0"/>
                <a:cs typeface="Arial" panose="020B0604020202020204" pitchFamily="34" charset="0"/>
              </a:rPr>
              <a:t>structure (compartmental </a:t>
            </a:r>
            <a:r>
              <a:rPr lang="en-US" altLang="ko-KR" sz="2000" dirty="0">
                <a:solidFill>
                  <a:schemeClr val="bg1"/>
                </a:solidFill>
                <a:latin typeface="Arial" panose="020B0604020202020204" pitchFamily="34" charset="0"/>
                <a:cs typeface="Arial" panose="020B0604020202020204" pitchFamily="34" charset="0"/>
              </a:rPr>
              <a:t>vs. individual-level)</a:t>
            </a:r>
            <a:endParaRPr lang="ko-KR" alt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5778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그림 11"/>
          <p:cNvPicPr>
            <a:picLocks noChangeAspect="1"/>
          </p:cNvPicPr>
          <p:nvPr/>
        </p:nvPicPr>
        <p:blipFill>
          <a:blip r:embed="rId2"/>
          <a:stretch>
            <a:fillRect/>
          </a:stretch>
        </p:blipFill>
        <p:spPr>
          <a:xfrm>
            <a:off x="1232930" y="2093530"/>
            <a:ext cx="6120000" cy="3636752"/>
          </a:xfrm>
          <a:prstGeom prst="rect">
            <a:avLst/>
          </a:prstGeom>
        </p:spPr>
      </p:pic>
      <p:sp>
        <p:nvSpPr>
          <p:cNvPr id="2" name="타원 1"/>
          <p:cNvSpPr/>
          <p:nvPr/>
        </p:nvSpPr>
        <p:spPr>
          <a:xfrm>
            <a:off x="3333002" y="1461312"/>
            <a:ext cx="5010912" cy="1590356"/>
          </a:xfrm>
          <a:prstGeom prst="ellipse">
            <a:avLst/>
          </a:prstGeom>
          <a:solidFill>
            <a:srgbClr val="FFEBF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11" name="object 220"/>
          <p:cNvSpPr txBox="1"/>
          <p:nvPr/>
        </p:nvSpPr>
        <p:spPr>
          <a:xfrm>
            <a:off x="3426733" y="5676910"/>
            <a:ext cx="2713463" cy="260328"/>
          </a:xfrm>
          <a:prstGeom prst="rect">
            <a:avLst/>
          </a:prstGeom>
        </p:spPr>
        <p:txBody>
          <a:bodyPr vert="horz" wrap="square" lIns="0" tIns="13970" rIns="0" bIns="0" rtlCol="0">
            <a:spAutoFit/>
          </a:bodyPr>
          <a:lstStyle/>
          <a:p>
            <a:pPr>
              <a:lnSpc>
                <a:spcPct val="100000"/>
              </a:lnSpc>
              <a:spcBef>
                <a:spcPts val="110"/>
              </a:spcBef>
            </a:pPr>
            <a:r>
              <a:rPr sz="1600" spc="15" dirty="0">
                <a:solidFill>
                  <a:schemeClr val="bg1"/>
                </a:solidFill>
                <a:latin typeface="Arial"/>
                <a:cs typeface="Arial"/>
              </a:rPr>
              <a:t>HIV Prevalence (%) by</a:t>
            </a:r>
            <a:r>
              <a:rPr sz="1600" spc="-45" dirty="0">
                <a:solidFill>
                  <a:schemeClr val="bg1"/>
                </a:solidFill>
                <a:latin typeface="Arial"/>
                <a:cs typeface="Arial"/>
              </a:rPr>
              <a:t> </a:t>
            </a:r>
            <a:r>
              <a:rPr sz="1600" spc="15" dirty="0" smtClean="0">
                <a:solidFill>
                  <a:schemeClr val="bg1"/>
                </a:solidFill>
                <a:latin typeface="Arial"/>
                <a:cs typeface="Arial"/>
              </a:rPr>
              <a:t>yea</a:t>
            </a:r>
            <a:r>
              <a:rPr lang="en-US" sz="1600" spc="15" dirty="0" smtClean="0">
                <a:solidFill>
                  <a:schemeClr val="bg1"/>
                </a:solidFill>
                <a:latin typeface="Arial"/>
                <a:cs typeface="Arial"/>
              </a:rPr>
              <a:t>r</a:t>
            </a:r>
            <a:endParaRPr sz="1600" dirty="0">
              <a:solidFill>
                <a:schemeClr val="bg1"/>
              </a:solidFill>
              <a:latin typeface="Arial"/>
              <a:cs typeface="Arial"/>
            </a:endParaRPr>
          </a:p>
        </p:txBody>
      </p:sp>
      <p:sp>
        <p:nvSpPr>
          <p:cNvPr id="18" name="object 234"/>
          <p:cNvSpPr txBox="1"/>
          <p:nvPr/>
        </p:nvSpPr>
        <p:spPr>
          <a:xfrm>
            <a:off x="3714769" y="1835471"/>
            <a:ext cx="4291912" cy="869469"/>
          </a:xfrm>
          <a:prstGeom prst="rect">
            <a:avLst/>
          </a:prstGeom>
        </p:spPr>
        <p:txBody>
          <a:bodyPr vert="horz" wrap="square" lIns="0" tIns="12700" rIns="0" bIns="0" rtlCol="0">
            <a:spAutoFit/>
          </a:bodyPr>
          <a:lstStyle/>
          <a:p>
            <a:pPr marL="774700" marR="479425" indent="-119380">
              <a:lnSpc>
                <a:spcPct val="100000"/>
              </a:lnSpc>
              <a:spcBef>
                <a:spcPts val="100"/>
              </a:spcBef>
            </a:pPr>
            <a:r>
              <a:rPr spc="-10" dirty="0">
                <a:solidFill>
                  <a:srgbClr val="000413"/>
                </a:solidFill>
                <a:latin typeface="Arial"/>
                <a:cs typeface="Arial"/>
              </a:rPr>
              <a:t>We </a:t>
            </a:r>
            <a:r>
              <a:rPr spc="-5" dirty="0">
                <a:solidFill>
                  <a:srgbClr val="000413"/>
                </a:solidFill>
                <a:latin typeface="Arial"/>
                <a:cs typeface="Arial"/>
              </a:rPr>
              <a:t>want to find out (</a:t>
            </a:r>
            <a:r>
              <a:rPr u="sng" spc="-5" dirty="0">
                <a:solidFill>
                  <a:srgbClr val="000413"/>
                </a:solidFill>
                <a:uFill>
                  <a:solidFill>
                    <a:srgbClr val="000413"/>
                  </a:solidFill>
                </a:uFill>
                <a:latin typeface="Arial"/>
                <a:cs typeface="Arial"/>
              </a:rPr>
              <a:t>only</a:t>
            </a:r>
            <a:r>
              <a:rPr spc="-5" dirty="0">
                <a:solidFill>
                  <a:srgbClr val="000413"/>
                </a:solidFill>
                <a:latin typeface="Arial"/>
                <a:cs typeface="Arial"/>
              </a:rPr>
              <a:t>) </a:t>
            </a:r>
            <a:endParaRPr lang="en-US" spc="-5" dirty="0" smtClean="0">
              <a:solidFill>
                <a:srgbClr val="000413"/>
              </a:solidFill>
              <a:latin typeface="Arial"/>
              <a:cs typeface="Arial"/>
            </a:endParaRPr>
          </a:p>
          <a:p>
            <a:pPr marL="774700" marR="479425" indent="-119380">
              <a:lnSpc>
                <a:spcPct val="100000"/>
              </a:lnSpc>
              <a:spcBef>
                <a:spcPts val="100"/>
              </a:spcBef>
            </a:pPr>
            <a:r>
              <a:rPr spc="-5" dirty="0" smtClean="0">
                <a:solidFill>
                  <a:srgbClr val="000413"/>
                </a:solidFill>
                <a:latin typeface="Arial"/>
                <a:cs typeface="Arial"/>
              </a:rPr>
              <a:t>what is </a:t>
            </a:r>
            <a:r>
              <a:rPr u="sng" spc="-10" dirty="0">
                <a:solidFill>
                  <a:srgbClr val="000413"/>
                </a:solidFill>
                <a:uFill>
                  <a:solidFill>
                    <a:srgbClr val="000413"/>
                  </a:solidFill>
                </a:uFill>
                <a:latin typeface="Arial"/>
                <a:cs typeface="Arial"/>
              </a:rPr>
              <a:t>most </a:t>
            </a:r>
            <a:r>
              <a:rPr u="sng" spc="-5" dirty="0">
                <a:solidFill>
                  <a:srgbClr val="000413"/>
                </a:solidFill>
                <a:uFill>
                  <a:solidFill>
                    <a:srgbClr val="000413"/>
                  </a:solidFill>
                </a:uFill>
                <a:latin typeface="Arial"/>
                <a:cs typeface="Arial"/>
              </a:rPr>
              <a:t>likely </a:t>
            </a:r>
            <a:r>
              <a:rPr spc="-5" dirty="0" smtClean="0">
                <a:solidFill>
                  <a:srgbClr val="000413"/>
                </a:solidFill>
                <a:latin typeface="Arial"/>
                <a:cs typeface="Arial"/>
              </a:rPr>
              <a:t>to</a:t>
            </a:r>
            <a:r>
              <a:rPr lang="en-US" spc="5" dirty="0">
                <a:solidFill>
                  <a:srgbClr val="000413"/>
                </a:solidFill>
                <a:latin typeface="Arial"/>
                <a:cs typeface="Arial"/>
              </a:rPr>
              <a:t> </a:t>
            </a:r>
            <a:r>
              <a:rPr dirty="0" smtClean="0">
                <a:solidFill>
                  <a:srgbClr val="000413"/>
                </a:solidFill>
                <a:latin typeface="Arial"/>
                <a:cs typeface="Arial"/>
              </a:rPr>
              <a:t>happen.</a:t>
            </a:r>
            <a:endParaRPr lang="en-US" dirty="0" smtClean="0">
              <a:solidFill>
                <a:srgbClr val="000413"/>
              </a:solidFill>
              <a:latin typeface="Arial"/>
              <a:cs typeface="Arial"/>
            </a:endParaRPr>
          </a:p>
          <a:p>
            <a:pPr marL="774700" marR="479425" indent="-119380">
              <a:spcBef>
                <a:spcPts val="100"/>
              </a:spcBef>
            </a:pPr>
            <a:r>
              <a:rPr lang="en-US" altLang="ko-KR" dirty="0" smtClean="0">
                <a:solidFill>
                  <a:srgbClr val="000413"/>
                </a:solidFill>
                <a:latin typeface="Arial"/>
                <a:cs typeface="Arial"/>
              </a:rPr>
              <a:t>S</a:t>
            </a:r>
            <a:r>
              <a:rPr lang="en-US" altLang="ko-KR" spc="-5" dirty="0" smtClean="0">
                <a:solidFill>
                  <a:srgbClr val="000413"/>
                </a:solidFill>
                <a:latin typeface="Arial"/>
                <a:cs typeface="Arial"/>
              </a:rPr>
              <a:t>t</a:t>
            </a:r>
            <a:r>
              <a:rPr lang="en-US" altLang="ko-KR" dirty="0" smtClean="0">
                <a:solidFill>
                  <a:srgbClr val="000413"/>
                </a:solidFill>
                <a:latin typeface="Arial"/>
                <a:cs typeface="Arial"/>
              </a:rPr>
              <a:t>ocha</a:t>
            </a:r>
            <a:r>
              <a:rPr lang="en-US" altLang="ko-KR" spc="-10" dirty="0" smtClean="0">
                <a:solidFill>
                  <a:srgbClr val="000413"/>
                </a:solidFill>
                <a:latin typeface="Arial"/>
                <a:cs typeface="Arial"/>
              </a:rPr>
              <a:t>s</a:t>
            </a:r>
            <a:r>
              <a:rPr lang="en-US" altLang="ko-KR" spc="-5" dirty="0" smtClean="0">
                <a:solidFill>
                  <a:srgbClr val="000413"/>
                </a:solidFill>
                <a:latin typeface="Arial"/>
                <a:cs typeface="Arial"/>
              </a:rPr>
              <a:t>t</a:t>
            </a:r>
            <a:r>
              <a:rPr lang="en-US" altLang="ko-KR" spc="-10" dirty="0" smtClean="0">
                <a:solidFill>
                  <a:srgbClr val="000413"/>
                </a:solidFill>
                <a:latin typeface="Arial"/>
                <a:cs typeface="Arial"/>
              </a:rPr>
              <a:t>i</a:t>
            </a:r>
            <a:r>
              <a:rPr lang="en-US" altLang="ko-KR" dirty="0" smtClean="0">
                <a:solidFill>
                  <a:srgbClr val="000413"/>
                </a:solidFill>
                <a:latin typeface="Arial"/>
                <a:cs typeface="Arial"/>
              </a:rPr>
              <a:t>c or </a:t>
            </a:r>
            <a:r>
              <a:rPr lang="en-US" altLang="ko-KR" spc="-5" dirty="0" smtClean="0">
                <a:solidFill>
                  <a:srgbClr val="000413"/>
                </a:solidFill>
                <a:latin typeface="Arial"/>
                <a:cs typeface="Arial"/>
              </a:rPr>
              <a:t>deterministic?</a:t>
            </a:r>
            <a:endParaRPr lang="en-US" altLang="ko-KR" dirty="0">
              <a:latin typeface="Arial"/>
              <a:cs typeface="Arial"/>
            </a:endParaRPr>
          </a:p>
        </p:txBody>
      </p:sp>
      <p:sp>
        <p:nvSpPr>
          <p:cNvPr id="7"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D</a:t>
            </a:r>
            <a:r>
              <a:rPr lang="en-US" sz="3200" spc="-5" dirty="0" smtClean="0">
                <a:solidFill>
                  <a:schemeClr val="bg1"/>
                </a:solidFill>
                <a:latin typeface="Arial"/>
                <a:cs typeface="Arial"/>
              </a:rPr>
              <a:t>eterministic </a:t>
            </a:r>
            <a:r>
              <a:rPr lang="en-US" altLang="ko-KR" sz="3200" spc="-5" dirty="0">
                <a:solidFill>
                  <a:schemeClr val="bg1"/>
                </a:solidFill>
                <a:latin typeface="Arial"/>
                <a:cs typeface="Arial"/>
              </a:rPr>
              <a:t>modelling </a:t>
            </a:r>
          </a:p>
        </p:txBody>
      </p:sp>
    </p:spTree>
    <p:extLst>
      <p:ext uri="{BB962C8B-B14F-4D97-AF65-F5344CB8AC3E}">
        <p14:creationId xmlns:p14="http://schemas.microsoft.com/office/powerpoint/2010/main" val="1203817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직사각형 2"/>
          <p:cNvSpPr/>
          <p:nvPr/>
        </p:nvSpPr>
        <p:spPr>
          <a:xfrm>
            <a:off x="610584" y="2467346"/>
            <a:ext cx="1425331"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4" name="직사각형 3"/>
          <p:cNvSpPr/>
          <p:nvPr/>
        </p:nvSpPr>
        <p:spPr>
          <a:xfrm>
            <a:off x="2421311" y="2480239"/>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5" name="직사각형 4"/>
          <p:cNvSpPr/>
          <p:nvPr/>
        </p:nvSpPr>
        <p:spPr>
          <a:xfrm>
            <a:off x="6506181" y="2480238"/>
            <a:ext cx="1782009"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6" name="오른쪽 화살표 5"/>
          <p:cNvSpPr/>
          <p:nvPr/>
        </p:nvSpPr>
        <p:spPr>
          <a:xfrm>
            <a:off x="2065416" y="2567587"/>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오른쪽 화살표 6"/>
          <p:cNvSpPr/>
          <p:nvPr/>
        </p:nvSpPr>
        <p:spPr>
          <a:xfrm>
            <a:off x="4062000" y="2573920"/>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 name="오른쪽 화살표 7"/>
          <p:cNvSpPr/>
          <p:nvPr/>
        </p:nvSpPr>
        <p:spPr>
          <a:xfrm>
            <a:off x="6120786" y="2546096"/>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직사각형 8"/>
          <p:cNvSpPr/>
          <p:nvPr/>
        </p:nvSpPr>
        <p:spPr>
          <a:xfrm>
            <a:off x="4478698" y="2467345"/>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mc:AlternateContent xmlns:mc="http://schemas.openxmlformats.org/markup-compatibility/2006" xmlns:a14="http://schemas.microsoft.com/office/drawing/2010/main">
        <mc:Choice Requires="a14">
          <p:sp>
            <p:nvSpPr>
              <p:cNvPr id="10" name="TextBox 9"/>
              <p:cNvSpPr txBox="1"/>
              <p:nvPr/>
            </p:nvSpPr>
            <p:spPr>
              <a:xfrm>
                <a:off x="1195517" y="2531520"/>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195517" y="2531520"/>
                <a:ext cx="255464" cy="372689"/>
              </a:xfrm>
              <a:prstGeom prst="rect">
                <a:avLst/>
              </a:prstGeom>
              <a:blipFill>
                <a:blip r:embed="rId3"/>
                <a:stretch>
                  <a:fillRect l="-40476" r="-23810"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91093" y="2512765"/>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091093" y="2512765"/>
                <a:ext cx="255464" cy="372689"/>
              </a:xfrm>
              <a:prstGeom prst="rect">
                <a:avLst/>
              </a:prstGeom>
              <a:blipFill>
                <a:blip r:embed="rId4"/>
                <a:stretch>
                  <a:fillRect l="-40476" r="-33333"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130359" y="2531520"/>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130359" y="2531520"/>
                <a:ext cx="255464" cy="372689"/>
              </a:xfrm>
              <a:prstGeom prst="rect">
                <a:avLst/>
              </a:prstGeom>
              <a:blipFill>
                <a:blip r:embed="rId5"/>
                <a:stretch>
                  <a:fillRect l="-35714" r="-11905"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240494" y="2531519"/>
                <a:ext cx="402751"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𝑅</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240494" y="2531519"/>
                <a:ext cx="402751" cy="372689"/>
              </a:xfrm>
              <a:prstGeom prst="rect">
                <a:avLst/>
              </a:prstGeom>
              <a:blipFill>
                <a:blip r:embed="rId6"/>
                <a:stretch>
                  <a:fillRect l="-15152" r="-1515"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115839" y="2132202"/>
                <a:ext cx="255464" cy="369332"/>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solidFill>
                            <a:schemeClr val="bg1"/>
                          </a:solidFill>
                          <a:latin typeface="Cambria Math" panose="02040503050406030204" pitchFamily="18" charset="0"/>
                        </a:rPr>
                        <m:t>𝑓</m:t>
                      </m:r>
                    </m:oMath>
                  </m:oMathPara>
                </a14:m>
                <a:endParaRPr lang="ko-KR" altLang="en-US" sz="24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115839" y="2132202"/>
                <a:ext cx="255464" cy="369332"/>
              </a:xfrm>
              <a:prstGeom prst="rect">
                <a:avLst/>
              </a:prstGeom>
              <a:blipFill>
                <a:blip r:embed="rId7"/>
                <a:stretch>
                  <a:fillRect l="-40476" r="-35714" b="-3833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099520" y="2158831"/>
                <a:ext cx="255464" cy="372689"/>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ko-KR" altLang="en-US" sz="2400" b="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099520" y="2158831"/>
                <a:ext cx="255464" cy="372689"/>
              </a:xfrm>
              <a:prstGeom prst="rect">
                <a:avLst/>
              </a:prstGeom>
              <a:blipFill>
                <a:blip r:embed="rId8"/>
                <a:stretch>
                  <a:fillRect l="-42857" r="-28571"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82812" y="2132202"/>
                <a:ext cx="255464" cy="369332"/>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solidFill>
                            <a:schemeClr val="bg1"/>
                          </a:solidFill>
                          <a:latin typeface="Cambria Math" panose="02040503050406030204" pitchFamily="18" charset="0"/>
                        </a:rPr>
                        <m:t>𝑟</m:t>
                      </m:r>
                    </m:oMath>
                  </m:oMathPara>
                </a14:m>
                <a:endParaRPr lang="ko-KR" altLang="en-US" sz="2400"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182812" y="2132202"/>
                <a:ext cx="255464" cy="369332"/>
              </a:xfrm>
              <a:prstGeom prst="rect">
                <a:avLst/>
              </a:prstGeom>
              <a:blipFill>
                <a:blip r:embed="rId9"/>
                <a:stretch>
                  <a:fillRect l="-9524" r="-7143" b="-1667"/>
                </a:stretch>
              </a:blipFill>
              <a:ln>
                <a:noFill/>
              </a:ln>
            </p:spPr>
            <p:txBody>
              <a:bodyPr/>
              <a:lstStyle/>
              <a:p>
                <a:r>
                  <a:rPr lang="ko-KR" altLang="en-US">
                    <a:noFill/>
                  </a:rPr>
                  <a:t> </a:t>
                </a:r>
              </a:p>
            </p:txBody>
          </p:sp>
        </mc:Fallback>
      </mc:AlternateContent>
      <p:sp>
        <p:nvSpPr>
          <p:cNvPr id="24" name="직사각형 23"/>
          <p:cNvSpPr/>
          <p:nvPr/>
        </p:nvSpPr>
        <p:spPr>
          <a:xfrm>
            <a:off x="600296" y="1470681"/>
            <a:ext cx="1425331"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Susceptible</a:t>
            </a:r>
            <a:endParaRPr lang="ko-KR" altLang="en-US" dirty="0">
              <a:solidFill>
                <a:schemeClr val="bg1"/>
              </a:solidFill>
              <a:latin typeface="Arial" panose="020B0604020202020204" pitchFamily="34" charset="0"/>
              <a:cs typeface="Arial" panose="020B0604020202020204" pitchFamily="34" charset="0"/>
            </a:endParaRPr>
          </a:p>
        </p:txBody>
      </p:sp>
      <p:sp>
        <p:nvSpPr>
          <p:cNvPr id="25" name="직사각형 24"/>
          <p:cNvSpPr/>
          <p:nvPr/>
        </p:nvSpPr>
        <p:spPr>
          <a:xfrm>
            <a:off x="2411023" y="1483574"/>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Pre-Infectious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26" name="직사각형 25"/>
          <p:cNvSpPr/>
          <p:nvPr/>
        </p:nvSpPr>
        <p:spPr>
          <a:xfrm>
            <a:off x="6495893" y="1483573"/>
            <a:ext cx="2129122"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Removed/Immune</a:t>
            </a:r>
            <a:endParaRPr lang="ko-KR" altLang="en-US" dirty="0">
              <a:solidFill>
                <a:schemeClr val="bg1"/>
              </a:solidFill>
              <a:latin typeface="Arial" panose="020B0604020202020204" pitchFamily="34" charset="0"/>
              <a:cs typeface="Arial" panose="020B0604020202020204" pitchFamily="34" charset="0"/>
            </a:endParaRPr>
          </a:p>
        </p:txBody>
      </p:sp>
      <p:sp>
        <p:nvSpPr>
          <p:cNvPr id="27" name="오른쪽 화살표 26"/>
          <p:cNvSpPr/>
          <p:nvPr/>
        </p:nvSpPr>
        <p:spPr>
          <a:xfrm>
            <a:off x="2055128" y="1570922"/>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8" name="오른쪽 화살표 27"/>
          <p:cNvSpPr/>
          <p:nvPr/>
        </p:nvSpPr>
        <p:spPr>
          <a:xfrm>
            <a:off x="4051712" y="1577255"/>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9" name="오른쪽 화살표 28"/>
          <p:cNvSpPr/>
          <p:nvPr/>
        </p:nvSpPr>
        <p:spPr>
          <a:xfrm>
            <a:off x="6110498" y="1549431"/>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0" name="직사각형 29"/>
          <p:cNvSpPr/>
          <p:nvPr/>
        </p:nvSpPr>
        <p:spPr>
          <a:xfrm>
            <a:off x="4468410" y="1470680"/>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31"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The difference equations for measles model</a:t>
            </a:r>
          </a:p>
        </p:txBody>
      </p:sp>
      <mc:AlternateContent xmlns:mc="http://schemas.openxmlformats.org/markup-compatibility/2006" xmlns:a14="http://schemas.microsoft.com/office/drawing/2010/main">
        <mc:Choice Requires="a14">
          <p:sp>
            <p:nvSpPr>
              <p:cNvPr id="2" name="직사각형 1"/>
              <p:cNvSpPr/>
              <p:nvPr/>
            </p:nvSpPr>
            <p:spPr>
              <a:xfrm>
                <a:off x="644651" y="3345506"/>
                <a:ext cx="7980363" cy="3083921"/>
              </a:xfrm>
              <a:prstGeom prst="rect">
                <a:avLst/>
              </a:prstGeom>
            </p:spPr>
            <p:txBody>
              <a:bodyPr wrap="square">
                <a:spAutoFit/>
              </a:bodyPr>
              <a:lstStyle/>
              <a:p>
                <a:pPr>
                  <a:lnSpc>
                    <a:spcPct val="120000"/>
                  </a:lnSpc>
                </a:pPr>
                <a14:m>
                  <m:oMath xmlns:m="http://schemas.openxmlformats.org/officeDocument/2006/math">
                    <m:sSub>
                      <m:sSubPr>
                        <m:ctrlPr>
                          <a:rPr lang="en-US" altLang="ko-KR" i="1">
                            <a:solidFill>
                              <a:schemeClr val="bg1"/>
                            </a:solidFill>
                            <a:latin typeface="Cambria Math" panose="02040503050406030204" pitchFamily="18" charset="0"/>
                          </a:rPr>
                        </m:ctrlPr>
                      </m:sSubPr>
                      <m:e>
                        <m:r>
                          <a:rPr lang="en-US" altLang="ko-KR" i="1">
                            <a:solidFill>
                              <a:schemeClr val="bg1"/>
                            </a:solidFill>
                            <a:latin typeface="Cambria Math" panose="02040503050406030204" pitchFamily="18" charset="0"/>
                          </a:rPr>
                          <m:t>𝑆</m:t>
                        </m:r>
                      </m:e>
                      <m:sub>
                        <m:r>
                          <a:rPr lang="en-US" altLang="ko-KR" i="1">
                            <a:solidFill>
                              <a:schemeClr val="bg1"/>
                            </a:solidFill>
                            <a:latin typeface="Cambria Math" panose="02040503050406030204" pitchFamily="18" charset="0"/>
                          </a:rPr>
                          <m:t>𝑡</m:t>
                        </m:r>
                      </m:sub>
                    </m:sSub>
                  </m:oMath>
                </a14:m>
                <a:r>
                  <a:rPr lang="en-US" altLang="ko-KR" b="1" i="1" dirty="0">
                    <a:solidFill>
                      <a:schemeClr val="bg1"/>
                    </a:solidFill>
                    <a:latin typeface="Arial" panose="020B0604020202020204" pitchFamily="34" charset="0"/>
                    <a:cs typeface="Arial" panose="020B0604020202020204" pitchFamily="34" charset="0"/>
                  </a:rPr>
                  <a:t> </a:t>
                </a:r>
                <a:r>
                  <a:rPr lang="en-US" altLang="ko-KR" dirty="0">
                    <a:solidFill>
                      <a:schemeClr val="bg1"/>
                    </a:solidFill>
                    <a:latin typeface="Arial" panose="020B0604020202020204" pitchFamily="34" charset="0"/>
                    <a:cs typeface="Arial" panose="020B0604020202020204" pitchFamily="34" charset="0"/>
                  </a:rPr>
                  <a:t>the number susceptible at time </a:t>
                </a:r>
                <a:r>
                  <a:rPr lang="en-US" altLang="ko-KR" i="1" dirty="0">
                    <a:solidFill>
                      <a:schemeClr val="bg1"/>
                    </a:solidFill>
                    <a:latin typeface="Arial" panose="020B0604020202020204" pitchFamily="34" charset="0"/>
                    <a:cs typeface="Arial" panose="020B0604020202020204" pitchFamily="34" charset="0"/>
                  </a:rPr>
                  <a:t>t</a:t>
                </a:r>
              </a:p>
              <a:p>
                <a:pPr>
                  <a:lnSpc>
                    <a:spcPct val="120000"/>
                  </a:lnSpc>
                </a:pPr>
                <a14:m>
                  <m:oMath xmlns:m="http://schemas.openxmlformats.org/officeDocument/2006/math">
                    <m:sSub>
                      <m:sSubPr>
                        <m:ctrlPr>
                          <a:rPr lang="en-US" altLang="ko-KR" i="1">
                            <a:solidFill>
                              <a:schemeClr val="bg1"/>
                            </a:solidFill>
                            <a:latin typeface="Cambria Math" panose="02040503050406030204" pitchFamily="18" charset="0"/>
                          </a:rPr>
                        </m:ctrlPr>
                      </m:sSubPr>
                      <m:e>
                        <m:r>
                          <a:rPr lang="en-US" altLang="ko-KR" i="1">
                            <a:solidFill>
                              <a:schemeClr val="bg1"/>
                            </a:solidFill>
                            <a:latin typeface="Cambria Math" panose="02040503050406030204" pitchFamily="18" charset="0"/>
                          </a:rPr>
                          <m:t>𝐸</m:t>
                        </m:r>
                      </m:e>
                      <m:sub>
                        <m:r>
                          <a:rPr lang="en-US" altLang="ko-KR" i="1">
                            <a:solidFill>
                              <a:schemeClr val="bg1"/>
                            </a:solidFill>
                            <a:latin typeface="Cambria Math" panose="02040503050406030204" pitchFamily="18" charset="0"/>
                          </a:rPr>
                          <m:t>𝑡</m:t>
                        </m:r>
                      </m:sub>
                    </m:sSub>
                  </m:oMath>
                </a14:m>
                <a:r>
                  <a:rPr lang="en-US" altLang="ko-KR" dirty="0">
                    <a:solidFill>
                      <a:schemeClr val="bg1"/>
                    </a:solidFill>
                    <a:latin typeface="Arial" panose="020B0604020202020204" pitchFamily="34" charset="0"/>
                    <a:cs typeface="Arial" panose="020B0604020202020204" pitchFamily="34" charset="0"/>
                  </a:rPr>
                  <a:t> the number pre-infectious (infected but not yet infectious) at time </a:t>
                </a:r>
                <a:r>
                  <a:rPr lang="en-US" altLang="ko-KR" i="1" dirty="0">
                    <a:solidFill>
                      <a:schemeClr val="bg1"/>
                    </a:solidFill>
                    <a:latin typeface="Arial" panose="020B0604020202020204" pitchFamily="34" charset="0"/>
                    <a:cs typeface="Arial" panose="020B0604020202020204" pitchFamily="34" charset="0"/>
                  </a:rPr>
                  <a:t>t</a:t>
                </a:r>
              </a:p>
              <a:p>
                <a:pPr>
                  <a:lnSpc>
                    <a:spcPct val="120000"/>
                  </a:lnSpc>
                </a:pPr>
                <a14:m>
                  <m:oMath xmlns:m="http://schemas.openxmlformats.org/officeDocument/2006/math">
                    <m:sSub>
                      <m:sSubPr>
                        <m:ctrlPr>
                          <a:rPr lang="en-US" altLang="ko-KR" i="1">
                            <a:solidFill>
                              <a:schemeClr val="bg1"/>
                            </a:solidFill>
                            <a:latin typeface="Cambria Math" panose="02040503050406030204" pitchFamily="18" charset="0"/>
                          </a:rPr>
                        </m:ctrlPr>
                      </m:sSubPr>
                      <m:e>
                        <m:r>
                          <a:rPr lang="en-US" altLang="ko-KR" i="1">
                            <a:solidFill>
                              <a:schemeClr val="bg1"/>
                            </a:solidFill>
                            <a:latin typeface="Cambria Math" panose="02040503050406030204" pitchFamily="18" charset="0"/>
                          </a:rPr>
                          <m:t>𝐼</m:t>
                        </m:r>
                      </m:e>
                      <m:sub>
                        <m:r>
                          <a:rPr lang="en-US" altLang="ko-KR" i="1">
                            <a:solidFill>
                              <a:schemeClr val="bg1"/>
                            </a:solidFill>
                            <a:latin typeface="Cambria Math" panose="02040503050406030204" pitchFamily="18" charset="0"/>
                          </a:rPr>
                          <m:t>𝑡</m:t>
                        </m:r>
                      </m:sub>
                    </m:sSub>
                  </m:oMath>
                </a14:m>
                <a:r>
                  <a:rPr lang="en-US" altLang="ko-KR" b="1" i="1" dirty="0">
                    <a:solidFill>
                      <a:schemeClr val="bg1"/>
                    </a:solidFill>
                    <a:latin typeface="Arial" panose="020B0604020202020204" pitchFamily="34" charset="0"/>
                    <a:cs typeface="Arial" panose="020B0604020202020204" pitchFamily="34" charset="0"/>
                  </a:rPr>
                  <a:t> </a:t>
                </a:r>
                <a:r>
                  <a:rPr lang="en-US" altLang="ko-KR" dirty="0">
                    <a:solidFill>
                      <a:schemeClr val="bg1"/>
                    </a:solidFill>
                    <a:latin typeface="Arial" panose="020B0604020202020204" pitchFamily="34" charset="0"/>
                    <a:cs typeface="Arial" panose="020B0604020202020204" pitchFamily="34" charset="0"/>
                  </a:rPr>
                  <a:t>the number infectious at time </a:t>
                </a:r>
                <a:r>
                  <a:rPr lang="en-US" altLang="ko-KR" i="1" dirty="0">
                    <a:solidFill>
                      <a:schemeClr val="bg1"/>
                    </a:solidFill>
                    <a:latin typeface="Arial" panose="020B0604020202020204" pitchFamily="34" charset="0"/>
                    <a:cs typeface="Arial" panose="020B0604020202020204" pitchFamily="34" charset="0"/>
                  </a:rPr>
                  <a:t>t</a:t>
                </a:r>
              </a:p>
              <a:p>
                <a:pPr>
                  <a:lnSpc>
                    <a:spcPct val="120000"/>
                  </a:lnSpc>
                </a:pPr>
                <a14:m>
                  <m:oMath xmlns:m="http://schemas.openxmlformats.org/officeDocument/2006/math">
                    <m:sSub>
                      <m:sSubPr>
                        <m:ctrlPr>
                          <a:rPr lang="en-US" altLang="ko-KR" i="1">
                            <a:solidFill>
                              <a:schemeClr val="bg1"/>
                            </a:solidFill>
                            <a:latin typeface="Cambria Math" panose="02040503050406030204" pitchFamily="18" charset="0"/>
                          </a:rPr>
                        </m:ctrlPr>
                      </m:sSubPr>
                      <m:e>
                        <m:r>
                          <a:rPr lang="en-US" altLang="ko-KR" i="1">
                            <a:solidFill>
                              <a:schemeClr val="bg1"/>
                            </a:solidFill>
                            <a:latin typeface="Cambria Math" panose="02040503050406030204" pitchFamily="18" charset="0"/>
                          </a:rPr>
                          <m:t>𝑅</m:t>
                        </m:r>
                      </m:e>
                      <m:sub>
                        <m:r>
                          <a:rPr lang="en-US" altLang="ko-KR" i="1">
                            <a:solidFill>
                              <a:schemeClr val="bg1"/>
                            </a:solidFill>
                            <a:latin typeface="Cambria Math" panose="02040503050406030204" pitchFamily="18" charset="0"/>
                          </a:rPr>
                          <m:t>𝑡</m:t>
                        </m:r>
                      </m:sub>
                    </m:sSub>
                  </m:oMath>
                </a14:m>
                <a:r>
                  <a:rPr lang="en-US" altLang="ko-KR" b="1" i="1" dirty="0">
                    <a:solidFill>
                      <a:schemeClr val="bg1"/>
                    </a:solidFill>
                    <a:latin typeface="Arial" panose="020B0604020202020204" pitchFamily="34" charset="0"/>
                    <a:cs typeface="Arial" panose="020B0604020202020204" pitchFamily="34" charset="0"/>
                  </a:rPr>
                  <a:t> </a:t>
                </a:r>
                <a:r>
                  <a:rPr lang="en-US" altLang="ko-KR" dirty="0">
                    <a:solidFill>
                      <a:schemeClr val="bg1"/>
                    </a:solidFill>
                    <a:latin typeface="Arial" panose="020B0604020202020204" pitchFamily="34" charset="0"/>
                    <a:cs typeface="Arial" panose="020B0604020202020204" pitchFamily="34" charset="0"/>
                  </a:rPr>
                  <a:t>the number who are recovered (are immune) at time </a:t>
                </a:r>
                <a:r>
                  <a:rPr lang="en-US" altLang="ko-KR" i="1" dirty="0" smtClean="0">
                    <a:solidFill>
                      <a:schemeClr val="bg1"/>
                    </a:solidFill>
                    <a:latin typeface="Arial" panose="020B0604020202020204" pitchFamily="34" charset="0"/>
                    <a:cs typeface="Arial" panose="020B0604020202020204" pitchFamily="34" charset="0"/>
                  </a:rPr>
                  <a:t>t</a:t>
                </a:r>
              </a:p>
              <a:p>
                <a:pPr>
                  <a:lnSpc>
                    <a:spcPct val="120000"/>
                  </a:lnSpc>
                </a:pPr>
                <a14:m>
                  <m:oMath xmlns:m="http://schemas.openxmlformats.org/officeDocument/2006/math">
                    <m:sSub>
                      <m:sSubPr>
                        <m:ctrlPr>
                          <a:rPr lang="en-US" altLang="ko-KR" i="1">
                            <a:solidFill>
                              <a:schemeClr val="bg1"/>
                            </a:solidFill>
                            <a:latin typeface="Cambria Math" panose="02040503050406030204" pitchFamily="18" charset="0"/>
                          </a:rPr>
                        </m:ctrlPr>
                      </m:sSubPr>
                      <m:e>
                        <m:r>
                          <m:rPr>
                            <m:nor/>
                          </m:rPr>
                          <a:rPr lang="ko-KR" altLang="en-US" dirty="0">
                            <a:solidFill>
                              <a:schemeClr val="bg1"/>
                            </a:solidFill>
                            <a:latin typeface="Arial" panose="020B0604020202020204" pitchFamily="34" charset="0"/>
                            <a:cs typeface="Arial" panose="020B0604020202020204" pitchFamily="34" charset="0"/>
                          </a:rPr>
                          <m:t>𝜆</m:t>
                        </m:r>
                      </m:e>
                      <m:sub>
                        <m:r>
                          <a:rPr lang="en-US" altLang="ko-KR" i="1">
                            <a:solidFill>
                              <a:schemeClr val="bg1"/>
                            </a:solidFill>
                            <a:latin typeface="Cambria Math" panose="02040503050406030204" pitchFamily="18" charset="0"/>
                          </a:rPr>
                          <m:t>𝑡</m:t>
                        </m:r>
                      </m:sub>
                    </m:sSub>
                  </m:oMath>
                </a14:m>
                <a:r>
                  <a:rPr lang="en-US" altLang="ko-KR" dirty="0" smtClean="0">
                    <a:solidFill>
                      <a:schemeClr val="bg1"/>
                    </a:solidFill>
                    <a:latin typeface="Arial" panose="020B0604020202020204" pitchFamily="34" charset="0"/>
                    <a:cs typeface="Arial" panose="020B0604020202020204" pitchFamily="34" charset="0"/>
                  </a:rPr>
                  <a:t> the </a:t>
                </a:r>
                <a:r>
                  <a:rPr lang="en-US" altLang="ko-KR" dirty="0">
                    <a:solidFill>
                      <a:schemeClr val="bg1"/>
                    </a:solidFill>
                    <a:latin typeface="Arial" panose="020B0604020202020204" pitchFamily="34" charset="0"/>
                    <a:cs typeface="Arial" panose="020B0604020202020204" pitchFamily="34" charset="0"/>
                  </a:rPr>
                  <a:t>risk of a susceptible becomes pre-infectious between </a:t>
                </a:r>
                <a:r>
                  <a:rPr lang="ko-KR" altLang="en-US" dirty="0">
                    <a:solidFill>
                      <a:schemeClr val="bg1"/>
                    </a:solidFill>
                    <a:latin typeface="Arial" panose="020B0604020202020204" pitchFamily="34" charset="0"/>
                    <a:cs typeface="Arial" panose="020B0604020202020204" pitchFamily="34" charset="0"/>
                  </a:rPr>
                  <a:t>𝑡 </a:t>
                </a:r>
                <a:r>
                  <a:rPr lang="en-US" altLang="ko-KR" dirty="0">
                    <a:solidFill>
                      <a:schemeClr val="bg1"/>
                    </a:solidFill>
                    <a:latin typeface="Arial" panose="020B0604020202020204" pitchFamily="34" charset="0"/>
                    <a:cs typeface="Arial" panose="020B0604020202020204" pitchFamily="34" charset="0"/>
                  </a:rPr>
                  <a:t>and </a:t>
                </a:r>
                <a:r>
                  <a:rPr lang="ko-KR" altLang="en-US" dirty="0">
                    <a:solidFill>
                      <a:schemeClr val="bg1"/>
                    </a:solidFill>
                    <a:latin typeface="Arial" panose="020B0604020202020204" pitchFamily="34" charset="0"/>
                    <a:cs typeface="Arial" panose="020B0604020202020204" pitchFamily="34" charset="0"/>
                  </a:rPr>
                  <a:t>𝑡</a:t>
                </a:r>
                <a:r>
                  <a:rPr lang="en-US" altLang="ko-KR" dirty="0">
                    <a:solidFill>
                      <a:schemeClr val="bg1"/>
                    </a:solidFill>
                    <a:latin typeface="Arial" panose="020B0604020202020204" pitchFamily="34" charset="0"/>
                    <a:cs typeface="Arial" panose="020B0604020202020204" pitchFamily="34" charset="0"/>
                  </a:rPr>
                  <a:t>+1</a:t>
                </a:r>
              </a:p>
              <a:p>
                <a:pPr>
                  <a:lnSpc>
                    <a:spcPct val="120000"/>
                  </a:lnSpc>
                </a:pPr>
                <a:r>
                  <a:rPr lang="en-US" altLang="ko-KR" dirty="0" smtClean="0">
                    <a:solidFill>
                      <a:schemeClr val="bg1"/>
                    </a:solidFill>
                    <a:latin typeface="Arial" panose="020B0604020202020204" pitchFamily="34" charset="0"/>
                    <a:cs typeface="Arial" panose="020B0604020202020204" pitchFamily="34" charset="0"/>
                  </a:rPr>
                  <a:t>    (force </a:t>
                </a:r>
                <a:r>
                  <a:rPr lang="en-US" altLang="ko-KR" dirty="0">
                    <a:solidFill>
                      <a:schemeClr val="bg1"/>
                    </a:solidFill>
                    <a:latin typeface="Arial" panose="020B0604020202020204" pitchFamily="34" charset="0"/>
                    <a:cs typeface="Arial" panose="020B0604020202020204" pitchFamily="34" charset="0"/>
                  </a:rPr>
                  <a:t>of </a:t>
                </a:r>
                <a:r>
                  <a:rPr lang="en-US" altLang="ko-KR" dirty="0" smtClean="0">
                    <a:solidFill>
                      <a:schemeClr val="bg1"/>
                    </a:solidFill>
                    <a:latin typeface="Arial" panose="020B0604020202020204" pitchFamily="34" charset="0"/>
                    <a:cs typeface="Arial" panose="020B0604020202020204" pitchFamily="34" charset="0"/>
                  </a:rPr>
                  <a:t>infection)</a:t>
                </a:r>
                <a:endParaRPr lang="en-US" altLang="ko-KR" dirty="0">
                  <a:solidFill>
                    <a:schemeClr val="bg1"/>
                  </a:solidFill>
                  <a:latin typeface="Arial" panose="020B0604020202020204" pitchFamily="34" charset="0"/>
                  <a:cs typeface="Arial" panose="020B0604020202020204" pitchFamily="34" charset="0"/>
                </a:endParaRPr>
              </a:p>
              <a:p>
                <a:pPr>
                  <a:lnSpc>
                    <a:spcPct val="120000"/>
                  </a:lnSpc>
                </a:pPr>
                <a:r>
                  <a:rPr lang="ko-KR" altLang="en-US" dirty="0">
                    <a:solidFill>
                      <a:schemeClr val="bg1"/>
                    </a:solidFill>
                    <a:latin typeface="Arial" panose="020B0604020202020204" pitchFamily="34" charset="0"/>
                    <a:cs typeface="Arial" panose="020B0604020202020204" pitchFamily="34" charset="0"/>
                  </a:rPr>
                  <a:t>𝑓 </a:t>
                </a:r>
                <a:r>
                  <a:rPr lang="en-US" altLang="ko-KR" dirty="0">
                    <a:solidFill>
                      <a:schemeClr val="bg1"/>
                    </a:solidFill>
                    <a:latin typeface="Arial" panose="020B0604020202020204" pitchFamily="34" charset="0"/>
                    <a:cs typeface="Arial" panose="020B0604020202020204" pitchFamily="34" charset="0"/>
                  </a:rPr>
                  <a:t>the risk an pre-infectious individual becomes infectious between </a:t>
                </a:r>
                <a:r>
                  <a:rPr lang="ko-KR" altLang="en-US" dirty="0">
                    <a:solidFill>
                      <a:schemeClr val="bg1"/>
                    </a:solidFill>
                    <a:latin typeface="Arial" panose="020B0604020202020204" pitchFamily="34" charset="0"/>
                    <a:cs typeface="Arial" panose="020B0604020202020204" pitchFamily="34" charset="0"/>
                  </a:rPr>
                  <a:t>𝑡 </a:t>
                </a:r>
                <a:r>
                  <a:rPr lang="en-US" altLang="ko-KR" dirty="0">
                    <a:solidFill>
                      <a:schemeClr val="bg1"/>
                    </a:solidFill>
                    <a:latin typeface="Arial" panose="020B0604020202020204" pitchFamily="34" charset="0"/>
                    <a:cs typeface="Arial" panose="020B0604020202020204" pitchFamily="34" charset="0"/>
                  </a:rPr>
                  <a:t>and </a:t>
                </a:r>
                <a:r>
                  <a:rPr lang="ko-KR" altLang="en-US" dirty="0">
                    <a:solidFill>
                      <a:schemeClr val="bg1"/>
                    </a:solidFill>
                    <a:latin typeface="Arial" panose="020B0604020202020204" pitchFamily="34" charset="0"/>
                    <a:cs typeface="Arial" panose="020B0604020202020204" pitchFamily="34" charset="0"/>
                  </a:rPr>
                  <a:t>𝑡</a:t>
                </a:r>
                <a:r>
                  <a:rPr lang="en-US" altLang="ko-KR" dirty="0">
                    <a:solidFill>
                      <a:schemeClr val="bg1"/>
                    </a:solidFill>
                    <a:latin typeface="Arial" panose="020B0604020202020204" pitchFamily="34" charset="0"/>
                    <a:cs typeface="Arial" panose="020B0604020202020204" pitchFamily="34" charset="0"/>
                  </a:rPr>
                  <a:t>+1</a:t>
                </a:r>
              </a:p>
              <a:p>
                <a:pPr>
                  <a:lnSpc>
                    <a:spcPct val="120000"/>
                  </a:lnSpc>
                </a:pPr>
                <a14:m>
                  <m:oMath xmlns:m="http://schemas.openxmlformats.org/officeDocument/2006/math">
                    <m:r>
                      <a:rPr lang="en-US" altLang="ko-KR" i="1">
                        <a:solidFill>
                          <a:schemeClr val="bg1"/>
                        </a:solidFill>
                        <a:latin typeface="Cambria Math" panose="02040503050406030204" pitchFamily="18" charset="0"/>
                      </a:rPr>
                      <m:t>𝑟</m:t>
                    </m:r>
                  </m:oMath>
                </a14:m>
                <a:r>
                  <a:rPr lang="ko-KR" altLang="en-US" dirty="0">
                    <a:solidFill>
                      <a:schemeClr val="bg1"/>
                    </a:solidFill>
                    <a:latin typeface="Arial" panose="020B0604020202020204" pitchFamily="34" charset="0"/>
                    <a:cs typeface="Arial" panose="020B0604020202020204" pitchFamily="34" charset="0"/>
                  </a:rPr>
                  <a:t> </a:t>
                </a:r>
                <a:r>
                  <a:rPr lang="en-US" altLang="ko-KR" dirty="0">
                    <a:solidFill>
                      <a:schemeClr val="bg1"/>
                    </a:solidFill>
                    <a:latin typeface="Arial" panose="020B0604020202020204" pitchFamily="34" charset="0"/>
                    <a:cs typeface="Arial" panose="020B0604020202020204" pitchFamily="34" charset="0"/>
                  </a:rPr>
                  <a:t>the risk an infectious individual of recovering (become immune) between </a:t>
                </a:r>
                <a:r>
                  <a:rPr lang="ko-KR" altLang="en-US" dirty="0">
                    <a:solidFill>
                      <a:schemeClr val="bg1"/>
                    </a:solidFill>
                    <a:latin typeface="Arial" panose="020B0604020202020204" pitchFamily="34" charset="0"/>
                    <a:cs typeface="Arial" panose="020B0604020202020204" pitchFamily="34" charset="0"/>
                  </a:rPr>
                  <a:t>𝑡 </a:t>
                </a:r>
                <a:r>
                  <a:rPr lang="en-US" altLang="ko-KR" dirty="0">
                    <a:solidFill>
                      <a:schemeClr val="bg1"/>
                    </a:solidFill>
                    <a:latin typeface="Arial" panose="020B0604020202020204" pitchFamily="34" charset="0"/>
                    <a:cs typeface="Arial" panose="020B0604020202020204" pitchFamily="34" charset="0"/>
                  </a:rPr>
                  <a:t>and </a:t>
                </a:r>
                <a:r>
                  <a:rPr lang="ko-KR" altLang="en-US" dirty="0">
                    <a:solidFill>
                      <a:schemeClr val="bg1"/>
                    </a:solidFill>
                    <a:latin typeface="Arial" panose="020B0604020202020204" pitchFamily="34" charset="0"/>
                    <a:cs typeface="Arial" panose="020B0604020202020204" pitchFamily="34" charset="0"/>
                  </a:rPr>
                  <a:t>𝑡</a:t>
                </a:r>
                <a:r>
                  <a:rPr lang="en-US" altLang="ko-KR" dirty="0">
                    <a:solidFill>
                      <a:schemeClr val="bg1"/>
                    </a:solidFill>
                    <a:latin typeface="Arial" panose="020B0604020202020204" pitchFamily="34" charset="0"/>
                    <a:cs typeface="Arial" panose="020B0604020202020204" pitchFamily="34" charset="0"/>
                  </a:rPr>
                  <a:t>+</a:t>
                </a:r>
                <a:r>
                  <a:rPr lang="en-US" altLang="ko-KR" dirty="0" smtClean="0">
                    <a:solidFill>
                      <a:schemeClr val="bg1"/>
                    </a:solidFill>
                    <a:latin typeface="Arial" panose="020B0604020202020204" pitchFamily="34" charset="0"/>
                    <a:cs typeface="Arial" panose="020B0604020202020204" pitchFamily="34" charset="0"/>
                  </a:rPr>
                  <a:t>1</a:t>
                </a:r>
                <a:endParaRPr lang="en-US" altLang="ko-KR" dirty="0">
                  <a:solidFill>
                    <a:schemeClr val="bg1"/>
                  </a:solidFill>
                  <a:latin typeface="Arial" panose="020B0604020202020204" pitchFamily="34" charset="0"/>
                  <a:cs typeface="Arial" panose="020B0604020202020204" pitchFamily="34" charset="0"/>
                </a:endParaRPr>
              </a:p>
            </p:txBody>
          </p:sp>
        </mc:Choice>
        <mc:Fallback xmlns="">
          <p:sp>
            <p:nvSpPr>
              <p:cNvPr id="2" name="직사각형 1"/>
              <p:cNvSpPr>
                <a:spLocks noRot="1" noChangeAspect="1" noMove="1" noResize="1" noEditPoints="1" noAdjustHandles="1" noChangeArrowheads="1" noChangeShapeType="1" noTextEdit="1"/>
              </p:cNvSpPr>
              <p:nvPr/>
            </p:nvSpPr>
            <p:spPr>
              <a:xfrm>
                <a:off x="644651" y="3345506"/>
                <a:ext cx="7980363" cy="3083921"/>
              </a:xfrm>
              <a:prstGeom prst="rect">
                <a:avLst/>
              </a:prstGeom>
              <a:blipFill>
                <a:blip r:embed="rId10"/>
                <a:stretch>
                  <a:fillRect l="-688" t="-198" b="-138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50893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직사각형 2"/>
          <p:cNvSpPr/>
          <p:nvPr/>
        </p:nvSpPr>
        <p:spPr>
          <a:xfrm>
            <a:off x="738600" y="1847356"/>
            <a:ext cx="1425331"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4" name="직사각형 3"/>
          <p:cNvSpPr/>
          <p:nvPr/>
        </p:nvSpPr>
        <p:spPr>
          <a:xfrm>
            <a:off x="2549327" y="1860249"/>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5" name="직사각형 4"/>
          <p:cNvSpPr/>
          <p:nvPr/>
        </p:nvSpPr>
        <p:spPr>
          <a:xfrm>
            <a:off x="6634197" y="1860248"/>
            <a:ext cx="1782009"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6" name="오른쪽 화살표 5"/>
          <p:cNvSpPr/>
          <p:nvPr/>
        </p:nvSpPr>
        <p:spPr>
          <a:xfrm>
            <a:off x="2193432" y="1947597"/>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오른쪽 화살표 6"/>
          <p:cNvSpPr/>
          <p:nvPr/>
        </p:nvSpPr>
        <p:spPr>
          <a:xfrm>
            <a:off x="4190016" y="1953930"/>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 name="오른쪽 화살표 7"/>
          <p:cNvSpPr/>
          <p:nvPr/>
        </p:nvSpPr>
        <p:spPr>
          <a:xfrm>
            <a:off x="6248802" y="1926106"/>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직사각형 8"/>
          <p:cNvSpPr/>
          <p:nvPr/>
        </p:nvSpPr>
        <p:spPr>
          <a:xfrm>
            <a:off x="4606714" y="1847355"/>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mc:AlternateContent xmlns:mc="http://schemas.openxmlformats.org/markup-compatibility/2006" xmlns:a14="http://schemas.microsoft.com/office/drawing/2010/main">
        <mc:Choice Requires="a14">
          <p:sp>
            <p:nvSpPr>
              <p:cNvPr id="10" name="TextBox 9"/>
              <p:cNvSpPr txBox="1"/>
              <p:nvPr/>
            </p:nvSpPr>
            <p:spPr>
              <a:xfrm>
                <a:off x="1323533" y="1911530"/>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323533" y="1911530"/>
                <a:ext cx="255464" cy="372689"/>
              </a:xfrm>
              <a:prstGeom prst="rect">
                <a:avLst/>
              </a:prstGeom>
              <a:blipFill>
                <a:blip r:embed="rId3"/>
                <a:stretch>
                  <a:fillRect l="-40476" r="-23810"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219109" y="1892775"/>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219109" y="1892775"/>
                <a:ext cx="255464" cy="372689"/>
              </a:xfrm>
              <a:prstGeom prst="rect">
                <a:avLst/>
              </a:prstGeom>
              <a:blipFill>
                <a:blip r:embed="rId4"/>
                <a:stretch>
                  <a:fillRect l="-40476" r="-33333" b="-14516"/>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258375" y="1911530"/>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258375" y="1911530"/>
                <a:ext cx="255464" cy="372689"/>
              </a:xfrm>
              <a:prstGeom prst="rect">
                <a:avLst/>
              </a:prstGeom>
              <a:blipFill>
                <a:blip r:embed="rId5"/>
                <a:stretch>
                  <a:fillRect l="-35714" r="-11905"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368510" y="1911529"/>
                <a:ext cx="402751"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𝑅</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368510" y="1911529"/>
                <a:ext cx="402751" cy="372689"/>
              </a:xfrm>
              <a:prstGeom prst="rect">
                <a:avLst/>
              </a:prstGeom>
              <a:blipFill>
                <a:blip r:embed="rId6"/>
                <a:stretch>
                  <a:fillRect l="-15152" r="-1515"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243855" y="1512212"/>
                <a:ext cx="25546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solidFill>
                            <a:schemeClr val="bg1"/>
                          </a:solidFill>
                          <a:latin typeface="Cambria Math" panose="02040503050406030204" pitchFamily="18" charset="0"/>
                        </a:rPr>
                        <m:t>𝑓</m:t>
                      </m:r>
                    </m:oMath>
                  </m:oMathPara>
                </a14:m>
                <a:endParaRPr lang="ko-KR" altLang="en-US" sz="24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243855" y="1512212"/>
                <a:ext cx="255464" cy="369332"/>
              </a:xfrm>
              <a:prstGeom prst="rect">
                <a:avLst/>
              </a:prstGeom>
              <a:blipFill>
                <a:blip r:embed="rId7"/>
                <a:stretch>
                  <a:fillRect l="-40476" r="-35714" b="-3770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227536" y="1538841"/>
                <a:ext cx="255464" cy="3726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ko-KR" altLang="en-US" sz="2400" b="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227536" y="1538841"/>
                <a:ext cx="255464" cy="372689"/>
              </a:xfrm>
              <a:prstGeom prst="rect">
                <a:avLst/>
              </a:prstGeom>
              <a:blipFill>
                <a:blip r:embed="rId8"/>
                <a:stretch>
                  <a:fillRect l="-42857" r="-28571" b="-1451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310828" y="1512212"/>
                <a:ext cx="25546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solidFill>
                            <a:schemeClr val="bg1"/>
                          </a:solidFill>
                          <a:latin typeface="Cambria Math" panose="02040503050406030204" pitchFamily="18" charset="0"/>
                        </a:rPr>
                        <m:t>𝑟</m:t>
                      </m:r>
                    </m:oMath>
                  </m:oMathPara>
                </a14:m>
                <a:endParaRPr lang="ko-KR" altLang="en-US" sz="2400"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310828" y="1512212"/>
                <a:ext cx="255464" cy="369332"/>
              </a:xfrm>
              <a:prstGeom prst="rect">
                <a:avLst/>
              </a:prstGeom>
              <a:blipFill>
                <a:blip r:embed="rId9"/>
                <a:stretch>
                  <a:fillRect l="-9524" r="-7143" b="-163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486757" y="4340634"/>
                <a:ext cx="26451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𝑅</m:t>
                          </m:r>
                        </m:e>
                        <m:sub>
                          <m:r>
                            <a:rPr lang="en-US" altLang="ko-KR" sz="2400" b="0" i="1" smtClean="0">
                              <a:solidFill>
                                <a:schemeClr val="bg1"/>
                              </a:solidFill>
                              <a:latin typeface="Cambria Math" panose="02040503050406030204" pitchFamily="18" charset="0"/>
                            </a:rPr>
                            <m:t>𝑡</m:t>
                          </m:r>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1</m:t>
                          </m:r>
                        </m:sub>
                      </m:sSub>
                      <m:r>
                        <a:rPr lang="en-US" altLang="ko-KR" sz="2400" b="0" i="1" smtClean="0">
                          <a:solidFill>
                            <a:schemeClr val="bg1"/>
                          </a:solidFill>
                          <a:latin typeface="Cambria Math" panose="02040503050406030204" pitchFamily="18" charset="0"/>
                        </a:rPr>
                        <m:t>=</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𝑅</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𝑟</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486757" y="4340634"/>
                <a:ext cx="2645148" cy="461665"/>
              </a:xfrm>
              <a:prstGeom prst="rect">
                <a:avLst/>
              </a:prstGeom>
              <a:blipFill>
                <a:blip r:embed="rId10"/>
                <a:stretch>
                  <a:fillRect b="-526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500475" y="2892465"/>
                <a:ext cx="28743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1</m:t>
                          </m:r>
                        </m:sub>
                      </m:sSub>
                      <m:r>
                        <a:rPr lang="en-US" altLang="ko-KR" sz="2400" b="0" i="1" smtClean="0">
                          <a:solidFill>
                            <a:schemeClr val="bg1"/>
                          </a:solidFill>
                          <a:latin typeface="Cambria Math" panose="02040503050406030204" pitchFamily="18" charset="0"/>
                        </a:rPr>
                        <m:t>=</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 </m:t>
                      </m:r>
                      <m:sSub>
                        <m:sSubPr>
                          <m:ctrlPr>
                            <a:rPr lang="en-US" altLang="ko-KR" sz="2400" b="0" i="1" smtClean="0">
                              <a:solidFill>
                                <a:schemeClr val="bg1"/>
                              </a:solidFill>
                              <a:latin typeface="Cambria Math" panose="02040503050406030204" pitchFamily="18" charset="0"/>
                            </a:rPr>
                          </m:ctrlPr>
                        </m:sSubPr>
                        <m:e>
                          <m:r>
                            <a:rPr lang="ko-KR" altLang="en-US" sz="2400" b="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500475" y="2892465"/>
                <a:ext cx="2874377" cy="461665"/>
              </a:xfrm>
              <a:prstGeom prst="rect">
                <a:avLst/>
              </a:prstGeom>
              <a:blipFill>
                <a:blip r:embed="rId11"/>
                <a:stretch>
                  <a:fillRect b="-526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486757" y="3363141"/>
                <a:ext cx="411830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1</m:t>
                          </m:r>
                        </m:sub>
                      </m:sSub>
                      <m:r>
                        <a:rPr lang="en-US" altLang="ko-KR" sz="2400" b="0" i="1" smtClean="0">
                          <a:solidFill>
                            <a:schemeClr val="bg1"/>
                          </a:solidFill>
                          <a:latin typeface="Cambria Math" panose="02040503050406030204" pitchFamily="18" charset="0"/>
                        </a:rPr>
                        <m:t>=</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ko-KR" altLang="en-US" sz="2400" b="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r>
                        <a:rPr lang="en-US" altLang="ko-KR" sz="2400" b="0" i="1" smtClean="0">
                          <a:solidFill>
                            <a:schemeClr val="bg1"/>
                          </a:solidFill>
                          <a:latin typeface="Cambria Math" panose="02040503050406030204" pitchFamily="18" charset="0"/>
                        </a:rPr>
                        <m:t>𝑓</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486757" y="3363141"/>
                <a:ext cx="4118307" cy="461665"/>
              </a:xfrm>
              <a:prstGeom prst="rect">
                <a:avLst/>
              </a:prstGeom>
              <a:blipFill>
                <a:blip r:embed="rId12"/>
                <a:stretch>
                  <a:fillRect b="-21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00475" y="3869958"/>
                <a:ext cx="38567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1</m:t>
                          </m:r>
                        </m:sub>
                      </m:sSub>
                      <m:r>
                        <a:rPr lang="en-US" altLang="ko-KR" sz="2400" b="0" i="1" smtClean="0">
                          <a:solidFill>
                            <a:schemeClr val="bg1"/>
                          </a:solidFill>
                          <a:latin typeface="Cambria Math" panose="02040503050406030204" pitchFamily="18" charset="0"/>
                        </a:rPr>
                        <m:t>=</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 </m:t>
                      </m:r>
                      <m:r>
                        <a:rPr lang="en-US" altLang="ko-KR" sz="2400" b="0" i="1" smtClean="0">
                          <a:solidFill>
                            <a:schemeClr val="bg1"/>
                          </a:solidFill>
                          <a:latin typeface="Cambria Math" panose="02040503050406030204" pitchFamily="18" charset="0"/>
                        </a:rPr>
                        <m:t>𝑓</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r>
                        <a:rPr lang="en-US" altLang="ko-KR" sz="2400" b="0" i="1" smtClean="0">
                          <a:solidFill>
                            <a:schemeClr val="bg1"/>
                          </a:solidFill>
                          <a:latin typeface="Cambria Math" panose="02040503050406030204" pitchFamily="18" charset="0"/>
                        </a:rPr>
                        <m:t>𝑟</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500475" y="3869958"/>
                <a:ext cx="3856761" cy="461665"/>
              </a:xfrm>
              <a:prstGeom prst="rect">
                <a:avLst/>
              </a:prstGeom>
              <a:blipFill>
                <a:blip r:embed="rId13"/>
                <a:stretch>
                  <a:fillRect b="-19737"/>
                </a:stretch>
              </a:blipFill>
            </p:spPr>
            <p:txBody>
              <a:bodyPr/>
              <a:lstStyle/>
              <a:p>
                <a:r>
                  <a:rPr lang="ko-KR" altLang="en-US">
                    <a:noFill/>
                  </a:rPr>
                  <a:t> </a:t>
                </a:r>
              </a:p>
            </p:txBody>
          </p:sp>
        </mc:Fallback>
      </mc:AlternateContent>
      <p:sp>
        <p:nvSpPr>
          <p:cNvPr id="31"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The difference equations for measles model</a:t>
            </a:r>
          </a:p>
        </p:txBody>
      </p:sp>
      <p:sp>
        <p:nvSpPr>
          <p:cNvPr id="22" name="직사각형 21"/>
          <p:cNvSpPr/>
          <p:nvPr/>
        </p:nvSpPr>
        <p:spPr>
          <a:xfrm>
            <a:off x="277030" y="5181523"/>
            <a:ext cx="8659368" cy="1141723"/>
          </a:xfrm>
          <a:prstGeom prst="rect">
            <a:avLst/>
          </a:prstGeom>
        </p:spPr>
        <p:txBody>
          <a:bodyPr wrap="square">
            <a:spAutoFit/>
          </a:bodyPr>
          <a:lstStyle/>
          <a:p>
            <a:pPr marL="285750" indent="-285750">
              <a:lnSpc>
                <a:spcPct val="130000"/>
              </a:lnSpc>
              <a:buFont typeface="Arial" panose="020B0604020202020204" pitchFamily="34" charset="0"/>
              <a:buChar char="•"/>
            </a:pPr>
            <a:r>
              <a:rPr lang="en-US" altLang="ko-KR" dirty="0">
                <a:solidFill>
                  <a:schemeClr val="bg1"/>
                </a:solidFill>
                <a:latin typeface="Arial" panose="020B0604020202020204" pitchFamily="34" charset="0"/>
                <a:cs typeface="Arial" panose="020B0604020202020204" pitchFamily="34" charset="0"/>
              </a:rPr>
              <a:t>These equations provide a good method for predicting the numbers of individuals who </a:t>
            </a:r>
            <a:r>
              <a:rPr lang="en-US" altLang="ko-KR" dirty="0" smtClean="0">
                <a:solidFill>
                  <a:schemeClr val="bg1"/>
                </a:solidFill>
                <a:latin typeface="Arial" panose="020B0604020202020204" pitchFamily="34" charset="0"/>
                <a:cs typeface="Arial" panose="020B0604020202020204" pitchFamily="34" charset="0"/>
              </a:rPr>
              <a:t>are susceptible</a:t>
            </a:r>
            <a:r>
              <a:rPr lang="en-US" altLang="ko-KR" dirty="0">
                <a:solidFill>
                  <a:schemeClr val="bg1"/>
                </a:solidFill>
                <a:latin typeface="Arial" panose="020B0604020202020204" pitchFamily="34" charset="0"/>
                <a:cs typeface="Arial" panose="020B0604020202020204" pitchFamily="34" charset="0"/>
              </a:rPr>
              <a:t>, pre-infectious, infectious and immune over time.</a:t>
            </a:r>
          </a:p>
          <a:p>
            <a:pPr marL="285750" indent="-285750">
              <a:lnSpc>
                <a:spcPct val="130000"/>
              </a:lnSpc>
              <a:buFont typeface="Arial" panose="020B0604020202020204" pitchFamily="34" charset="0"/>
              <a:buChar char="•"/>
            </a:pPr>
            <a:r>
              <a:rPr lang="en-US" altLang="ko-KR" dirty="0" smtClean="0">
                <a:solidFill>
                  <a:schemeClr val="bg1"/>
                </a:solidFill>
                <a:latin typeface="Arial" panose="020B0604020202020204" pitchFamily="34" charset="0"/>
                <a:cs typeface="Arial" panose="020B0604020202020204" pitchFamily="34" charset="0"/>
              </a:rPr>
              <a:t>The </a:t>
            </a:r>
            <a:r>
              <a:rPr lang="en-US" altLang="ko-KR" dirty="0">
                <a:solidFill>
                  <a:schemeClr val="bg1"/>
                </a:solidFill>
                <a:latin typeface="Arial" panose="020B0604020202020204" pitchFamily="34" charset="0"/>
                <a:cs typeface="Arial" panose="020B0604020202020204" pitchFamily="34" charset="0"/>
              </a:rPr>
              <a:t>reliability of the difference equation method depends on the time </a:t>
            </a:r>
            <a:r>
              <a:rPr lang="en-US" altLang="ko-KR" dirty="0" smtClean="0">
                <a:solidFill>
                  <a:schemeClr val="bg1"/>
                </a:solidFill>
                <a:latin typeface="Arial" panose="020B0604020202020204" pitchFamily="34" charset="0"/>
                <a:cs typeface="Arial" panose="020B0604020202020204" pitchFamily="34" charset="0"/>
              </a:rPr>
              <a:t>step. </a:t>
            </a:r>
            <a:endParaRPr lang="ko-KR" altLang="en-US" dirty="0"/>
          </a:p>
        </p:txBody>
      </p:sp>
    </p:spTree>
    <p:extLst>
      <p:ext uri="{BB962C8B-B14F-4D97-AF65-F5344CB8AC3E}">
        <p14:creationId xmlns:p14="http://schemas.microsoft.com/office/powerpoint/2010/main" val="2619358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149"/>
              <p:cNvSpPr txBox="1"/>
              <p:nvPr/>
            </p:nvSpPr>
            <p:spPr>
              <a:xfrm>
                <a:off x="672113" y="1469212"/>
                <a:ext cx="7952902" cy="4801314"/>
              </a:xfrm>
              <a:prstGeom prst="rect">
                <a:avLst/>
              </a:prstGeom>
            </p:spPr>
            <p:txBody>
              <a:bodyPr vert="horz" wrap="square" lIns="0" tIns="0" rIns="0" bIns="0" rtlCol="0">
                <a:spAutoFit/>
              </a:bodyPr>
              <a:lstStyle/>
              <a:p>
                <a:pPr marR="5080">
                  <a:lnSpc>
                    <a:spcPct val="120000"/>
                  </a:lnSpc>
                  <a:spcBef>
                    <a:spcPts val="85"/>
                  </a:spcBef>
                  <a:buSzPct val="71428"/>
                  <a:tabLst>
                    <a:tab pos="105410" algn="l"/>
                  </a:tabLst>
                </a:pPr>
                <a:r>
                  <a:rPr lang="en-US" sz="2000" spc="10" dirty="0" smtClean="0">
                    <a:solidFill>
                      <a:schemeClr val="bg1"/>
                    </a:solidFill>
                    <a:latin typeface="Arial" panose="020B0604020202020204" pitchFamily="34" charset="0"/>
                    <a:cs typeface="Arial" panose="020B0604020202020204" pitchFamily="34" charset="0"/>
                  </a:rPr>
                  <a:t>Determine the rates of the flows </a:t>
                </a:r>
                <a:r>
                  <a:rPr lang="en-US" sz="2000" spc="10" dirty="0">
                    <a:solidFill>
                      <a:schemeClr val="bg1"/>
                    </a:solidFill>
                    <a:latin typeface="Arial" panose="020B0604020202020204" pitchFamily="34" charset="0"/>
                    <a:cs typeface="Arial" panose="020B0604020202020204" pitchFamily="34" charset="0"/>
                  </a:rPr>
                  <a:t>between the model </a:t>
                </a:r>
                <a:r>
                  <a:rPr lang="en-US" sz="2000" spc="10" dirty="0" smtClean="0">
                    <a:solidFill>
                      <a:schemeClr val="bg1"/>
                    </a:solidFill>
                    <a:latin typeface="Arial" panose="020B0604020202020204" pitchFamily="34" charset="0"/>
                    <a:cs typeface="Arial" panose="020B0604020202020204" pitchFamily="34" charset="0"/>
                  </a:rPr>
                  <a:t>states </a:t>
                </a:r>
              </a:p>
              <a:p>
                <a:pPr marL="342900" marR="5080" indent="-342900">
                  <a:lnSpc>
                    <a:spcPct val="120000"/>
                  </a:lnSpc>
                  <a:buSzPct val="71428"/>
                  <a:buFont typeface="Arial" panose="020B0604020202020204" pitchFamily="34" charset="0"/>
                  <a:buChar char="•"/>
                  <a:tabLst>
                    <a:tab pos="105410" algn="l"/>
                  </a:tabLst>
                </a:pPr>
                <a14:m>
                  <m:oMath xmlns:m="http://schemas.openxmlformats.org/officeDocument/2006/math">
                    <m:sSub>
                      <m:sSubPr>
                        <m:ctrlPr>
                          <a:rPr lang="en-US" altLang="ko-KR" sz="2000" i="1">
                            <a:solidFill>
                              <a:schemeClr val="bg1"/>
                            </a:solidFill>
                            <a:latin typeface="Cambria Math" panose="02040503050406030204" pitchFamily="18" charset="0"/>
                          </a:rPr>
                        </m:ctrlPr>
                      </m:sSubPr>
                      <m:e>
                        <m:r>
                          <m:rPr>
                            <m:sty m:val="p"/>
                          </m:rPr>
                          <a:rPr lang="ko-KR" altLang="en-US" sz="2000" i="0">
                            <a:solidFill>
                              <a:schemeClr val="bg1"/>
                            </a:solidFill>
                            <a:latin typeface="Cambria Math" panose="02040503050406030204" pitchFamily="18" charset="0"/>
                          </a:rPr>
                          <m:t>λ</m:t>
                        </m:r>
                      </m:e>
                      <m:sub>
                        <m:r>
                          <m:rPr>
                            <m:sty m:val="p"/>
                          </m:rPr>
                          <a:rPr lang="en-US" altLang="ko-KR" sz="2000" i="0">
                            <a:solidFill>
                              <a:schemeClr val="bg1"/>
                            </a:solidFill>
                            <a:latin typeface="Cambria Math" panose="02040503050406030204" pitchFamily="18" charset="0"/>
                          </a:rPr>
                          <m:t>t</m:t>
                        </m:r>
                      </m:sub>
                    </m:sSub>
                  </m:oMath>
                </a14:m>
                <a:r>
                  <a:rPr lang="en-US" sz="2000" spc="10" dirty="0" smtClean="0">
                    <a:solidFill>
                      <a:schemeClr val="bg1"/>
                    </a:solidFill>
                    <a:latin typeface="Arial" panose="020B0604020202020204" pitchFamily="34" charset="0"/>
                    <a:cs typeface="Arial" panose="020B0604020202020204" pitchFamily="34" charset="0"/>
                  </a:rPr>
                  <a:t> the </a:t>
                </a:r>
                <a:r>
                  <a:rPr lang="en-US" sz="2000" spc="10" dirty="0">
                    <a:solidFill>
                      <a:schemeClr val="bg1"/>
                    </a:solidFill>
                    <a:latin typeface="Arial" panose="020B0604020202020204" pitchFamily="34" charset="0"/>
                    <a:cs typeface="Arial" panose="020B0604020202020204" pitchFamily="34" charset="0"/>
                  </a:rPr>
                  <a:t>risk </a:t>
                </a:r>
                <a:r>
                  <a:rPr lang="en-US" sz="2000" spc="10" dirty="0" smtClean="0">
                    <a:solidFill>
                      <a:schemeClr val="bg1"/>
                    </a:solidFill>
                    <a:latin typeface="Arial" panose="020B0604020202020204" pitchFamily="34" charset="0"/>
                    <a:cs typeface="Arial" panose="020B0604020202020204" pitchFamily="34" charset="0"/>
                  </a:rPr>
                  <a:t>of a </a:t>
                </a:r>
                <a:r>
                  <a:rPr lang="en-US" sz="2000" spc="10" dirty="0">
                    <a:solidFill>
                      <a:schemeClr val="bg1"/>
                    </a:solidFill>
                    <a:latin typeface="Arial" panose="020B0604020202020204" pitchFamily="34" charset="0"/>
                    <a:cs typeface="Arial" panose="020B0604020202020204" pitchFamily="34" charset="0"/>
                  </a:rPr>
                  <a:t>susceptible becomes pre-infectious between 𝑡 and 𝑡+</a:t>
                </a:r>
                <a:r>
                  <a:rPr lang="en-US" sz="2000" spc="10" dirty="0" smtClean="0">
                    <a:solidFill>
                      <a:schemeClr val="bg1"/>
                    </a:solidFill>
                    <a:latin typeface="Arial" panose="020B0604020202020204" pitchFamily="34" charset="0"/>
                    <a:cs typeface="Arial" panose="020B0604020202020204" pitchFamily="34" charset="0"/>
                  </a:rPr>
                  <a:t>1 (</a:t>
                </a:r>
                <a:r>
                  <a:rPr lang="en-US" altLang="ko-KR" sz="2000" dirty="0" smtClean="0">
                    <a:solidFill>
                      <a:schemeClr val="bg1"/>
                    </a:solidFill>
                    <a:latin typeface="Arial" panose="020B0604020202020204" pitchFamily="34" charset="0"/>
                    <a:cs typeface="Arial" panose="020B0604020202020204" pitchFamily="34" charset="0"/>
                  </a:rPr>
                  <a:t>force </a:t>
                </a:r>
                <a:r>
                  <a:rPr lang="en-US" altLang="ko-KR" sz="2000" dirty="0">
                    <a:solidFill>
                      <a:schemeClr val="bg1"/>
                    </a:solidFill>
                    <a:latin typeface="Arial" panose="020B0604020202020204" pitchFamily="34" charset="0"/>
                    <a:cs typeface="Arial" panose="020B0604020202020204" pitchFamily="34" charset="0"/>
                  </a:rPr>
                  <a:t>of </a:t>
                </a:r>
                <a:r>
                  <a:rPr lang="en-US" altLang="ko-KR" sz="2000" dirty="0" smtClean="0">
                    <a:solidFill>
                      <a:schemeClr val="bg1"/>
                    </a:solidFill>
                    <a:latin typeface="Arial" panose="020B0604020202020204" pitchFamily="34" charset="0"/>
                    <a:cs typeface="Arial" panose="020B0604020202020204" pitchFamily="34" charset="0"/>
                  </a:rPr>
                  <a:t>infection)</a:t>
                </a:r>
                <a:endParaRPr lang="en-US" sz="2000" spc="10" dirty="0">
                  <a:solidFill>
                    <a:schemeClr val="bg1"/>
                  </a:solidFill>
                  <a:latin typeface="Arial" panose="020B0604020202020204" pitchFamily="34" charset="0"/>
                  <a:cs typeface="Arial" panose="020B0604020202020204" pitchFamily="34" charset="0"/>
                </a:endParaRPr>
              </a:p>
              <a:p>
                <a:pPr marL="342900" marR="5080" indent="-342900">
                  <a:lnSpc>
                    <a:spcPct val="120000"/>
                  </a:lnSpc>
                  <a:buSzPct val="71428"/>
                  <a:buFont typeface="Arial" panose="020B0604020202020204" pitchFamily="34" charset="0"/>
                  <a:buChar char="•"/>
                  <a:tabLst>
                    <a:tab pos="105410" algn="l"/>
                  </a:tabLst>
                </a:pPr>
                <a:r>
                  <a:rPr lang="en-US" sz="2000" spc="10" dirty="0" smtClean="0">
                    <a:solidFill>
                      <a:schemeClr val="bg1"/>
                    </a:solidFill>
                    <a:latin typeface="Arial" panose="020B0604020202020204" pitchFamily="34" charset="0"/>
                    <a:cs typeface="Arial" panose="020B0604020202020204" pitchFamily="34" charset="0"/>
                  </a:rPr>
                  <a:t>𝑓 </a:t>
                </a:r>
                <a:r>
                  <a:rPr lang="en-US" sz="2000" spc="10" dirty="0">
                    <a:solidFill>
                      <a:schemeClr val="bg1"/>
                    </a:solidFill>
                    <a:latin typeface="Arial" panose="020B0604020202020204" pitchFamily="34" charset="0"/>
                    <a:cs typeface="Arial" panose="020B0604020202020204" pitchFamily="34" charset="0"/>
                  </a:rPr>
                  <a:t>the risk an pre-infectious individual </a:t>
                </a:r>
                <a:r>
                  <a:rPr lang="en-US" sz="2000" spc="10" dirty="0" smtClean="0">
                    <a:solidFill>
                      <a:schemeClr val="bg1"/>
                    </a:solidFill>
                    <a:latin typeface="Arial" panose="020B0604020202020204" pitchFamily="34" charset="0"/>
                    <a:cs typeface="Arial" panose="020B0604020202020204" pitchFamily="34" charset="0"/>
                  </a:rPr>
                  <a:t>becomes </a:t>
                </a:r>
                <a:r>
                  <a:rPr lang="en-US" sz="2000" spc="10" dirty="0">
                    <a:solidFill>
                      <a:schemeClr val="bg1"/>
                    </a:solidFill>
                    <a:latin typeface="Arial" panose="020B0604020202020204" pitchFamily="34" charset="0"/>
                    <a:cs typeface="Arial" panose="020B0604020202020204" pitchFamily="34" charset="0"/>
                  </a:rPr>
                  <a:t>infectious between 𝑡 and 𝑡+1</a:t>
                </a:r>
              </a:p>
              <a:p>
                <a:pPr marL="342900" marR="5080" indent="-342900">
                  <a:lnSpc>
                    <a:spcPct val="120000"/>
                  </a:lnSpc>
                  <a:buSzPct val="71428"/>
                  <a:buFont typeface="Arial" panose="020B0604020202020204" pitchFamily="34" charset="0"/>
                  <a:buChar char="•"/>
                  <a:tabLst>
                    <a:tab pos="105410" algn="l"/>
                  </a:tabLst>
                </a:pPr>
                <a14:m>
                  <m:oMath xmlns:m="http://schemas.openxmlformats.org/officeDocument/2006/math">
                    <m:r>
                      <a:rPr lang="en-US" altLang="ko-KR" sz="2000" i="1">
                        <a:solidFill>
                          <a:schemeClr val="bg1"/>
                        </a:solidFill>
                        <a:latin typeface="Cambria Math" panose="02040503050406030204" pitchFamily="18" charset="0"/>
                      </a:rPr>
                      <m:t>𝑟</m:t>
                    </m:r>
                  </m:oMath>
                </a14:m>
                <a:r>
                  <a:rPr lang="en-US" sz="2000" spc="10" dirty="0" smtClean="0">
                    <a:solidFill>
                      <a:schemeClr val="bg1"/>
                    </a:solidFill>
                    <a:latin typeface="Arial" panose="020B0604020202020204" pitchFamily="34" charset="0"/>
                    <a:cs typeface="Arial" panose="020B0604020202020204" pitchFamily="34" charset="0"/>
                  </a:rPr>
                  <a:t> the </a:t>
                </a:r>
                <a:r>
                  <a:rPr lang="en-US" sz="2000" spc="10" dirty="0">
                    <a:solidFill>
                      <a:schemeClr val="bg1"/>
                    </a:solidFill>
                    <a:latin typeface="Arial" panose="020B0604020202020204" pitchFamily="34" charset="0"/>
                    <a:cs typeface="Arial" panose="020B0604020202020204" pitchFamily="34" charset="0"/>
                  </a:rPr>
                  <a:t>risk an infectious individual </a:t>
                </a:r>
                <a:r>
                  <a:rPr lang="en-US" altLang="ko-KR" sz="2000" dirty="0">
                    <a:solidFill>
                      <a:schemeClr val="bg1"/>
                    </a:solidFill>
                    <a:latin typeface="Arial" panose="020B0604020202020204" pitchFamily="34" charset="0"/>
                    <a:cs typeface="Arial" panose="020B0604020202020204" pitchFamily="34" charset="0"/>
                  </a:rPr>
                  <a:t>of recovering (become immune) </a:t>
                </a:r>
                <a:r>
                  <a:rPr lang="en-US" sz="2000" spc="10" dirty="0" smtClean="0">
                    <a:solidFill>
                      <a:schemeClr val="bg1"/>
                    </a:solidFill>
                    <a:latin typeface="Arial" panose="020B0604020202020204" pitchFamily="34" charset="0"/>
                    <a:cs typeface="Arial" panose="020B0604020202020204" pitchFamily="34" charset="0"/>
                  </a:rPr>
                  <a:t>between </a:t>
                </a:r>
                <a:r>
                  <a:rPr lang="en-US" sz="2000" spc="10" dirty="0">
                    <a:solidFill>
                      <a:schemeClr val="bg1"/>
                    </a:solidFill>
                    <a:latin typeface="Arial" panose="020B0604020202020204" pitchFamily="34" charset="0"/>
                    <a:cs typeface="Arial" panose="020B0604020202020204" pitchFamily="34" charset="0"/>
                  </a:rPr>
                  <a:t>𝑡 and 𝑡+</a:t>
                </a:r>
                <a:r>
                  <a:rPr lang="en-US" sz="2000" spc="10" dirty="0" smtClean="0">
                    <a:solidFill>
                      <a:schemeClr val="bg1"/>
                    </a:solidFill>
                    <a:latin typeface="Arial" panose="020B0604020202020204" pitchFamily="34" charset="0"/>
                    <a:cs typeface="Arial" panose="020B0604020202020204" pitchFamily="34" charset="0"/>
                  </a:rPr>
                  <a:t>1</a:t>
                </a:r>
              </a:p>
              <a:p>
                <a:pPr marL="360000" marR="5080">
                  <a:lnSpc>
                    <a:spcPct val="120000"/>
                  </a:lnSpc>
                  <a:buSzPct val="71428"/>
                  <a:tabLst>
                    <a:tab pos="105410" algn="l"/>
                  </a:tabLst>
                </a:pPr>
                <a:endParaRPr lang="en-US" sz="2000" spc="10" dirty="0">
                  <a:solidFill>
                    <a:schemeClr val="bg1"/>
                  </a:solidFill>
                  <a:latin typeface="Arial" panose="020B0604020202020204" pitchFamily="34" charset="0"/>
                  <a:cs typeface="Arial" panose="020B0604020202020204" pitchFamily="34" charset="0"/>
                </a:endParaRPr>
              </a:p>
              <a:p>
                <a:pPr marR="5080">
                  <a:lnSpc>
                    <a:spcPct val="120000"/>
                  </a:lnSpc>
                  <a:buSzPct val="70588"/>
                  <a:tabLst>
                    <a:tab pos="105410" algn="l"/>
                  </a:tabLst>
                </a:pPr>
                <a:r>
                  <a:rPr lang="en-US" altLang="ko-KR" sz="2000" spc="-5" dirty="0" smtClean="0">
                    <a:solidFill>
                      <a:schemeClr val="bg1"/>
                    </a:solidFill>
                    <a:latin typeface="Arial" panose="020B0604020202020204" pitchFamily="34" charset="0"/>
                    <a:cs typeface="Arial" panose="020B0604020202020204" pitchFamily="34" charset="0"/>
                  </a:rPr>
                  <a:t>Main </a:t>
                </a:r>
                <a:r>
                  <a:rPr lang="en-US" altLang="ko-KR" sz="2000" spc="-5" dirty="0">
                    <a:solidFill>
                      <a:schemeClr val="bg1"/>
                    </a:solidFill>
                    <a:latin typeface="Arial" panose="020B0604020202020204" pitchFamily="34" charset="0"/>
                    <a:cs typeface="Arial" panose="020B0604020202020204" pitchFamily="34" charset="0"/>
                  </a:rPr>
                  <a:t>problem </a:t>
                </a:r>
                <a:r>
                  <a:rPr lang="en-US" altLang="ko-KR" sz="2000" dirty="0">
                    <a:solidFill>
                      <a:schemeClr val="bg1"/>
                    </a:solidFill>
                    <a:latin typeface="Arial" panose="020B0604020202020204" pitchFamily="34" charset="0"/>
                    <a:cs typeface="Arial" panose="020B0604020202020204" pitchFamily="34" charset="0"/>
                  </a:rPr>
                  <a:t>is </a:t>
                </a:r>
                <a:r>
                  <a:rPr lang="en-US" altLang="ko-KR" sz="2000" spc="-5" dirty="0">
                    <a:solidFill>
                      <a:schemeClr val="bg1"/>
                    </a:solidFill>
                    <a:latin typeface="Arial" panose="020B0604020202020204" pitchFamily="34" charset="0"/>
                    <a:cs typeface="Arial" panose="020B0604020202020204" pitchFamily="34" charset="0"/>
                  </a:rPr>
                  <a:t>usually lack of </a:t>
                </a:r>
                <a:r>
                  <a:rPr lang="en-US" altLang="ko-KR" sz="2000" spc="-10" dirty="0">
                    <a:solidFill>
                      <a:schemeClr val="bg1"/>
                    </a:solidFill>
                    <a:latin typeface="Arial" panose="020B0604020202020204" pitchFamily="34" charset="0"/>
                    <a:cs typeface="Arial" panose="020B0604020202020204" pitchFamily="34" charset="0"/>
                  </a:rPr>
                  <a:t>data, </a:t>
                </a:r>
                <a:r>
                  <a:rPr lang="en-US" altLang="ko-KR" sz="2000" spc="-5" dirty="0" smtClean="0">
                    <a:solidFill>
                      <a:schemeClr val="bg1"/>
                    </a:solidFill>
                    <a:latin typeface="Arial" panose="020B0604020202020204" pitchFamily="34" charset="0"/>
                    <a:cs typeface="Arial" panose="020B0604020202020204" pitchFamily="34" charset="0"/>
                  </a:rPr>
                  <a:t>estimate </a:t>
                </a:r>
                <a:r>
                  <a:rPr lang="en-US" altLang="ko-KR" sz="2000" spc="-5" dirty="0">
                    <a:solidFill>
                      <a:schemeClr val="bg1"/>
                    </a:solidFill>
                    <a:latin typeface="Arial" panose="020B0604020202020204" pitchFamily="34" charset="0"/>
                    <a:cs typeface="Arial" panose="020B0604020202020204" pitchFamily="34" charset="0"/>
                  </a:rPr>
                  <a:t>using:</a:t>
                </a:r>
                <a:endParaRPr lang="en-US" altLang="ko-KR" sz="2000" dirty="0">
                  <a:solidFill>
                    <a:schemeClr val="bg1"/>
                  </a:solidFill>
                  <a:latin typeface="Arial" panose="020B0604020202020204" pitchFamily="34" charset="0"/>
                  <a:cs typeface="Arial" panose="020B0604020202020204" pitchFamily="34" charset="0"/>
                </a:endParaRPr>
              </a:p>
              <a:p>
                <a:pPr marL="342900" lvl="1" indent="-342900">
                  <a:lnSpc>
                    <a:spcPct val="120000"/>
                  </a:lnSpc>
                  <a:buClr>
                    <a:srgbClr val="A885DF"/>
                  </a:buClr>
                  <a:buSzPct val="71428"/>
                  <a:buFont typeface="Arial" panose="020B0604020202020204" pitchFamily="34" charset="0"/>
                  <a:buChar char="•"/>
                  <a:tabLst>
                    <a:tab pos="227329" algn="l"/>
                  </a:tabLst>
                </a:pPr>
                <a:r>
                  <a:rPr lang="en-US" altLang="ko-KR" sz="2000" spc="5" dirty="0">
                    <a:solidFill>
                      <a:schemeClr val="bg1"/>
                    </a:solidFill>
                    <a:latin typeface="Arial" panose="020B0604020202020204" pitchFamily="34" charset="0"/>
                    <a:cs typeface="Arial" panose="020B0604020202020204" pitchFamily="34" charset="0"/>
                  </a:rPr>
                  <a:t>Primary </a:t>
                </a:r>
                <a:r>
                  <a:rPr lang="en-US" altLang="ko-KR" sz="2000" spc="10" dirty="0">
                    <a:solidFill>
                      <a:schemeClr val="bg1"/>
                    </a:solidFill>
                    <a:latin typeface="Arial" panose="020B0604020202020204" pitchFamily="34" charset="0"/>
                    <a:cs typeface="Arial" panose="020B0604020202020204" pitchFamily="34" charset="0"/>
                  </a:rPr>
                  <a:t>data</a:t>
                </a:r>
                <a:r>
                  <a:rPr lang="en-US" altLang="ko-KR" sz="2000" spc="-10" dirty="0">
                    <a:solidFill>
                      <a:schemeClr val="bg1"/>
                    </a:solidFill>
                    <a:latin typeface="Arial" panose="020B0604020202020204" pitchFamily="34" charset="0"/>
                    <a:cs typeface="Arial" panose="020B0604020202020204" pitchFamily="34" charset="0"/>
                  </a:rPr>
                  <a:t> </a:t>
                </a:r>
                <a:r>
                  <a:rPr lang="en-US" altLang="ko-KR" sz="2000" spc="5" dirty="0">
                    <a:solidFill>
                      <a:schemeClr val="bg1"/>
                    </a:solidFill>
                    <a:latin typeface="Arial" panose="020B0604020202020204" pitchFamily="34" charset="0"/>
                    <a:cs typeface="Arial" panose="020B0604020202020204" pitchFamily="34" charset="0"/>
                  </a:rPr>
                  <a:t>collection</a:t>
                </a:r>
              </a:p>
              <a:p>
                <a:pPr marL="342900" lvl="1" indent="-342900">
                  <a:lnSpc>
                    <a:spcPct val="120000"/>
                  </a:lnSpc>
                  <a:buClr>
                    <a:srgbClr val="A885DF"/>
                  </a:buClr>
                  <a:buSzPct val="71428"/>
                  <a:buFont typeface="Arial" panose="020B0604020202020204" pitchFamily="34" charset="0"/>
                  <a:buChar char="•"/>
                  <a:tabLst>
                    <a:tab pos="227329" algn="l"/>
                  </a:tabLst>
                </a:pPr>
                <a:r>
                  <a:rPr lang="en-US" altLang="ko-KR" sz="2000" spc="10" dirty="0">
                    <a:solidFill>
                      <a:schemeClr val="bg1"/>
                    </a:solidFill>
                    <a:latin typeface="Arial" panose="020B0604020202020204" pitchFamily="34" charset="0"/>
                    <a:cs typeface="Arial" panose="020B0604020202020204" pitchFamily="34" charset="0"/>
                  </a:rPr>
                  <a:t>Data </a:t>
                </a:r>
                <a:r>
                  <a:rPr lang="en-US" altLang="ko-KR" sz="2000" spc="5" dirty="0">
                    <a:solidFill>
                      <a:schemeClr val="bg1"/>
                    </a:solidFill>
                    <a:latin typeface="Arial" panose="020B0604020202020204" pitchFamily="34" charset="0"/>
                    <a:cs typeface="Arial" panose="020B0604020202020204" pitchFamily="34" charset="0"/>
                  </a:rPr>
                  <a:t>analysis (statistical</a:t>
                </a:r>
                <a:r>
                  <a:rPr lang="en-US" altLang="ko-KR" sz="2000" spc="-25" dirty="0">
                    <a:solidFill>
                      <a:schemeClr val="bg1"/>
                    </a:solidFill>
                    <a:latin typeface="Arial" panose="020B0604020202020204" pitchFamily="34" charset="0"/>
                    <a:cs typeface="Arial" panose="020B0604020202020204" pitchFamily="34" charset="0"/>
                  </a:rPr>
                  <a:t> </a:t>
                </a:r>
                <a:r>
                  <a:rPr lang="en-US" altLang="ko-KR" sz="2000" spc="5" dirty="0">
                    <a:solidFill>
                      <a:schemeClr val="bg1"/>
                    </a:solidFill>
                    <a:latin typeface="Arial" panose="020B0604020202020204" pitchFamily="34" charset="0"/>
                    <a:cs typeface="Arial" panose="020B0604020202020204" pitchFamily="34" charset="0"/>
                  </a:rPr>
                  <a:t>modelling)</a:t>
                </a:r>
              </a:p>
              <a:p>
                <a:pPr marL="342900" lvl="1" indent="-342900">
                  <a:lnSpc>
                    <a:spcPct val="120000"/>
                  </a:lnSpc>
                  <a:buClr>
                    <a:srgbClr val="A885DF"/>
                  </a:buClr>
                  <a:buSzPct val="71428"/>
                  <a:buFont typeface="Arial" panose="020B0604020202020204" pitchFamily="34" charset="0"/>
                  <a:buChar char="•"/>
                  <a:tabLst>
                    <a:tab pos="227329" algn="l"/>
                  </a:tabLst>
                </a:pPr>
                <a:r>
                  <a:rPr lang="en-US" altLang="ko-KR" sz="2000" spc="5" dirty="0">
                    <a:solidFill>
                      <a:schemeClr val="bg1"/>
                    </a:solidFill>
                    <a:latin typeface="Arial" panose="020B0604020202020204" pitchFamily="34" charset="0"/>
                    <a:cs typeface="Arial" panose="020B0604020202020204" pitchFamily="34" charset="0"/>
                  </a:rPr>
                  <a:t>Other </a:t>
                </a:r>
                <a:r>
                  <a:rPr lang="en-US" altLang="ko-KR" sz="2000" spc="10" dirty="0">
                    <a:solidFill>
                      <a:schemeClr val="bg1"/>
                    </a:solidFill>
                    <a:latin typeface="Arial" panose="020B0604020202020204" pitchFamily="34" charset="0"/>
                    <a:cs typeface="Arial" panose="020B0604020202020204" pitchFamily="34" charset="0"/>
                  </a:rPr>
                  <a:t>modelling</a:t>
                </a:r>
                <a:r>
                  <a:rPr lang="en-US" altLang="ko-KR" sz="2000" spc="-15" dirty="0">
                    <a:solidFill>
                      <a:schemeClr val="bg1"/>
                    </a:solidFill>
                    <a:latin typeface="Arial" panose="020B0604020202020204" pitchFamily="34" charset="0"/>
                    <a:cs typeface="Arial" panose="020B0604020202020204" pitchFamily="34" charset="0"/>
                  </a:rPr>
                  <a:t> </a:t>
                </a:r>
                <a:r>
                  <a:rPr lang="en-US" altLang="ko-KR" sz="2000" spc="5" dirty="0">
                    <a:solidFill>
                      <a:schemeClr val="bg1"/>
                    </a:solidFill>
                    <a:latin typeface="Arial" panose="020B0604020202020204" pitchFamily="34" charset="0"/>
                    <a:cs typeface="Arial" panose="020B0604020202020204" pitchFamily="34" charset="0"/>
                  </a:rPr>
                  <a:t>exercises</a:t>
                </a:r>
              </a:p>
              <a:p>
                <a:pPr marL="342900" lvl="1" indent="-342900">
                  <a:lnSpc>
                    <a:spcPct val="120000"/>
                  </a:lnSpc>
                  <a:buClr>
                    <a:srgbClr val="A885DF"/>
                  </a:buClr>
                  <a:buSzPct val="71428"/>
                  <a:buFont typeface="Arial" panose="020B0604020202020204" pitchFamily="34" charset="0"/>
                  <a:buChar char="•"/>
                  <a:tabLst>
                    <a:tab pos="227329" algn="l"/>
                  </a:tabLst>
                </a:pPr>
                <a:r>
                  <a:rPr lang="en-US" altLang="ko-KR" sz="2000" spc="5" dirty="0">
                    <a:solidFill>
                      <a:schemeClr val="bg1"/>
                    </a:solidFill>
                    <a:latin typeface="Arial" panose="020B0604020202020204" pitchFamily="34" charset="0"/>
                    <a:cs typeface="Arial" panose="020B0604020202020204" pitchFamily="34" charset="0"/>
                  </a:rPr>
                  <a:t>Expert </a:t>
                </a:r>
                <a:r>
                  <a:rPr lang="en-US" altLang="ko-KR" sz="2000" spc="5" dirty="0" smtClean="0">
                    <a:solidFill>
                      <a:schemeClr val="bg1"/>
                    </a:solidFill>
                    <a:latin typeface="Arial" panose="020B0604020202020204" pitchFamily="34" charset="0"/>
                    <a:cs typeface="Arial" panose="020B0604020202020204" pitchFamily="34" charset="0"/>
                  </a:rPr>
                  <a:t>opinion</a:t>
                </a:r>
                <a:endParaRPr lang="en-US" sz="2000" dirty="0" smtClean="0">
                  <a:solidFill>
                    <a:schemeClr val="bg1"/>
                  </a:solidFill>
                  <a:latin typeface="Arial" panose="020B0604020202020204" pitchFamily="34" charset="0"/>
                  <a:cs typeface="Arial" panose="020B0604020202020204" pitchFamily="34" charset="0"/>
                </a:endParaRPr>
              </a:p>
            </p:txBody>
          </p:sp>
        </mc:Choice>
        <mc:Fallback xmlns="">
          <p:sp>
            <p:nvSpPr>
              <p:cNvPr id="4" name="object 149"/>
              <p:cNvSpPr txBox="1">
                <a:spLocks noRot="1" noChangeAspect="1" noMove="1" noResize="1" noEditPoints="1" noAdjustHandles="1" noChangeArrowheads="1" noChangeShapeType="1" noTextEdit="1"/>
              </p:cNvSpPr>
              <p:nvPr/>
            </p:nvSpPr>
            <p:spPr>
              <a:xfrm>
                <a:off x="672113" y="1469212"/>
                <a:ext cx="7952902" cy="4801314"/>
              </a:xfrm>
              <a:prstGeom prst="rect">
                <a:avLst/>
              </a:prstGeom>
              <a:blipFill>
                <a:blip r:embed="rId2"/>
                <a:stretch>
                  <a:fillRect l="-1916" t="-1015" r="-996" b="-1650"/>
                </a:stretch>
              </a:blipFill>
            </p:spPr>
            <p:txBody>
              <a:bodyPr/>
              <a:lstStyle/>
              <a:p>
                <a:r>
                  <a:rPr lang="ko-KR" altLang="en-US">
                    <a:noFill/>
                  </a:rPr>
                  <a:t> </a:t>
                </a:r>
              </a:p>
            </p:txBody>
          </p:sp>
        </mc:Fallback>
      </mc:AlternateContent>
      <p:sp>
        <p:nvSpPr>
          <p:cNvPr id="6"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Model quantification</a:t>
            </a:r>
          </a:p>
        </p:txBody>
      </p:sp>
    </p:spTree>
    <p:extLst>
      <p:ext uri="{BB962C8B-B14F-4D97-AF65-F5344CB8AC3E}">
        <p14:creationId xmlns:p14="http://schemas.microsoft.com/office/powerpoint/2010/main" val="106312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직사각형 3"/>
          <p:cNvSpPr/>
          <p:nvPr/>
        </p:nvSpPr>
        <p:spPr>
          <a:xfrm>
            <a:off x="433156" y="1473060"/>
            <a:ext cx="8272208" cy="1166410"/>
          </a:xfrm>
          <a:prstGeom prst="rect">
            <a:avLst/>
          </a:prstGeom>
        </p:spPr>
        <p:txBody>
          <a:bodyPr wrap="square">
            <a:spAutoFit/>
          </a:bodyPr>
          <a:lstStyle/>
          <a:p>
            <a:pPr>
              <a:lnSpc>
                <a:spcPct val="120000"/>
              </a:lnSpc>
            </a:pPr>
            <a:r>
              <a:rPr lang="en-US" altLang="ko-KR" sz="2000" dirty="0">
                <a:solidFill>
                  <a:schemeClr val="bg1"/>
                </a:solidFill>
                <a:latin typeface="Arial" panose="020B0604020202020204" pitchFamily="34" charset="0"/>
                <a:cs typeface="Arial" panose="020B0604020202020204" pitchFamily="34" charset="0"/>
              </a:rPr>
              <a:t>Risk of infection depends on the number of infectious individuals in the population and on </a:t>
            </a:r>
            <a:r>
              <a:rPr lang="en-US" altLang="ko-KR" sz="2000" dirty="0" smtClean="0">
                <a:solidFill>
                  <a:schemeClr val="bg1"/>
                </a:solidFill>
                <a:latin typeface="Arial" panose="020B0604020202020204" pitchFamily="34" charset="0"/>
                <a:cs typeface="Arial" panose="020B0604020202020204" pitchFamily="34" charset="0"/>
              </a:rPr>
              <a:t>the </a:t>
            </a:r>
            <a:r>
              <a:rPr lang="en-US" altLang="ko-KR" sz="2000" dirty="0">
                <a:solidFill>
                  <a:schemeClr val="bg1"/>
                </a:solidFill>
                <a:latin typeface="Arial" panose="020B0604020202020204" pitchFamily="34" charset="0"/>
                <a:cs typeface="Arial" panose="020B0604020202020204" pitchFamily="34" charset="0"/>
              </a:rPr>
              <a:t>rate at which the susceptible individual comes into effective contact with </a:t>
            </a:r>
            <a:r>
              <a:rPr lang="en-US" altLang="ko-KR" sz="2000" dirty="0" smtClean="0">
                <a:solidFill>
                  <a:schemeClr val="bg1"/>
                </a:solidFill>
                <a:latin typeface="Arial" panose="020B0604020202020204" pitchFamily="34" charset="0"/>
                <a:cs typeface="Arial" panose="020B0604020202020204" pitchFamily="34" charset="0"/>
              </a:rPr>
              <a:t>an infectious </a:t>
            </a:r>
            <a:r>
              <a:rPr lang="en-US" altLang="ko-KR" sz="2000" dirty="0">
                <a:solidFill>
                  <a:schemeClr val="bg1"/>
                </a:solidFill>
                <a:latin typeface="Arial" panose="020B0604020202020204" pitchFamily="34" charset="0"/>
                <a:cs typeface="Arial" panose="020B0604020202020204" pitchFamily="34" charset="0"/>
              </a:rPr>
              <a:t>individual</a:t>
            </a:r>
            <a:r>
              <a:rPr lang="en-US" altLang="ko-KR" sz="2000" dirty="0" smtClean="0">
                <a:solidFill>
                  <a:schemeClr val="bg1"/>
                </a:solidFill>
                <a:latin typeface="Arial" panose="020B0604020202020204" pitchFamily="34" charset="0"/>
                <a:cs typeface="Arial" panose="020B0604020202020204" pitchFamily="34" charset="0"/>
              </a:rPr>
              <a:t>.</a:t>
            </a:r>
            <a:endParaRPr lang="en-US" altLang="ko-KR" sz="20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직사각형 4"/>
              <p:cNvSpPr/>
              <p:nvPr/>
            </p:nvSpPr>
            <p:spPr>
              <a:xfrm>
                <a:off x="50292" y="3419580"/>
                <a:ext cx="523036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ko-KR" altLang="en-US" sz="240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r>
                        <a:rPr lang="ko-KR" altLang="en-US" sz="2400" b="0" i="1" smtClean="0">
                          <a:solidFill>
                            <a:schemeClr val="bg1"/>
                          </a:solidFill>
                          <a:latin typeface="Cambria Math" panose="02040503050406030204" pitchFamily="18" charset="0"/>
                        </a:rPr>
                        <m:t>𝛽</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5" name="직사각형 4"/>
              <p:cNvSpPr>
                <a:spLocks noRot="1" noChangeAspect="1" noMove="1" noResize="1" noEditPoints="1" noAdjustHandles="1" noChangeArrowheads="1" noChangeShapeType="1" noTextEdit="1"/>
              </p:cNvSpPr>
              <p:nvPr/>
            </p:nvSpPr>
            <p:spPr>
              <a:xfrm>
                <a:off x="50292" y="3419580"/>
                <a:ext cx="5230368" cy="461665"/>
              </a:xfrm>
              <a:prstGeom prst="rect">
                <a:avLst/>
              </a:prstGeom>
              <a:blipFill>
                <a:blip r:embed="rId3"/>
                <a:stretch>
                  <a:fillRect b="-1973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직사각형 5"/>
              <p:cNvSpPr/>
              <p:nvPr/>
            </p:nvSpPr>
            <p:spPr>
              <a:xfrm>
                <a:off x="433156" y="4888571"/>
                <a:ext cx="8011405" cy="1200329"/>
              </a:xfrm>
              <a:prstGeom prst="rect">
                <a:avLst/>
              </a:prstGeom>
            </p:spPr>
            <p:txBody>
              <a:bodyPr wrap="square">
                <a:spAutoFit/>
              </a:bodyPr>
              <a:lstStyle/>
              <a:p>
                <a:pPr>
                  <a:lnSpc>
                    <a:spcPct val="120000"/>
                  </a:lnSpc>
                </a:pPr>
                <a14:m>
                  <m:oMath xmlns:m="http://schemas.openxmlformats.org/officeDocument/2006/math">
                    <m:r>
                      <a:rPr lang="ko-KR" altLang="en-US" sz="2000" i="1" smtClean="0">
                        <a:solidFill>
                          <a:schemeClr val="bg1"/>
                        </a:solidFill>
                        <a:latin typeface="Cambria Math" panose="02040503050406030204" pitchFamily="18" charset="0"/>
                      </a:rPr>
                      <m:t>𝛽</m:t>
                    </m:r>
                  </m:oMath>
                </a14:m>
                <a:r>
                  <a:rPr lang="en-US" altLang="ko-KR" sz="2000" i="1" dirty="0" smtClean="0">
                    <a:solidFill>
                      <a:schemeClr val="bg1"/>
                    </a:solidFill>
                    <a:latin typeface="Arial" panose="020B0604020202020204" pitchFamily="34" charset="0"/>
                    <a:cs typeface="Arial" panose="020B0604020202020204" pitchFamily="34" charset="0"/>
                  </a:rPr>
                  <a:t> = </a:t>
                </a:r>
                <a:r>
                  <a:rPr lang="en-US" altLang="ko-KR" sz="2000" dirty="0" smtClean="0">
                    <a:solidFill>
                      <a:schemeClr val="bg1"/>
                    </a:solidFill>
                    <a:latin typeface="Arial" panose="020B0604020202020204" pitchFamily="34" charset="0"/>
                    <a:cs typeface="Arial" panose="020B0604020202020204" pitchFamily="34" charset="0"/>
                  </a:rPr>
                  <a:t>the </a:t>
                </a:r>
                <a:r>
                  <a:rPr lang="en-US" altLang="ko-KR" sz="2000" dirty="0">
                    <a:solidFill>
                      <a:schemeClr val="bg1"/>
                    </a:solidFill>
                    <a:latin typeface="Arial" panose="020B0604020202020204" pitchFamily="34" charset="0"/>
                    <a:cs typeface="Arial" panose="020B0604020202020204" pitchFamily="34" charset="0"/>
                  </a:rPr>
                  <a:t>per-capita rate at which two specific individuals come into </a:t>
                </a:r>
                <a:r>
                  <a:rPr lang="en-US" altLang="ko-KR" sz="2000" dirty="0">
                    <a:solidFill>
                      <a:srgbClr val="0000FF"/>
                    </a:solidFill>
                    <a:latin typeface="Arial" panose="020B0604020202020204" pitchFamily="34" charset="0"/>
                    <a:cs typeface="Arial" panose="020B0604020202020204" pitchFamily="34" charset="0"/>
                  </a:rPr>
                  <a:t>effective contact </a:t>
                </a:r>
                <a:r>
                  <a:rPr lang="en-US" altLang="ko-KR" sz="2000" dirty="0">
                    <a:solidFill>
                      <a:schemeClr val="bg1"/>
                    </a:solidFill>
                    <a:latin typeface="Arial" panose="020B0604020202020204" pitchFamily="34" charset="0"/>
                    <a:cs typeface="Arial" panose="020B0604020202020204" pitchFamily="34" charset="0"/>
                  </a:rPr>
                  <a:t>between </a:t>
                </a:r>
                <a14:m>
                  <m:oMath xmlns:m="http://schemas.openxmlformats.org/officeDocument/2006/math">
                    <m:r>
                      <a:rPr lang="en-US" altLang="ko-KR" sz="2000" i="1" dirty="0" smtClean="0">
                        <a:solidFill>
                          <a:schemeClr val="bg1"/>
                        </a:solidFill>
                        <a:latin typeface="Cambria Math" panose="02040503050406030204" pitchFamily="18" charset="0"/>
                      </a:rPr>
                      <m:t>𝑡</m:t>
                    </m:r>
                  </m:oMath>
                </a14:m>
                <a:r>
                  <a:rPr lang="en-US" altLang="ko-KR" sz="2000" dirty="0">
                    <a:solidFill>
                      <a:schemeClr val="bg1"/>
                    </a:solidFill>
                    <a:latin typeface="Arial" panose="020B0604020202020204" pitchFamily="34" charset="0"/>
                    <a:cs typeface="Arial" panose="020B0604020202020204" pitchFamily="34" charset="0"/>
                  </a:rPr>
                  <a:t> and </a:t>
                </a:r>
                <a14:m>
                  <m:oMath xmlns:m="http://schemas.openxmlformats.org/officeDocument/2006/math">
                    <m:r>
                      <a:rPr lang="en-US" altLang="ko-KR" sz="2000" i="1" dirty="0" smtClean="0">
                        <a:solidFill>
                          <a:schemeClr val="bg1"/>
                        </a:solidFill>
                        <a:latin typeface="Cambria Math" panose="02040503050406030204" pitchFamily="18" charset="0"/>
                      </a:rPr>
                      <m:t>𝑡</m:t>
                    </m:r>
                    <m:r>
                      <a:rPr lang="en-US" altLang="ko-KR" sz="2000" i="1" dirty="0" smtClean="0">
                        <a:solidFill>
                          <a:schemeClr val="bg1"/>
                        </a:solidFill>
                        <a:latin typeface="Cambria Math" panose="02040503050406030204" pitchFamily="18" charset="0"/>
                      </a:rPr>
                      <m:t>+</m:t>
                    </m:r>
                    <m:r>
                      <a:rPr lang="en-US" altLang="ko-KR" sz="2000" i="1" dirty="0" smtClean="0">
                        <a:solidFill>
                          <a:schemeClr val="bg1"/>
                        </a:solidFill>
                        <a:latin typeface="Cambria Math" panose="02040503050406030204" pitchFamily="18" charset="0"/>
                      </a:rPr>
                      <m:t>1</m:t>
                    </m:r>
                  </m:oMath>
                </a14:m>
                <a:endParaRPr lang="en-US" altLang="ko-KR" sz="2000" dirty="0">
                  <a:solidFill>
                    <a:schemeClr val="bg1"/>
                  </a:solidFill>
                  <a:latin typeface="Arial" panose="020B0604020202020204" pitchFamily="34" charset="0"/>
                  <a:cs typeface="Arial" panose="020B0604020202020204" pitchFamily="34" charset="0"/>
                </a:endParaRPr>
              </a:p>
              <a:p>
                <a:pPr>
                  <a:lnSpc>
                    <a:spcPct val="120000"/>
                  </a:lnSpc>
                </a:pPr>
                <a14:m>
                  <m:oMath xmlns:m="http://schemas.openxmlformats.org/officeDocument/2006/math">
                    <m:sSub>
                      <m:sSubPr>
                        <m:ctrlPr>
                          <a:rPr lang="en-US" altLang="ko-KR" sz="2000" b="0" i="1" smtClean="0">
                            <a:solidFill>
                              <a:schemeClr val="bg1"/>
                            </a:solidFill>
                            <a:latin typeface="Cambria Math" panose="02040503050406030204" pitchFamily="18" charset="0"/>
                          </a:rPr>
                        </m:ctrlPr>
                      </m:sSubPr>
                      <m:e>
                        <m:r>
                          <a:rPr lang="en-US" altLang="ko-KR" sz="2000" b="0" i="1" smtClean="0">
                            <a:solidFill>
                              <a:schemeClr val="bg1"/>
                            </a:solidFill>
                            <a:latin typeface="Cambria Math" panose="02040503050406030204" pitchFamily="18" charset="0"/>
                          </a:rPr>
                          <m:t>𝐼</m:t>
                        </m:r>
                      </m:e>
                      <m:sub>
                        <m:r>
                          <a:rPr lang="en-US" altLang="ko-KR" sz="2000" b="0" i="1" smtClean="0">
                            <a:solidFill>
                              <a:schemeClr val="bg1"/>
                            </a:solidFill>
                            <a:latin typeface="Cambria Math" panose="02040503050406030204" pitchFamily="18" charset="0"/>
                          </a:rPr>
                          <m:t>𝑡</m:t>
                        </m:r>
                      </m:sub>
                    </m:sSub>
                  </m:oMath>
                </a14:m>
                <a:r>
                  <a:rPr lang="en-US" altLang="ko-KR" sz="2000" i="1" dirty="0" smtClean="0">
                    <a:solidFill>
                      <a:schemeClr val="bg1"/>
                    </a:solidFill>
                    <a:latin typeface="Arial" panose="020B0604020202020204" pitchFamily="34" charset="0"/>
                    <a:cs typeface="Arial" panose="020B0604020202020204" pitchFamily="34" charset="0"/>
                  </a:rPr>
                  <a:t>  </a:t>
                </a:r>
                <a:r>
                  <a:rPr lang="en-US" altLang="ko-KR" sz="2000" i="1" dirty="0">
                    <a:solidFill>
                      <a:schemeClr val="bg1"/>
                    </a:solidFill>
                    <a:latin typeface="Arial" panose="020B0604020202020204" pitchFamily="34" charset="0"/>
                    <a:cs typeface="Arial" panose="020B0604020202020204" pitchFamily="34" charset="0"/>
                  </a:rPr>
                  <a:t>= </a:t>
                </a:r>
                <a:r>
                  <a:rPr lang="en-US" altLang="ko-KR" sz="2000" dirty="0">
                    <a:solidFill>
                      <a:schemeClr val="bg1"/>
                    </a:solidFill>
                    <a:latin typeface="Arial" panose="020B0604020202020204" pitchFamily="34" charset="0"/>
                    <a:cs typeface="Arial" panose="020B0604020202020204" pitchFamily="34" charset="0"/>
                  </a:rPr>
                  <a:t>the number of infectious individuals in the population at </a:t>
                </a:r>
                <a:r>
                  <a:rPr lang="en-US" altLang="ko-KR" sz="2000" i="1" dirty="0">
                    <a:solidFill>
                      <a:schemeClr val="bg1"/>
                    </a:solidFill>
                    <a:latin typeface="Arial" panose="020B0604020202020204" pitchFamily="34" charset="0"/>
                    <a:cs typeface="Arial" panose="020B0604020202020204" pitchFamily="34" charset="0"/>
                  </a:rPr>
                  <a:t>t</a:t>
                </a:r>
                <a:endParaRPr lang="ko-KR" altLang="en-US" sz="2000" dirty="0">
                  <a:solidFill>
                    <a:schemeClr val="bg1"/>
                  </a:solidFill>
                  <a:latin typeface="Arial" panose="020B0604020202020204" pitchFamily="34" charset="0"/>
                  <a:cs typeface="Arial" panose="020B0604020202020204" pitchFamily="34" charset="0"/>
                </a:endParaRPr>
              </a:p>
            </p:txBody>
          </p:sp>
        </mc:Choice>
        <mc:Fallback xmlns="">
          <p:sp>
            <p:nvSpPr>
              <p:cNvPr id="6" name="직사각형 5"/>
              <p:cNvSpPr>
                <a:spLocks noRot="1" noChangeAspect="1" noMove="1" noResize="1" noEditPoints="1" noAdjustHandles="1" noChangeArrowheads="1" noChangeShapeType="1" noTextEdit="1"/>
              </p:cNvSpPr>
              <p:nvPr/>
            </p:nvSpPr>
            <p:spPr>
              <a:xfrm>
                <a:off x="433156" y="4888571"/>
                <a:ext cx="8011405" cy="1200329"/>
              </a:xfrm>
              <a:prstGeom prst="rect">
                <a:avLst/>
              </a:prstGeom>
              <a:blipFill>
                <a:blip r:embed="rId4"/>
                <a:stretch>
                  <a:fillRect l="-761" t="-508" b="-558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smtClean="0">
                    <a:solidFill>
                      <a:schemeClr val="bg1"/>
                    </a:solidFill>
                    <a:latin typeface="Arial"/>
                    <a:cs typeface="Arial"/>
                  </a:rPr>
                  <a:t>The force of infection </a:t>
                </a:r>
                <a14:m>
                  <m:oMath xmlns:m="http://schemas.openxmlformats.org/officeDocument/2006/math">
                    <m:sSub>
                      <m:sSubPr>
                        <m:ctrlPr>
                          <a:rPr lang="en-US" altLang="ko-KR" sz="3200" i="1">
                            <a:solidFill>
                              <a:schemeClr val="bg1"/>
                            </a:solidFill>
                            <a:latin typeface="Cambria Math" panose="02040503050406030204" pitchFamily="18" charset="0"/>
                          </a:rPr>
                        </m:ctrlPr>
                      </m:sSubPr>
                      <m:e>
                        <m:r>
                          <a:rPr lang="ko-KR" altLang="en-US" sz="3200" i="1">
                            <a:solidFill>
                              <a:schemeClr val="bg1"/>
                            </a:solidFill>
                            <a:latin typeface="Cambria Math" panose="02040503050406030204" pitchFamily="18" charset="0"/>
                          </a:rPr>
                          <m:t>𝜆</m:t>
                        </m:r>
                      </m:e>
                      <m:sub>
                        <m:r>
                          <a:rPr lang="en-US" altLang="ko-KR" sz="3200" i="1">
                            <a:solidFill>
                              <a:schemeClr val="bg1"/>
                            </a:solidFill>
                            <a:latin typeface="Cambria Math" panose="02040503050406030204" pitchFamily="18" charset="0"/>
                          </a:rPr>
                          <m:t>𝑡</m:t>
                        </m:r>
                      </m:sub>
                    </m:sSub>
                  </m:oMath>
                </a14:m>
                <a:endParaRPr lang="en-US" sz="3200" spc="-5" dirty="0">
                  <a:solidFill>
                    <a:schemeClr val="bg1"/>
                  </a:solidFill>
                  <a:latin typeface="Arial"/>
                  <a:cs typeface="Arial"/>
                </a:endParaRPr>
              </a:p>
            </p:txBody>
          </p:sp>
        </mc:Choice>
        <mc:Fallback xmlns="">
          <p:sp>
            <p:nvSpPr>
              <p:cNvPr id="13" name="object 24"/>
              <p:cNvSpPr txBox="1">
                <a:spLocks noRot="1" noChangeAspect="1" noMove="1" noResize="1" noEditPoints="1" noAdjustHandles="1" noChangeArrowheads="1" noChangeShapeType="1" noTextEdit="1"/>
              </p:cNvSpPr>
              <p:nvPr/>
            </p:nvSpPr>
            <p:spPr>
              <a:xfrm>
                <a:off x="436718" y="565880"/>
                <a:ext cx="8188297" cy="504625"/>
              </a:xfrm>
              <a:prstGeom prst="rect">
                <a:avLst/>
              </a:prstGeom>
              <a:blipFill>
                <a:blip r:embed="rId5"/>
                <a:stretch>
                  <a:fillRect t="-22892" b="-46988"/>
                </a:stretch>
              </a:blipFill>
            </p:spPr>
            <p:txBody>
              <a:bodyPr/>
              <a:lstStyle/>
              <a:p>
                <a:r>
                  <a:rPr lang="ko-KR" altLang="en-US">
                    <a:noFill/>
                  </a:rPr>
                  <a:t> </a:t>
                </a:r>
              </a:p>
            </p:txBody>
          </p:sp>
        </mc:Fallback>
      </mc:AlternateContent>
      <p:sp>
        <p:nvSpPr>
          <p:cNvPr id="7" name="직사각형 6"/>
          <p:cNvSpPr/>
          <p:nvPr/>
        </p:nvSpPr>
        <p:spPr>
          <a:xfrm>
            <a:off x="437038" y="2810119"/>
            <a:ext cx="8053165" cy="424732"/>
          </a:xfrm>
          <a:prstGeom prst="rect">
            <a:avLst/>
          </a:prstGeom>
        </p:spPr>
        <p:txBody>
          <a:bodyPr wrap="square">
            <a:spAutoFit/>
          </a:bodyPr>
          <a:lstStyle/>
          <a:p>
            <a:pPr>
              <a:lnSpc>
                <a:spcPct val="120000"/>
              </a:lnSpc>
            </a:pPr>
            <a:r>
              <a:rPr lang="en-US" altLang="ko-KR" sz="2000" dirty="0">
                <a:solidFill>
                  <a:schemeClr val="bg1"/>
                </a:solidFill>
                <a:latin typeface="Arial" panose="020B0604020202020204" pitchFamily="34" charset="0"/>
                <a:cs typeface="Arial" panose="020B0604020202020204" pitchFamily="34" charset="0"/>
              </a:rPr>
              <a:t>Random mixing </a:t>
            </a:r>
            <a:r>
              <a:rPr lang="en-US" altLang="ko-KR" sz="2000" dirty="0" smtClean="0">
                <a:solidFill>
                  <a:schemeClr val="bg1"/>
                </a:solidFill>
                <a:latin typeface="Arial" panose="020B0604020202020204" pitchFamily="34" charset="0"/>
                <a:cs typeface="Arial" panose="020B0604020202020204" pitchFamily="34" charset="0"/>
              </a:rPr>
              <a:t>assumption: </a:t>
            </a:r>
            <a:r>
              <a:rPr lang="en-US" altLang="ko-KR" sz="2000" dirty="0">
                <a:solidFill>
                  <a:schemeClr val="bg1"/>
                </a:solidFill>
                <a:latin typeface="Arial" panose="020B0604020202020204" pitchFamily="34" charset="0"/>
                <a:cs typeface="Arial" panose="020B0604020202020204" pitchFamily="34" charset="0"/>
              </a:rPr>
              <a:t>mass action principle</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9" name="직사각형 8"/>
          <p:cNvSpPr/>
          <p:nvPr/>
        </p:nvSpPr>
        <p:spPr>
          <a:xfrm>
            <a:off x="4757102" y="3738025"/>
            <a:ext cx="4011993" cy="923330"/>
          </a:xfrm>
          <a:prstGeom prst="rect">
            <a:avLst/>
          </a:prstGeom>
          <a:noFill/>
          <a:ln w="12700">
            <a:noFill/>
          </a:ln>
        </p:spPr>
        <p:txBody>
          <a:bodyPr wrap="square">
            <a:spAutoFit/>
          </a:bodyPr>
          <a:lstStyle/>
          <a:p>
            <a:pPr algn="ctr"/>
            <a:r>
              <a:rPr lang="en-US" altLang="ko-KR" dirty="0">
                <a:solidFill>
                  <a:srgbClr val="0000FF"/>
                </a:solidFill>
              </a:rPr>
              <a:t>A contact that would lead to infection if it occurs between a susceptible and an infectious person</a:t>
            </a:r>
            <a:endParaRPr lang="ko-KR" altLang="en-US" dirty="0">
              <a:solidFill>
                <a:srgbClr val="0000FF"/>
              </a:solidFill>
            </a:endParaRPr>
          </a:p>
        </p:txBody>
      </p:sp>
      <p:cxnSp>
        <p:nvCxnSpPr>
          <p:cNvPr id="11" name="직선 화살표 연결선 10"/>
          <p:cNvCxnSpPr/>
          <p:nvPr/>
        </p:nvCxnSpPr>
        <p:spPr>
          <a:xfrm flipH="1">
            <a:off x="2185418" y="4242177"/>
            <a:ext cx="2452813" cy="1052199"/>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1687068" y="3408247"/>
            <a:ext cx="1956816" cy="537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4638231" y="3476024"/>
            <a:ext cx="4324259" cy="134815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51883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60"/>
          <p:cNvSpPr txBox="1"/>
          <p:nvPr/>
        </p:nvSpPr>
        <p:spPr>
          <a:xfrm>
            <a:off x="733898" y="2838487"/>
            <a:ext cx="8119921" cy="2752035"/>
          </a:xfrm>
          <a:prstGeom prst="rect">
            <a:avLst/>
          </a:prstGeom>
        </p:spPr>
        <p:txBody>
          <a:bodyPr vert="horz" wrap="square" lIns="0" tIns="25400" rIns="0" bIns="0" rtlCol="0">
            <a:spAutoFit/>
          </a:bodyPr>
          <a:lstStyle/>
          <a:p>
            <a:pPr algn="ctr">
              <a:lnSpc>
                <a:spcPct val="120000"/>
              </a:lnSpc>
            </a:pPr>
            <a:endParaRPr lang="en-US" altLang="ko-KR" sz="2000" i="1" spc="10" dirty="0" smtClean="0">
              <a:solidFill>
                <a:schemeClr val="bg1"/>
              </a:solidFill>
              <a:latin typeface="Arial" panose="020B0604020202020204" pitchFamily="34" charset="0"/>
              <a:cs typeface="Arial" panose="020B0604020202020204" pitchFamily="34" charset="0"/>
            </a:endParaRPr>
          </a:p>
          <a:p>
            <a:pPr marL="104775" marR="15240" indent="-105410">
              <a:lnSpc>
                <a:spcPct val="120000"/>
              </a:lnSpc>
              <a:spcBef>
                <a:spcPts val="150"/>
              </a:spcBef>
            </a:pPr>
            <a:r>
              <a:rPr lang="en-US" sz="2000" i="1" spc="0" dirty="0" smtClean="0">
                <a:solidFill>
                  <a:schemeClr val="bg1"/>
                </a:solidFill>
                <a:latin typeface="Arial" panose="020B0604020202020204" pitchFamily="34" charset="0"/>
                <a:cs typeface="Arial" panose="020B0604020202020204" pitchFamily="34" charset="0"/>
              </a:rPr>
              <a:t>R</a:t>
            </a:r>
            <a:r>
              <a:rPr lang="en-US" sz="2000" i="1" spc="0" baseline="-20833" dirty="0" smtClean="0">
                <a:solidFill>
                  <a:schemeClr val="bg1"/>
                </a:solidFill>
                <a:latin typeface="Arial" panose="020B0604020202020204" pitchFamily="34" charset="0"/>
                <a:cs typeface="Arial" panose="020B0604020202020204" pitchFamily="34" charset="0"/>
              </a:rPr>
              <a:t>0 </a:t>
            </a:r>
            <a:r>
              <a:rPr lang="en-US" sz="2000" spc="0" dirty="0" smtClean="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the number of secondary infections that would result from the   </a:t>
            </a:r>
          </a:p>
          <a:p>
            <a:pPr marL="104775" marR="15240" indent="-105410">
              <a:lnSpc>
                <a:spcPct val="120000"/>
              </a:lnSpc>
              <a:spcBef>
                <a:spcPts val="150"/>
              </a:spcBef>
            </a:pPr>
            <a:r>
              <a:rPr lang="en-US" sz="2000" dirty="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       introduction of an infectious </a:t>
            </a:r>
            <a:r>
              <a:rPr lang="en-US" sz="2000" spc="0" dirty="0" smtClean="0">
                <a:solidFill>
                  <a:schemeClr val="bg1"/>
                </a:solidFill>
                <a:latin typeface="Arial" panose="020B0604020202020204" pitchFamily="34" charset="0"/>
                <a:cs typeface="Arial" panose="020B0604020202020204" pitchFamily="34" charset="0"/>
              </a:rPr>
              <a:t>case </a:t>
            </a:r>
            <a:r>
              <a:rPr lang="en-US" sz="2000" dirty="0" smtClean="0">
                <a:solidFill>
                  <a:schemeClr val="bg1"/>
                </a:solidFill>
                <a:latin typeface="Arial" panose="020B0604020202020204" pitchFamily="34" charset="0"/>
                <a:cs typeface="Arial" panose="020B0604020202020204" pitchFamily="34" charset="0"/>
              </a:rPr>
              <a:t>into </a:t>
            </a:r>
            <a:r>
              <a:rPr lang="en-US" sz="2000" spc="0" dirty="0" smtClean="0">
                <a:solidFill>
                  <a:schemeClr val="bg1"/>
                </a:solidFill>
                <a:latin typeface="Arial" panose="020B0604020202020204" pitchFamily="34" charset="0"/>
                <a:cs typeface="Arial" panose="020B0604020202020204" pitchFamily="34" charset="0"/>
              </a:rPr>
              <a:t>a </a:t>
            </a:r>
            <a:r>
              <a:rPr lang="en-US" sz="2000" dirty="0" smtClean="0">
                <a:solidFill>
                  <a:schemeClr val="bg1"/>
                </a:solidFill>
                <a:latin typeface="Arial" panose="020B0604020202020204" pitchFamily="34" charset="0"/>
                <a:cs typeface="Arial" panose="020B0604020202020204" pitchFamily="34" charset="0"/>
              </a:rPr>
              <a:t>completely susceptible </a:t>
            </a:r>
          </a:p>
          <a:p>
            <a:pPr marL="104775" marR="15240" indent="-105410">
              <a:lnSpc>
                <a:spcPct val="120000"/>
              </a:lnSpc>
              <a:spcBef>
                <a:spcPts val="150"/>
              </a:spcBef>
            </a:pPr>
            <a:r>
              <a:rPr lang="en-US" sz="2000" dirty="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       population (Basic reproduction number)</a:t>
            </a:r>
          </a:p>
          <a:p>
            <a:pPr marL="104775" marR="15240" indent="-105410">
              <a:lnSpc>
                <a:spcPct val="120000"/>
              </a:lnSpc>
              <a:spcBef>
                <a:spcPts val="150"/>
              </a:spcBef>
            </a:pPr>
            <a:r>
              <a:rPr lang="en-US" altLang="ko-KR" sz="2000" i="1" dirty="0">
                <a:solidFill>
                  <a:schemeClr val="bg1"/>
                </a:solidFill>
                <a:latin typeface="Arial" panose="020B0604020202020204" pitchFamily="34" charset="0"/>
                <a:cs typeface="Arial" panose="020B0604020202020204" pitchFamily="34" charset="0"/>
              </a:rPr>
              <a:t>C</a:t>
            </a:r>
            <a:r>
              <a:rPr lang="en-US" altLang="ko-KR" sz="2000" i="1" baseline="-21367" dirty="0">
                <a:solidFill>
                  <a:schemeClr val="bg1"/>
                </a:solidFill>
                <a:latin typeface="Arial" panose="020B0604020202020204" pitchFamily="34" charset="0"/>
                <a:cs typeface="Arial" panose="020B0604020202020204" pitchFamily="34" charset="0"/>
              </a:rPr>
              <a:t>e</a:t>
            </a:r>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 the total number effective contacts of each person, in each day </a:t>
            </a:r>
          </a:p>
          <a:p>
            <a:pPr marL="104775" marR="15240" indent="-105410">
              <a:lnSpc>
                <a:spcPct val="120000"/>
              </a:lnSpc>
              <a:spcBef>
                <a:spcPts val="150"/>
              </a:spcBef>
            </a:pPr>
            <a:r>
              <a:rPr lang="en-US" sz="2000" i="1" spc="0" dirty="0" smtClean="0">
                <a:solidFill>
                  <a:schemeClr val="bg1"/>
                </a:solidFill>
                <a:latin typeface="Arial" panose="020B0604020202020204" pitchFamily="34" charset="0"/>
                <a:cs typeface="Arial" panose="020B0604020202020204" pitchFamily="34" charset="0"/>
              </a:rPr>
              <a:t>D</a:t>
            </a:r>
            <a:r>
              <a:rPr lang="en-US" sz="2000" b="1" i="1" spc="0" dirty="0" smtClean="0">
                <a:solidFill>
                  <a:schemeClr val="bg1"/>
                </a:solidFill>
                <a:latin typeface="Arial" panose="020B0604020202020204" pitchFamily="34" charset="0"/>
                <a:cs typeface="Arial" panose="020B0604020202020204" pitchFamily="34" charset="0"/>
              </a:rPr>
              <a:t> </a:t>
            </a:r>
            <a:r>
              <a:rPr lang="en-US" sz="2000" spc="0"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the duration of infectiousness, in </a:t>
            </a:r>
            <a:r>
              <a:rPr lang="en-US" sz="2000" dirty="0" smtClean="0">
                <a:solidFill>
                  <a:schemeClr val="bg1"/>
                </a:solidFill>
                <a:latin typeface="Arial" panose="020B0604020202020204" pitchFamily="34" charset="0"/>
                <a:cs typeface="Arial" panose="020B0604020202020204" pitchFamily="34" charset="0"/>
              </a:rPr>
              <a:t>days</a:t>
            </a:r>
            <a:endParaRPr lang="en-US" sz="2000" dirty="0">
              <a:solidFill>
                <a:schemeClr val="bg1"/>
              </a:solidFill>
              <a:latin typeface="Arial" panose="020B0604020202020204" pitchFamily="34" charset="0"/>
              <a:cs typeface="Arial" panose="020B0604020202020204" pitchFamily="34" charset="0"/>
            </a:endParaRPr>
          </a:p>
          <a:p>
            <a:pPr>
              <a:lnSpc>
                <a:spcPct val="120000"/>
              </a:lnSpc>
              <a:spcBef>
                <a:spcPts val="85"/>
              </a:spcBef>
            </a:pPr>
            <a:r>
              <a:rPr lang="en-US" sz="2000" i="1" spc="0" dirty="0">
                <a:solidFill>
                  <a:schemeClr val="bg1"/>
                </a:solidFill>
                <a:latin typeface="Arial" panose="020B0604020202020204" pitchFamily="34" charset="0"/>
                <a:cs typeface="Arial" panose="020B0604020202020204" pitchFamily="34" charset="0"/>
              </a:rPr>
              <a:t>N</a:t>
            </a:r>
            <a:r>
              <a:rPr lang="en-US" sz="2000" b="1" i="1" spc="0" dirty="0">
                <a:solidFill>
                  <a:schemeClr val="bg1"/>
                </a:solidFill>
                <a:latin typeface="Arial" panose="020B0604020202020204" pitchFamily="34" charset="0"/>
                <a:cs typeface="Arial" panose="020B0604020202020204" pitchFamily="34" charset="0"/>
              </a:rPr>
              <a:t> </a:t>
            </a:r>
            <a:r>
              <a:rPr lang="en-US" sz="2000" spc="0"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population </a:t>
            </a:r>
            <a:r>
              <a:rPr lang="en-US" sz="2000" dirty="0" smtClean="0">
                <a:solidFill>
                  <a:schemeClr val="bg1"/>
                </a:solidFill>
                <a:latin typeface="Arial" panose="020B0604020202020204" pitchFamily="34" charset="0"/>
                <a:cs typeface="Arial" panose="020B0604020202020204" pitchFamily="34" charset="0"/>
              </a:rPr>
              <a:t>size</a:t>
            </a:r>
            <a:endParaRPr lang="en-US" sz="20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smtClean="0">
                    <a:solidFill>
                      <a:schemeClr val="bg1"/>
                    </a:solidFill>
                    <a:latin typeface="Arial"/>
                    <a:cs typeface="Arial"/>
                  </a:rPr>
                  <a:t>Transmission rate </a:t>
                </a:r>
                <a14:m>
                  <m:oMath xmlns:m="http://schemas.openxmlformats.org/officeDocument/2006/math">
                    <m:r>
                      <a:rPr lang="ko-KR" altLang="en-US" sz="3200" i="1" spc="-5">
                        <a:solidFill>
                          <a:schemeClr val="bg1"/>
                        </a:solidFill>
                        <a:latin typeface="Cambria Math" panose="02040503050406030204" pitchFamily="18" charset="0"/>
                        <a:cs typeface="Arial"/>
                      </a:rPr>
                      <m:t>𝛽</m:t>
                    </m:r>
                  </m:oMath>
                </a14:m>
                <a:endParaRPr lang="el-GR" sz="3200" spc="-5" dirty="0">
                  <a:solidFill>
                    <a:schemeClr val="bg1"/>
                  </a:solidFill>
                  <a:latin typeface="Arial"/>
                  <a:cs typeface="Arial"/>
                </a:endParaRPr>
              </a:p>
            </p:txBody>
          </p:sp>
        </mc:Choice>
        <mc:Fallback xmlns="">
          <p:sp>
            <p:nvSpPr>
              <p:cNvPr id="6" name="object 24"/>
              <p:cNvSpPr txBox="1">
                <a:spLocks noRot="1" noChangeAspect="1" noMove="1" noResize="1" noEditPoints="1" noAdjustHandles="1" noChangeArrowheads="1" noChangeShapeType="1" noTextEdit="1"/>
              </p:cNvSpPr>
              <p:nvPr/>
            </p:nvSpPr>
            <p:spPr>
              <a:xfrm>
                <a:off x="436718" y="565880"/>
                <a:ext cx="8188297" cy="504625"/>
              </a:xfrm>
              <a:prstGeom prst="rect">
                <a:avLst/>
              </a:prstGeom>
              <a:blipFill>
                <a:blip r:embed="rId3"/>
                <a:stretch>
                  <a:fillRect t="-22892" b="-4698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직사각형 6"/>
              <p:cNvSpPr/>
              <p:nvPr/>
            </p:nvSpPr>
            <p:spPr>
              <a:xfrm>
                <a:off x="733898" y="1787435"/>
                <a:ext cx="4049698" cy="427746"/>
              </a:xfrm>
              <a:prstGeom prst="rect">
                <a:avLst/>
              </a:prstGeom>
            </p:spPr>
            <p:txBody>
              <a:bodyPr wrap="none">
                <a:spAutoFit/>
              </a:bodyPr>
              <a:lstStyle/>
              <a:p>
                <a:pPr marL="104775" marR="5080" indent="-105410">
                  <a:lnSpc>
                    <a:spcPct val="120000"/>
                  </a:lnSpc>
                  <a:spcBef>
                    <a:spcPts val="200"/>
                  </a:spcBef>
                </a:pPr>
                <a:r>
                  <a:rPr lang="en-US" altLang="ko-KR" sz="2000" spc="-5" dirty="0">
                    <a:solidFill>
                      <a:schemeClr val="bg1"/>
                    </a:solidFill>
                    <a:latin typeface="Arial" panose="020B0604020202020204" pitchFamily="34" charset="0"/>
                    <a:cs typeface="Arial" panose="020B0604020202020204" pitchFamily="34" charset="0"/>
                  </a:rPr>
                  <a:t>To estimate </a:t>
                </a:r>
                <a14:m>
                  <m:oMath xmlns:m="http://schemas.openxmlformats.org/officeDocument/2006/math">
                    <m:r>
                      <a:rPr lang="ko-KR" altLang="en-US" sz="2000" i="1" spc="-5">
                        <a:solidFill>
                          <a:schemeClr val="bg1"/>
                        </a:solidFill>
                        <a:latin typeface="Cambria Math" panose="02040503050406030204" pitchFamily="18" charset="0"/>
                        <a:cs typeface="Arial"/>
                      </a:rPr>
                      <m:t>𝛽</m:t>
                    </m:r>
                  </m:oMath>
                </a14:m>
                <a:r>
                  <a:rPr lang="en-US" altLang="ko-KR" sz="2000" i="1" dirty="0">
                    <a:solidFill>
                      <a:schemeClr val="bg1"/>
                    </a:solidFill>
                    <a:latin typeface="Arial" panose="020B0604020202020204" pitchFamily="34" charset="0"/>
                    <a:cs typeface="Arial" panose="020B0604020202020204" pitchFamily="34" charset="0"/>
                  </a:rPr>
                  <a:t> </a:t>
                </a:r>
                <a:r>
                  <a:rPr lang="en-US" altLang="ko-KR" sz="2000" spc="-5" dirty="0">
                    <a:solidFill>
                      <a:schemeClr val="bg1"/>
                    </a:solidFill>
                    <a:latin typeface="Arial" panose="020B0604020202020204" pitchFamily="34" charset="0"/>
                    <a:cs typeface="Arial" panose="020B0604020202020204" pitchFamily="34" charset="0"/>
                  </a:rPr>
                  <a:t>we use relationship</a:t>
                </a:r>
                <a:r>
                  <a:rPr lang="en-US" altLang="ko-KR" sz="2000" i="1" spc="-5" dirty="0">
                    <a:solidFill>
                      <a:schemeClr val="bg1"/>
                    </a:solidFill>
                    <a:latin typeface="Arial" panose="020B0604020202020204" pitchFamily="34" charset="0"/>
                    <a:cs typeface="Arial" panose="020B0604020202020204" pitchFamily="34" charset="0"/>
                  </a:rPr>
                  <a:t>:</a:t>
                </a:r>
                <a:endParaRPr lang="en-US" altLang="ko-KR" sz="2000" i="1" dirty="0">
                  <a:solidFill>
                    <a:schemeClr val="bg1"/>
                  </a:solidFill>
                  <a:latin typeface="Arial" panose="020B0604020202020204" pitchFamily="34" charset="0"/>
                  <a:cs typeface="Arial" panose="020B0604020202020204" pitchFamily="34" charset="0"/>
                </a:endParaRPr>
              </a:p>
            </p:txBody>
          </p:sp>
        </mc:Choice>
        <mc:Fallback xmlns="">
          <p:sp>
            <p:nvSpPr>
              <p:cNvPr id="7" name="직사각형 6"/>
              <p:cNvSpPr>
                <a:spLocks noRot="1" noChangeAspect="1" noMove="1" noResize="1" noEditPoints="1" noAdjustHandles="1" noChangeArrowheads="1" noChangeShapeType="1" noTextEdit="1"/>
              </p:cNvSpPr>
              <p:nvPr/>
            </p:nvSpPr>
            <p:spPr>
              <a:xfrm>
                <a:off x="733898" y="1787435"/>
                <a:ext cx="4049698" cy="427746"/>
              </a:xfrm>
              <a:prstGeom prst="rect">
                <a:avLst/>
              </a:prstGeom>
              <a:blipFill>
                <a:blip r:embed="rId4"/>
                <a:stretch>
                  <a:fillRect l="-1504" r="-752" b="-2571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직사각형 7"/>
              <p:cNvSpPr/>
              <p:nvPr/>
            </p:nvSpPr>
            <p:spPr>
              <a:xfrm>
                <a:off x="1621733" y="2337936"/>
                <a:ext cx="5159875" cy="461665"/>
              </a:xfrm>
              <a:prstGeom prst="rect">
                <a:avLst/>
              </a:prstGeom>
            </p:spPr>
            <p:txBody>
              <a:bodyPr wrap="none">
                <a:spAutoFit/>
              </a:bodyPr>
              <a:lstStyle/>
              <a:p>
                <a:pPr algn="ctr">
                  <a:lnSpc>
                    <a:spcPct val="120000"/>
                  </a:lnSpc>
                </a:pPr>
                <a14:m>
                  <m:oMath xmlns:m="http://schemas.openxmlformats.org/officeDocument/2006/math">
                    <m:r>
                      <a:rPr lang="ko-KR" altLang="en-US" sz="2000" i="1" spc="5">
                        <a:solidFill>
                          <a:schemeClr val="bg1"/>
                        </a:solidFill>
                        <a:latin typeface="Cambria Math" panose="02040503050406030204" pitchFamily="18" charset="0"/>
                        <a:cs typeface="Arial"/>
                      </a:rPr>
                      <m:t>𝛽</m:t>
                    </m:r>
                    <m:r>
                      <a:rPr lang="ko-KR" altLang="en-US" sz="2000" i="1" spc="5">
                        <a:solidFill>
                          <a:schemeClr val="bg1"/>
                        </a:solidFill>
                        <a:latin typeface="Cambria Math" panose="02040503050406030204" pitchFamily="18" charset="0"/>
                        <a:cs typeface="Arial"/>
                      </a:rPr>
                      <m:t> </m:t>
                    </m:r>
                  </m:oMath>
                </a14:m>
                <a:r>
                  <a:rPr lang="en-US" altLang="ko-KR" sz="2000" i="1" spc="5" dirty="0">
                    <a:solidFill>
                      <a:schemeClr val="bg1"/>
                    </a:solidFill>
                    <a:latin typeface="Arial" panose="020B0604020202020204" pitchFamily="34" charset="0"/>
                    <a:cs typeface="Arial" panose="020B0604020202020204" pitchFamily="34" charset="0"/>
                  </a:rPr>
                  <a:t>= </a:t>
                </a:r>
                <a:r>
                  <a:rPr lang="en-US" altLang="ko-KR" sz="2000" i="1" dirty="0">
                    <a:solidFill>
                      <a:schemeClr val="bg1"/>
                    </a:solidFill>
                    <a:latin typeface="Arial" panose="020B0604020202020204" pitchFamily="34" charset="0"/>
                    <a:cs typeface="Arial" panose="020B0604020202020204" pitchFamily="34" charset="0"/>
                  </a:rPr>
                  <a:t>C</a:t>
                </a:r>
                <a:r>
                  <a:rPr lang="en-US" altLang="ko-KR" sz="2000" i="1" baseline="-21367" dirty="0">
                    <a:solidFill>
                      <a:schemeClr val="bg1"/>
                    </a:solidFill>
                    <a:latin typeface="Arial" panose="020B0604020202020204" pitchFamily="34" charset="0"/>
                    <a:cs typeface="Arial" panose="020B0604020202020204" pitchFamily="34" charset="0"/>
                  </a:rPr>
                  <a:t>e </a:t>
                </a:r>
                <a:r>
                  <a:rPr lang="en-US" altLang="ko-KR" sz="2000" i="1" spc="10" dirty="0">
                    <a:solidFill>
                      <a:schemeClr val="bg1"/>
                    </a:solidFill>
                    <a:latin typeface="Arial" panose="020B0604020202020204" pitchFamily="34" charset="0"/>
                    <a:cs typeface="Arial" panose="020B0604020202020204" pitchFamily="34" charset="0"/>
                  </a:rPr>
                  <a:t>/ N</a:t>
                </a:r>
                <a:r>
                  <a:rPr lang="en-US" altLang="ko-KR" sz="2000" spc="10" dirty="0">
                    <a:solidFill>
                      <a:schemeClr val="bg1"/>
                    </a:solidFill>
                    <a:latin typeface="Arial" panose="020B0604020202020204" pitchFamily="34" charset="0"/>
                    <a:cs typeface="Arial" panose="020B0604020202020204" pitchFamily="34" charset="0"/>
                  </a:rPr>
                  <a:t>   </a:t>
                </a:r>
                <a:r>
                  <a:rPr lang="en-US" altLang="ko-KR" sz="2000" spc="5" dirty="0">
                    <a:solidFill>
                      <a:schemeClr val="bg1"/>
                    </a:solidFill>
                    <a:latin typeface="Arial" panose="020B0604020202020204" pitchFamily="34" charset="0"/>
                    <a:cs typeface="Arial" panose="020B0604020202020204" pitchFamily="34" charset="0"/>
                  </a:rPr>
                  <a:t>and  </a:t>
                </a:r>
                <a:r>
                  <a:rPr lang="en-US" altLang="ko-KR" sz="2000" dirty="0">
                    <a:solidFill>
                      <a:schemeClr val="bg1"/>
                    </a:solidFill>
                    <a:latin typeface="Arial" panose="020B0604020202020204" pitchFamily="34" charset="0"/>
                    <a:cs typeface="Arial" panose="020B0604020202020204" pitchFamily="34" charset="0"/>
                  </a:rPr>
                  <a:t> </a:t>
                </a:r>
                <a:r>
                  <a:rPr lang="en-US" altLang="ko-KR" sz="2000" i="1" dirty="0">
                    <a:solidFill>
                      <a:schemeClr val="bg1"/>
                    </a:solidFill>
                    <a:latin typeface="Arial" panose="020B0604020202020204" pitchFamily="34" charset="0"/>
                    <a:cs typeface="Arial" panose="020B0604020202020204" pitchFamily="34" charset="0"/>
                  </a:rPr>
                  <a:t>R</a:t>
                </a:r>
                <a:r>
                  <a:rPr lang="en-US" altLang="ko-KR" sz="2000" i="1" baseline="-21367" dirty="0">
                    <a:solidFill>
                      <a:schemeClr val="bg1"/>
                    </a:solidFill>
                    <a:latin typeface="Arial" panose="020B0604020202020204" pitchFamily="34" charset="0"/>
                    <a:cs typeface="Arial" panose="020B0604020202020204" pitchFamily="34" charset="0"/>
                  </a:rPr>
                  <a:t>0 </a:t>
                </a:r>
                <a:r>
                  <a:rPr lang="en-US" altLang="ko-KR" sz="2000" i="1" spc="5" dirty="0">
                    <a:solidFill>
                      <a:schemeClr val="bg1"/>
                    </a:solidFill>
                    <a:latin typeface="Arial" panose="020B0604020202020204" pitchFamily="34" charset="0"/>
                    <a:cs typeface="Arial" panose="020B0604020202020204" pitchFamily="34" charset="0"/>
                  </a:rPr>
                  <a:t>= </a:t>
                </a:r>
                <a:r>
                  <a:rPr lang="en-US" altLang="ko-KR" sz="2000" i="1" dirty="0">
                    <a:solidFill>
                      <a:schemeClr val="bg1"/>
                    </a:solidFill>
                    <a:latin typeface="Arial" panose="020B0604020202020204" pitchFamily="34" charset="0"/>
                    <a:cs typeface="Arial" panose="020B0604020202020204" pitchFamily="34" charset="0"/>
                  </a:rPr>
                  <a:t>C</a:t>
                </a:r>
                <a:r>
                  <a:rPr lang="en-US" altLang="ko-KR" sz="2000" i="1" baseline="-21367" dirty="0">
                    <a:solidFill>
                      <a:schemeClr val="bg1"/>
                    </a:solidFill>
                    <a:latin typeface="Arial" panose="020B0604020202020204" pitchFamily="34" charset="0"/>
                    <a:cs typeface="Arial" panose="020B0604020202020204" pitchFamily="34" charset="0"/>
                  </a:rPr>
                  <a:t>e </a:t>
                </a:r>
                <a:r>
                  <a:rPr lang="en-US" altLang="ko-KR" sz="2000" i="1" spc="5" dirty="0" smtClean="0">
                    <a:solidFill>
                      <a:schemeClr val="bg1"/>
                    </a:solidFill>
                    <a:latin typeface="Arial" panose="020B0604020202020204" pitchFamily="34" charset="0"/>
                    <a:cs typeface="Arial" panose="020B0604020202020204" pitchFamily="34" charset="0"/>
                  </a:rPr>
                  <a:t>D   </a:t>
                </a:r>
                <a:r>
                  <a:rPr lang="en-US" altLang="ko-KR" sz="2000" i="1" spc="10" dirty="0" smtClean="0">
                    <a:solidFill>
                      <a:schemeClr val="bg1"/>
                    </a:solidFill>
                    <a:latin typeface="Arial" panose="020B0604020202020204" pitchFamily="34" charset="0"/>
                    <a:cs typeface="Arial" panose="020B0604020202020204" pitchFamily="34" charset="0"/>
                  </a:rPr>
                  <a:t>→     </a:t>
                </a:r>
                <a:r>
                  <a:rPr lang="en-US" altLang="ko-KR" sz="2000" i="1" dirty="0" smtClean="0">
                    <a:solidFill>
                      <a:schemeClr val="bg1"/>
                    </a:solidFill>
                    <a:latin typeface="Arial" panose="020B0604020202020204" pitchFamily="34" charset="0"/>
                    <a:cs typeface="Arial" panose="020B0604020202020204" pitchFamily="34" charset="0"/>
                  </a:rPr>
                  <a:t>R</a:t>
                </a:r>
                <a:r>
                  <a:rPr lang="en-US" altLang="ko-KR" sz="2000" i="1" baseline="-21367" dirty="0" smtClean="0">
                    <a:solidFill>
                      <a:schemeClr val="bg1"/>
                    </a:solidFill>
                    <a:latin typeface="Arial" panose="020B0604020202020204" pitchFamily="34" charset="0"/>
                    <a:cs typeface="Arial" panose="020B0604020202020204" pitchFamily="34" charset="0"/>
                  </a:rPr>
                  <a:t>0  </a:t>
                </a:r>
                <a:r>
                  <a:rPr lang="en-US" altLang="ko-KR" sz="2000" i="1" spc="5" dirty="0">
                    <a:solidFill>
                      <a:schemeClr val="bg1"/>
                    </a:solidFill>
                    <a:latin typeface="Arial" panose="020B0604020202020204" pitchFamily="34" charset="0"/>
                    <a:cs typeface="Arial" panose="020B0604020202020204" pitchFamily="34" charset="0"/>
                  </a:rPr>
                  <a:t>= </a:t>
                </a:r>
                <a14:m>
                  <m:oMath xmlns:m="http://schemas.openxmlformats.org/officeDocument/2006/math">
                    <m:r>
                      <a:rPr lang="ko-KR" altLang="en-US" sz="2000" i="1" spc="5">
                        <a:solidFill>
                          <a:schemeClr val="bg1"/>
                        </a:solidFill>
                        <a:latin typeface="Cambria Math" panose="02040503050406030204" pitchFamily="18" charset="0"/>
                        <a:cs typeface="Arial"/>
                      </a:rPr>
                      <m:t>𝛽</m:t>
                    </m:r>
                  </m:oMath>
                </a14:m>
                <a:r>
                  <a:rPr lang="en-US" altLang="ko-KR" sz="2000" i="1" spc="10" dirty="0" smtClean="0">
                    <a:solidFill>
                      <a:schemeClr val="bg1"/>
                    </a:solidFill>
                    <a:latin typeface="Arial" panose="020B0604020202020204" pitchFamily="34" charset="0"/>
                    <a:cs typeface="Arial" panose="020B0604020202020204" pitchFamily="34" charset="0"/>
                  </a:rPr>
                  <a:t>ND</a:t>
                </a:r>
                <a:endParaRPr lang="en-US" altLang="ko-KR" sz="2000" i="1" baseline="-21367" dirty="0">
                  <a:solidFill>
                    <a:schemeClr val="bg1"/>
                  </a:solidFill>
                  <a:latin typeface="Arial" panose="020B0604020202020204" pitchFamily="34" charset="0"/>
                  <a:cs typeface="Arial" panose="020B0604020202020204" pitchFamily="34" charset="0"/>
                </a:endParaRPr>
              </a:p>
            </p:txBody>
          </p:sp>
        </mc:Choice>
        <mc:Fallback xmlns="">
          <p:sp>
            <p:nvSpPr>
              <p:cNvPr id="8" name="직사각형 7"/>
              <p:cNvSpPr>
                <a:spLocks noRot="1" noChangeAspect="1" noMove="1" noResize="1" noEditPoints="1" noAdjustHandles="1" noChangeArrowheads="1" noChangeShapeType="1" noTextEdit="1"/>
              </p:cNvSpPr>
              <p:nvPr/>
            </p:nvSpPr>
            <p:spPr>
              <a:xfrm>
                <a:off x="1621733" y="2337936"/>
                <a:ext cx="5159875" cy="461665"/>
              </a:xfrm>
              <a:prstGeom prst="rect">
                <a:avLst/>
              </a:prstGeom>
              <a:blipFill>
                <a:blip r:embed="rId5"/>
                <a:stretch>
                  <a:fillRect l="-118" t="-1333" r="-946" b="-17333"/>
                </a:stretch>
              </a:blipFill>
            </p:spPr>
            <p:txBody>
              <a:bodyPr/>
              <a:lstStyle/>
              <a:p>
                <a:r>
                  <a:rPr lang="ko-KR" altLang="en-US">
                    <a:noFill/>
                  </a:rPr>
                  <a:t> </a:t>
                </a:r>
              </a:p>
            </p:txBody>
          </p:sp>
        </mc:Fallback>
      </mc:AlternateContent>
      <p:sp>
        <p:nvSpPr>
          <p:cNvPr id="9" name="직사각형 8"/>
          <p:cNvSpPr/>
          <p:nvPr/>
        </p:nvSpPr>
        <p:spPr>
          <a:xfrm>
            <a:off x="5394960" y="2299716"/>
            <a:ext cx="1449324" cy="5387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57316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직사각형 2"/>
              <p:cNvSpPr/>
              <p:nvPr/>
            </p:nvSpPr>
            <p:spPr>
              <a:xfrm>
                <a:off x="436718" y="1693291"/>
                <a:ext cx="8188297" cy="4524315"/>
              </a:xfrm>
              <a:prstGeom prst="rect">
                <a:avLst/>
              </a:prstGeom>
            </p:spPr>
            <p:txBody>
              <a:bodyPr wrap="square">
                <a:spAutoFit/>
              </a:bodyPr>
              <a:lstStyle/>
              <a:p>
                <a:pPr>
                  <a:lnSpc>
                    <a:spcPct val="120000"/>
                  </a:lnSpc>
                </a:pPr>
                <a:r>
                  <a:rPr lang="en-US" altLang="ko-KR" sz="2000" dirty="0" smtClean="0">
                    <a:solidFill>
                      <a:schemeClr val="bg1"/>
                    </a:solidFill>
                    <a:latin typeface="Arial" panose="020B0604020202020204" pitchFamily="34" charset="0"/>
                    <a:cs typeface="Arial" panose="020B0604020202020204" pitchFamily="34" charset="0"/>
                  </a:rPr>
                  <a:t>Transition </a:t>
                </a:r>
                <a:r>
                  <a:rPr lang="en-US" altLang="ko-KR" sz="2000" dirty="0">
                    <a:solidFill>
                      <a:schemeClr val="bg1"/>
                    </a:solidFill>
                    <a:latin typeface="Arial" panose="020B0604020202020204" pitchFamily="34" charset="0"/>
                    <a:cs typeface="Arial" panose="020B0604020202020204" pitchFamily="34" charset="0"/>
                  </a:rPr>
                  <a:t>parameters </a:t>
                </a:r>
                <a:r>
                  <a:rPr lang="en-US" altLang="ko-KR" sz="2000" dirty="0" smtClean="0">
                    <a:solidFill>
                      <a:schemeClr val="bg1"/>
                    </a:solidFill>
                    <a:latin typeface="Arial" panose="020B0604020202020204" pitchFamily="34" charset="0"/>
                    <a:cs typeface="Arial" panose="020B0604020202020204" pitchFamily="34" charset="0"/>
                  </a:rPr>
                  <a:t>should </a:t>
                </a:r>
                <a:r>
                  <a:rPr lang="en-US" altLang="ko-KR" sz="2000" dirty="0">
                    <a:solidFill>
                      <a:schemeClr val="bg1"/>
                    </a:solidFill>
                    <a:latin typeface="Arial" panose="020B0604020202020204" pitchFamily="34" charset="0"/>
                    <a:cs typeface="Arial" panose="020B0604020202020204" pitchFamily="34" charset="0"/>
                  </a:rPr>
                  <a:t>be risks, </a:t>
                </a:r>
                <a:r>
                  <a:rPr lang="en-US" altLang="ko-KR" sz="2000" dirty="0" smtClean="0">
                    <a:solidFill>
                      <a:schemeClr val="bg1"/>
                    </a:solidFill>
                    <a:latin typeface="Arial" panose="020B0604020202020204" pitchFamily="34" charset="0"/>
                    <a:cs typeface="Arial" panose="020B0604020202020204" pitchFamily="34" charset="0"/>
                  </a:rPr>
                  <a:t>but </a:t>
                </a:r>
                <a:r>
                  <a:rPr lang="en-US" altLang="ko-KR" sz="2000" dirty="0">
                    <a:solidFill>
                      <a:schemeClr val="bg1"/>
                    </a:solidFill>
                    <a:latin typeface="Arial" panose="020B0604020202020204" pitchFamily="34" charset="0"/>
                    <a:cs typeface="Arial" panose="020B0604020202020204" pitchFamily="34" charset="0"/>
                  </a:rPr>
                  <a:t>if &lt;10%, are similar to </a:t>
                </a:r>
                <a:r>
                  <a:rPr lang="en-US" altLang="ko-KR" sz="2000" dirty="0" smtClean="0">
                    <a:solidFill>
                      <a:schemeClr val="bg1"/>
                    </a:solidFill>
                    <a:latin typeface="Arial" panose="020B0604020202020204" pitchFamily="34" charset="0"/>
                    <a:cs typeface="Arial" panose="020B0604020202020204" pitchFamily="34" charset="0"/>
                  </a:rPr>
                  <a:t>rates </a:t>
                </a:r>
                <a:endParaRPr lang="en-US" altLang="ko-KR" sz="2000" dirty="0">
                  <a:solidFill>
                    <a:schemeClr val="bg1"/>
                  </a:solidFill>
                  <a:latin typeface="Arial" panose="020B0604020202020204" pitchFamily="34" charset="0"/>
                  <a:cs typeface="Arial" panose="020B0604020202020204" pitchFamily="34" charset="0"/>
                </a:endParaRPr>
              </a:p>
              <a:p>
                <a:pPr>
                  <a:lnSpc>
                    <a:spcPct val="120000"/>
                  </a:lnSpc>
                </a:pPr>
                <a:r>
                  <a:rPr lang="en-US" altLang="ko-KR" sz="1600" dirty="0" smtClean="0">
                    <a:solidFill>
                      <a:schemeClr val="bg1"/>
                    </a:solidFill>
                    <a:latin typeface="Arial" panose="020B0604020202020204" pitchFamily="34" charset="0"/>
                    <a:cs typeface="Arial" panose="020B0604020202020204" pitchFamily="34" charset="0"/>
                  </a:rPr>
                  <a:t>(Appendix A1)  </a:t>
                </a:r>
              </a:p>
              <a:p>
                <a:pPr>
                  <a:lnSpc>
                    <a:spcPct val="120000"/>
                  </a:lnSpc>
                </a:pPr>
                <a:endParaRPr lang="en-US" altLang="ko-KR" sz="2000" dirty="0" smtClean="0">
                  <a:solidFill>
                    <a:schemeClr val="bg1"/>
                  </a:solidFill>
                  <a:latin typeface="Arial" panose="020B0604020202020204" pitchFamily="34" charset="0"/>
                  <a:cs typeface="Arial" panose="020B0604020202020204" pitchFamily="34" charset="0"/>
                </a:endParaRPr>
              </a:p>
              <a:p>
                <a:pPr>
                  <a:lnSpc>
                    <a:spcPct val="120000"/>
                  </a:lnSpc>
                </a:pPr>
                <a:r>
                  <a:rPr lang="en-US" altLang="ko-KR" sz="2000" dirty="0" smtClean="0">
                    <a:solidFill>
                      <a:schemeClr val="bg1"/>
                    </a:solidFill>
                    <a:latin typeface="Arial" panose="020B0604020202020204" pitchFamily="34" charset="0"/>
                    <a:cs typeface="Arial" panose="020B0604020202020204" pitchFamily="34" charset="0"/>
                  </a:rPr>
                  <a:t>If </a:t>
                </a:r>
                <a:r>
                  <a:rPr lang="en-US" altLang="ko-KR" sz="2000" dirty="0">
                    <a:solidFill>
                      <a:schemeClr val="bg1"/>
                    </a:solidFill>
                    <a:latin typeface="Arial" panose="020B0604020202020204" pitchFamily="34" charset="0"/>
                    <a:cs typeface="Arial" panose="020B0604020202020204" pitchFamily="34" charset="0"/>
                  </a:rPr>
                  <a:t>rate is constant, then </a:t>
                </a:r>
                <a:endParaRPr lang="en-US" altLang="ko-KR" sz="2000" dirty="0" smtClean="0">
                  <a:solidFill>
                    <a:schemeClr val="bg1"/>
                  </a:solidFill>
                  <a:latin typeface="Arial" panose="020B0604020202020204" pitchFamily="34" charset="0"/>
                  <a:cs typeface="Arial" panose="020B0604020202020204" pitchFamily="34" charset="0"/>
                </a:endParaRPr>
              </a:p>
              <a:p>
                <a:pPr>
                  <a:lnSpc>
                    <a:spcPct val="120000"/>
                  </a:lnSpc>
                </a:pPr>
                <a:endParaRPr lang="en-US" altLang="ko-KR" sz="2000" dirty="0" smtClean="0">
                  <a:solidFill>
                    <a:schemeClr val="bg1"/>
                  </a:solidFill>
                  <a:latin typeface="Arial" panose="020B0604020202020204" pitchFamily="34" charset="0"/>
                  <a:cs typeface="Arial" panose="020B0604020202020204" pitchFamily="34" charset="0"/>
                </a:endParaRPr>
              </a:p>
              <a:p>
                <a:pPr>
                  <a:lnSpc>
                    <a:spcPct val="120000"/>
                  </a:lnSpc>
                </a:pPr>
                <a:endParaRPr lang="en-US" altLang="ko-KR" sz="2000" dirty="0">
                  <a:solidFill>
                    <a:schemeClr val="bg1"/>
                  </a:solidFill>
                  <a:latin typeface="Arial" panose="020B0604020202020204" pitchFamily="34" charset="0"/>
                  <a:cs typeface="Arial" panose="020B0604020202020204" pitchFamily="34" charset="0"/>
                </a:endParaRPr>
              </a:p>
              <a:p>
                <a:pPr>
                  <a:lnSpc>
                    <a:spcPct val="120000"/>
                  </a:lnSpc>
                </a:pPr>
                <a:r>
                  <a:rPr lang="en-US" altLang="ko-KR" sz="2000" dirty="0" smtClean="0">
                    <a:solidFill>
                      <a:schemeClr val="bg1"/>
                    </a:solidFill>
                    <a:latin typeface="Arial" panose="020B0604020202020204" pitchFamily="34" charset="0"/>
                    <a:cs typeface="Arial" panose="020B0604020202020204" pitchFamily="34" charset="0"/>
                  </a:rPr>
                  <a:t>assuming that the </a:t>
                </a:r>
                <a:r>
                  <a:rPr lang="en-US" altLang="ko-KR" sz="2000" dirty="0">
                    <a:solidFill>
                      <a:schemeClr val="bg1"/>
                    </a:solidFill>
                    <a:latin typeface="Arial" panose="020B0604020202020204" pitchFamily="34" charset="0"/>
                    <a:cs typeface="Arial" panose="020B0604020202020204" pitchFamily="34" charset="0"/>
                  </a:rPr>
                  <a:t>distribution of the times to the event is </a:t>
                </a:r>
                <a:r>
                  <a:rPr lang="en-US" altLang="ko-KR" sz="2000" dirty="0" smtClean="0">
                    <a:solidFill>
                      <a:schemeClr val="bg1"/>
                    </a:solidFill>
                    <a:latin typeface="Arial" panose="020B0604020202020204" pitchFamily="34" charset="0"/>
                    <a:cs typeface="Arial" panose="020B0604020202020204" pitchFamily="34" charset="0"/>
                  </a:rPr>
                  <a:t>exponential</a:t>
                </a:r>
              </a:p>
              <a:p>
                <a:pPr>
                  <a:lnSpc>
                    <a:spcPct val="120000"/>
                  </a:lnSpc>
                </a:pPr>
                <a:r>
                  <a:rPr lang="en-US" altLang="ko-KR" sz="1600" dirty="0">
                    <a:solidFill>
                      <a:schemeClr val="bg1"/>
                    </a:solidFill>
                    <a:latin typeface="Arial" panose="020B0604020202020204" pitchFamily="34" charset="0"/>
                    <a:cs typeface="Arial" panose="020B0604020202020204" pitchFamily="34" charset="0"/>
                  </a:rPr>
                  <a:t>(Appendix </a:t>
                </a:r>
                <a:r>
                  <a:rPr lang="en-US" altLang="ko-KR" sz="1600" dirty="0" smtClean="0">
                    <a:solidFill>
                      <a:schemeClr val="bg1"/>
                    </a:solidFill>
                    <a:latin typeface="Arial" panose="020B0604020202020204" pitchFamily="34" charset="0"/>
                    <a:cs typeface="Arial" panose="020B0604020202020204" pitchFamily="34" charset="0"/>
                  </a:rPr>
                  <a:t>A2)</a:t>
                </a:r>
                <a:endParaRPr lang="en-US" altLang="ko-KR" sz="1600" dirty="0">
                  <a:solidFill>
                    <a:schemeClr val="bg1"/>
                  </a:solidFill>
                  <a:latin typeface="Arial" panose="020B0604020202020204" pitchFamily="34" charset="0"/>
                  <a:cs typeface="Arial" panose="020B0604020202020204" pitchFamily="34" charset="0"/>
                </a:endParaRPr>
              </a:p>
              <a:p>
                <a:pPr>
                  <a:lnSpc>
                    <a:spcPct val="120000"/>
                  </a:lnSpc>
                </a:pPr>
                <a:endParaRPr lang="en-US" altLang="ko-KR" sz="2000" dirty="0">
                  <a:solidFill>
                    <a:schemeClr val="bg1"/>
                  </a:solidFill>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r>
                  <a:rPr lang="en-US" altLang="ko-KR" sz="2000" dirty="0" smtClean="0">
                    <a:solidFill>
                      <a:schemeClr val="bg1"/>
                    </a:solidFill>
                    <a:latin typeface="Arial" panose="020B0604020202020204" pitchFamily="34" charset="0"/>
                    <a:cs typeface="Arial" panose="020B0604020202020204" pitchFamily="34" charset="0"/>
                  </a:rPr>
                  <a:t>rate </a:t>
                </a:r>
                <a:r>
                  <a:rPr lang="en-US" altLang="ko-KR" sz="2000" dirty="0">
                    <a:solidFill>
                      <a:schemeClr val="bg1"/>
                    </a:solidFill>
                    <a:latin typeface="Arial" panose="020B0604020202020204" pitchFamily="34" charset="0"/>
                    <a:cs typeface="Arial" panose="020B0604020202020204" pitchFamily="34" charset="0"/>
                  </a:rPr>
                  <a:t>of disease onset (</a:t>
                </a:r>
                <a14:m>
                  <m:oMath xmlns:m="http://schemas.openxmlformats.org/officeDocument/2006/math">
                    <m:r>
                      <a:rPr lang="en-US" altLang="ko-KR" sz="2000" i="1" dirty="0" smtClean="0">
                        <a:solidFill>
                          <a:schemeClr val="bg1"/>
                        </a:solidFill>
                        <a:latin typeface="Cambria Math" panose="02040503050406030204" pitchFamily="18" charset="0"/>
                      </a:rPr>
                      <m:t>𝑓</m:t>
                    </m:r>
                  </m:oMath>
                </a14:m>
                <a:r>
                  <a:rPr lang="en-US" altLang="ko-KR" sz="2000" dirty="0" smtClean="0">
                    <a:solidFill>
                      <a:schemeClr val="bg1"/>
                    </a:solidFill>
                    <a:latin typeface="Arial" panose="020B0604020202020204" pitchFamily="34" charset="0"/>
                    <a:cs typeface="Arial" panose="020B0604020202020204" pitchFamily="34" charset="0"/>
                  </a:rPr>
                  <a:t>) = 1</a:t>
                </a:r>
                <a:r>
                  <a:rPr lang="en-US" altLang="ko-KR" sz="2000" dirty="0">
                    <a:solidFill>
                      <a:schemeClr val="bg1"/>
                    </a:solidFill>
                    <a:latin typeface="Arial" panose="020B0604020202020204" pitchFamily="34" charset="0"/>
                    <a:cs typeface="Arial" panose="020B0604020202020204" pitchFamily="34" charset="0"/>
                  </a:rPr>
                  <a:t>/ </a:t>
                </a:r>
                <a:r>
                  <a:rPr lang="en-US" altLang="ko-KR" sz="2000" dirty="0" smtClean="0">
                    <a:solidFill>
                      <a:schemeClr val="bg1"/>
                    </a:solidFill>
                    <a:latin typeface="Arial" panose="020B0604020202020204" pitchFamily="34" charset="0"/>
                    <a:cs typeface="Arial" panose="020B0604020202020204" pitchFamily="34" charset="0"/>
                  </a:rPr>
                  <a:t>(average pre-infectious period)</a:t>
                </a:r>
                <a:endParaRPr lang="en-US" altLang="ko-KR" sz="2000" dirty="0">
                  <a:solidFill>
                    <a:schemeClr val="bg1"/>
                  </a:solidFill>
                  <a:latin typeface="Arial" panose="020B0604020202020204" pitchFamily="34" charset="0"/>
                  <a:cs typeface="Arial" panose="020B0604020202020204" pitchFamily="34" charset="0"/>
                </a:endParaRPr>
              </a:p>
              <a:p>
                <a:pPr marL="342900" indent="-342900">
                  <a:lnSpc>
                    <a:spcPct val="120000"/>
                  </a:lnSpc>
                  <a:buFont typeface="Arial" panose="020B0604020202020204" pitchFamily="34" charset="0"/>
                  <a:buChar char="•"/>
                </a:pPr>
                <a:r>
                  <a:rPr lang="en-US" altLang="ko-KR" sz="2000" dirty="0">
                    <a:solidFill>
                      <a:schemeClr val="bg1"/>
                    </a:solidFill>
                    <a:latin typeface="Arial" panose="020B0604020202020204" pitchFamily="34" charset="0"/>
                    <a:cs typeface="Arial" panose="020B0604020202020204" pitchFamily="34" charset="0"/>
                  </a:rPr>
                  <a:t>recovery rate </a:t>
                </a:r>
                <a:r>
                  <a:rPr lang="en-US" altLang="ko-KR" sz="2000" dirty="0" smtClean="0">
                    <a:solidFill>
                      <a:schemeClr val="bg1"/>
                    </a:solidFill>
                    <a:latin typeface="Arial" panose="020B0604020202020204" pitchFamily="34" charset="0"/>
                    <a:cs typeface="Arial" panose="020B0604020202020204" pitchFamily="34" charset="0"/>
                  </a:rPr>
                  <a:t>(</a:t>
                </a:r>
                <a14:m>
                  <m:oMath xmlns:m="http://schemas.openxmlformats.org/officeDocument/2006/math">
                    <m:r>
                      <a:rPr lang="en-US" altLang="ko-KR" sz="2000" i="1" dirty="0" smtClean="0">
                        <a:solidFill>
                          <a:schemeClr val="bg1"/>
                        </a:solidFill>
                        <a:latin typeface="Cambria Math" panose="02040503050406030204" pitchFamily="18" charset="0"/>
                      </a:rPr>
                      <m:t>𝑟</m:t>
                    </m:r>
                  </m:oMath>
                </a14:m>
                <a:r>
                  <a:rPr lang="en-US" altLang="ko-KR" sz="2000" dirty="0" smtClean="0">
                    <a:solidFill>
                      <a:schemeClr val="bg1"/>
                    </a:solidFill>
                    <a:latin typeface="Arial" panose="020B0604020202020204" pitchFamily="34" charset="0"/>
                    <a:cs typeface="Arial" panose="020B0604020202020204" pitchFamily="34" charset="0"/>
                  </a:rPr>
                  <a:t>)</a:t>
                </a:r>
                <a:r>
                  <a:rPr lang="ko-KR" altLang="en-US" sz="2000" dirty="0" smtClean="0">
                    <a:solidFill>
                      <a:schemeClr val="bg1"/>
                    </a:solidFill>
                    <a:latin typeface="Arial" panose="020B0604020202020204" pitchFamily="34" charset="0"/>
                    <a:cs typeface="Arial" panose="020B0604020202020204" pitchFamily="34" charset="0"/>
                  </a:rPr>
                  <a:t> </a:t>
                </a:r>
                <a:r>
                  <a:rPr lang="en-US" altLang="ko-KR" sz="2000" dirty="0" smtClean="0">
                    <a:solidFill>
                      <a:schemeClr val="bg1"/>
                    </a:solidFill>
                    <a:latin typeface="Arial" panose="020B0604020202020204" pitchFamily="34" charset="0"/>
                    <a:cs typeface="Arial" panose="020B0604020202020204" pitchFamily="34" charset="0"/>
                  </a:rPr>
                  <a:t>= 1</a:t>
                </a:r>
                <a:r>
                  <a:rPr lang="en-US" altLang="ko-KR" sz="2000" dirty="0">
                    <a:solidFill>
                      <a:schemeClr val="bg1"/>
                    </a:solidFill>
                    <a:latin typeface="Arial" panose="020B0604020202020204" pitchFamily="34" charset="0"/>
                    <a:cs typeface="Arial" panose="020B0604020202020204" pitchFamily="34" charset="0"/>
                  </a:rPr>
                  <a:t>/ (average </a:t>
                </a:r>
                <a:r>
                  <a:rPr lang="en-US" altLang="ko-KR" sz="2000" dirty="0" smtClean="0">
                    <a:solidFill>
                      <a:schemeClr val="bg1"/>
                    </a:solidFill>
                    <a:latin typeface="Arial" panose="020B0604020202020204" pitchFamily="34" charset="0"/>
                    <a:cs typeface="Arial" panose="020B0604020202020204" pitchFamily="34" charset="0"/>
                  </a:rPr>
                  <a:t>duration </a:t>
                </a:r>
                <a:r>
                  <a:rPr lang="en-US" altLang="ko-KR" sz="2000" dirty="0">
                    <a:solidFill>
                      <a:schemeClr val="bg1"/>
                    </a:solidFill>
                    <a:latin typeface="Arial" panose="020B0604020202020204" pitchFamily="34" charset="0"/>
                    <a:cs typeface="Arial" panose="020B0604020202020204" pitchFamily="34" charset="0"/>
                  </a:rPr>
                  <a:t>of infectiousness)</a:t>
                </a:r>
              </a:p>
              <a:p>
                <a:pPr marL="342900" indent="-342900">
                  <a:lnSpc>
                    <a:spcPct val="120000"/>
                  </a:lnSpc>
                  <a:buFont typeface="Arial" panose="020B0604020202020204" pitchFamily="34" charset="0"/>
                  <a:buChar char="•"/>
                </a:pPr>
                <a:r>
                  <a:rPr lang="en-US" altLang="ko-KR" sz="2000" dirty="0" smtClean="0">
                    <a:solidFill>
                      <a:schemeClr val="bg1"/>
                    </a:solidFill>
                    <a:latin typeface="Arial" panose="020B0604020202020204" pitchFamily="34" charset="0"/>
                    <a:cs typeface="Arial" panose="020B0604020202020204" pitchFamily="34" charset="0"/>
                  </a:rPr>
                  <a:t>mortality rate = 1</a:t>
                </a:r>
                <a:r>
                  <a:rPr lang="en-US" altLang="ko-KR" sz="2000" dirty="0">
                    <a:solidFill>
                      <a:schemeClr val="bg1"/>
                    </a:solidFill>
                    <a:latin typeface="Arial" panose="020B0604020202020204" pitchFamily="34" charset="0"/>
                    <a:cs typeface="Arial" panose="020B0604020202020204" pitchFamily="34" charset="0"/>
                  </a:rPr>
                  <a:t>/ (average life expectancy)</a:t>
                </a:r>
              </a:p>
            </p:txBody>
          </p:sp>
        </mc:Choice>
        <mc:Fallback xmlns="">
          <p:sp>
            <p:nvSpPr>
              <p:cNvPr id="3" name="직사각형 2"/>
              <p:cNvSpPr>
                <a:spLocks noRot="1" noChangeAspect="1" noMove="1" noResize="1" noEditPoints="1" noAdjustHandles="1" noChangeArrowheads="1" noChangeShapeType="1" noTextEdit="1"/>
              </p:cNvSpPr>
              <p:nvPr/>
            </p:nvSpPr>
            <p:spPr>
              <a:xfrm>
                <a:off x="436718" y="1693291"/>
                <a:ext cx="8188297" cy="4524315"/>
              </a:xfrm>
              <a:prstGeom prst="rect">
                <a:avLst/>
              </a:prstGeom>
              <a:blipFill>
                <a:blip r:embed="rId2"/>
                <a:stretch>
                  <a:fillRect l="-819" t="-1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Transition </a:t>
                </a:r>
                <a:r>
                  <a:rPr lang="en-US" sz="3200" spc="-5" dirty="0" smtClean="0">
                    <a:solidFill>
                      <a:schemeClr val="bg1"/>
                    </a:solidFill>
                    <a:latin typeface="Arial"/>
                    <a:cs typeface="Arial"/>
                  </a:rPr>
                  <a:t>parameters </a:t>
                </a:r>
                <a14:m>
                  <m:oMath xmlns:m="http://schemas.openxmlformats.org/officeDocument/2006/math">
                    <m:r>
                      <a:rPr lang="en-US" altLang="ko-KR" sz="3200" i="1" dirty="0">
                        <a:solidFill>
                          <a:schemeClr val="bg1"/>
                        </a:solidFill>
                        <a:latin typeface="Cambria Math" panose="02040503050406030204" pitchFamily="18" charset="0"/>
                      </a:rPr>
                      <m:t>𝑓</m:t>
                    </m:r>
                  </m:oMath>
                </a14:m>
                <a:r>
                  <a:rPr lang="en-US" sz="3200" spc="-5" dirty="0" smtClean="0">
                    <a:solidFill>
                      <a:schemeClr val="bg1"/>
                    </a:solidFill>
                    <a:latin typeface="Arial"/>
                    <a:cs typeface="Arial"/>
                  </a:rPr>
                  <a:t>, </a:t>
                </a:r>
                <a14:m>
                  <m:oMath xmlns:m="http://schemas.openxmlformats.org/officeDocument/2006/math">
                    <m:r>
                      <a:rPr lang="en-US" altLang="ko-KR" sz="3200" i="1" dirty="0">
                        <a:solidFill>
                          <a:schemeClr val="bg1"/>
                        </a:solidFill>
                        <a:latin typeface="Cambria Math" panose="02040503050406030204" pitchFamily="18" charset="0"/>
                      </a:rPr>
                      <m:t>𝑟</m:t>
                    </m:r>
                  </m:oMath>
                </a14:m>
                <a:endParaRPr lang="en-US" sz="3200" spc="-5" dirty="0">
                  <a:solidFill>
                    <a:schemeClr val="bg1"/>
                  </a:solidFill>
                  <a:latin typeface="Arial"/>
                  <a:cs typeface="Arial"/>
                </a:endParaRPr>
              </a:p>
            </p:txBody>
          </p:sp>
        </mc:Choice>
        <mc:Fallback xmlns="">
          <p:sp>
            <p:nvSpPr>
              <p:cNvPr id="6" name="object 24"/>
              <p:cNvSpPr txBox="1">
                <a:spLocks noRot="1" noChangeAspect="1" noMove="1" noResize="1" noEditPoints="1" noAdjustHandles="1" noChangeArrowheads="1" noChangeShapeType="1" noTextEdit="1"/>
              </p:cNvSpPr>
              <p:nvPr/>
            </p:nvSpPr>
            <p:spPr>
              <a:xfrm>
                <a:off x="436718" y="565880"/>
                <a:ext cx="8188297" cy="504625"/>
              </a:xfrm>
              <a:prstGeom prst="rect">
                <a:avLst/>
              </a:prstGeom>
              <a:blipFill>
                <a:blip r:embed="rId3"/>
                <a:stretch>
                  <a:fillRect t="-22892" b="-46988"/>
                </a:stretch>
              </a:blipFill>
            </p:spPr>
            <p:txBody>
              <a:bodyPr/>
              <a:lstStyle/>
              <a:p>
                <a:r>
                  <a:rPr lang="ko-KR" altLang="en-US">
                    <a:noFill/>
                  </a:rPr>
                  <a:t> </a:t>
                </a:r>
              </a:p>
            </p:txBody>
          </p:sp>
        </mc:Fallback>
      </mc:AlternateContent>
      <p:sp>
        <p:nvSpPr>
          <p:cNvPr id="7" name="직사각형 6"/>
          <p:cNvSpPr/>
          <p:nvPr/>
        </p:nvSpPr>
        <p:spPr>
          <a:xfrm>
            <a:off x="514442" y="3301895"/>
            <a:ext cx="7911754" cy="461665"/>
          </a:xfrm>
          <a:prstGeom prst="rect">
            <a:avLst/>
          </a:prstGeom>
          <a:ln w="12700">
            <a:solidFill>
              <a:srgbClr val="FF0000"/>
            </a:solidFill>
          </a:ln>
        </p:spPr>
        <p:txBody>
          <a:bodyPr wrap="square">
            <a:spAutoFit/>
          </a:bodyPr>
          <a:lstStyle/>
          <a:p>
            <a:pPr>
              <a:lnSpc>
                <a:spcPct val="120000"/>
              </a:lnSpc>
            </a:pPr>
            <a:r>
              <a:rPr lang="en-US" altLang="ko-KR" sz="2000" dirty="0">
                <a:solidFill>
                  <a:schemeClr val="bg1"/>
                </a:solidFill>
                <a:latin typeface="Arial" panose="020B0604020202020204" pitchFamily="34" charset="0"/>
                <a:cs typeface="Arial" panose="020B0604020202020204" pitchFamily="34" charset="0"/>
              </a:rPr>
              <a:t>average rate at which the event occurs =1/ (average time to event)</a:t>
            </a:r>
          </a:p>
        </p:txBody>
      </p:sp>
    </p:spTree>
    <p:extLst>
      <p:ext uri="{BB962C8B-B14F-4D97-AF65-F5344CB8AC3E}">
        <p14:creationId xmlns:p14="http://schemas.microsoft.com/office/powerpoint/2010/main" val="3531139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102"/>
          <p:cNvSpPr txBox="1"/>
          <p:nvPr/>
        </p:nvSpPr>
        <p:spPr>
          <a:xfrm>
            <a:off x="764168" y="1738685"/>
            <a:ext cx="7533395" cy="2068002"/>
          </a:xfrm>
          <a:prstGeom prst="rect">
            <a:avLst/>
          </a:prstGeom>
          <a:ln w="12700">
            <a:solidFill>
              <a:schemeClr val="tx1"/>
            </a:solidFill>
          </a:ln>
        </p:spPr>
        <p:txBody>
          <a:bodyPr vert="horz" wrap="square" lIns="0" tIns="31750" rIns="0" bIns="0" rtlCol="0">
            <a:spAutoFit/>
          </a:bodyPr>
          <a:lstStyle/>
          <a:p>
            <a:pPr>
              <a:lnSpc>
                <a:spcPct val="120000"/>
              </a:lnSpc>
              <a:spcBef>
                <a:spcPts val="250"/>
              </a:spcBef>
              <a:buClr>
                <a:srgbClr val="A885DF"/>
              </a:buClr>
              <a:buSzPct val="66666"/>
              <a:tabLst>
                <a:tab pos="429259" algn="l"/>
              </a:tabLst>
            </a:pPr>
            <a:r>
              <a:rPr lang="en-US" sz="2400" spc="5" dirty="0" smtClean="0">
                <a:latin typeface="Arial"/>
                <a:cs typeface="Arial"/>
              </a:rPr>
              <a:t>  </a:t>
            </a:r>
            <a:r>
              <a:rPr lang="en-US" sz="2000" spc="5" dirty="0" smtClean="0">
                <a:latin typeface="Arial"/>
                <a:cs typeface="Arial"/>
              </a:rPr>
              <a:t>Measles example</a:t>
            </a:r>
            <a:r>
              <a:rPr sz="2000" spc="5" dirty="0" smtClean="0">
                <a:latin typeface="Arial"/>
                <a:cs typeface="Arial"/>
              </a:rPr>
              <a:t>:</a:t>
            </a:r>
            <a:endParaRPr lang="en-US" sz="2000" spc="5" dirty="0" smtClean="0">
              <a:latin typeface="Arial"/>
              <a:cs typeface="Arial"/>
            </a:endParaRPr>
          </a:p>
          <a:p>
            <a:pPr marL="522900" indent="-342900">
              <a:lnSpc>
                <a:spcPct val="120000"/>
              </a:lnSpc>
              <a:spcBef>
                <a:spcPts val="250"/>
              </a:spcBef>
              <a:buSzPct val="66666"/>
              <a:buFont typeface="Arial" panose="020B0604020202020204" pitchFamily="34" charset="0"/>
              <a:buChar char="•"/>
              <a:tabLst>
                <a:tab pos="429259" algn="l"/>
              </a:tabLst>
            </a:pPr>
            <a:r>
              <a:rPr lang="en-US" altLang="ko-KR" sz="2000" spc="10" dirty="0">
                <a:latin typeface="Arial"/>
                <a:cs typeface="Arial"/>
              </a:rPr>
              <a:t>The </a:t>
            </a:r>
            <a:r>
              <a:rPr lang="en-US" altLang="ko-KR" sz="2000" spc="5" dirty="0" smtClean="0">
                <a:latin typeface="Arial"/>
                <a:cs typeface="Arial"/>
              </a:rPr>
              <a:t>population is </a:t>
            </a:r>
            <a:r>
              <a:rPr lang="en-US" altLang="ko-KR" sz="2000" i="1" dirty="0">
                <a:latin typeface="Arial"/>
                <a:cs typeface="Arial"/>
              </a:rPr>
              <a:t>100,000</a:t>
            </a:r>
            <a:endParaRPr lang="en-US" sz="2000" spc="5" dirty="0" smtClean="0">
              <a:latin typeface="Arial"/>
              <a:cs typeface="Arial"/>
            </a:endParaRPr>
          </a:p>
          <a:p>
            <a:pPr marL="540000" marR="168275" indent="-342900">
              <a:lnSpc>
                <a:spcPct val="120000"/>
              </a:lnSpc>
              <a:spcBef>
                <a:spcPts val="180"/>
              </a:spcBef>
              <a:buSzPct val="71428"/>
              <a:buFont typeface="Arial" panose="020B0604020202020204" pitchFamily="34" charset="0"/>
              <a:buChar char="•"/>
              <a:tabLst>
                <a:tab pos="495300" algn="l"/>
              </a:tabLst>
            </a:pPr>
            <a:r>
              <a:rPr lang="en-US" altLang="ko-KR" sz="2000" spc="10" dirty="0">
                <a:latin typeface="Arial"/>
                <a:cs typeface="Arial"/>
              </a:rPr>
              <a:t>The </a:t>
            </a:r>
            <a:r>
              <a:rPr lang="en-US" altLang="ko-KR" sz="2000" spc="5" dirty="0">
                <a:latin typeface="Arial"/>
                <a:cs typeface="Arial"/>
              </a:rPr>
              <a:t>pre-infectious period is </a:t>
            </a:r>
            <a:r>
              <a:rPr lang="en-US" altLang="ko-KR" sz="2000" spc="10" dirty="0">
                <a:latin typeface="Arial"/>
                <a:cs typeface="Arial"/>
              </a:rPr>
              <a:t>8</a:t>
            </a:r>
            <a:r>
              <a:rPr lang="en-US" altLang="ko-KR" sz="2000" spc="-35" dirty="0">
                <a:latin typeface="Arial"/>
                <a:cs typeface="Arial"/>
              </a:rPr>
              <a:t> </a:t>
            </a:r>
            <a:r>
              <a:rPr lang="en-US" altLang="ko-KR" sz="2000" spc="5" dirty="0">
                <a:latin typeface="Arial"/>
                <a:cs typeface="Arial"/>
              </a:rPr>
              <a:t>days</a:t>
            </a:r>
            <a:endParaRPr lang="en-US" altLang="ko-KR" sz="2000" dirty="0">
              <a:latin typeface="Arial"/>
              <a:cs typeface="Arial"/>
            </a:endParaRPr>
          </a:p>
          <a:p>
            <a:pPr marL="540000" indent="-342900">
              <a:lnSpc>
                <a:spcPct val="120000"/>
              </a:lnSpc>
              <a:spcBef>
                <a:spcPts val="215"/>
              </a:spcBef>
              <a:buSzPct val="71428"/>
              <a:buFont typeface="Arial" panose="020B0604020202020204" pitchFamily="34" charset="0"/>
              <a:buChar char="•"/>
              <a:tabLst>
                <a:tab pos="495300" algn="l"/>
              </a:tabLst>
            </a:pPr>
            <a:r>
              <a:rPr lang="en-US" altLang="ko-KR" sz="2000" spc="10" dirty="0">
                <a:latin typeface="Arial"/>
                <a:cs typeface="Arial"/>
              </a:rPr>
              <a:t>The </a:t>
            </a:r>
            <a:r>
              <a:rPr lang="en-US" altLang="ko-KR" sz="2000" spc="5" dirty="0">
                <a:latin typeface="Arial"/>
                <a:cs typeface="Arial"/>
              </a:rPr>
              <a:t>duration of infectiousness is </a:t>
            </a:r>
            <a:r>
              <a:rPr lang="en-US" altLang="ko-KR" sz="2000" spc="10" dirty="0">
                <a:latin typeface="Arial"/>
                <a:cs typeface="Arial"/>
              </a:rPr>
              <a:t>7</a:t>
            </a:r>
            <a:r>
              <a:rPr lang="en-US" altLang="ko-KR" sz="2000" spc="-45" dirty="0">
                <a:latin typeface="Arial"/>
                <a:cs typeface="Arial"/>
              </a:rPr>
              <a:t> </a:t>
            </a:r>
            <a:r>
              <a:rPr lang="en-US" altLang="ko-KR" sz="2000" spc="5" dirty="0">
                <a:latin typeface="Arial"/>
                <a:cs typeface="Arial"/>
              </a:rPr>
              <a:t>days</a:t>
            </a:r>
            <a:endParaRPr lang="en-US" altLang="ko-KR" sz="2000" dirty="0">
              <a:latin typeface="Arial"/>
              <a:cs typeface="Arial"/>
            </a:endParaRPr>
          </a:p>
          <a:p>
            <a:pPr marL="540000" indent="-342900">
              <a:lnSpc>
                <a:spcPct val="120000"/>
              </a:lnSpc>
              <a:spcBef>
                <a:spcPts val="215"/>
              </a:spcBef>
              <a:buSzPct val="71428"/>
              <a:buFont typeface="Arial" panose="020B0604020202020204" pitchFamily="34" charset="0"/>
              <a:buChar char="•"/>
              <a:tabLst>
                <a:tab pos="495300" algn="l"/>
              </a:tabLst>
            </a:pPr>
            <a:r>
              <a:rPr lang="en-US" altLang="ko-KR" sz="2000" dirty="0">
                <a:cs typeface="Arial"/>
              </a:rPr>
              <a:t>Basic reproduction number (R0) is 13</a:t>
            </a:r>
          </a:p>
        </p:txBody>
      </p:sp>
      <p:sp>
        <p:nvSpPr>
          <p:cNvPr id="5"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altLang="ko-KR" sz="3200" spc="5" dirty="0">
                <a:latin typeface="Arial"/>
                <a:cs typeface="Arial"/>
              </a:rPr>
              <a:t>Model </a:t>
            </a:r>
            <a:r>
              <a:rPr lang="en-US" altLang="ko-KR" sz="3200" spc="5" dirty="0" smtClean="0">
                <a:latin typeface="Arial"/>
                <a:cs typeface="Arial"/>
              </a:rPr>
              <a:t>quantification-measles example</a:t>
            </a:r>
            <a:endParaRPr sz="3200" dirty="0">
              <a:latin typeface="Arial"/>
              <a:cs typeface="Arial"/>
            </a:endParaRPr>
          </a:p>
        </p:txBody>
      </p:sp>
      <mc:AlternateContent xmlns:mc="http://schemas.openxmlformats.org/markup-compatibility/2006" xmlns:a14="http://schemas.microsoft.com/office/drawing/2010/main">
        <mc:Choice Requires="a14">
          <p:sp>
            <p:nvSpPr>
              <p:cNvPr id="6" name="object 102"/>
              <p:cNvSpPr txBox="1"/>
              <p:nvPr/>
            </p:nvSpPr>
            <p:spPr>
              <a:xfrm>
                <a:off x="576893" y="4246267"/>
                <a:ext cx="8397943" cy="1232389"/>
              </a:xfrm>
              <a:prstGeom prst="rect">
                <a:avLst/>
              </a:prstGeom>
              <a:ln w="12700">
                <a:noFill/>
              </a:ln>
            </p:spPr>
            <p:txBody>
              <a:bodyPr vert="horz" wrap="square" lIns="0" tIns="31750" rIns="0" bIns="0" rtlCol="0">
                <a:spAutoFit/>
              </a:bodyPr>
              <a:lstStyle/>
              <a:p>
                <a:pPr marL="522900" marR="5080" lvl="1" indent="-342900">
                  <a:lnSpc>
                    <a:spcPct val="130000"/>
                  </a:lnSpc>
                  <a:buSzPct val="71428"/>
                  <a:buFont typeface="Arial" panose="020B0604020202020204" pitchFamily="34" charset="0"/>
                  <a:buChar char="•"/>
                  <a:tabLst>
                    <a:tab pos="227329" algn="l"/>
                  </a:tabLst>
                </a:pPr>
                <a:r>
                  <a:rPr lang="ko-KR" altLang="pt-BR" sz="2000" spc="5" dirty="0" smtClean="0">
                    <a:latin typeface="Arial"/>
                    <a:cs typeface="Arial"/>
                  </a:rPr>
                  <a:t>𝛽 </a:t>
                </a:r>
                <a:r>
                  <a:rPr lang="pt-BR" altLang="ko-KR" sz="2000" spc="5" dirty="0">
                    <a:latin typeface="Arial"/>
                    <a:cs typeface="Arial"/>
                  </a:rPr>
                  <a:t>= </a:t>
                </a:r>
                <a:r>
                  <a:rPr lang="en-US" altLang="ko-KR" sz="2000" i="1" dirty="0">
                    <a:latin typeface="Arial"/>
                    <a:cs typeface="Arial"/>
                  </a:rPr>
                  <a:t>R</a:t>
                </a:r>
                <a:r>
                  <a:rPr lang="en-US" altLang="ko-KR" sz="2000" i="1" baseline="-21367" dirty="0">
                    <a:latin typeface="Arial"/>
                    <a:cs typeface="Arial"/>
                  </a:rPr>
                  <a:t>0 </a:t>
                </a:r>
                <a:r>
                  <a:rPr lang="en-US" altLang="ko-KR" sz="2000" i="1" spc="10" dirty="0">
                    <a:latin typeface="Arial"/>
                    <a:cs typeface="Arial"/>
                  </a:rPr>
                  <a:t>/ ND = </a:t>
                </a:r>
                <a:r>
                  <a:rPr lang="en-US" altLang="ko-KR" sz="2000" i="1" spc="10" dirty="0" smtClean="0">
                    <a:latin typeface="Arial"/>
                    <a:cs typeface="Arial"/>
                  </a:rPr>
                  <a:t>13/</a:t>
                </a:r>
                <a:r>
                  <a:rPr lang="en-US" altLang="ko-KR" sz="2000" spc="10" dirty="0" smtClean="0">
                    <a:latin typeface="Arial"/>
                    <a:cs typeface="Arial"/>
                  </a:rPr>
                  <a:t> </a:t>
                </a:r>
                <a:r>
                  <a:rPr lang="en-US" altLang="ko-KR" sz="2000" spc="10" dirty="0">
                    <a:latin typeface="Arial"/>
                    <a:cs typeface="Arial"/>
                  </a:rPr>
                  <a:t>(7*</a:t>
                </a:r>
                <a:r>
                  <a:rPr lang="en-US" altLang="ko-KR" sz="2000" i="1" dirty="0">
                    <a:latin typeface="Arial"/>
                    <a:cs typeface="Arial"/>
                  </a:rPr>
                  <a:t>100,000) = </a:t>
                </a:r>
                <a:r>
                  <a:rPr lang="en-US" altLang="ko-KR" sz="2000" i="1" dirty="0" smtClean="0">
                    <a:latin typeface="Arial"/>
                    <a:cs typeface="Arial"/>
                  </a:rPr>
                  <a:t>1.86</a:t>
                </a:r>
                <a:r>
                  <a:rPr lang="en-US" altLang="ko-KR" sz="2000" spc="10" dirty="0" smtClean="0">
                    <a:latin typeface="Arial"/>
                    <a:cs typeface="Arial"/>
                  </a:rPr>
                  <a:t>*10</a:t>
                </a:r>
                <a:r>
                  <a:rPr lang="en-US" altLang="ko-KR" sz="2000" spc="10" baseline="30000" dirty="0" smtClean="0">
                    <a:latin typeface="Arial"/>
                    <a:cs typeface="Arial"/>
                  </a:rPr>
                  <a:t>-5</a:t>
                </a:r>
                <a:endParaRPr lang="en-US" altLang="ko-KR" sz="2000" i="1" spc="10" baseline="30000" dirty="0">
                  <a:latin typeface="Arial"/>
                  <a:cs typeface="Arial"/>
                </a:endParaRPr>
              </a:p>
              <a:p>
                <a:pPr marL="522900" marR="5080" lvl="1" indent="-342900">
                  <a:lnSpc>
                    <a:spcPct val="130000"/>
                  </a:lnSpc>
                  <a:buSzPct val="71428"/>
                  <a:buFont typeface="Arial" panose="020B0604020202020204" pitchFamily="34" charset="0"/>
                  <a:buChar char="•"/>
                  <a:tabLst>
                    <a:tab pos="227329" algn="l"/>
                  </a:tabLst>
                </a:pPr>
                <a:r>
                  <a:rPr lang="en-US" altLang="ko-KR" sz="2000" dirty="0" smtClean="0">
                    <a:solidFill>
                      <a:schemeClr val="tx1"/>
                    </a:solidFill>
                    <a:latin typeface="Arial" panose="020B0604020202020204" pitchFamily="34" charset="0"/>
                    <a:cs typeface="Arial" panose="020B0604020202020204" pitchFamily="34" charset="0"/>
                  </a:rPr>
                  <a:t>rate </a:t>
                </a:r>
                <a:r>
                  <a:rPr lang="en-US" altLang="ko-KR" sz="2000" dirty="0">
                    <a:solidFill>
                      <a:schemeClr val="tx1"/>
                    </a:solidFill>
                    <a:latin typeface="Arial" panose="020B0604020202020204" pitchFamily="34" charset="0"/>
                    <a:cs typeface="Arial" panose="020B0604020202020204" pitchFamily="34" charset="0"/>
                  </a:rPr>
                  <a:t>of disease onset (</a:t>
                </a:r>
                <a14:m>
                  <m:oMath xmlns:m="http://schemas.openxmlformats.org/officeDocument/2006/math">
                    <m:r>
                      <a:rPr lang="ko-KR" altLang="en-US" sz="2000" i="1" dirty="0">
                        <a:solidFill>
                          <a:schemeClr val="tx1"/>
                        </a:solidFill>
                        <a:latin typeface="Cambria Math" panose="02040503050406030204" pitchFamily="18" charset="0"/>
                      </a:rPr>
                      <m:t>𝑓</m:t>
                    </m:r>
                  </m:oMath>
                </a14:m>
                <a:r>
                  <a:rPr lang="en-US" altLang="ko-KR" sz="2000" dirty="0">
                    <a:solidFill>
                      <a:schemeClr val="tx1"/>
                    </a:solidFill>
                    <a:latin typeface="Arial" panose="020B0604020202020204" pitchFamily="34" charset="0"/>
                    <a:cs typeface="Arial" panose="020B0604020202020204" pitchFamily="34" charset="0"/>
                  </a:rPr>
                  <a:t>) </a:t>
                </a:r>
                <a:r>
                  <a:rPr lang="en-US" altLang="ko-KR" sz="2000" dirty="0" smtClean="0">
                    <a:solidFill>
                      <a:schemeClr val="tx1"/>
                    </a:solidFill>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1/ (average pre-infectious period</a:t>
                </a:r>
                <a:r>
                  <a:rPr lang="en-US" altLang="ko-KR" sz="2000" dirty="0" smtClean="0">
                    <a:latin typeface="Arial" panose="020B0604020202020204" pitchFamily="34" charset="0"/>
                    <a:cs typeface="Arial" panose="020B0604020202020204" pitchFamily="34" charset="0"/>
                  </a:rPr>
                  <a:t>) = 1/8</a:t>
                </a:r>
                <a:endParaRPr lang="en-US" altLang="ko-KR" sz="2000" dirty="0" smtClean="0">
                  <a:solidFill>
                    <a:schemeClr val="tx1"/>
                  </a:solidFill>
                  <a:latin typeface="Arial" panose="020B0604020202020204" pitchFamily="34" charset="0"/>
                  <a:cs typeface="Arial" panose="020B0604020202020204" pitchFamily="34" charset="0"/>
                </a:endParaRPr>
              </a:p>
              <a:p>
                <a:pPr marL="522900" marR="5080" lvl="1" indent="-342900">
                  <a:lnSpc>
                    <a:spcPct val="130000"/>
                  </a:lnSpc>
                  <a:buSzPct val="71428"/>
                  <a:buFont typeface="Arial" panose="020B0604020202020204" pitchFamily="34" charset="0"/>
                  <a:buChar char="•"/>
                  <a:tabLst>
                    <a:tab pos="227329" algn="l"/>
                  </a:tabLst>
                </a:pPr>
                <a:r>
                  <a:rPr lang="en-US" altLang="ko-KR" sz="2000" dirty="0" smtClean="0">
                    <a:solidFill>
                      <a:schemeClr val="tx1"/>
                    </a:solidFill>
                    <a:latin typeface="Arial" panose="020B0604020202020204" pitchFamily="34" charset="0"/>
                    <a:cs typeface="Arial" panose="020B0604020202020204" pitchFamily="34" charset="0"/>
                  </a:rPr>
                  <a:t>recovery rate (</a:t>
                </a:r>
                <a14:m>
                  <m:oMath xmlns:m="http://schemas.openxmlformats.org/officeDocument/2006/math">
                    <m:r>
                      <a:rPr lang="ko-KR" altLang="en-US" sz="2000" i="1" dirty="0">
                        <a:solidFill>
                          <a:schemeClr val="tx1"/>
                        </a:solidFill>
                        <a:latin typeface="Cambria Math" panose="02040503050406030204" pitchFamily="18" charset="0"/>
                      </a:rPr>
                      <m:t>𝑟</m:t>
                    </m:r>
                  </m:oMath>
                </a14:m>
                <a:r>
                  <a:rPr lang="en-US" altLang="ko-KR" sz="2000" dirty="0">
                    <a:solidFill>
                      <a:schemeClr val="tx1"/>
                    </a:solidFill>
                    <a:latin typeface="Arial" panose="020B0604020202020204" pitchFamily="34" charset="0"/>
                    <a:cs typeface="Arial" panose="020B0604020202020204" pitchFamily="34" charset="0"/>
                  </a:rPr>
                  <a:t>) </a:t>
                </a:r>
                <a:r>
                  <a:rPr lang="en-US" altLang="ko-KR" sz="2000" dirty="0" smtClean="0">
                    <a:solidFill>
                      <a:schemeClr val="tx1"/>
                    </a:solidFill>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1/ (average duration of </a:t>
                </a:r>
                <a:r>
                  <a:rPr lang="en-US" altLang="ko-KR" sz="2000" dirty="0" smtClean="0">
                    <a:latin typeface="Arial" panose="020B0604020202020204" pitchFamily="34" charset="0"/>
                    <a:cs typeface="Arial" panose="020B0604020202020204" pitchFamily="34" charset="0"/>
                  </a:rPr>
                  <a:t>infectiousness) = </a:t>
                </a:r>
                <a:r>
                  <a:rPr lang="en-US" altLang="ko-KR" sz="2000" dirty="0" smtClean="0">
                    <a:solidFill>
                      <a:schemeClr val="tx1"/>
                    </a:solidFill>
                    <a:latin typeface="Arial" panose="020B0604020202020204" pitchFamily="34" charset="0"/>
                    <a:cs typeface="Arial" panose="020B0604020202020204" pitchFamily="34" charset="0"/>
                  </a:rPr>
                  <a:t>1/7</a:t>
                </a:r>
                <a:endParaRPr lang="en-US" altLang="ko-KR" sz="2000" i="1" spc="10" baseline="30000" dirty="0">
                  <a:solidFill>
                    <a:schemeClr val="tx1"/>
                  </a:solidFill>
                  <a:latin typeface="Arial" panose="020B0604020202020204" pitchFamily="34" charset="0"/>
                  <a:cs typeface="Arial" panose="020B0604020202020204" pitchFamily="34" charset="0"/>
                </a:endParaRPr>
              </a:p>
            </p:txBody>
          </p:sp>
        </mc:Choice>
        <mc:Fallback xmlns="">
          <p:sp>
            <p:nvSpPr>
              <p:cNvPr id="6" name="object 102"/>
              <p:cNvSpPr txBox="1">
                <a:spLocks noRot="1" noChangeAspect="1" noMove="1" noResize="1" noEditPoints="1" noAdjustHandles="1" noChangeArrowheads="1" noChangeShapeType="1" noTextEdit="1"/>
              </p:cNvSpPr>
              <p:nvPr/>
            </p:nvSpPr>
            <p:spPr>
              <a:xfrm>
                <a:off x="576893" y="4246267"/>
                <a:ext cx="8397943" cy="1232389"/>
              </a:xfrm>
              <a:prstGeom prst="rect">
                <a:avLst/>
              </a:prstGeom>
              <a:blipFill>
                <a:blip r:embed="rId2"/>
                <a:stretch>
                  <a:fillRect b="-8416"/>
                </a:stretch>
              </a:blipFill>
              <a:ln w="12700">
                <a:noFill/>
              </a:ln>
            </p:spPr>
            <p:txBody>
              <a:bodyPr/>
              <a:lstStyle/>
              <a:p>
                <a:r>
                  <a:rPr lang="ko-KR" altLang="en-US">
                    <a:noFill/>
                  </a:rPr>
                  <a:t> </a:t>
                </a:r>
              </a:p>
            </p:txBody>
          </p:sp>
        </mc:Fallback>
      </mc:AlternateContent>
    </p:spTree>
    <p:extLst>
      <p:ext uri="{BB962C8B-B14F-4D97-AF65-F5344CB8AC3E}">
        <p14:creationId xmlns:p14="http://schemas.microsoft.com/office/powerpoint/2010/main" val="375475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직사각형 5"/>
          <p:cNvSpPr/>
          <p:nvPr/>
        </p:nvSpPr>
        <p:spPr>
          <a:xfrm>
            <a:off x="835562" y="1579957"/>
            <a:ext cx="3407080"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Arial" panose="020B0604020202020204" pitchFamily="34" charset="0"/>
                <a:cs typeface="Arial" panose="020B0604020202020204" pitchFamily="34" charset="0"/>
              </a:rPr>
              <a:t>Identify the question</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15" name="직사각형 14"/>
          <p:cNvSpPr/>
          <p:nvPr/>
        </p:nvSpPr>
        <p:spPr>
          <a:xfrm>
            <a:off x="1388796" y="2160138"/>
            <a:ext cx="3407080"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Arial" panose="020B0604020202020204" pitchFamily="34" charset="0"/>
                <a:cs typeface="Arial" panose="020B0604020202020204" pitchFamily="34" charset="0"/>
              </a:rPr>
              <a:t>Identify existing knowledge</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23" name="직사각형 22"/>
          <p:cNvSpPr/>
          <p:nvPr/>
        </p:nvSpPr>
        <p:spPr>
          <a:xfrm>
            <a:off x="2039600" y="2727792"/>
            <a:ext cx="3407080"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Arial" panose="020B0604020202020204" pitchFamily="34" charset="0"/>
                <a:cs typeface="Arial" panose="020B0604020202020204" pitchFamily="34" charset="0"/>
              </a:rPr>
              <a:t>Choose model structure</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24" name="직사각형 23"/>
          <p:cNvSpPr/>
          <p:nvPr/>
        </p:nvSpPr>
        <p:spPr>
          <a:xfrm>
            <a:off x="2641398" y="3295446"/>
            <a:ext cx="3407080"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Arial" panose="020B0604020202020204" pitchFamily="34" charset="0"/>
                <a:cs typeface="Arial" panose="020B0604020202020204" pitchFamily="34" charset="0"/>
              </a:rPr>
              <a:t>Choose modelling method</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25" name="직사각형 24"/>
          <p:cNvSpPr/>
          <p:nvPr/>
        </p:nvSpPr>
        <p:spPr>
          <a:xfrm>
            <a:off x="3194632" y="3875627"/>
            <a:ext cx="3407080"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Arial" panose="020B0604020202020204" pitchFamily="34" charset="0"/>
                <a:cs typeface="Arial" panose="020B0604020202020204" pitchFamily="34" charset="0"/>
              </a:rPr>
              <a:t>Model quantification</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26" name="직사각형 25"/>
          <p:cNvSpPr/>
          <p:nvPr/>
        </p:nvSpPr>
        <p:spPr>
          <a:xfrm>
            <a:off x="3845436" y="4443281"/>
            <a:ext cx="3407080"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Arial" panose="020B0604020202020204" pitchFamily="34" charset="0"/>
                <a:cs typeface="Arial" panose="020B0604020202020204" pitchFamily="34" charset="0"/>
              </a:rPr>
              <a:t>Model validation </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27" name="직사각형 26"/>
          <p:cNvSpPr/>
          <p:nvPr/>
        </p:nvSpPr>
        <p:spPr>
          <a:xfrm>
            <a:off x="4507775" y="5043953"/>
            <a:ext cx="3407080"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Arial" panose="020B0604020202020204" pitchFamily="34" charset="0"/>
                <a:cs typeface="Arial" panose="020B0604020202020204" pitchFamily="34" charset="0"/>
              </a:rPr>
              <a:t>Prediction and optimization</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28" name="직사각형 27"/>
          <p:cNvSpPr/>
          <p:nvPr/>
        </p:nvSpPr>
        <p:spPr>
          <a:xfrm>
            <a:off x="5061009" y="5624134"/>
            <a:ext cx="3407080"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Arial" panose="020B0604020202020204" pitchFamily="34" charset="0"/>
                <a:cs typeface="Arial" panose="020B0604020202020204" pitchFamily="34" charset="0"/>
              </a:rPr>
              <a:t>Decision making</a:t>
            </a:r>
            <a:endParaRPr lang="ko-KR" altLang="en-US" sz="2000" dirty="0">
              <a:solidFill>
                <a:schemeClr val="bg1"/>
              </a:solidFill>
              <a:latin typeface="Arial" panose="020B0604020202020204" pitchFamily="34" charset="0"/>
              <a:cs typeface="Arial" panose="020B0604020202020204" pitchFamily="34" charset="0"/>
            </a:endParaRPr>
          </a:p>
        </p:txBody>
      </p:sp>
      <p:sp>
        <p:nvSpPr>
          <p:cNvPr id="21"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Model development steps</a:t>
            </a:r>
          </a:p>
        </p:txBody>
      </p:sp>
    </p:spTree>
    <p:extLst>
      <p:ext uri="{BB962C8B-B14F-4D97-AF65-F5344CB8AC3E}">
        <p14:creationId xmlns:p14="http://schemas.microsoft.com/office/powerpoint/2010/main" val="3183290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직사각형 4"/>
          <p:cNvSpPr/>
          <p:nvPr/>
        </p:nvSpPr>
        <p:spPr>
          <a:xfrm>
            <a:off x="841309" y="1610638"/>
            <a:ext cx="7133574" cy="1200329"/>
          </a:xfrm>
          <a:prstGeom prst="rect">
            <a:avLst/>
          </a:prstGeom>
        </p:spPr>
        <p:txBody>
          <a:bodyPr wrap="square">
            <a:spAutoFit/>
          </a:bodyPr>
          <a:lstStyle/>
          <a:p>
            <a:pPr>
              <a:lnSpc>
                <a:spcPct val="120000"/>
              </a:lnSpc>
            </a:pPr>
            <a:r>
              <a:rPr lang="en-US" altLang="ko-KR" sz="2000" dirty="0" smtClean="0">
                <a:solidFill>
                  <a:schemeClr val="bg1"/>
                </a:solidFill>
                <a:latin typeface="Arial" panose="020B0604020202020204" pitchFamily="34" charset="0"/>
                <a:cs typeface="Arial" panose="020B0604020202020204" pitchFamily="34" charset="0"/>
              </a:rPr>
              <a:t>Check </a:t>
            </a:r>
            <a:r>
              <a:rPr lang="en-US" altLang="ko-KR" sz="2000" dirty="0">
                <a:solidFill>
                  <a:schemeClr val="bg1"/>
                </a:solidFill>
                <a:latin typeface="Arial" panose="020B0604020202020204" pitchFamily="34" charset="0"/>
                <a:cs typeface="Arial" panose="020B0604020202020204" pitchFamily="34" charset="0"/>
              </a:rPr>
              <a:t>outputs against independent data sets</a:t>
            </a:r>
          </a:p>
          <a:p>
            <a:pPr marL="342900" indent="-342900">
              <a:lnSpc>
                <a:spcPct val="120000"/>
              </a:lnSpc>
              <a:buFont typeface="Arial" panose="020B0604020202020204" pitchFamily="34" charset="0"/>
              <a:buChar char="•"/>
            </a:pPr>
            <a:r>
              <a:rPr lang="en-US" altLang="ko-KR" sz="2000" dirty="0" smtClean="0">
                <a:solidFill>
                  <a:schemeClr val="bg1"/>
                </a:solidFill>
                <a:latin typeface="Arial" panose="020B0604020202020204" pitchFamily="34" charset="0"/>
                <a:cs typeface="Arial" panose="020B0604020202020204" pitchFamily="34" charset="0"/>
              </a:rPr>
              <a:t>Daily </a:t>
            </a:r>
            <a:r>
              <a:rPr lang="en-US" altLang="ko-KR" sz="2000" dirty="0">
                <a:solidFill>
                  <a:schemeClr val="bg1"/>
                </a:solidFill>
                <a:latin typeface="Arial" panose="020B0604020202020204" pitchFamily="34" charset="0"/>
                <a:cs typeface="Arial" panose="020B0604020202020204" pitchFamily="34" charset="0"/>
              </a:rPr>
              <a:t>numbers of cases reported</a:t>
            </a:r>
          </a:p>
          <a:p>
            <a:pPr marL="342900" indent="-342900">
              <a:lnSpc>
                <a:spcPct val="120000"/>
              </a:lnSpc>
              <a:buFont typeface="Arial" panose="020B0604020202020204" pitchFamily="34" charset="0"/>
              <a:buChar char="•"/>
            </a:pPr>
            <a:r>
              <a:rPr lang="en-US" altLang="ko-KR" sz="2000" dirty="0" err="1" smtClean="0">
                <a:solidFill>
                  <a:schemeClr val="bg1"/>
                </a:solidFill>
                <a:latin typeface="Arial" panose="020B0604020202020204" pitchFamily="34" charset="0"/>
                <a:cs typeface="Arial" panose="020B0604020202020204" pitchFamily="34" charset="0"/>
              </a:rPr>
              <a:t>Seroprevalence</a:t>
            </a:r>
            <a:r>
              <a:rPr lang="en-US" altLang="ko-KR" sz="2000" dirty="0" smtClean="0">
                <a:solidFill>
                  <a:schemeClr val="bg1"/>
                </a:solidFill>
                <a:latin typeface="Arial" panose="020B0604020202020204" pitchFamily="34" charset="0"/>
                <a:cs typeface="Arial" panose="020B0604020202020204" pitchFamily="34" charset="0"/>
              </a:rPr>
              <a:t> </a:t>
            </a:r>
            <a:r>
              <a:rPr lang="en-US" altLang="ko-KR" sz="2000" dirty="0">
                <a:solidFill>
                  <a:schemeClr val="bg1"/>
                </a:solidFill>
                <a:latin typeface="Arial" panose="020B0604020202020204" pitchFamily="34" charset="0"/>
                <a:cs typeface="Arial" panose="020B0604020202020204" pitchFamily="34" charset="0"/>
              </a:rPr>
              <a:t>of </a:t>
            </a:r>
            <a:r>
              <a:rPr lang="en-US" altLang="ko-KR" sz="2000" dirty="0" smtClean="0">
                <a:solidFill>
                  <a:schemeClr val="bg1"/>
                </a:solidFill>
                <a:latin typeface="Arial" panose="020B0604020202020204" pitchFamily="34" charset="0"/>
                <a:cs typeface="Arial" panose="020B0604020202020204" pitchFamily="34" charset="0"/>
              </a:rPr>
              <a:t>infection</a:t>
            </a:r>
            <a:endParaRPr lang="en-US" altLang="ko-KR" sz="2000" dirty="0">
              <a:solidFill>
                <a:schemeClr val="bg1"/>
              </a:solidFill>
              <a:latin typeface="Arial" panose="020B0604020202020204" pitchFamily="34" charset="0"/>
              <a:cs typeface="Arial" panose="020B0604020202020204" pitchFamily="34" charset="0"/>
            </a:endParaRPr>
          </a:p>
        </p:txBody>
      </p:sp>
      <p:sp>
        <p:nvSpPr>
          <p:cNvPr id="6"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Model validation</a:t>
            </a:r>
          </a:p>
        </p:txBody>
      </p:sp>
      <p:pic>
        <p:nvPicPr>
          <p:cNvPr id="7" name="그림 6"/>
          <p:cNvPicPr/>
          <p:nvPr/>
        </p:nvPicPr>
        <p:blipFill>
          <a:blip r:embed="rId3">
            <a:extLst>
              <a:ext uri="{28A0092B-C50C-407E-A947-70E740481C1C}">
                <a14:useLocalDpi xmlns:a14="http://schemas.microsoft.com/office/drawing/2010/main" val="0"/>
              </a:ext>
            </a:extLst>
          </a:blip>
          <a:stretch>
            <a:fillRect/>
          </a:stretch>
        </p:blipFill>
        <p:spPr>
          <a:xfrm>
            <a:off x="5077158" y="3271461"/>
            <a:ext cx="3182112" cy="2520000"/>
          </a:xfrm>
          <a:prstGeom prst="rect">
            <a:avLst/>
          </a:prstGeom>
        </p:spPr>
      </p:pic>
      <p:pic>
        <p:nvPicPr>
          <p:cNvPr id="8" name="그림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001" y="3361461"/>
            <a:ext cx="4222133" cy="2340000"/>
          </a:xfrm>
          <a:prstGeom prst="rect">
            <a:avLst/>
          </a:prstGeom>
        </p:spPr>
      </p:pic>
      <p:sp>
        <p:nvSpPr>
          <p:cNvPr id="10" name="직사각형 9"/>
          <p:cNvSpPr/>
          <p:nvPr/>
        </p:nvSpPr>
        <p:spPr>
          <a:xfrm>
            <a:off x="1120266" y="5791461"/>
            <a:ext cx="3509294" cy="307777"/>
          </a:xfrm>
          <a:prstGeom prst="rect">
            <a:avLst/>
          </a:prstGeom>
        </p:spPr>
        <p:txBody>
          <a:bodyPr wrap="none">
            <a:spAutoFit/>
          </a:bodyPr>
          <a:lstStyle/>
          <a:p>
            <a:r>
              <a:rPr lang="en-US" altLang="ko-KR" sz="1400" dirty="0" smtClean="0">
                <a:solidFill>
                  <a:schemeClr val="bg1"/>
                </a:solidFill>
                <a:latin typeface="Arial" panose="020B0604020202020204" pitchFamily="34" charset="0"/>
                <a:cs typeface="Arial" panose="020B0604020202020204" pitchFamily="34" charset="0"/>
              </a:rPr>
              <a:t>Cumulative </a:t>
            </a:r>
            <a:r>
              <a:rPr lang="en-US" altLang="ko-KR" sz="1400" dirty="0">
                <a:solidFill>
                  <a:schemeClr val="bg1"/>
                </a:solidFill>
                <a:latin typeface="Arial" panose="020B0604020202020204" pitchFamily="34" charset="0"/>
                <a:cs typeface="Arial" panose="020B0604020202020204" pitchFamily="34" charset="0"/>
              </a:rPr>
              <a:t>confirmed cases </a:t>
            </a:r>
            <a:r>
              <a:rPr lang="en-US" altLang="ko-KR" sz="1400" dirty="0" smtClean="0">
                <a:solidFill>
                  <a:schemeClr val="bg1"/>
                </a:solidFill>
                <a:latin typeface="Arial" panose="020B0604020202020204" pitchFamily="34" charset="0"/>
                <a:cs typeface="Arial" panose="020B0604020202020204" pitchFamily="34" charset="0"/>
              </a:rPr>
              <a:t>of COVID-19</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11" name="직사각형 10"/>
          <p:cNvSpPr/>
          <p:nvPr/>
        </p:nvSpPr>
        <p:spPr>
          <a:xfrm>
            <a:off x="5077158" y="5791461"/>
            <a:ext cx="3230372" cy="307777"/>
          </a:xfrm>
          <a:prstGeom prst="rect">
            <a:avLst/>
          </a:prstGeom>
        </p:spPr>
        <p:txBody>
          <a:bodyPr wrap="none">
            <a:spAutoFit/>
          </a:bodyPr>
          <a:lstStyle/>
          <a:p>
            <a:r>
              <a:rPr lang="en-US" altLang="ko-KR" sz="1400" dirty="0" smtClean="0">
                <a:solidFill>
                  <a:schemeClr val="bg1"/>
                </a:solidFill>
                <a:latin typeface="Arial" panose="020B0604020202020204" pitchFamily="34" charset="0"/>
                <a:ea typeface="맑은 고딕" panose="020B0503020000020004" pitchFamily="50" charset="-127"/>
                <a:cs typeface="Arial" panose="020B0604020202020204" pitchFamily="34" charset="0"/>
              </a:rPr>
              <a:t>Age-specific VZV </a:t>
            </a:r>
            <a:r>
              <a:rPr lang="en-US" altLang="ko-KR" sz="1400" dirty="0" err="1">
                <a:solidFill>
                  <a:schemeClr val="bg1"/>
                </a:solidFill>
                <a:latin typeface="Arial" panose="020B0604020202020204" pitchFamily="34" charset="0"/>
                <a:ea typeface="맑은 고딕" panose="020B0503020000020004" pitchFamily="50" charset="-127"/>
                <a:cs typeface="Arial" panose="020B0604020202020204" pitchFamily="34" charset="0"/>
              </a:rPr>
              <a:t>seroprevalence</a:t>
            </a:r>
            <a:r>
              <a:rPr lang="en-US" altLang="ko-KR" sz="1400" dirty="0">
                <a:solidFill>
                  <a:schemeClr val="bg1"/>
                </a:solidFill>
                <a:latin typeface="Arial" panose="020B0604020202020204" pitchFamily="34" charset="0"/>
                <a:ea typeface="맑은 고딕" panose="020B0503020000020004" pitchFamily="50" charset="-127"/>
                <a:cs typeface="Arial" panose="020B0604020202020204" pitchFamily="34" charset="0"/>
              </a:rPr>
              <a:t> data</a:t>
            </a:r>
            <a:endParaRPr lang="ko-KR" alt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798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직사각형 2"/>
          <p:cNvSpPr/>
          <p:nvPr/>
        </p:nvSpPr>
        <p:spPr>
          <a:xfrm>
            <a:off x="772728" y="1575791"/>
            <a:ext cx="7195979" cy="830997"/>
          </a:xfrm>
          <a:prstGeom prst="rect">
            <a:avLst/>
          </a:prstGeom>
        </p:spPr>
        <p:txBody>
          <a:bodyPr wrap="square">
            <a:spAutoFit/>
          </a:bodyPr>
          <a:lstStyle/>
          <a:p>
            <a:pPr>
              <a:lnSpc>
                <a:spcPct val="120000"/>
              </a:lnSpc>
            </a:pPr>
            <a:r>
              <a:rPr lang="en-US" altLang="ko-KR" sz="2000" dirty="0" smtClean="0">
                <a:solidFill>
                  <a:schemeClr val="bg1"/>
                </a:solidFill>
                <a:latin typeface="Arial" panose="020B0604020202020204" pitchFamily="34" charset="0"/>
                <a:cs typeface="Arial" panose="020B0604020202020204" pitchFamily="34" charset="0"/>
              </a:rPr>
              <a:t>Prediction will depend on the model assumptions</a:t>
            </a:r>
          </a:p>
          <a:p>
            <a:pPr>
              <a:lnSpc>
                <a:spcPct val="120000"/>
              </a:lnSpc>
            </a:pPr>
            <a:r>
              <a:rPr lang="en-US" altLang="ko-KR" sz="2000" dirty="0" smtClean="0">
                <a:solidFill>
                  <a:schemeClr val="bg1"/>
                </a:solidFill>
                <a:latin typeface="Arial" panose="020B0604020202020204" pitchFamily="34" charset="0"/>
                <a:cs typeface="Arial" panose="020B0604020202020204" pitchFamily="34" charset="0"/>
              </a:rPr>
              <a:t>→ Use </a:t>
            </a:r>
            <a:r>
              <a:rPr lang="en-US" altLang="ko-KR" sz="2000" dirty="0">
                <a:solidFill>
                  <a:schemeClr val="bg1"/>
                </a:solidFill>
                <a:latin typeface="Arial" panose="020B0604020202020204" pitchFamily="34" charset="0"/>
                <a:cs typeface="Arial" panose="020B0604020202020204" pitchFamily="34" charset="0"/>
              </a:rPr>
              <a:t>sensitivity analysis of input parameter</a:t>
            </a:r>
          </a:p>
        </p:txBody>
      </p:sp>
      <p:sp>
        <p:nvSpPr>
          <p:cNvPr id="4"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Prediction and optimization</a:t>
            </a:r>
          </a:p>
        </p:txBody>
      </p:sp>
      <p:pic>
        <p:nvPicPr>
          <p:cNvPr id="8" name="그림 7"/>
          <p:cNvPicPr>
            <a:picLocks noChangeAspect="1"/>
          </p:cNvPicPr>
          <p:nvPr/>
        </p:nvPicPr>
        <p:blipFill>
          <a:blip r:embed="rId3"/>
          <a:stretch>
            <a:fillRect/>
          </a:stretch>
        </p:blipFill>
        <p:spPr>
          <a:xfrm>
            <a:off x="4874532" y="3057105"/>
            <a:ext cx="3145885" cy="2520000"/>
          </a:xfrm>
          <a:prstGeom prst="rect">
            <a:avLst/>
          </a:prstGeom>
        </p:spPr>
      </p:pic>
      <p:sp>
        <p:nvSpPr>
          <p:cNvPr id="11" name="직사각형 10"/>
          <p:cNvSpPr/>
          <p:nvPr/>
        </p:nvSpPr>
        <p:spPr>
          <a:xfrm>
            <a:off x="4421124" y="5713875"/>
            <a:ext cx="4572000" cy="523220"/>
          </a:xfrm>
          <a:prstGeom prst="rect">
            <a:avLst/>
          </a:prstGeom>
        </p:spPr>
        <p:txBody>
          <a:bodyPr>
            <a:spAutoFit/>
          </a:bodyPr>
          <a:lstStyle/>
          <a:p>
            <a:r>
              <a:rPr lang="en-US" altLang="ko-KR" sz="1400" dirty="0">
                <a:solidFill>
                  <a:schemeClr val="bg1"/>
                </a:solidFill>
                <a:latin typeface="Arial" panose="020B0604020202020204" pitchFamily="34" charset="0"/>
                <a:cs typeface="Arial" panose="020B0604020202020204" pitchFamily="34" charset="0"/>
              </a:rPr>
              <a:t>The impact of timing of the second dose of varicella vaccine on the cumulative number of varicella cases </a:t>
            </a:r>
            <a:endParaRPr lang="ko-KR" altLang="en-US" sz="1400" dirty="0">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526" y="3119106"/>
            <a:ext cx="2845293" cy="2520000"/>
          </a:xfrm>
          <a:prstGeom prst="rect">
            <a:avLst/>
          </a:prstGeom>
        </p:spPr>
      </p:pic>
      <p:sp>
        <p:nvSpPr>
          <p:cNvPr id="13" name="직사각형 12"/>
          <p:cNvSpPr/>
          <p:nvPr/>
        </p:nvSpPr>
        <p:spPr>
          <a:xfrm>
            <a:off x="514346" y="5821596"/>
            <a:ext cx="3565400" cy="307777"/>
          </a:xfrm>
          <a:prstGeom prst="rect">
            <a:avLst/>
          </a:prstGeom>
        </p:spPr>
        <p:txBody>
          <a:bodyPr wrap="none">
            <a:spAutoFit/>
          </a:bodyPr>
          <a:lstStyle/>
          <a:p>
            <a:r>
              <a:rPr lang="en-US" altLang="ko-KR" sz="1400" dirty="0">
                <a:solidFill>
                  <a:schemeClr val="bg1"/>
                </a:solidFill>
                <a:latin typeface="Arial" panose="020B0604020202020204" pitchFamily="34" charset="0"/>
                <a:cs typeface="Arial" panose="020B0604020202020204" pitchFamily="34" charset="0"/>
              </a:rPr>
              <a:t>The net reproduction </a:t>
            </a:r>
            <a:r>
              <a:rPr lang="en-US" altLang="ko-KR" sz="1400" dirty="0" smtClean="0">
                <a:solidFill>
                  <a:schemeClr val="bg1"/>
                </a:solidFill>
                <a:latin typeface="Arial" panose="020B0604020202020204" pitchFamily="34" charset="0"/>
                <a:cs typeface="Arial" panose="020B0604020202020204" pitchFamily="34" charset="0"/>
              </a:rPr>
              <a:t>number </a:t>
            </a:r>
            <a:r>
              <a:rPr lang="en-US" altLang="ko-KR" sz="1400" dirty="0">
                <a:solidFill>
                  <a:schemeClr val="bg1"/>
                </a:solidFill>
                <a:latin typeface="Arial" panose="020B0604020202020204" pitchFamily="34" charset="0"/>
                <a:cs typeface="Arial" panose="020B0604020202020204" pitchFamily="34" charset="0"/>
              </a:rPr>
              <a:t>of </a:t>
            </a:r>
            <a:r>
              <a:rPr lang="en-US" altLang="ko-KR" sz="1400" dirty="0" smtClean="0">
                <a:solidFill>
                  <a:schemeClr val="bg1"/>
                </a:solidFill>
                <a:latin typeface="Arial" panose="020B0604020202020204" pitchFamily="34" charset="0"/>
                <a:cs typeface="Arial" panose="020B0604020202020204" pitchFamily="34" charset="0"/>
              </a:rPr>
              <a:t>COVID-19</a:t>
            </a:r>
            <a:endParaRPr lang="ko-KR" alt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4839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직사각형 2"/>
          <p:cNvSpPr/>
          <p:nvPr/>
        </p:nvSpPr>
        <p:spPr>
          <a:xfrm>
            <a:off x="783580" y="1808319"/>
            <a:ext cx="1425331"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4" name="직사각형 3"/>
          <p:cNvSpPr/>
          <p:nvPr/>
        </p:nvSpPr>
        <p:spPr>
          <a:xfrm>
            <a:off x="2594307" y="1821212"/>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5" name="직사각형 4"/>
          <p:cNvSpPr/>
          <p:nvPr/>
        </p:nvSpPr>
        <p:spPr>
          <a:xfrm>
            <a:off x="6679177" y="1821211"/>
            <a:ext cx="1782009"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6" name="오른쪽 화살표 5"/>
          <p:cNvSpPr/>
          <p:nvPr/>
        </p:nvSpPr>
        <p:spPr>
          <a:xfrm>
            <a:off x="2238412" y="1908560"/>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오른쪽 화살표 6"/>
          <p:cNvSpPr/>
          <p:nvPr/>
        </p:nvSpPr>
        <p:spPr>
          <a:xfrm>
            <a:off x="4234996" y="1914893"/>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 name="오른쪽 화살표 7"/>
          <p:cNvSpPr/>
          <p:nvPr/>
        </p:nvSpPr>
        <p:spPr>
          <a:xfrm>
            <a:off x="6293782" y="1887069"/>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직사각형 8"/>
          <p:cNvSpPr/>
          <p:nvPr/>
        </p:nvSpPr>
        <p:spPr>
          <a:xfrm>
            <a:off x="4651694" y="1808318"/>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mc:AlternateContent xmlns:mc="http://schemas.openxmlformats.org/markup-compatibility/2006" xmlns:a14="http://schemas.microsoft.com/office/drawing/2010/main">
        <mc:Choice Requires="a14">
          <p:sp>
            <p:nvSpPr>
              <p:cNvPr id="10" name="TextBox 9"/>
              <p:cNvSpPr txBox="1"/>
              <p:nvPr/>
            </p:nvSpPr>
            <p:spPr>
              <a:xfrm>
                <a:off x="1368513" y="1872493"/>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368513" y="1872493"/>
                <a:ext cx="255464" cy="372689"/>
              </a:xfrm>
              <a:prstGeom prst="rect">
                <a:avLst/>
              </a:prstGeom>
              <a:blipFill>
                <a:blip r:embed="rId2"/>
                <a:stretch>
                  <a:fillRect l="-40476" r="-23810"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264089" y="1853738"/>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264089" y="1853738"/>
                <a:ext cx="255464" cy="372689"/>
              </a:xfrm>
              <a:prstGeom prst="rect">
                <a:avLst/>
              </a:prstGeom>
              <a:blipFill>
                <a:blip r:embed="rId3"/>
                <a:stretch>
                  <a:fillRect l="-40476" r="-33333"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303355" y="1872493"/>
                <a:ext cx="255464"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303355" y="1872493"/>
                <a:ext cx="255464" cy="372689"/>
              </a:xfrm>
              <a:prstGeom prst="rect">
                <a:avLst/>
              </a:prstGeom>
              <a:blipFill>
                <a:blip r:embed="rId4"/>
                <a:stretch>
                  <a:fillRect l="-35714" r="-11905"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413490" y="1872492"/>
                <a:ext cx="402751" cy="372689"/>
              </a:xfrm>
              <a:prstGeom prst="rect">
                <a:avLst/>
              </a:prstGeom>
              <a:solidFill>
                <a:schemeClr val="tx2">
                  <a:lumMod val="40000"/>
                  <a:lumOff val="6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𝑅</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413490" y="1872492"/>
                <a:ext cx="402751" cy="372689"/>
              </a:xfrm>
              <a:prstGeom prst="rect">
                <a:avLst/>
              </a:prstGeom>
              <a:blipFill>
                <a:blip r:embed="rId5"/>
                <a:stretch>
                  <a:fillRect l="-13636" r="-1515" b="-16393"/>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288835" y="1473175"/>
                <a:ext cx="25546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solidFill>
                            <a:schemeClr val="bg1"/>
                          </a:solidFill>
                          <a:latin typeface="Cambria Math" panose="02040503050406030204" pitchFamily="18" charset="0"/>
                        </a:rPr>
                        <m:t>𝑓</m:t>
                      </m:r>
                    </m:oMath>
                  </m:oMathPara>
                </a14:m>
                <a:endParaRPr lang="ko-KR" altLang="en-US" sz="2400" dirty="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288835" y="1473175"/>
                <a:ext cx="255464" cy="369332"/>
              </a:xfrm>
              <a:prstGeom prst="rect">
                <a:avLst/>
              </a:prstGeom>
              <a:blipFill>
                <a:blip r:embed="rId6"/>
                <a:stretch>
                  <a:fillRect l="-43902" r="-36585" b="-38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272516" y="1499804"/>
                <a:ext cx="255464" cy="3726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ko-KR" altLang="en-US" sz="2400" b="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272516" y="1499804"/>
                <a:ext cx="255464" cy="372689"/>
              </a:xfrm>
              <a:prstGeom prst="rect">
                <a:avLst/>
              </a:prstGeom>
              <a:blipFill>
                <a:blip r:embed="rId7"/>
                <a:stretch>
                  <a:fillRect l="-42857" r="-28571" b="-1639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355808" y="1473175"/>
                <a:ext cx="25546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solidFill>
                            <a:schemeClr val="bg1"/>
                          </a:solidFill>
                          <a:latin typeface="Cambria Math" panose="02040503050406030204" pitchFamily="18" charset="0"/>
                        </a:rPr>
                        <m:t>𝑟</m:t>
                      </m:r>
                    </m:oMath>
                  </m:oMathPara>
                </a14:m>
                <a:endParaRPr lang="ko-KR" altLang="en-US" sz="2400"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355808" y="1473175"/>
                <a:ext cx="255464" cy="369332"/>
              </a:xfrm>
              <a:prstGeom prst="rect">
                <a:avLst/>
              </a:prstGeom>
              <a:blipFill>
                <a:blip r:embed="rId8"/>
                <a:stretch>
                  <a:fillRect l="-11905" r="-4762" b="-1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06683" y="4430126"/>
                <a:ext cx="26451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𝑅</m:t>
                          </m:r>
                        </m:e>
                        <m:sub>
                          <m:r>
                            <a:rPr lang="en-US" altLang="ko-KR" sz="2400" b="0" i="1" smtClean="0">
                              <a:solidFill>
                                <a:schemeClr val="bg1"/>
                              </a:solidFill>
                              <a:latin typeface="Cambria Math" panose="02040503050406030204" pitchFamily="18" charset="0"/>
                            </a:rPr>
                            <m:t>𝑡</m:t>
                          </m:r>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1</m:t>
                          </m:r>
                        </m:sub>
                      </m:sSub>
                      <m:r>
                        <a:rPr lang="en-US" altLang="ko-KR" sz="2400" b="0" i="1" smtClean="0">
                          <a:solidFill>
                            <a:schemeClr val="bg1"/>
                          </a:solidFill>
                          <a:latin typeface="Cambria Math" panose="02040503050406030204" pitchFamily="18" charset="0"/>
                        </a:rPr>
                        <m:t>=</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𝑅</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𝑟</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506683" y="4430126"/>
                <a:ext cx="2645147" cy="461665"/>
              </a:xfrm>
              <a:prstGeom prst="rect">
                <a:avLst/>
              </a:prstGeom>
              <a:blipFill>
                <a:blip r:embed="rId9"/>
                <a:stretch>
                  <a:fillRect b="-5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506683" y="2916581"/>
                <a:ext cx="28743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1</m:t>
                          </m:r>
                        </m:sub>
                      </m:sSub>
                      <m:r>
                        <a:rPr lang="en-US" altLang="ko-KR" sz="2400" b="0" i="1" smtClean="0">
                          <a:solidFill>
                            <a:schemeClr val="bg1"/>
                          </a:solidFill>
                          <a:latin typeface="Cambria Math" panose="02040503050406030204" pitchFamily="18" charset="0"/>
                        </a:rPr>
                        <m:t>=</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 </m:t>
                      </m:r>
                      <m:sSub>
                        <m:sSubPr>
                          <m:ctrlPr>
                            <a:rPr lang="en-US" altLang="ko-KR" sz="2400" b="0" i="1" smtClean="0">
                              <a:solidFill>
                                <a:schemeClr val="bg1"/>
                              </a:solidFill>
                              <a:latin typeface="Cambria Math" panose="02040503050406030204" pitchFamily="18" charset="0"/>
                            </a:rPr>
                          </m:ctrlPr>
                        </m:sSubPr>
                        <m:e>
                          <m:r>
                            <a:rPr lang="ko-KR" altLang="en-US" sz="2400" b="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506683" y="2916581"/>
                <a:ext cx="2874377" cy="461665"/>
              </a:xfrm>
              <a:prstGeom prst="rect">
                <a:avLst/>
              </a:prstGeom>
              <a:blipFill>
                <a:blip r:embed="rId10"/>
                <a:stretch>
                  <a:fillRect b="-526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492965" y="3387257"/>
                <a:ext cx="411830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1</m:t>
                          </m:r>
                        </m:sub>
                      </m:sSub>
                      <m:r>
                        <a:rPr lang="en-US" altLang="ko-KR" sz="2400" b="0" i="1" smtClean="0">
                          <a:solidFill>
                            <a:schemeClr val="bg1"/>
                          </a:solidFill>
                          <a:latin typeface="Cambria Math" panose="02040503050406030204" pitchFamily="18" charset="0"/>
                        </a:rPr>
                        <m:t>=</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ko-KR" altLang="en-US" sz="2400" b="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r>
                        <a:rPr lang="en-US" altLang="ko-KR" sz="2400" b="0" i="1" smtClean="0">
                          <a:solidFill>
                            <a:schemeClr val="bg1"/>
                          </a:solidFill>
                          <a:latin typeface="Cambria Math" panose="02040503050406030204" pitchFamily="18" charset="0"/>
                        </a:rPr>
                        <m:t>𝑓</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92965" y="3387257"/>
                <a:ext cx="4118307" cy="461665"/>
              </a:xfrm>
              <a:prstGeom prst="rect">
                <a:avLst/>
              </a:prstGeom>
              <a:blipFill>
                <a:blip r:embed="rId11"/>
                <a:stretch>
                  <a:fillRect b="-21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506683" y="3903085"/>
                <a:ext cx="38567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r>
                            <a:rPr lang="en-US" altLang="ko-KR" sz="2400" b="0" i="1" smtClean="0">
                              <a:solidFill>
                                <a:schemeClr val="bg1"/>
                              </a:solidFill>
                              <a:latin typeface="Cambria Math" panose="02040503050406030204" pitchFamily="18" charset="0"/>
                            </a:rPr>
                            <m:t>+</m:t>
                          </m:r>
                          <m:r>
                            <a:rPr lang="en-US" altLang="ko-KR" sz="2400" b="0" i="1" smtClean="0">
                              <a:solidFill>
                                <a:schemeClr val="bg1"/>
                              </a:solidFill>
                              <a:latin typeface="Cambria Math" panose="02040503050406030204" pitchFamily="18" charset="0"/>
                            </a:rPr>
                            <m:t>1</m:t>
                          </m:r>
                        </m:sub>
                      </m:sSub>
                      <m:r>
                        <a:rPr lang="en-US" altLang="ko-KR" sz="2400" b="0" i="1" smtClean="0">
                          <a:solidFill>
                            <a:schemeClr val="bg1"/>
                          </a:solidFill>
                          <a:latin typeface="Cambria Math" panose="02040503050406030204" pitchFamily="18" charset="0"/>
                        </a:rPr>
                        <m:t>=</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 </m:t>
                      </m:r>
                      <m:r>
                        <a:rPr lang="en-US" altLang="ko-KR" sz="2400" b="0" i="1" smtClean="0">
                          <a:solidFill>
                            <a:schemeClr val="bg1"/>
                          </a:solidFill>
                          <a:latin typeface="Cambria Math" panose="02040503050406030204" pitchFamily="18" charset="0"/>
                        </a:rPr>
                        <m:t>𝑓</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𝐸</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r>
                        <a:rPr lang="en-US" altLang="ko-KR" sz="2400" b="0" i="1" smtClean="0">
                          <a:solidFill>
                            <a:schemeClr val="bg1"/>
                          </a:solidFill>
                          <a:latin typeface="Cambria Math" panose="02040503050406030204" pitchFamily="18" charset="0"/>
                        </a:rPr>
                        <m:t>𝑟</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m:oMathPara>
                </a14:m>
                <a:endParaRPr lang="ko-KR" altLang="en-US" sz="2400" dirty="0">
                  <a:solidFill>
                    <a:schemeClr val="bg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506683" y="3903085"/>
                <a:ext cx="3856760" cy="461665"/>
              </a:xfrm>
              <a:prstGeom prst="rect">
                <a:avLst/>
              </a:prstGeom>
              <a:blipFill>
                <a:blip r:embed="rId12"/>
                <a:stretch>
                  <a:fillRect b="-1973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68331" y="5068624"/>
                <a:ext cx="2682145" cy="461665"/>
              </a:xfrm>
              <a:prstGeom prst="rect">
                <a:avLst/>
              </a:prstGeom>
              <a:noFill/>
            </p:spPr>
            <p:txBody>
              <a:bodyPr wrap="none" rtlCol="0">
                <a:spAutoFit/>
              </a:bodyPr>
              <a:lstStyle/>
              <a:p>
                <a:r>
                  <a:rPr lang="en-US" altLang="ko-KR" sz="2400" dirty="0" smtClean="0">
                    <a:solidFill>
                      <a:schemeClr val="bg1"/>
                    </a:solidFill>
                  </a:rPr>
                  <a:t>where, </a:t>
                </a:r>
                <a14:m>
                  <m:oMath xmlns:m="http://schemas.openxmlformats.org/officeDocument/2006/math">
                    <m:sSub>
                      <m:sSubPr>
                        <m:ctrlPr>
                          <a:rPr lang="en-US" altLang="ko-KR" sz="2400" b="0" i="1" smtClean="0">
                            <a:solidFill>
                              <a:schemeClr val="bg1"/>
                            </a:solidFill>
                            <a:latin typeface="Cambria Math" panose="02040503050406030204" pitchFamily="18" charset="0"/>
                          </a:rPr>
                        </m:ctrlPr>
                      </m:sSubPr>
                      <m:e>
                        <m:r>
                          <a:rPr lang="ko-KR" altLang="en-US" sz="2400" i="1" smtClean="0">
                            <a:solidFill>
                              <a:schemeClr val="bg1"/>
                            </a:solidFill>
                            <a:latin typeface="Cambria Math" panose="02040503050406030204" pitchFamily="18" charset="0"/>
                          </a:rPr>
                          <m:t>𝜆</m:t>
                        </m:r>
                      </m:e>
                      <m:sub>
                        <m:r>
                          <a:rPr lang="en-US" altLang="ko-KR" sz="2400" b="0" i="1" smtClean="0">
                            <a:solidFill>
                              <a:schemeClr val="bg1"/>
                            </a:solidFill>
                            <a:latin typeface="Cambria Math" panose="02040503050406030204" pitchFamily="18" charset="0"/>
                          </a:rPr>
                          <m:t>𝑡</m:t>
                        </m:r>
                      </m:sub>
                    </m:sSub>
                    <m:r>
                      <a:rPr lang="en-US" altLang="ko-KR" sz="2400" b="0" i="1" smtClean="0">
                        <a:solidFill>
                          <a:schemeClr val="bg1"/>
                        </a:solidFill>
                        <a:latin typeface="Cambria Math" panose="02040503050406030204" pitchFamily="18" charset="0"/>
                      </a:rPr>
                      <m:t>= </m:t>
                    </m:r>
                    <m:r>
                      <a:rPr lang="ko-KR" altLang="en-US" sz="2400" b="0" i="1" smtClean="0">
                        <a:solidFill>
                          <a:schemeClr val="bg1"/>
                        </a:solidFill>
                        <a:latin typeface="Cambria Math" panose="02040503050406030204" pitchFamily="18" charset="0"/>
                      </a:rPr>
                      <m:t>𝛽</m:t>
                    </m:r>
                    <m:r>
                      <a:rPr lang="en-US" altLang="ko-KR" sz="2400" b="0" i="1" smtClean="0">
                        <a:solidFill>
                          <a:schemeClr val="bg1"/>
                        </a:solidFill>
                        <a:latin typeface="Cambria Math" panose="02040503050406030204" pitchFamily="18" charset="0"/>
                      </a:rPr>
                      <m:t> ∗</m:t>
                    </m:r>
                    <m:sSub>
                      <m:sSubPr>
                        <m:ctrlPr>
                          <a:rPr lang="en-US" altLang="ko-KR" sz="2400" b="0" i="1" smtClean="0">
                            <a:solidFill>
                              <a:schemeClr val="bg1"/>
                            </a:solidFill>
                            <a:latin typeface="Cambria Math" panose="02040503050406030204" pitchFamily="18" charset="0"/>
                          </a:rPr>
                        </m:ctrlPr>
                      </m:sSubPr>
                      <m:e>
                        <m:r>
                          <a:rPr lang="en-US" altLang="ko-KR" sz="2400" b="0" i="1" smtClean="0">
                            <a:solidFill>
                              <a:schemeClr val="bg1"/>
                            </a:solidFill>
                            <a:latin typeface="Cambria Math" panose="02040503050406030204" pitchFamily="18" charset="0"/>
                          </a:rPr>
                          <m:t>𝐼</m:t>
                        </m:r>
                      </m:e>
                      <m:sub>
                        <m:r>
                          <a:rPr lang="en-US" altLang="ko-KR" sz="2400" b="0" i="1" smtClean="0">
                            <a:solidFill>
                              <a:schemeClr val="bg1"/>
                            </a:solidFill>
                            <a:latin typeface="Cambria Math" panose="02040503050406030204" pitchFamily="18" charset="0"/>
                          </a:rPr>
                          <m:t>𝑡</m:t>
                        </m:r>
                      </m:sub>
                    </m:sSub>
                  </m:oMath>
                </a14:m>
                <a:endParaRPr lang="ko-KR" altLang="en-US" sz="2400" dirty="0">
                  <a:solidFill>
                    <a:schemeClr val="bg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568331" y="5068624"/>
                <a:ext cx="2682145" cy="461665"/>
              </a:xfrm>
              <a:prstGeom prst="rect">
                <a:avLst/>
              </a:prstGeom>
              <a:blipFill>
                <a:blip r:embed="rId13"/>
                <a:stretch>
                  <a:fillRect l="-3409" t="-9211" b="-30263"/>
                </a:stretch>
              </a:blipFill>
            </p:spPr>
            <p:txBody>
              <a:bodyPr/>
              <a:lstStyle/>
              <a:p>
                <a:r>
                  <a:rPr lang="ko-KR" altLang="en-US">
                    <a:noFill/>
                  </a:rPr>
                  <a:t> </a:t>
                </a:r>
              </a:p>
            </p:txBody>
          </p:sp>
        </mc:Fallback>
      </mc:AlternateContent>
      <p:sp>
        <p:nvSpPr>
          <p:cNvPr id="22"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smtClean="0">
                <a:solidFill>
                  <a:schemeClr val="bg1"/>
                </a:solidFill>
                <a:latin typeface="Arial"/>
                <a:cs typeface="Arial"/>
              </a:rPr>
              <a:t>Remember</a:t>
            </a:r>
            <a:endParaRPr lang="en-US" sz="3200" spc="-5" dirty="0">
              <a:solidFill>
                <a:schemeClr val="bg1"/>
              </a:solidFill>
              <a:latin typeface="Arial"/>
              <a:cs typeface="Arial"/>
            </a:endParaRPr>
          </a:p>
        </p:txBody>
      </p:sp>
    </p:spTree>
    <p:extLst>
      <p:ext uri="{BB962C8B-B14F-4D97-AF65-F5344CB8AC3E}">
        <p14:creationId xmlns:p14="http://schemas.microsoft.com/office/powerpoint/2010/main" val="68147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4"/>
          <p:cNvSpPr txBox="1"/>
          <p:nvPr/>
        </p:nvSpPr>
        <p:spPr>
          <a:xfrm>
            <a:off x="436718" y="565880"/>
            <a:ext cx="8188297" cy="504625"/>
          </a:xfrm>
          <a:prstGeom prst="rect">
            <a:avLst/>
          </a:prstGeom>
        </p:spPr>
        <p:txBody>
          <a:bodyPr vert="horz" wrap="square" lIns="0" tIns="12065" rIns="0" bIns="0" rtlCol="0">
            <a:spAutoFit/>
          </a:bodyPr>
          <a:lstStyle/>
          <a:p>
            <a:pPr marL="12700" algn="ctr">
              <a:spcBef>
                <a:spcPts val="95"/>
              </a:spcBef>
            </a:pPr>
            <a:r>
              <a:rPr lang="en-US" altLang="ko-KR" sz="3200" dirty="0" smtClean="0">
                <a:latin typeface="Arial" panose="020B0604020202020204" pitchFamily="34" charset="0"/>
                <a:cs typeface="Arial" panose="020B0604020202020204" pitchFamily="34" charset="0"/>
              </a:rPr>
              <a:t>A1: Relation </a:t>
            </a:r>
            <a:r>
              <a:rPr lang="en-US" altLang="ko-KR" sz="3200" dirty="0">
                <a:latin typeface="Arial" panose="020B0604020202020204" pitchFamily="34" charset="0"/>
                <a:cs typeface="Arial" panose="020B0604020202020204" pitchFamily="34" charset="0"/>
              </a:rPr>
              <a:t>between risks and </a:t>
            </a:r>
            <a:r>
              <a:rPr lang="en-US" altLang="ko-KR" sz="3200" dirty="0" smtClean="0">
                <a:latin typeface="Arial" panose="020B0604020202020204" pitchFamily="34" charset="0"/>
                <a:cs typeface="Arial" panose="020B0604020202020204" pitchFamily="34" charset="0"/>
              </a:rPr>
              <a:t>rates</a:t>
            </a:r>
            <a:endParaRPr lang="en-US" sz="3200" spc="-5"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4" name="내용 개체 틀 2"/>
              <p:cNvSpPr txBox="1">
                <a:spLocks/>
              </p:cNvSpPr>
              <p:nvPr/>
            </p:nvSpPr>
            <p:spPr>
              <a:xfrm>
                <a:off x="1493611" y="1774263"/>
                <a:ext cx="6429666" cy="3785290"/>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ko-KR" sz="2000" dirty="0" smtClean="0">
                    <a:solidFill>
                      <a:schemeClr val="tx1"/>
                    </a:solidFill>
                    <a:latin typeface="Arial" panose="020B0604020202020204" pitchFamily="34" charset="0"/>
                    <a:cs typeface="Arial" panose="020B0604020202020204" pitchFamily="34" charset="0"/>
                  </a:rPr>
                  <a:t>A simple model of exponential decline or growth</a:t>
                </a:r>
              </a:p>
              <a:p>
                <a:pPr marL="0" indent="0">
                  <a:lnSpc>
                    <a:spcPct val="150000"/>
                  </a:lnSpc>
                  <a:buFont typeface="Arial" panose="020B0604020202020204" pitchFamily="34" charset="0"/>
                  <a:buNone/>
                </a:pPr>
                <a:endParaRPr lang="en-US" altLang="ko-KR" sz="100" dirty="0" smtClean="0">
                  <a:solidFill>
                    <a:schemeClr val="tx1"/>
                  </a:solidFill>
                  <a:latin typeface="Arial" panose="020B0604020202020204" pitchFamily="34" charset="0"/>
                  <a:cs typeface="Arial" panose="020B0604020202020204" pitchFamily="34" charset="0"/>
                </a:endParaRPr>
              </a:p>
              <a:p>
                <a:pPr>
                  <a:lnSpc>
                    <a:spcPct val="150000"/>
                  </a:lnSpc>
                </a:pPr>
                <a:r>
                  <a:rPr lang="en-US" altLang="ko-KR" sz="2000" dirty="0" smtClean="0">
                    <a:solidFill>
                      <a:schemeClr val="tx1"/>
                    </a:solidFill>
                    <a:latin typeface="Arial" panose="020B0604020202020204" pitchFamily="34" charset="0"/>
                    <a:cs typeface="Arial" panose="020B0604020202020204" pitchFamily="34" charset="0"/>
                  </a:rPr>
                  <a:t>Differential equation</a:t>
                </a:r>
              </a:p>
              <a:p>
                <a:pPr marL="0" indent="0" algn="ctr">
                  <a:lnSpc>
                    <a:spcPct val="150000"/>
                  </a:lnSpc>
                  <a:buFont typeface="Arial" panose="020B0604020202020204" pitchFamily="34" charset="0"/>
                  <a:buNone/>
                </a:pPr>
                <a14:m>
                  <m:oMath xmlns:m="http://schemas.openxmlformats.org/officeDocument/2006/math">
                    <m:r>
                      <a:rPr lang="en-US" altLang="ko-KR" sz="2000" i="1" smtClean="0">
                        <a:solidFill>
                          <a:schemeClr val="tx1"/>
                        </a:solidFill>
                        <a:latin typeface="Cambria Math" panose="02040503050406030204" pitchFamily="18" charset="0"/>
                        <a:cs typeface="Arial"/>
                      </a:rPr>
                      <m:t>𝑁</m:t>
                    </m:r>
                    <m:r>
                      <a:rPr lang="en-US" altLang="ko-KR" sz="2000" i="1" smtClean="0">
                        <a:solidFill>
                          <a:schemeClr val="tx1"/>
                        </a:solidFill>
                        <a:latin typeface="Cambria Math" panose="02040503050406030204" pitchFamily="18" charset="0"/>
                        <a:cs typeface="Arial"/>
                      </a:rPr>
                      <m:t>′</m:t>
                    </m:r>
                    <m:r>
                      <a:rPr lang="ar-AE" altLang="ko-KR" sz="2000" i="1" smtClean="0">
                        <a:solidFill>
                          <a:schemeClr val="tx1"/>
                        </a:solidFill>
                        <a:latin typeface="Cambria Math" panose="02040503050406030204" pitchFamily="18" charset="0"/>
                        <a:cs typeface="Arial"/>
                      </a:rPr>
                      <m:t>(</m:t>
                    </m:r>
                    <m:r>
                      <a:rPr lang="ko-KR" altLang="ar-AE" sz="2000" i="1">
                        <a:solidFill>
                          <a:schemeClr val="tx1"/>
                        </a:solidFill>
                        <a:latin typeface="Cambria Math" panose="02040503050406030204" pitchFamily="18" charset="0"/>
                        <a:cs typeface="Arial"/>
                      </a:rPr>
                      <m:t>𝑡</m:t>
                    </m:r>
                    <m:r>
                      <a:rPr lang="ko-KR" altLang="ar-AE" sz="2000" i="1">
                        <a:solidFill>
                          <a:schemeClr val="tx1"/>
                        </a:solidFill>
                        <a:latin typeface="Cambria Math" panose="02040503050406030204" pitchFamily="18" charset="0"/>
                        <a:cs typeface="Arial"/>
                      </a:rPr>
                      <m:t>)=−</m:t>
                    </m:r>
                    <m:r>
                      <a:rPr lang="en-US" altLang="ko-KR" sz="2000" i="1" dirty="0" smtClean="0">
                        <a:solidFill>
                          <a:schemeClr val="tx1"/>
                        </a:solidFill>
                        <a:latin typeface="Cambria Math" panose="02040503050406030204" pitchFamily="18" charset="0"/>
                        <a:cs typeface="Arial"/>
                      </a:rPr>
                      <m:t>𝑟𝑎𝑡𝑒</m:t>
                    </m:r>
                    <m:r>
                      <a:rPr lang="en-US" altLang="ko-KR" sz="2000" i="1" dirty="0" smtClean="0">
                        <a:solidFill>
                          <a:schemeClr val="tx1"/>
                        </a:solidFill>
                        <a:latin typeface="Cambria Math" panose="02040503050406030204" pitchFamily="18" charset="0"/>
                        <a:ea typeface="Cambria Math" panose="02040503050406030204" pitchFamily="18" charset="0"/>
                        <a:cs typeface="Arial"/>
                      </a:rPr>
                      <m:t>×</m:t>
                    </m:r>
                    <m:r>
                      <a:rPr lang="en-US" altLang="ko-KR" sz="2000" i="1" dirty="0" smtClean="0">
                        <a:solidFill>
                          <a:schemeClr val="tx1"/>
                        </a:solidFill>
                        <a:latin typeface="Cambria Math" panose="02040503050406030204" pitchFamily="18" charset="0"/>
                        <a:cs typeface="Arial"/>
                      </a:rPr>
                      <m:t>𝑁</m:t>
                    </m:r>
                    <m:r>
                      <a:rPr lang="ar-AE" altLang="ko-KR" sz="2000" i="1" smtClean="0">
                        <a:solidFill>
                          <a:schemeClr val="tx1"/>
                        </a:solidFill>
                        <a:latin typeface="Cambria Math" panose="02040503050406030204" pitchFamily="18" charset="0"/>
                        <a:cs typeface="Arial"/>
                      </a:rPr>
                      <m:t>(</m:t>
                    </m:r>
                    <m:r>
                      <a:rPr lang="ko-KR" altLang="ar-AE" sz="2000" i="1">
                        <a:solidFill>
                          <a:schemeClr val="tx1"/>
                        </a:solidFill>
                        <a:latin typeface="Cambria Math" panose="02040503050406030204" pitchFamily="18" charset="0"/>
                        <a:cs typeface="Arial"/>
                      </a:rPr>
                      <m:t>𝑡</m:t>
                    </m:r>
                    <m:r>
                      <a:rPr lang="ko-KR" altLang="ar-AE" sz="2000" i="1">
                        <a:solidFill>
                          <a:schemeClr val="tx1"/>
                        </a:solidFill>
                        <a:latin typeface="Cambria Math" panose="02040503050406030204" pitchFamily="18" charset="0"/>
                        <a:cs typeface="Arial"/>
                      </a:rPr>
                      <m:t>)</m:t>
                    </m:r>
                  </m:oMath>
                </a14:m>
                <a:r>
                  <a:rPr lang="ko-KR" altLang="en-US" sz="2000" dirty="0" smtClean="0">
                    <a:solidFill>
                      <a:schemeClr val="tx1"/>
                    </a:solidFill>
                    <a:latin typeface="Arial" panose="020B0604020202020204" pitchFamily="34" charset="0"/>
                    <a:cs typeface="Arial" panose="020B0604020202020204" pitchFamily="34" charset="0"/>
                  </a:rPr>
                  <a:t> → </a:t>
                </a:r>
                <a14:m>
                  <m:oMath xmlns:m="http://schemas.openxmlformats.org/officeDocument/2006/math">
                    <m:r>
                      <a:rPr lang="en-US" altLang="ko-KR" sz="2000" i="1">
                        <a:solidFill>
                          <a:schemeClr val="tx1"/>
                        </a:solidFill>
                        <a:latin typeface="Cambria Math" panose="02040503050406030204" pitchFamily="18" charset="0"/>
                        <a:cs typeface="Arial"/>
                      </a:rPr>
                      <m:t>𝑁</m:t>
                    </m:r>
                    <m:d>
                      <m:dPr>
                        <m:ctrlPr>
                          <a:rPr lang="ar-AE" altLang="ko-KR" sz="2000" i="1">
                            <a:solidFill>
                              <a:schemeClr val="tx1"/>
                            </a:solidFill>
                            <a:latin typeface="Cambria Math" panose="02040503050406030204" pitchFamily="18" charset="0"/>
                            <a:cs typeface="Arial"/>
                          </a:rPr>
                        </m:ctrlPr>
                      </m:dPr>
                      <m:e>
                        <m:r>
                          <a:rPr lang="ko-KR" altLang="ar-AE" sz="2000" i="1">
                            <a:solidFill>
                              <a:schemeClr val="tx1"/>
                            </a:solidFill>
                            <a:latin typeface="Cambria Math" panose="02040503050406030204" pitchFamily="18" charset="0"/>
                            <a:cs typeface="Arial"/>
                          </a:rPr>
                          <m:t>𝑡</m:t>
                        </m:r>
                      </m:e>
                    </m:d>
                    <m:r>
                      <a:rPr lang="en-US" altLang="ko-KR" sz="2000" i="1" smtClean="0">
                        <a:solidFill>
                          <a:schemeClr val="tx1"/>
                        </a:solidFill>
                        <a:latin typeface="Cambria Math" panose="02040503050406030204" pitchFamily="18" charset="0"/>
                        <a:cs typeface="Arial"/>
                      </a:rPr>
                      <m:t>=</m:t>
                    </m:r>
                    <m:r>
                      <a:rPr lang="en-US" altLang="ko-KR" sz="2000" i="1" smtClean="0">
                        <a:solidFill>
                          <a:schemeClr val="tx1"/>
                        </a:solidFill>
                        <a:latin typeface="Cambria Math" panose="02040503050406030204" pitchFamily="18" charset="0"/>
                        <a:cs typeface="Arial"/>
                      </a:rPr>
                      <m:t>𝑁</m:t>
                    </m:r>
                    <m:d>
                      <m:dPr>
                        <m:ctrlPr>
                          <a:rPr lang="en-US" altLang="ko-KR" sz="2000" i="1" smtClean="0">
                            <a:solidFill>
                              <a:schemeClr val="tx1"/>
                            </a:solidFill>
                            <a:latin typeface="Cambria Math" panose="02040503050406030204" pitchFamily="18" charset="0"/>
                            <a:cs typeface="Arial"/>
                          </a:rPr>
                        </m:ctrlPr>
                      </m:dPr>
                      <m:e>
                        <m:r>
                          <a:rPr lang="en-US" altLang="ko-KR" sz="2000" i="1" smtClean="0">
                            <a:solidFill>
                              <a:schemeClr val="tx1"/>
                            </a:solidFill>
                            <a:latin typeface="Cambria Math" panose="02040503050406030204" pitchFamily="18" charset="0"/>
                            <a:cs typeface="Arial"/>
                          </a:rPr>
                          <m:t>0</m:t>
                        </m:r>
                      </m:e>
                    </m:d>
                    <m:sSup>
                      <m:sSupPr>
                        <m:ctrlPr>
                          <a:rPr lang="en-US" altLang="ko-KR" sz="2000" i="1" smtClean="0">
                            <a:solidFill>
                              <a:schemeClr val="tx1"/>
                            </a:solidFill>
                            <a:latin typeface="Cambria Math" panose="02040503050406030204" pitchFamily="18" charset="0"/>
                            <a:cs typeface="Arial"/>
                          </a:rPr>
                        </m:ctrlPr>
                      </m:sSupPr>
                      <m:e>
                        <m:r>
                          <a:rPr lang="en-US" altLang="ko-KR" sz="2000" i="1">
                            <a:solidFill>
                              <a:schemeClr val="tx1"/>
                            </a:solidFill>
                            <a:latin typeface="Cambria Math" panose="02040503050406030204" pitchFamily="18" charset="0"/>
                            <a:cs typeface="Arial"/>
                          </a:rPr>
                          <m:t>𝑒</m:t>
                        </m:r>
                      </m:e>
                      <m:sup>
                        <m:r>
                          <a:rPr lang="en-US" altLang="ko-KR" sz="2000" i="1" smtClean="0">
                            <a:solidFill>
                              <a:schemeClr val="tx1"/>
                            </a:solidFill>
                            <a:latin typeface="Cambria Math" panose="02040503050406030204" pitchFamily="18" charset="0"/>
                            <a:cs typeface="Arial"/>
                          </a:rPr>
                          <m:t>−</m:t>
                        </m:r>
                        <m:r>
                          <a:rPr lang="en-US" altLang="ko-KR" sz="2000" i="1" dirty="0">
                            <a:solidFill>
                              <a:schemeClr val="tx1"/>
                            </a:solidFill>
                            <a:latin typeface="Cambria Math" panose="02040503050406030204" pitchFamily="18" charset="0"/>
                            <a:cs typeface="Arial"/>
                          </a:rPr>
                          <m:t>𝑟𝑎𝑡𝑒</m:t>
                        </m:r>
                        <m:r>
                          <a:rPr lang="en-US" altLang="ko-KR" sz="2000" i="1" dirty="0">
                            <a:solidFill>
                              <a:schemeClr val="tx1"/>
                            </a:solidFill>
                            <a:latin typeface="Cambria Math" panose="02040503050406030204" pitchFamily="18" charset="0"/>
                            <a:ea typeface="Cambria Math" panose="02040503050406030204" pitchFamily="18" charset="0"/>
                            <a:cs typeface="Arial"/>
                          </a:rPr>
                          <m:t>×</m:t>
                        </m:r>
                        <m:r>
                          <a:rPr lang="ko-KR" altLang="ar-AE" sz="2000" i="1">
                            <a:solidFill>
                              <a:schemeClr val="tx1"/>
                            </a:solidFill>
                            <a:latin typeface="Cambria Math" panose="02040503050406030204" pitchFamily="18" charset="0"/>
                            <a:cs typeface="Arial"/>
                          </a:rPr>
                          <m:t>𝑡</m:t>
                        </m:r>
                      </m:sup>
                    </m:sSup>
                  </m:oMath>
                </a14:m>
                <a:r>
                  <a:rPr lang="ko-KR" altLang="en-US" sz="2000" dirty="0">
                    <a:solidFill>
                      <a:schemeClr val="tx1"/>
                    </a:solidFill>
                    <a:latin typeface="Arial" panose="020B0604020202020204" pitchFamily="34" charset="0"/>
                    <a:cs typeface="Arial" panose="020B0604020202020204" pitchFamily="34" charset="0"/>
                  </a:rPr>
                  <a:t> </a:t>
                </a:r>
                <a:endParaRPr lang="en-US" altLang="ko-KR" sz="2000" dirty="0" smtClean="0">
                  <a:solidFill>
                    <a:schemeClr val="tx1"/>
                  </a:solidFill>
                  <a:latin typeface="Arial" panose="020B0604020202020204" pitchFamily="34" charset="0"/>
                  <a:cs typeface="Arial" panose="020B0604020202020204" pitchFamily="34" charset="0"/>
                </a:endParaRPr>
              </a:p>
              <a:p>
                <a:pPr>
                  <a:lnSpc>
                    <a:spcPct val="150000"/>
                  </a:lnSpc>
                </a:pPr>
                <a:r>
                  <a:rPr lang="en-US" altLang="ko-KR" sz="2000" dirty="0" smtClean="0">
                    <a:solidFill>
                      <a:schemeClr val="tx1"/>
                    </a:solidFill>
                    <a:latin typeface="Arial" panose="020B0604020202020204" pitchFamily="34" charset="0"/>
                    <a:cs typeface="Arial" panose="020B0604020202020204" pitchFamily="34" charset="0"/>
                  </a:rPr>
                  <a:t>Difference </a:t>
                </a:r>
                <a:r>
                  <a:rPr lang="en-US" altLang="ko-KR" sz="2000" dirty="0">
                    <a:solidFill>
                      <a:schemeClr val="tx1"/>
                    </a:solidFill>
                    <a:latin typeface="Arial" panose="020B0604020202020204" pitchFamily="34" charset="0"/>
                    <a:cs typeface="Arial" panose="020B0604020202020204" pitchFamily="34" charset="0"/>
                  </a:rPr>
                  <a:t>equation</a:t>
                </a:r>
              </a:p>
              <a:p>
                <a:pPr marL="0"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ko-KR" sz="2000" i="1" smtClean="0">
                              <a:solidFill>
                                <a:schemeClr val="tx1"/>
                              </a:solidFill>
                              <a:latin typeface="Cambria Math" panose="02040503050406030204" pitchFamily="18" charset="0"/>
                              <a:cs typeface="Arial"/>
                            </a:rPr>
                          </m:ctrlPr>
                        </m:sSubPr>
                        <m:e>
                          <m:r>
                            <a:rPr lang="en-US" altLang="ko-KR" sz="2000" i="1" smtClean="0">
                              <a:solidFill>
                                <a:schemeClr val="tx1"/>
                              </a:solidFill>
                              <a:latin typeface="Cambria Math" panose="02040503050406030204" pitchFamily="18" charset="0"/>
                              <a:cs typeface="Arial"/>
                            </a:rPr>
                            <m:t>𝑁</m:t>
                          </m:r>
                        </m:e>
                        <m:sub>
                          <m:r>
                            <a:rPr lang="en-US" altLang="ko-KR" sz="2000" i="1" smtClean="0">
                              <a:solidFill>
                                <a:schemeClr val="tx1"/>
                              </a:solidFill>
                              <a:latin typeface="Cambria Math" panose="02040503050406030204" pitchFamily="18" charset="0"/>
                              <a:cs typeface="Arial"/>
                            </a:rPr>
                            <m:t>𝑡</m:t>
                          </m:r>
                          <m:r>
                            <a:rPr lang="en-US" altLang="ko-KR" sz="2000" i="1" smtClean="0">
                              <a:solidFill>
                                <a:schemeClr val="tx1"/>
                              </a:solidFill>
                              <a:latin typeface="Cambria Math" panose="02040503050406030204" pitchFamily="18" charset="0"/>
                              <a:cs typeface="Arial"/>
                            </a:rPr>
                            <m:t>+</m:t>
                          </m:r>
                          <m:r>
                            <a:rPr lang="en-US" altLang="ko-KR" sz="2000" i="1" smtClean="0">
                              <a:solidFill>
                                <a:schemeClr val="tx1"/>
                              </a:solidFill>
                              <a:latin typeface="Cambria Math" panose="02040503050406030204" pitchFamily="18" charset="0"/>
                              <a:cs typeface="Arial"/>
                            </a:rPr>
                            <m:t>1</m:t>
                          </m:r>
                        </m:sub>
                      </m:sSub>
                      <m:r>
                        <a:rPr lang="ko-KR" altLang="ar-AE" sz="2000" i="1" smtClean="0">
                          <a:solidFill>
                            <a:schemeClr val="tx1"/>
                          </a:solidFill>
                          <a:latin typeface="Cambria Math" panose="02040503050406030204" pitchFamily="18" charset="0"/>
                          <a:cs typeface="Arial"/>
                        </a:rPr>
                        <m:t>=</m:t>
                      </m:r>
                      <m:sSub>
                        <m:sSubPr>
                          <m:ctrlPr>
                            <a:rPr lang="en-US" altLang="ko-KR" sz="2000" i="1">
                              <a:solidFill>
                                <a:schemeClr val="tx1"/>
                              </a:solidFill>
                              <a:latin typeface="Cambria Math" panose="02040503050406030204" pitchFamily="18" charset="0"/>
                              <a:cs typeface="Arial"/>
                            </a:rPr>
                          </m:ctrlPr>
                        </m:sSubPr>
                        <m:e>
                          <m:r>
                            <a:rPr lang="en-US" altLang="ko-KR" sz="2000" i="1">
                              <a:solidFill>
                                <a:schemeClr val="tx1"/>
                              </a:solidFill>
                              <a:latin typeface="Cambria Math" panose="02040503050406030204" pitchFamily="18" charset="0"/>
                              <a:cs typeface="Arial"/>
                            </a:rPr>
                            <m:t>𝑁</m:t>
                          </m:r>
                        </m:e>
                        <m:sub>
                          <m:r>
                            <a:rPr lang="en-US" altLang="ko-KR" sz="2000" i="1">
                              <a:solidFill>
                                <a:schemeClr val="tx1"/>
                              </a:solidFill>
                              <a:latin typeface="Cambria Math" panose="02040503050406030204" pitchFamily="18" charset="0"/>
                              <a:cs typeface="Arial"/>
                            </a:rPr>
                            <m:t>𝑡</m:t>
                          </m:r>
                        </m:sub>
                      </m:sSub>
                      <m:r>
                        <a:rPr lang="ko-KR" altLang="ar-AE" sz="2000" i="1" smtClean="0">
                          <a:solidFill>
                            <a:schemeClr val="tx1"/>
                          </a:solidFill>
                          <a:latin typeface="Cambria Math" panose="02040503050406030204" pitchFamily="18" charset="0"/>
                          <a:cs typeface="Arial"/>
                        </a:rPr>
                        <m:t>−</m:t>
                      </m:r>
                      <m:r>
                        <a:rPr lang="en-US" altLang="ko-KR" sz="2000" i="1" dirty="0" smtClean="0">
                          <a:solidFill>
                            <a:schemeClr val="tx1"/>
                          </a:solidFill>
                          <a:latin typeface="Cambria Math" panose="02040503050406030204" pitchFamily="18" charset="0"/>
                          <a:cs typeface="Arial"/>
                        </a:rPr>
                        <m:t>𝑟𝑖𝑠𝑘</m:t>
                      </m:r>
                      <m:r>
                        <a:rPr lang="en-US" altLang="ko-KR" sz="2000" i="1" dirty="0" smtClean="0">
                          <a:solidFill>
                            <a:schemeClr val="tx1"/>
                          </a:solidFill>
                          <a:latin typeface="Cambria Math" panose="02040503050406030204" pitchFamily="18" charset="0"/>
                          <a:ea typeface="Cambria Math" panose="02040503050406030204" pitchFamily="18" charset="0"/>
                          <a:cs typeface="Arial"/>
                        </a:rPr>
                        <m:t>×</m:t>
                      </m:r>
                      <m:sSub>
                        <m:sSubPr>
                          <m:ctrlPr>
                            <a:rPr lang="en-US" altLang="ko-KR" sz="2000" i="1">
                              <a:solidFill>
                                <a:schemeClr val="tx1"/>
                              </a:solidFill>
                              <a:latin typeface="Cambria Math" panose="02040503050406030204" pitchFamily="18" charset="0"/>
                              <a:cs typeface="Arial"/>
                            </a:rPr>
                          </m:ctrlPr>
                        </m:sSubPr>
                        <m:e>
                          <m:r>
                            <a:rPr lang="en-US" altLang="ko-KR" sz="2000" i="1">
                              <a:solidFill>
                                <a:schemeClr val="tx1"/>
                              </a:solidFill>
                              <a:latin typeface="Cambria Math" panose="02040503050406030204" pitchFamily="18" charset="0"/>
                              <a:cs typeface="Arial"/>
                            </a:rPr>
                            <m:t>𝑁</m:t>
                          </m:r>
                        </m:e>
                        <m:sub>
                          <m:r>
                            <a:rPr lang="en-US" altLang="ko-KR" sz="2000" i="1">
                              <a:solidFill>
                                <a:schemeClr val="tx1"/>
                              </a:solidFill>
                              <a:latin typeface="Cambria Math" panose="02040503050406030204" pitchFamily="18" charset="0"/>
                              <a:cs typeface="Arial"/>
                            </a:rPr>
                            <m:t>𝑡</m:t>
                          </m:r>
                        </m:sub>
                      </m:sSub>
                      <m:r>
                        <a:rPr lang="ko-KR" altLang="en-US" sz="2000" i="1">
                          <a:solidFill>
                            <a:schemeClr val="tx1"/>
                          </a:solidFill>
                          <a:latin typeface="Cambria Math" panose="02040503050406030204" pitchFamily="18" charset="0"/>
                          <a:cs typeface="Arial" panose="020B0604020202020204" pitchFamily="34" charset="0"/>
                        </a:rPr>
                        <m:t>→</m:t>
                      </m:r>
                      <m:sSub>
                        <m:sSubPr>
                          <m:ctrlPr>
                            <a:rPr lang="en-US" altLang="ko-KR" sz="2000" i="1">
                              <a:solidFill>
                                <a:schemeClr val="tx1"/>
                              </a:solidFill>
                              <a:latin typeface="Cambria Math" panose="02040503050406030204" pitchFamily="18" charset="0"/>
                              <a:cs typeface="Arial"/>
                            </a:rPr>
                          </m:ctrlPr>
                        </m:sSubPr>
                        <m:e>
                          <m:r>
                            <a:rPr lang="en-US" altLang="ko-KR" sz="2000" i="1">
                              <a:solidFill>
                                <a:schemeClr val="tx1"/>
                              </a:solidFill>
                              <a:latin typeface="Cambria Math" panose="02040503050406030204" pitchFamily="18" charset="0"/>
                              <a:cs typeface="Arial"/>
                            </a:rPr>
                            <m:t>𝑁</m:t>
                          </m:r>
                        </m:e>
                        <m:sub>
                          <m:r>
                            <a:rPr lang="en-US" altLang="ko-KR" sz="2000" i="1">
                              <a:solidFill>
                                <a:schemeClr val="tx1"/>
                              </a:solidFill>
                              <a:latin typeface="Cambria Math" panose="02040503050406030204" pitchFamily="18" charset="0"/>
                              <a:cs typeface="Arial"/>
                            </a:rPr>
                            <m:t>𝑡</m:t>
                          </m:r>
                        </m:sub>
                      </m:sSub>
                      <m:r>
                        <a:rPr lang="en-US" altLang="ko-KR" sz="2000" i="1" smtClean="0">
                          <a:solidFill>
                            <a:schemeClr val="tx1"/>
                          </a:solidFill>
                          <a:latin typeface="Cambria Math" panose="02040503050406030204" pitchFamily="18" charset="0"/>
                          <a:cs typeface="Arial"/>
                        </a:rPr>
                        <m:t>=</m:t>
                      </m:r>
                      <m:sSup>
                        <m:sSupPr>
                          <m:ctrlPr>
                            <a:rPr lang="en-US" altLang="ko-KR" sz="2000" i="1" dirty="0" smtClean="0">
                              <a:solidFill>
                                <a:schemeClr val="tx1"/>
                              </a:solidFill>
                              <a:latin typeface="Cambria Math" panose="02040503050406030204" pitchFamily="18" charset="0"/>
                              <a:cs typeface="Arial"/>
                            </a:rPr>
                          </m:ctrlPr>
                        </m:sSupPr>
                        <m:e>
                          <m:r>
                            <a:rPr lang="en-US" altLang="ko-KR" sz="2000" i="1" dirty="0" smtClean="0">
                              <a:solidFill>
                                <a:schemeClr val="tx1"/>
                              </a:solidFill>
                              <a:latin typeface="Cambria Math" panose="02040503050406030204" pitchFamily="18" charset="0"/>
                              <a:cs typeface="Arial"/>
                            </a:rPr>
                            <m:t>(</m:t>
                          </m:r>
                          <m:r>
                            <a:rPr lang="en-US" altLang="ko-KR" sz="2000" i="1">
                              <a:solidFill>
                                <a:schemeClr val="tx1"/>
                              </a:solidFill>
                              <a:latin typeface="Cambria Math" panose="02040503050406030204" pitchFamily="18" charset="0"/>
                              <a:cs typeface="Arial"/>
                            </a:rPr>
                            <m:t>1</m:t>
                          </m:r>
                          <m:r>
                            <a:rPr lang="ko-KR" altLang="ar-AE" sz="2000" i="1">
                              <a:solidFill>
                                <a:schemeClr val="tx1"/>
                              </a:solidFill>
                              <a:latin typeface="Cambria Math" panose="02040503050406030204" pitchFamily="18" charset="0"/>
                              <a:cs typeface="Arial"/>
                            </a:rPr>
                            <m:t>−</m:t>
                          </m:r>
                          <m:r>
                            <a:rPr lang="en-US" altLang="ko-KR" sz="2000" i="1" dirty="0">
                              <a:solidFill>
                                <a:schemeClr val="tx1"/>
                              </a:solidFill>
                              <a:latin typeface="Cambria Math" panose="02040503050406030204" pitchFamily="18" charset="0"/>
                              <a:cs typeface="Arial"/>
                            </a:rPr>
                            <m:t>𝑟𝑖𝑠𝑘</m:t>
                          </m:r>
                          <m:r>
                            <a:rPr lang="en-US" altLang="ko-KR" sz="2000" i="1" dirty="0">
                              <a:solidFill>
                                <a:schemeClr val="tx1"/>
                              </a:solidFill>
                              <a:latin typeface="Cambria Math" panose="02040503050406030204" pitchFamily="18" charset="0"/>
                              <a:cs typeface="Arial"/>
                            </a:rPr>
                            <m:t>)</m:t>
                          </m:r>
                        </m:e>
                        <m:sup>
                          <m:r>
                            <a:rPr lang="en-US" altLang="ko-KR" sz="2000" i="1" dirty="0" smtClean="0">
                              <a:solidFill>
                                <a:schemeClr val="tx1"/>
                              </a:solidFill>
                              <a:latin typeface="Cambria Math" panose="02040503050406030204" pitchFamily="18" charset="0"/>
                              <a:cs typeface="Arial"/>
                            </a:rPr>
                            <m:t>𝑡</m:t>
                          </m:r>
                        </m:sup>
                      </m:sSup>
                      <m:r>
                        <a:rPr lang="en-US" altLang="ko-KR" sz="2000" i="1" dirty="0">
                          <a:solidFill>
                            <a:schemeClr val="tx1"/>
                          </a:solidFill>
                          <a:latin typeface="Cambria Math" panose="02040503050406030204" pitchFamily="18" charset="0"/>
                          <a:ea typeface="Cambria Math" panose="02040503050406030204" pitchFamily="18" charset="0"/>
                          <a:cs typeface="Arial"/>
                        </a:rPr>
                        <m:t>×</m:t>
                      </m:r>
                      <m:sSub>
                        <m:sSubPr>
                          <m:ctrlPr>
                            <a:rPr lang="en-US" altLang="ko-KR" sz="2000" i="1">
                              <a:solidFill>
                                <a:schemeClr val="tx1"/>
                              </a:solidFill>
                              <a:latin typeface="Cambria Math" panose="02040503050406030204" pitchFamily="18" charset="0"/>
                              <a:cs typeface="Arial"/>
                            </a:rPr>
                          </m:ctrlPr>
                        </m:sSubPr>
                        <m:e>
                          <m:r>
                            <a:rPr lang="en-US" altLang="ko-KR" sz="2000" i="1">
                              <a:solidFill>
                                <a:schemeClr val="tx1"/>
                              </a:solidFill>
                              <a:latin typeface="Cambria Math" panose="02040503050406030204" pitchFamily="18" charset="0"/>
                              <a:cs typeface="Arial"/>
                            </a:rPr>
                            <m:t>𝑁</m:t>
                          </m:r>
                        </m:e>
                        <m:sub>
                          <m:r>
                            <a:rPr lang="en-US" altLang="ko-KR" sz="2000" i="1" smtClean="0">
                              <a:solidFill>
                                <a:schemeClr val="tx1"/>
                              </a:solidFill>
                              <a:latin typeface="Cambria Math" panose="02040503050406030204" pitchFamily="18" charset="0"/>
                              <a:cs typeface="Arial"/>
                            </a:rPr>
                            <m:t>0</m:t>
                          </m:r>
                        </m:sub>
                      </m:sSub>
                    </m:oMath>
                  </m:oMathPara>
                </a14:m>
                <a:endParaRPr lang="en-US" altLang="ko-KR" sz="2000" dirty="0" smtClean="0">
                  <a:solidFill>
                    <a:schemeClr val="tx1"/>
                  </a:solidFill>
                  <a:latin typeface="Arial" panose="020B0604020202020204" pitchFamily="34" charset="0"/>
                  <a:cs typeface="Arial" panose="020B0604020202020204" pitchFamily="34" charset="0"/>
                </a:endParaRPr>
              </a:p>
              <a:p>
                <a:pPr marL="0" indent="0">
                  <a:lnSpc>
                    <a:spcPct val="150000"/>
                  </a:lnSpc>
                  <a:buNone/>
                </a:pPr>
                <a:r>
                  <a:rPr lang="en-US" altLang="ko-KR" sz="2000" dirty="0" smtClean="0">
                    <a:solidFill>
                      <a:schemeClr val="tx1"/>
                    </a:solidFill>
                    <a:cs typeface="Arial"/>
                  </a:rPr>
                  <a:t>⇒ </a:t>
                </a:r>
                <a14:m>
                  <m:oMath xmlns:m="http://schemas.openxmlformats.org/officeDocument/2006/math">
                    <m:r>
                      <a:rPr lang="en-US" altLang="ko-KR" sz="2000" i="1">
                        <a:solidFill>
                          <a:schemeClr val="tx1"/>
                        </a:solidFill>
                        <a:latin typeface="Cambria Math" panose="02040503050406030204" pitchFamily="18" charset="0"/>
                        <a:cs typeface="Arial"/>
                      </a:rPr>
                      <m:t>1</m:t>
                    </m:r>
                    <m:r>
                      <a:rPr lang="en-US" altLang="ko-KR" sz="2000" i="1">
                        <a:solidFill>
                          <a:schemeClr val="tx1"/>
                        </a:solidFill>
                        <a:latin typeface="Cambria Math" panose="02040503050406030204" pitchFamily="18" charset="0"/>
                        <a:cs typeface="Arial"/>
                      </a:rPr>
                      <m:t>−</m:t>
                    </m:r>
                    <m:r>
                      <a:rPr lang="en-US" altLang="ko-KR" sz="2000" i="1" smtClean="0">
                        <a:solidFill>
                          <a:schemeClr val="tx1"/>
                        </a:solidFill>
                        <a:latin typeface="Cambria Math" panose="02040503050406030204" pitchFamily="18" charset="0"/>
                        <a:cs typeface="Arial"/>
                      </a:rPr>
                      <m:t>𝑟𝑖𝑠𝑘</m:t>
                    </m:r>
                    <m:r>
                      <a:rPr lang="en-US" altLang="ko-KR" sz="2000" i="1">
                        <a:solidFill>
                          <a:schemeClr val="tx1"/>
                        </a:solidFill>
                        <a:latin typeface="Cambria Math" panose="02040503050406030204" pitchFamily="18" charset="0"/>
                        <a:cs typeface="Arial"/>
                      </a:rPr>
                      <m:t>=</m:t>
                    </m:r>
                    <m:sSup>
                      <m:sSupPr>
                        <m:ctrlPr>
                          <a:rPr lang="en-US" altLang="ko-KR" sz="2000" i="1">
                            <a:solidFill>
                              <a:schemeClr val="tx1"/>
                            </a:solidFill>
                            <a:latin typeface="Cambria Math" panose="02040503050406030204" pitchFamily="18" charset="0"/>
                            <a:cs typeface="Arial"/>
                          </a:rPr>
                        </m:ctrlPr>
                      </m:sSupPr>
                      <m:e>
                        <m:r>
                          <a:rPr lang="en-US" altLang="ko-KR" sz="2000" i="1">
                            <a:solidFill>
                              <a:schemeClr val="tx1"/>
                            </a:solidFill>
                            <a:latin typeface="Cambria Math" panose="02040503050406030204" pitchFamily="18" charset="0"/>
                            <a:cs typeface="Arial"/>
                          </a:rPr>
                          <m:t>𝑒</m:t>
                        </m:r>
                      </m:e>
                      <m:sup>
                        <m:r>
                          <a:rPr lang="en-US" altLang="ko-KR" sz="2000" i="1">
                            <a:solidFill>
                              <a:schemeClr val="tx1"/>
                            </a:solidFill>
                            <a:latin typeface="Cambria Math" panose="02040503050406030204" pitchFamily="18" charset="0"/>
                            <a:cs typeface="Arial"/>
                          </a:rPr>
                          <m:t>−</m:t>
                        </m:r>
                        <m:r>
                          <a:rPr lang="en-US" altLang="ko-KR" sz="2000" i="1" dirty="0">
                            <a:solidFill>
                              <a:schemeClr val="tx1"/>
                            </a:solidFill>
                            <a:latin typeface="Cambria Math" panose="02040503050406030204" pitchFamily="18" charset="0"/>
                            <a:cs typeface="Arial"/>
                          </a:rPr>
                          <m:t>𝑟𝑎𝑡𝑒</m:t>
                        </m:r>
                      </m:sup>
                    </m:sSup>
                  </m:oMath>
                </a14:m>
                <a:r>
                  <a:rPr lang="ko-KR" altLang="en-US" sz="2000" dirty="0" smtClean="0">
                    <a:solidFill>
                      <a:schemeClr val="tx1"/>
                    </a:solidFill>
                    <a:latin typeface="Arial" panose="020B0604020202020204" pitchFamily="34" charset="0"/>
                    <a:cs typeface="Arial" panose="020B0604020202020204" pitchFamily="34" charset="0"/>
                  </a:rPr>
                  <a:t>   </a:t>
                </a:r>
                <a:r>
                  <a:rPr lang="en-US" altLang="ko-KR" sz="2000" dirty="0" smtClean="0">
                    <a:solidFill>
                      <a:schemeClr val="tx1"/>
                    </a:solidFill>
                    <a:latin typeface="Arial" panose="020B0604020202020204" pitchFamily="34" charset="0"/>
                    <a:cs typeface="Arial" panose="020B0604020202020204" pitchFamily="34" charset="0"/>
                  </a:rPr>
                  <a:t>or     </a:t>
                </a:r>
                <a14:m>
                  <m:oMath xmlns:m="http://schemas.openxmlformats.org/officeDocument/2006/math">
                    <m:r>
                      <a:rPr lang="en-US" altLang="ko-KR" sz="2000" i="1">
                        <a:solidFill>
                          <a:schemeClr val="tx1"/>
                        </a:solidFill>
                        <a:latin typeface="Cambria Math" panose="02040503050406030204" pitchFamily="18" charset="0"/>
                        <a:cs typeface="Arial"/>
                      </a:rPr>
                      <m:t>𝑟</m:t>
                    </m:r>
                    <m:r>
                      <a:rPr lang="en-US" altLang="ko-KR" sz="2000" i="1" smtClean="0">
                        <a:solidFill>
                          <a:schemeClr val="tx1"/>
                        </a:solidFill>
                        <a:latin typeface="Cambria Math" panose="02040503050406030204" pitchFamily="18" charset="0"/>
                        <a:cs typeface="Arial"/>
                      </a:rPr>
                      <m:t>𝑎𝑡𝑒</m:t>
                    </m:r>
                    <m:r>
                      <a:rPr lang="en-US" altLang="ko-KR" sz="2000" i="1">
                        <a:solidFill>
                          <a:schemeClr val="tx1"/>
                        </a:solidFill>
                        <a:latin typeface="Cambria Math" panose="02040503050406030204" pitchFamily="18" charset="0"/>
                        <a:cs typeface="Arial"/>
                      </a:rPr>
                      <m:t>=−</m:t>
                    </m:r>
                    <m:r>
                      <m:rPr>
                        <m:sty m:val="p"/>
                      </m:rPr>
                      <a:rPr lang="en-US" altLang="ko-KR" sz="2000" smtClean="0">
                        <a:solidFill>
                          <a:schemeClr val="tx1"/>
                        </a:solidFill>
                        <a:latin typeface="Cambria Math" panose="02040503050406030204" pitchFamily="18" charset="0"/>
                        <a:cs typeface="Arial"/>
                      </a:rPr>
                      <m:t>ln</m:t>
                    </m:r>
                    <m:r>
                      <a:rPr lang="en-US" altLang="ko-KR" sz="2000" i="1" smtClean="0">
                        <a:solidFill>
                          <a:schemeClr val="tx1"/>
                        </a:solidFill>
                        <a:latin typeface="Cambria Math" panose="02040503050406030204" pitchFamily="18" charset="0"/>
                        <a:cs typeface="Arial"/>
                      </a:rPr>
                      <m:t>⁡(</m:t>
                    </m:r>
                    <m:r>
                      <a:rPr lang="en-US" altLang="ko-KR" sz="2000" i="1" smtClean="0">
                        <a:solidFill>
                          <a:schemeClr val="tx1"/>
                        </a:solidFill>
                        <a:latin typeface="Cambria Math" panose="02040503050406030204" pitchFamily="18" charset="0"/>
                        <a:cs typeface="Arial"/>
                      </a:rPr>
                      <m:t>1</m:t>
                    </m:r>
                    <m:r>
                      <a:rPr lang="en-US" altLang="ko-KR" sz="2000" i="1" smtClean="0">
                        <a:solidFill>
                          <a:schemeClr val="tx1"/>
                        </a:solidFill>
                        <a:latin typeface="Cambria Math" panose="02040503050406030204" pitchFamily="18" charset="0"/>
                        <a:cs typeface="Arial"/>
                      </a:rPr>
                      <m:t>−</m:t>
                    </m:r>
                    <m:r>
                      <a:rPr lang="en-US" altLang="ko-KR" sz="2000" i="1" smtClean="0">
                        <a:solidFill>
                          <a:schemeClr val="tx1"/>
                        </a:solidFill>
                        <a:latin typeface="Cambria Math" panose="02040503050406030204" pitchFamily="18" charset="0"/>
                        <a:cs typeface="Arial"/>
                      </a:rPr>
                      <m:t>𝑟𝑖𝑠𝑘</m:t>
                    </m:r>
                    <m:r>
                      <a:rPr lang="en-US" altLang="ko-KR" sz="2000" i="1" smtClean="0">
                        <a:solidFill>
                          <a:schemeClr val="tx1"/>
                        </a:solidFill>
                        <a:latin typeface="Cambria Math" panose="02040503050406030204" pitchFamily="18" charset="0"/>
                        <a:cs typeface="Arial"/>
                      </a:rPr>
                      <m:t>)</m:t>
                    </m:r>
                  </m:oMath>
                </a14:m>
                <a:endParaRPr lang="ko-KR" altLang="en-US" sz="2000" dirty="0">
                  <a:solidFill>
                    <a:schemeClr val="tx1"/>
                  </a:solidFill>
                  <a:latin typeface="Arial" panose="020B0604020202020204" pitchFamily="34" charset="0"/>
                  <a:cs typeface="Arial" panose="020B0604020202020204" pitchFamily="34" charset="0"/>
                </a:endParaRPr>
              </a:p>
            </p:txBody>
          </p:sp>
        </mc:Choice>
        <mc:Fallback xmlns="">
          <p:sp>
            <p:nvSpPr>
              <p:cNvPr id="4" name="내용 개체 틀 2"/>
              <p:cNvSpPr txBox="1">
                <a:spLocks noRot="1" noChangeAspect="1" noMove="1" noResize="1" noEditPoints="1" noAdjustHandles="1" noChangeArrowheads="1" noChangeShapeType="1" noTextEdit="1"/>
              </p:cNvSpPr>
              <p:nvPr/>
            </p:nvSpPr>
            <p:spPr>
              <a:xfrm>
                <a:off x="1493611" y="1774263"/>
                <a:ext cx="6429666" cy="3785290"/>
              </a:xfrm>
              <a:prstGeom prst="rect">
                <a:avLst/>
              </a:prstGeom>
              <a:blipFill>
                <a:blip r:embed="rId2"/>
                <a:stretch>
                  <a:fillRect l="-948"/>
                </a:stretch>
              </a:blipFill>
            </p:spPr>
            <p:txBody>
              <a:bodyPr/>
              <a:lstStyle/>
              <a:p>
                <a:r>
                  <a:rPr lang="ko-KR" altLang="en-US">
                    <a:noFill/>
                  </a:rPr>
                  <a:t> </a:t>
                </a:r>
              </a:p>
            </p:txBody>
          </p:sp>
        </mc:Fallback>
      </mc:AlternateContent>
      <p:sp>
        <p:nvSpPr>
          <p:cNvPr id="5" name="직사각형 4"/>
          <p:cNvSpPr/>
          <p:nvPr/>
        </p:nvSpPr>
        <p:spPr>
          <a:xfrm>
            <a:off x="4498848" y="4645152"/>
            <a:ext cx="2633472" cy="52120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18814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4"/>
          <p:cNvSpPr txBox="1"/>
          <p:nvPr/>
        </p:nvSpPr>
        <p:spPr>
          <a:xfrm>
            <a:off x="436718" y="565880"/>
            <a:ext cx="8364382" cy="504625"/>
          </a:xfrm>
          <a:prstGeom prst="rect">
            <a:avLst/>
          </a:prstGeom>
        </p:spPr>
        <p:txBody>
          <a:bodyPr vert="horz" wrap="square" lIns="0" tIns="12065" rIns="0" bIns="0" rtlCol="0">
            <a:spAutoFit/>
          </a:bodyPr>
          <a:lstStyle/>
          <a:p>
            <a:pPr marL="12700" algn="ctr">
              <a:spcBef>
                <a:spcPts val="95"/>
              </a:spcBef>
            </a:pPr>
            <a:r>
              <a:rPr lang="en-US" altLang="ko-KR" sz="3200" dirty="0" smtClean="0">
                <a:latin typeface="Arial" panose="020B0604020202020204" pitchFamily="34" charset="0"/>
                <a:cs typeface="Arial" panose="020B0604020202020204" pitchFamily="34" charset="0"/>
              </a:rPr>
              <a:t>A2: Average </a:t>
            </a:r>
            <a:r>
              <a:rPr lang="en-US" altLang="ko-KR" sz="3200" dirty="0">
                <a:latin typeface="Arial" panose="020B0604020202020204" pitchFamily="34" charset="0"/>
                <a:cs typeface="Arial" panose="020B0604020202020204" pitchFamily="34" charset="0"/>
              </a:rPr>
              <a:t>life expectancy = 1/ mortality rate</a:t>
            </a:r>
          </a:p>
        </p:txBody>
      </p:sp>
      <mc:AlternateContent xmlns:mc="http://schemas.openxmlformats.org/markup-compatibility/2006" xmlns:a14="http://schemas.microsoft.com/office/drawing/2010/main">
        <mc:Choice Requires="a14">
          <p:sp>
            <p:nvSpPr>
              <p:cNvPr id="3" name="내용 개체 틀 2"/>
              <p:cNvSpPr txBox="1">
                <a:spLocks/>
              </p:cNvSpPr>
              <p:nvPr/>
            </p:nvSpPr>
            <p:spPr>
              <a:xfrm>
                <a:off x="1534759" y="1774263"/>
                <a:ext cx="6233070" cy="3785290"/>
              </a:xfrm>
              <a:prstGeom prst="rect">
                <a:avLst/>
              </a:prstGeom>
            </p:spPr>
            <p:txBody>
              <a:bodyPr>
                <a:normAutofit/>
              </a:bodyPr>
              <a:lstStyle>
                <a:lvl1pPr marL="171450" indent="-171450" algn="l" defTabSz="685800" rtl="0" eaLnBrk="1" latinLnBrk="1"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altLang="ko-KR" sz="2000" dirty="0" smtClean="0">
                    <a:solidFill>
                      <a:schemeClr val="tx1"/>
                    </a:solidFill>
                    <a:latin typeface="Arial" panose="020B0604020202020204" pitchFamily="34" charset="0"/>
                    <a:cs typeface="Arial" panose="020B0604020202020204" pitchFamily="34" charset="0"/>
                  </a:rPr>
                  <a:t>The number of individuals who are alive at time t</a:t>
                </a:r>
              </a:p>
              <a:p>
                <a:pPr marL="0" indent="0" algn="ctr">
                  <a:lnSpc>
                    <a:spcPct val="150000"/>
                  </a:lnSpc>
                  <a:buFont typeface="Arial" panose="020B0604020202020204" pitchFamily="34" charset="0"/>
                  <a:buNone/>
                </a:pPr>
                <a14:m>
                  <m:oMath xmlns:m="http://schemas.openxmlformats.org/officeDocument/2006/math">
                    <m:r>
                      <a:rPr lang="en-US" altLang="ko-KR" sz="2000" i="1" smtClean="0">
                        <a:solidFill>
                          <a:schemeClr val="tx1"/>
                        </a:solidFill>
                        <a:latin typeface="Cambria Math" panose="02040503050406030204" pitchFamily="18" charset="0"/>
                        <a:cs typeface="Arial"/>
                      </a:rPr>
                      <m:t>𝑁</m:t>
                    </m:r>
                    <m:r>
                      <a:rPr lang="en-US" altLang="ko-KR" sz="2000" i="1" smtClean="0">
                        <a:solidFill>
                          <a:schemeClr val="tx1"/>
                        </a:solidFill>
                        <a:latin typeface="Cambria Math" panose="02040503050406030204" pitchFamily="18" charset="0"/>
                        <a:cs typeface="Arial"/>
                      </a:rPr>
                      <m:t>′</m:t>
                    </m:r>
                    <m:r>
                      <a:rPr lang="ar-AE" altLang="ko-KR" sz="2000" i="1" smtClean="0">
                        <a:solidFill>
                          <a:schemeClr val="tx1"/>
                        </a:solidFill>
                        <a:latin typeface="Cambria Math" panose="02040503050406030204" pitchFamily="18" charset="0"/>
                        <a:cs typeface="Arial"/>
                      </a:rPr>
                      <m:t>(</m:t>
                    </m:r>
                    <m:r>
                      <a:rPr lang="ko-KR" altLang="ar-AE" sz="2000" i="1">
                        <a:solidFill>
                          <a:schemeClr val="tx1"/>
                        </a:solidFill>
                        <a:latin typeface="Cambria Math" panose="02040503050406030204" pitchFamily="18" charset="0"/>
                        <a:cs typeface="Arial"/>
                      </a:rPr>
                      <m:t>𝑡</m:t>
                    </m:r>
                    <m:r>
                      <a:rPr lang="ko-KR" altLang="ar-AE" sz="2000" i="1">
                        <a:solidFill>
                          <a:schemeClr val="tx1"/>
                        </a:solidFill>
                        <a:latin typeface="Cambria Math" panose="02040503050406030204" pitchFamily="18" charset="0"/>
                        <a:cs typeface="Arial"/>
                      </a:rPr>
                      <m:t>)=−</m:t>
                    </m:r>
                    <m:r>
                      <a:rPr lang="en-US" altLang="ko-KR" sz="2000" i="1" dirty="0" smtClean="0">
                        <a:solidFill>
                          <a:schemeClr val="tx1"/>
                        </a:solidFill>
                        <a:latin typeface="Cambria Math" panose="02040503050406030204" pitchFamily="18" charset="0"/>
                        <a:cs typeface="Arial"/>
                      </a:rPr>
                      <m:t>𝑟𝑁</m:t>
                    </m:r>
                    <m:r>
                      <a:rPr lang="ar-AE" altLang="ko-KR" sz="2000" i="1" smtClean="0">
                        <a:solidFill>
                          <a:schemeClr val="tx1"/>
                        </a:solidFill>
                        <a:latin typeface="Cambria Math" panose="02040503050406030204" pitchFamily="18" charset="0"/>
                        <a:cs typeface="Arial"/>
                      </a:rPr>
                      <m:t>(</m:t>
                    </m:r>
                    <m:r>
                      <a:rPr lang="ko-KR" altLang="ar-AE" sz="2000" i="1">
                        <a:solidFill>
                          <a:schemeClr val="tx1"/>
                        </a:solidFill>
                        <a:latin typeface="Cambria Math" panose="02040503050406030204" pitchFamily="18" charset="0"/>
                        <a:cs typeface="Arial"/>
                      </a:rPr>
                      <m:t>𝑡</m:t>
                    </m:r>
                    <m:r>
                      <a:rPr lang="ko-KR" altLang="ar-AE" sz="2000" i="1">
                        <a:solidFill>
                          <a:schemeClr val="tx1"/>
                        </a:solidFill>
                        <a:latin typeface="Cambria Math" panose="02040503050406030204" pitchFamily="18" charset="0"/>
                        <a:cs typeface="Arial"/>
                      </a:rPr>
                      <m:t>)</m:t>
                    </m:r>
                  </m:oMath>
                </a14:m>
                <a:r>
                  <a:rPr lang="ko-KR" altLang="en-US" sz="2000" dirty="0" smtClean="0">
                    <a:solidFill>
                      <a:schemeClr val="tx1"/>
                    </a:solidFill>
                    <a:latin typeface="Arial" panose="020B0604020202020204" pitchFamily="34" charset="0"/>
                    <a:cs typeface="Arial" panose="020B0604020202020204" pitchFamily="34" charset="0"/>
                  </a:rPr>
                  <a:t> → </a:t>
                </a:r>
                <a14:m>
                  <m:oMath xmlns:m="http://schemas.openxmlformats.org/officeDocument/2006/math">
                    <m:r>
                      <a:rPr lang="en-US" altLang="ko-KR" sz="2000" i="1">
                        <a:solidFill>
                          <a:schemeClr val="tx1"/>
                        </a:solidFill>
                        <a:latin typeface="Cambria Math" panose="02040503050406030204" pitchFamily="18" charset="0"/>
                        <a:cs typeface="Arial"/>
                      </a:rPr>
                      <m:t>𝑁</m:t>
                    </m:r>
                    <m:d>
                      <m:dPr>
                        <m:ctrlPr>
                          <a:rPr lang="ar-AE" altLang="ko-KR" sz="2000" i="1">
                            <a:solidFill>
                              <a:schemeClr val="tx1"/>
                            </a:solidFill>
                            <a:latin typeface="Cambria Math" panose="02040503050406030204" pitchFamily="18" charset="0"/>
                            <a:cs typeface="Arial"/>
                          </a:rPr>
                        </m:ctrlPr>
                      </m:dPr>
                      <m:e>
                        <m:r>
                          <a:rPr lang="ko-KR" altLang="ar-AE" sz="2000" i="1">
                            <a:solidFill>
                              <a:schemeClr val="tx1"/>
                            </a:solidFill>
                            <a:latin typeface="Cambria Math" panose="02040503050406030204" pitchFamily="18" charset="0"/>
                            <a:cs typeface="Arial"/>
                          </a:rPr>
                          <m:t>𝑡</m:t>
                        </m:r>
                      </m:e>
                    </m:d>
                    <m:r>
                      <a:rPr lang="en-US" altLang="ko-KR" sz="2000" i="1" smtClean="0">
                        <a:solidFill>
                          <a:schemeClr val="tx1"/>
                        </a:solidFill>
                        <a:latin typeface="Cambria Math" panose="02040503050406030204" pitchFamily="18" charset="0"/>
                        <a:cs typeface="Arial"/>
                      </a:rPr>
                      <m:t>=</m:t>
                    </m:r>
                    <m:r>
                      <a:rPr lang="en-US" altLang="ko-KR" sz="2000" i="1" smtClean="0">
                        <a:solidFill>
                          <a:schemeClr val="tx1"/>
                        </a:solidFill>
                        <a:latin typeface="Cambria Math" panose="02040503050406030204" pitchFamily="18" charset="0"/>
                        <a:cs typeface="Arial"/>
                      </a:rPr>
                      <m:t>𝑁</m:t>
                    </m:r>
                    <m:d>
                      <m:dPr>
                        <m:ctrlPr>
                          <a:rPr lang="en-US" altLang="ko-KR" sz="2000" i="1" smtClean="0">
                            <a:solidFill>
                              <a:schemeClr val="tx1"/>
                            </a:solidFill>
                            <a:latin typeface="Cambria Math" panose="02040503050406030204" pitchFamily="18" charset="0"/>
                            <a:cs typeface="Arial"/>
                          </a:rPr>
                        </m:ctrlPr>
                      </m:dPr>
                      <m:e>
                        <m:r>
                          <a:rPr lang="en-US" altLang="ko-KR" sz="2000" i="1" smtClean="0">
                            <a:solidFill>
                              <a:schemeClr val="tx1"/>
                            </a:solidFill>
                            <a:latin typeface="Cambria Math" panose="02040503050406030204" pitchFamily="18" charset="0"/>
                            <a:cs typeface="Arial"/>
                          </a:rPr>
                          <m:t>0</m:t>
                        </m:r>
                      </m:e>
                    </m:d>
                    <m:sSup>
                      <m:sSupPr>
                        <m:ctrlPr>
                          <a:rPr lang="en-US" altLang="ko-KR" sz="2000" i="1" smtClean="0">
                            <a:solidFill>
                              <a:schemeClr val="tx1"/>
                            </a:solidFill>
                            <a:latin typeface="Cambria Math" panose="02040503050406030204" pitchFamily="18" charset="0"/>
                            <a:cs typeface="Arial"/>
                          </a:rPr>
                        </m:ctrlPr>
                      </m:sSupPr>
                      <m:e>
                        <m:r>
                          <a:rPr lang="en-US" altLang="ko-KR" sz="2000" i="1">
                            <a:solidFill>
                              <a:schemeClr val="tx1"/>
                            </a:solidFill>
                            <a:latin typeface="Cambria Math" panose="02040503050406030204" pitchFamily="18" charset="0"/>
                            <a:cs typeface="Arial"/>
                          </a:rPr>
                          <m:t>𝑒</m:t>
                        </m:r>
                      </m:e>
                      <m:sup>
                        <m:r>
                          <a:rPr lang="en-US" altLang="ko-KR" sz="2000" i="1" smtClean="0">
                            <a:solidFill>
                              <a:schemeClr val="tx1"/>
                            </a:solidFill>
                            <a:latin typeface="Cambria Math" panose="02040503050406030204" pitchFamily="18" charset="0"/>
                            <a:cs typeface="Arial"/>
                          </a:rPr>
                          <m:t>−</m:t>
                        </m:r>
                        <m:r>
                          <a:rPr lang="en-US" altLang="ko-KR" sz="2000" i="1" dirty="0">
                            <a:solidFill>
                              <a:schemeClr val="tx1"/>
                            </a:solidFill>
                            <a:latin typeface="Cambria Math" panose="02040503050406030204" pitchFamily="18" charset="0"/>
                            <a:cs typeface="Arial"/>
                          </a:rPr>
                          <m:t>𝑟</m:t>
                        </m:r>
                        <m:r>
                          <a:rPr lang="ko-KR" altLang="ar-AE" sz="2000" i="1">
                            <a:solidFill>
                              <a:schemeClr val="tx1"/>
                            </a:solidFill>
                            <a:latin typeface="Cambria Math" panose="02040503050406030204" pitchFamily="18" charset="0"/>
                            <a:cs typeface="Arial"/>
                          </a:rPr>
                          <m:t>𝑡</m:t>
                        </m:r>
                      </m:sup>
                    </m:sSup>
                  </m:oMath>
                </a14:m>
                <a:r>
                  <a:rPr lang="ko-KR" altLang="en-US" sz="2000" dirty="0">
                    <a:solidFill>
                      <a:schemeClr val="tx1"/>
                    </a:solidFill>
                    <a:latin typeface="Arial" panose="020B0604020202020204" pitchFamily="34" charset="0"/>
                    <a:cs typeface="Arial" panose="020B0604020202020204" pitchFamily="34" charset="0"/>
                  </a:rPr>
                  <a:t> </a:t>
                </a:r>
                <a:endParaRPr lang="en-US" altLang="ko-KR" sz="2000" dirty="0" smtClean="0">
                  <a:solidFill>
                    <a:schemeClr val="tx1"/>
                  </a:solidFill>
                  <a:latin typeface="Arial" panose="020B0604020202020204" pitchFamily="34" charset="0"/>
                  <a:cs typeface="Arial" panose="020B0604020202020204" pitchFamily="34" charset="0"/>
                </a:endParaRPr>
              </a:p>
              <a:p>
                <a:pPr>
                  <a:lnSpc>
                    <a:spcPct val="150000"/>
                  </a:lnSpc>
                </a:pPr>
                <a:r>
                  <a:rPr lang="en-US" altLang="ko-KR" sz="2000" dirty="0">
                    <a:solidFill>
                      <a:schemeClr val="tx1"/>
                    </a:solidFill>
                    <a:latin typeface="Arial" panose="020B0604020202020204" pitchFamily="34" charset="0"/>
                    <a:cs typeface="Arial" panose="020B0604020202020204" pitchFamily="34" charset="0"/>
                  </a:rPr>
                  <a:t>The number of individuals who </a:t>
                </a:r>
                <a:r>
                  <a:rPr lang="en-US" altLang="ko-KR" sz="2000" dirty="0" smtClean="0">
                    <a:solidFill>
                      <a:schemeClr val="tx1"/>
                    </a:solidFill>
                    <a:latin typeface="Arial" panose="020B0604020202020204" pitchFamily="34" charset="0"/>
                    <a:cs typeface="Arial" panose="020B0604020202020204" pitchFamily="34" charset="0"/>
                  </a:rPr>
                  <a:t>die at </a:t>
                </a:r>
                <a:r>
                  <a:rPr lang="en-US" altLang="ko-KR" sz="2000" dirty="0">
                    <a:solidFill>
                      <a:schemeClr val="tx1"/>
                    </a:solidFill>
                    <a:latin typeface="Arial" panose="020B0604020202020204" pitchFamily="34" charset="0"/>
                    <a:cs typeface="Arial" panose="020B0604020202020204" pitchFamily="34" charset="0"/>
                  </a:rPr>
                  <a:t>time t</a:t>
                </a:r>
              </a:p>
              <a:p>
                <a:pPr marL="0"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000" i="1" smtClean="0">
                          <a:solidFill>
                            <a:schemeClr val="tx1"/>
                          </a:solidFill>
                          <a:latin typeface="Cambria Math" panose="02040503050406030204" pitchFamily="18" charset="0"/>
                          <a:cs typeface="Arial"/>
                        </a:rPr>
                        <m:t>𝑟</m:t>
                      </m:r>
                      <m:r>
                        <a:rPr lang="en-US" altLang="ko-KR" sz="2000" i="1">
                          <a:solidFill>
                            <a:schemeClr val="tx1"/>
                          </a:solidFill>
                          <a:latin typeface="Cambria Math" panose="02040503050406030204" pitchFamily="18" charset="0"/>
                          <a:cs typeface="Arial"/>
                        </a:rPr>
                        <m:t>𝑁</m:t>
                      </m:r>
                      <m:d>
                        <m:dPr>
                          <m:ctrlPr>
                            <a:rPr lang="en-US" altLang="ko-KR" sz="2000" i="1">
                              <a:solidFill>
                                <a:schemeClr val="tx1"/>
                              </a:solidFill>
                              <a:latin typeface="Cambria Math" panose="02040503050406030204" pitchFamily="18" charset="0"/>
                              <a:cs typeface="Arial"/>
                            </a:rPr>
                          </m:ctrlPr>
                        </m:dPr>
                        <m:e>
                          <m:r>
                            <a:rPr lang="en-US" altLang="ko-KR" sz="2000" i="1">
                              <a:solidFill>
                                <a:schemeClr val="tx1"/>
                              </a:solidFill>
                              <a:latin typeface="Cambria Math" panose="02040503050406030204" pitchFamily="18" charset="0"/>
                              <a:cs typeface="Arial"/>
                            </a:rPr>
                            <m:t>0</m:t>
                          </m:r>
                        </m:e>
                      </m:d>
                      <m:sSup>
                        <m:sSupPr>
                          <m:ctrlPr>
                            <a:rPr lang="en-US" altLang="ko-KR" sz="2000" i="1">
                              <a:solidFill>
                                <a:schemeClr val="tx1"/>
                              </a:solidFill>
                              <a:latin typeface="Cambria Math" panose="02040503050406030204" pitchFamily="18" charset="0"/>
                              <a:cs typeface="Arial"/>
                            </a:rPr>
                          </m:ctrlPr>
                        </m:sSupPr>
                        <m:e>
                          <m:r>
                            <a:rPr lang="en-US" altLang="ko-KR" sz="2000" i="1">
                              <a:solidFill>
                                <a:schemeClr val="tx1"/>
                              </a:solidFill>
                              <a:latin typeface="Cambria Math" panose="02040503050406030204" pitchFamily="18" charset="0"/>
                              <a:cs typeface="Arial"/>
                            </a:rPr>
                            <m:t>𝑒</m:t>
                          </m:r>
                        </m:e>
                        <m:sup>
                          <m:r>
                            <a:rPr lang="en-US" altLang="ko-KR" sz="2000" i="1">
                              <a:solidFill>
                                <a:schemeClr val="tx1"/>
                              </a:solidFill>
                              <a:latin typeface="Cambria Math" panose="02040503050406030204" pitchFamily="18" charset="0"/>
                              <a:cs typeface="Arial"/>
                            </a:rPr>
                            <m:t>−</m:t>
                          </m:r>
                          <m:r>
                            <a:rPr lang="en-US" altLang="ko-KR" sz="2000" i="1" dirty="0">
                              <a:solidFill>
                                <a:schemeClr val="tx1"/>
                              </a:solidFill>
                              <a:latin typeface="Cambria Math" panose="02040503050406030204" pitchFamily="18" charset="0"/>
                              <a:cs typeface="Arial"/>
                            </a:rPr>
                            <m:t>𝑟</m:t>
                          </m:r>
                          <m:r>
                            <a:rPr lang="ko-KR" altLang="ar-AE" sz="2000" i="1">
                              <a:solidFill>
                                <a:schemeClr val="tx1"/>
                              </a:solidFill>
                              <a:latin typeface="Cambria Math" panose="02040503050406030204" pitchFamily="18" charset="0"/>
                              <a:cs typeface="Arial"/>
                            </a:rPr>
                            <m:t>𝑡</m:t>
                          </m:r>
                        </m:sup>
                      </m:sSup>
                    </m:oMath>
                  </m:oMathPara>
                </a14:m>
                <a:endParaRPr lang="en-US" altLang="ko-KR" sz="2000" dirty="0" smtClean="0">
                  <a:solidFill>
                    <a:schemeClr val="tx1"/>
                  </a:solidFill>
                  <a:latin typeface="Arial" panose="020B0604020202020204" pitchFamily="34" charset="0"/>
                  <a:cs typeface="Arial" panose="020B0604020202020204" pitchFamily="34" charset="0"/>
                </a:endParaRPr>
              </a:p>
              <a:p>
                <a:pPr>
                  <a:lnSpc>
                    <a:spcPct val="130000"/>
                  </a:lnSpc>
                </a:pPr>
                <a:r>
                  <a:rPr lang="en-US" altLang="ko-KR" sz="2000" dirty="0">
                    <a:solidFill>
                      <a:schemeClr val="tx1"/>
                    </a:solidFill>
                    <a:latin typeface="Arial" panose="020B0604020202020204" pitchFamily="34" charset="0"/>
                    <a:cs typeface="Arial" panose="020B0604020202020204" pitchFamily="34" charset="0"/>
                  </a:rPr>
                  <a:t>The </a:t>
                </a:r>
                <a:r>
                  <a:rPr lang="en-US" altLang="ko-KR" sz="2000" dirty="0" smtClean="0">
                    <a:solidFill>
                      <a:schemeClr val="tx1"/>
                    </a:solidFill>
                    <a:latin typeface="Arial" panose="020B0604020202020204" pitchFamily="34" charset="0"/>
                    <a:cs typeface="Arial" panose="020B0604020202020204" pitchFamily="34" charset="0"/>
                  </a:rPr>
                  <a:t>average </a:t>
                </a:r>
                <a:r>
                  <a:rPr lang="en-US" altLang="ko-KR" sz="2000" dirty="0">
                    <a:solidFill>
                      <a:schemeClr val="tx1"/>
                    </a:solidFill>
                    <a:latin typeface="Arial" panose="020B0604020202020204" pitchFamily="34" charset="0"/>
                    <a:cs typeface="Arial" panose="020B0604020202020204" pitchFamily="34" charset="0"/>
                  </a:rPr>
                  <a:t>time </a:t>
                </a:r>
                <a:r>
                  <a:rPr lang="en-US" altLang="ko-KR" sz="2000" dirty="0" smtClean="0">
                    <a:solidFill>
                      <a:schemeClr val="tx1"/>
                    </a:solidFill>
                    <a:latin typeface="Arial" panose="020B0604020202020204" pitchFamily="34" charset="0"/>
                    <a:cs typeface="Arial" panose="020B0604020202020204" pitchFamily="34" charset="0"/>
                  </a:rPr>
                  <a:t>until </a:t>
                </a:r>
                <a:r>
                  <a:rPr lang="en-US" altLang="ko-KR" sz="2000" dirty="0">
                    <a:solidFill>
                      <a:schemeClr val="tx1"/>
                    </a:solidFill>
                    <a:latin typeface="Arial" panose="020B0604020202020204" pitchFamily="34" charset="0"/>
                    <a:cs typeface="Arial" panose="020B0604020202020204" pitchFamily="34" charset="0"/>
                  </a:rPr>
                  <a:t>individuals </a:t>
                </a:r>
                <a:r>
                  <a:rPr lang="en-US" altLang="ko-KR" sz="2000" dirty="0" smtClean="0">
                    <a:solidFill>
                      <a:schemeClr val="tx1"/>
                    </a:solidFill>
                    <a:latin typeface="Arial" panose="020B0604020202020204" pitchFamily="34" charset="0"/>
                    <a:cs typeface="Arial" panose="020B0604020202020204" pitchFamily="34" charset="0"/>
                  </a:rPr>
                  <a:t>die</a:t>
                </a:r>
              </a:p>
              <a:p>
                <a:pPr marL="0" indent="0">
                  <a:lnSpc>
                    <a:spcPct val="13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ko-KR" sz="2000" i="1">
                              <a:solidFill>
                                <a:schemeClr val="tx1"/>
                              </a:solidFill>
                              <a:latin typeface="Cambria Math" panose="02040503050406030204" pitchFamily="18" charset="0"/>
                              <a:cs typeface="Arial"/>
                            </a:rPr>
                          </m:ctrlPr>
                        </m:fPr>
                        <m:num>
                          <m:nary>
                            <m:naryPr>
                              <m:ctrlPr>
                                <a:rPr lang="en-US" altLang="ko-KR" sz="2000" i="1">
                                  <a:solidFill>
                                    <a:schemeClr val="tx1"/>
                                  </a:solidFill>
                                  <a:latin typeface="Cambria Math" panose="02040503050406030204" pitchFamily="18" charset="0"/>
                                  <a:cs typeface="Arial"/>
                                </a:rPr>
                              </m:ctrlPr>
                            </m:naryPr>
                            <m:sub>
                              <m:r>
                                <m:rPr>
                                  <m:brk m:alnAt="23"/>
                                </m:rPr>
                                <a:rPr lang="en-US" altLang="ko-KR" sz="2000" i="1">
                                  <a:solidFill>
                                    <a:schemeClr val="tx1"/>
                                  </a:solidFill>
                                  <a:latin typeface="Cambria Math" panose="02040503050406030204" pitchFamily="18" charset="0"/>
                                  <a:cs typeface="Arial"/>
                                </a:rPr>
                                <m:t>0</m:t>
                              </m:r>
                            </m:sub>
                            <m:sup>
                              <m:r>
                                <a:rPr lang="en-US" altLang="ko-KR" sz="2000" i="1">
                                  <a:solidFill>
                                    <a:schemeClr val="tx1"/>
                                  </a:solidFill>
                                  <a:latin typeface="Cambria Math" panose="02040503050406030204" pitchFamily="18" charset="0"/>
                                  <a:ea typeface="Cambria Math" panose="02040503050406030204" pitchFamily="18" charset="0"/>
                                  <a:cs typeface="Arial"/>
                                </a:rPr>
                                <m:t>∞</m:t>
                              </m:r>
                            </m:sup>
                            <m:e>
                              <m:r>
                                <a:rPr lang="en-US" altLang="ko-KR" sz="2000" i="1">
                                  <a:solidFill>
                                    <a:schemeClr val="tx1"/>
                                  </a:solidFill>
                                  <a:latin typeface="Cambria Math" panose="02040503050406030204" pitchFamily="18" charset="0"/>
                                  <a:cs typeface="Arial"/>
                                </a:rPr>
                                <m:t>𝑟𝑡𝑁</m:t>
                              </m:r>
                              <m:d>
                                <m:dPr>
                                  <m:ctrlPr>
                                    <a:rPr lang="en-US" altLang="ko-KR" sz="2000" i="1">
                                      <a:solidFill>
                                        <a:schemeClr val="tx1"/>
                                      </a:solidFill>
                                      <a:latin typeface="Cambria Math" panose="02040503050406030204" pitchFamily="18" charset="0"/>
                                      <a:cs typeface="Arial"/>
                                    </a:rPr>
                                  </m:ctrlPr>
                                </m:dPr>
                                <m:e>
                                  <m:r>
                                    <a:rPr lang="en-US" altLang="ko-KR" sz="2000" i="1">
                                      <a:solidFill>
                                        <a:schemeClr val="tx1"/>
                                      </a:solidFill>
                                      <a:latin typeface="Cambria Math" panose="02040503050406030204" pitchFamily="18" charset="0"/>
                                      <a:cs typeface="Arial"/>
                                    </a:rPr>
                                    <m:t>0</m:t>
                                  </m:r>
                                </m:e>
                              </m:d>
                              <m:sSup>
                                <m:sSupPr>
                                  <m:ctrlPr>
                                    <a:rPr lang="en-US" altLang="ko-KR" sz="2000" i="1">
                                      <a:solidFill>
                                        <a:schemeClr val="tx1"/>
                                      </a:solidFill>
                                      <a:latin typeface="Cambria Math" panose="02040503050406030204" pitchFamily="18" charset="0"/>
                                      <a:cs typeface="Arial"/>
                                    </a:rPr>
                                  </m:ctrlPr>
                                </m:sSupPr>
                                <m:e>
                                  <m:r>
                                    <a:rPr lang="en-US" altLang="ko-KR" sz="2000" i="1">
                                      <a:solidFill>
                                        <a:schemeClr val="tx1"/>
                                      </a:solidFill>
                                      <a:latin typeface="Cambria Math" panose="02040503050406030204" pitchFamily="18" charset="0"/>
                                      <a:cs typeface="Arial"/>
                                    </a:rPr>
                                    <m:t>𝑒</m:t>
                                  </m:r>
                                </m:e>
                                <m:sup>
                                  <m:r>
                                    <a:rPr lang="en-US" altLang="ko-KR" sz="2000" i="1">
                                      <a:solidFill>
                                        <a:schemeClr val="tx1"/>
                                      </a:solidFill>
                                      <a:latin typeface="Cambria Math" panose="02040503050406030204" pitchFamily="18" charset="0"/>
                                      <a:cs typeface="Arial"/>
                                    </a:rPr>
                                    <m:t>−</m:t>
                                  </m:r>
                                  <m:r>
                                    <a:rPr lang="en-US" altLang="ko-KR" sz="2000" i="1" dirty="0">
                                      <a:solidFill>
                                        <a:schemeClr val="tx1"/>
                                      </a:solidFill>
                                      <a:latin typeface="Cambria Math" panose="02040503050406030204" pitchFamily="18" charset="0"/>
                                      <a:cs typeface="Arial"/>
                                    </a:rPr>
                                    <m:t>𝑟</m:t>
                                  </m:r>
                                  <m:r>
                                    <a:rPr lang="ko-KR" altLang="ar-AE" sz="2000" i="1">
                                      <a:solidFill>
                                        <a:schemeClr val="tx1"/>
                                      </a:solidFill>
                                      <a:latin typeface="Cambria Math" panose="02040503050406030204" pitchFamily="18" charset="0"/>
                                      <a:cs typeface="Arial"/>
                                    </a:rPr>
                                    <m:t>𝑡</m:t>
                                  </m:r>
                                </m:sup>
                              </m:sSup>
                            </m:e>
                          </m:nary>
                          <m:r>
                            <a:rPr lang="en-US" altLang="ko-KR" sz="2000" i="1">
                              <a:solidFill>
                                <a:schemeClr val="tx1"/>
                              </a:solidFill>
                              <a:latin typeface="Cambria Math" panose="02040503050406030204" pitchFamily="18" charset="0"/>
                              <a:cs typeface="Arial"/>
                            </a:rPr>
                            <m:t>𝑑𝑡</m:t>
                          </m:r>
                        </m:num>
                        <m:den>
                          <m:nary>
                            <m:naryPr>
                              <m:ctrlPr>
                                <a:rPr lang="en-US" altLang="ko-KR" sz="2000" i="1">
                                  <a:solidFill>
                                    <a:schemeClr val="tx1"/>
                                  </a:solidFill>
                                  <a:latin typeface="Cambria Math" panose="02040503050406030204" pitchFamily="18" charset="0"/>
                                  <a:cs typeface="Arial"/>
                                </a:rPr>
                              </m:ctrlPr>
                            </m:naryPr>
                            <m:sub>
                              <m:r>
                                <m:rPr>
                                  <m:brk m:alnAt="23"/>
                                </m:rPr>
                                <a:rPr lang="en-US" altLang="ko-KR" sz="2000" i="1">
                                  <a:solidFill>
                                    <a:schemeClr val="tx1"/>
                                  </a:solidFill>
                                  <a:latin typeface="Cambria Math" panose="02040503050406030204" pitchFamily="18" charset="0"/>
                                  <a:cs typeface="Arial"/>
                                </a:rPr>
                                <m:t>0</m:t>
                              </m:r>
                            </m:sub>
                            <m:sup>
                              <m:r>
                                <a:rPr lang="en-US" altLang="ko-KR" sz="2000" i="1">
                                  <a:solidFill>
                                    <a:schemeClr val="tx1"/>
                                  </a:solidFill>
                                  <a:latin typeface="Cambria Math" panose="02040503050406030204" pitchFamily="18" charset="0"/>
                                  <a:ea typeface="Cambria Math" panose="02040503050406030204" pitchFamily="18" charset="0"/>
                                  <a:cs typeface="Arial"/>
                                </a:rPr>
                                <m:t>∞</m:t>
                              </m:r>
                            </m:sup>
                            <m:e>
                              <m:r>
                                <a:rPr lang="en-US" altLang="ko-KR" sz="2000" i="1">
                                  <a:solidFill>
                                    <a:schemeClr val="tx1"/>
                                  </a:solidFill>
                                  <a:latin typeface="Cambria Math" panose="02040503050406030204" pitchFamily="18" charset="0"/>
                                  <a:cs typeface="Arial"/>
                                </a:rPr>
                                <m:t>𝑟𝑁</m:t>
                              </m:r>
                              <m:d>
                                <m:dPr>
                                  <m:ctrlPr>
                                    <a:rPr lang="en-US" altLang="ko-KR" sz="2000" i="1">
                                      <a:solidFill>
                                        <a:schemeClr val="tx1"/>
                                      </a:solidFill>
                                      <a:latin typeface="Cambria Math" panose="02040503050406030204" pitchFamily="18" charset="0"/>
                                      <a:cs typeface="Arial"/>
                                    </a:rPr>
                                  </m:ctrlPr>
                                </m:dPr>
                                <m:e>
                                  <m:r>
                                    <a:rPr lang="en-US" altLang="ko-KR" sz="2000" i="1">
                                      <a:solidFill>
                                        <a:schemeClr val="tx1"/>
                                      </a:solidFill>
                                      <a:latin typeface="Cambria Math" panose="02040503050406030204" pitchFamily="18" charset="0"/>
                                      <a:cs typeface="Arial"/>
                                    </a:rPr>
                                    <m:t>0</m:t>
                                  </m:r>
                                </m:e>
                              </m:d>
                              <m:sSup>
                                <m:sSupPr>
                                  <m:ctrlPr>
                                    <a:rPr lang="en-US" altLang="ko-KR" sz="2000" i="1">
                                      <a:solidFill>
                                        <a:schemeClr val="tx1"/>
                                      </a:solidFill>
                                      <a:latin typeface="Cambria Math" panose="02040503050406030204" pitchFamily="18" charset="0"/>
                                      <a:cs typeface="Arial"/>
                                    </a:rPr>
                                  </m:ctrlPr>
                                </m:sSupPr>
                                <m:e>
                                  <m:r>
                                    <a:rPr lang="en-US" altLang="ko-KR" sz="2000" i="1">
                                      <a:solidFill>
                                        <a:schemeClr val="tx1"/>
                                      </a:solidFill>
                                      <a:latin typeface="Cambria Math" panose="02040503050406030204" pitchFamily="18" charset="0"/>
                                      <a:cs typeface="Arial"/>
                                    </a:rPr>
                                    <m:t>𝑒</m:t>
                                  </m:r>
                                </m:e>
                                <m:sup>
                                  <m:r>
                                    <a:rPr lang="en-US" altLang="ko-KR" sz="2000" i="1">
                                      <a:solidFill>
                                        <a:schemeClr val="tx1"/>
                                      </a:solidFill>
                                      <a:latin typeface="Cambria Math" panose="02040503050406030204" pitchFamily="18" charset="0"/>
                                      <a:cs typeface="Arial"/>
                                    </a:rPr>
                                    <m:t>−</m:t>
                                  </m:r>
                                  <m:r>
                                    <a:rPr lang="en-US" altLang="ko-KR" sz="2000" i="1" dirty="0">
                                      <a:solidFill>
                                        <a:schemeClr val="tx1"/>
                                      </a:solidFill>
                                      <a:latin typeface="Cambria Math" panose="02040503050406030204" pitchFamily="18" charset="0"/>
                                      <a:cs typeface="Arial"/>
                                    </a:rPr>
                                    <m:t>𝑟</m:t>
                                  </m:r>
                                  <m:r>
                                    <a:rPr lang="ko-KR" altLang="ar-AE" sz="2000" i="1">
                                      <a:solidFill>
                                        <a:schemeClr val="tx1"/>
                                      </a:solidFill>
                                      <a:latin typeface="Cambria Math" panose="02040503050406030204" pitchFamily="18" charset="0"/>
                                      <a:cs typeface="Arial"/>
                                    </a:rPr>
                                    <m:t>𝑡</m:t>
                                  </m:r>
                                </m:sup>
                              </m:sSup>
                            </m:e>
                          </m:nary>
                          <m:r>
                            <a:rPr lang="en-US" altLang="ko-KR" sz="2000" i="1">
                              <a:solidFill>
                                <a:schemeClr val="tx1"/>
                              </a:solidFill>
                              <a:latin typeface="Cambria Math" panose="02040503050406030204" pitchFamily="18" charset="0"/>
                              <a:cs typeface="Arial"/>
                            </a:rPr>
                            <m:t>𝑑𝑡</m:t>
                          </m:r>
                        </m:den>
                      </m:f>
                      <m:r>
                        <a:rPr lang="en-US" altLang="ko-KR" sz="2000" i="1" smtClean="0">
                          <a:solidFill>
                            <a:schemeClr val="tx1"/>
                          </a:solidFill>
                          <a:latin typeface="Cambria Math" panose="02040503050406030204" pitchFamily="18" charset="0"/>
                          <a:cs typeface="Arial"/>
                        </a:rPr>
                        <m:t>=</m:t>
                      </m:r>
                      <m:f>
                        <m:fPr>
                          <m:ctrlPr>
                            <a:rPr lang="en-US" altLang="ko-KR" sz="2000" i="1">
                              <a:solidFill>
                                <a:schemeClr val="tx1"/>
                              </a:solidFill>
                              <a:latin typeface="Cambria Math" panose="02040503050406030204" pitchFamily="18" charset="0"/>
                              <a:cs typeface="Arial"/>
                            </a:rPr>
                          </m:ctrlPr>
                        </m:fPr>
                        <m:num>
                          <m:r>
                            <a:rPr lang="en-US" altLang="ko-KR" sz="2000" i="1">
                              <a:solidFill>
                                <a:schemeClr val="tx1"/>
                              </a:solidFill>
                              <a:latin typeface="Cambria Math" panose="02040503050406030204" pitchFamily="18" charset="0"/>
                              <a:cs typeface="Arial"/>
                            </a:rPr>
                            <m:t>𝑁</m:t>
                          </m:r>
                          <m:d>
                            <m:dPr>
                              <m:ctrlPr>
                                <a:rPr lang="en-US" altLang="ko-KR" sz="2000" i="1">
                                  <a:solidFill>
                                    <a:schemeClr val="tx1"/>
                                  </a:solidFill>
                                  <a:latin typeface="Cambria Math" panose="02040503050406030204" pitchFamily="18" charset="0"/>
                                  <a:cs typeface="Arial"/>
                                </a:rPr>
                              </m:ctrlPr>
                            </m:dPr>
                            <m:e>
                              <m:r>
                                <a:rPr lang="en-US" altLang="ko-KR" sz="2000" i="1">
                                  <a:solidFill>
                                    <a:schemeClr val="tx1"/>
                                  </a:solidFill>
                                  <a:latin typeface="Cambria Math" panose="02040503050406030204" pitchFamily="18" charset="0"/>
                                  <a:cs typeface="Arial"/>
                                </a:rPr>
                                <m:t>0</m:t>
                              </m:r>
                            </m:e>
                          </m:d>
                          <m:r>
                            <a:rPr lang="en-US" altLang="ko-KR" sz="2000" i="1">
                              <a:solidFill>
                                <a:schemeClr val="tx1"/>
                              </a:solidFill>
                              <a:latin typeface="Cambria Math" panose="02040503050406030204" pitchFamily="18" charset="0"/>
                              <a:cs typeface="Arial"/>
                            </a:rPr>
                            <m:t>/</m:t>
                          </m:r>
                          <m:r>
                            <a:rPr lang="en-US" altLang="ko-KR" sz="2000" i="1">
                              <a:solidFill>
                                <a:schemeClr val="tx1"/>
                              </a:solidFill>
                              <a:latin typeface="Cambria Math" panose="02040503050406030204" pitchFamily="18" charset="0"/>
                              <a:cs typeface="Arial"/>
                            </a:rPr>
                            <m:t>𝑟</m:t>
                          </m:r>
                        </m:num>
                        <m:den>
                          <m:r>
                            <a:rPr lang="en-US" altLang="ko-KR" sz="2000" i="1">
                              <a:solidFill>
                                <a:schemeClr val="tx1"/>
                              </a:solidFill>
                              <a:latin typeface="Cambria Math" panose="02040503050406030204" pitchFamily="18" charset="0"/>
                              <a:cs typeface="Arial"/>
                            </a:rPr>
                            <m:t>𝑁</m:t>
                          </m:r>
                          <m:r>
                            <a:rPr lang="en-US" altLang="ko-KR" sz="2000" i="1">
                              <a:solidFill>
                                <a:schemeClr val="tx1"/>
                              </a:solidFill>
                              <a:latin typeface="Cambria Math" panose="02040503050406030204" pitchFamily="18" charset="0"/>
                              <a:cs typeface="Arial"/>
                            </a:rPr>
                            <m:t>(</m:t>
                          </m:r>
                          <m:r>
                            <a:rPr lang="en-US" altLang="ko-KR" sz="2000" i="1">
                              <a:solidFill>
                                <a:schemeClr val="tx1"/>
                              </a:solidFill>
                              <a:latin typeface="Cambria Math" panose="02040503050406030204" pitchFamily="18" charset="0"/>
                              <a:cs typeface="Arial"/>
                            </a:rPr>
                            <m:t>0</m:t>
                          </m:r>
                          <m:r>
                            <a:rPr lang="en-US" altLang="ko-KR" sz="2000" i="1">
                              <a:solidFill>
                                <a:schemeClr val="tx1"/>
                              </a:solidFill>
                              <a:latin typeface="Cambria Math" panose="02040503050406030204" pitchFamily="18" charset="0"/>
                              <a:cs typeface="Arial"/>
                            </a:rPr>
                            <m:t>)</m:t>
                          </m:r>
                        </m:den>
                      </m:f>
                      <m:r>
                        <a:rPr lang="en-US" altLang="ko-KR" sz="2000" i="1" smtClean="0">
                          <a:solidFill>
                            <a:schemeClr val="tx1"/>
                          </a:solidFill>
                          <a:latin typeface="Cambria Math" panose="02040503050406030204" pitchFamily="18" charset="0"/>
                          <a:cs typeface="Arial"/>
                        </a:rPr>
                        <m:t>=</m:t>
                      </m:r>
                      <m:f>
                        <m:fPr>
                          <m:ctrlPr>
                            <a:rPr lang="en-US" altLang="ko-KR" sz="2000" i="1" smtClean="0">
                              <a:solidFill>
                                <a:schemeClr val="tx1"/>
                              </a:solidFill>
                              <a:latin typeface="Cambria Math" panose="02040503050406030204" pitchFamily="18" charset="0"/>
                              <a:cs typeface="Arial"/>
                            </a:rPr>
                          </m:ctrlPr>
                        </m:fPr>
                        <m:num>
                          <m:r>
                            <a:rPr lang="en-US" altLang="ko-KR" sz="2000" i="1" smtClean="0">
                              <a:solidFill>
                                <a:schemeClr val="tx1"/>
                              </a:solidFill>
                              <a:latin typeface="Cambria Math" panose="02040503050406030204" pitchFamily="18" charset="0"/>
                              <a:cs typeface="Arial"/>
                            </a:rPr>
                            <m:t>1</m:t>
                          </m:r>
                        </m:num>
                        <m:den>
                          <m:r>
                            <a:rPr lang="en-US" altLang="ko-KR" sz="2000" i="1" smtClean="0">
                              <a:solidFill>
                                <a:schemeClr val="tx1"/>
                              </a:solidFill>
                              <a:latin typeface="Cambria Math" panose="02040503050406030204" pitchFamily="18" charset="0"/>
                              <a:cs typeface="Arial"/>
                            </a:rPr>
                            <m:t>𝑟</m:t>
                          </m:r>
                        </m:den>
                      </m:f>
                    </m:oMath>
                  </m:oMathPara>
                </a14:m>
                <a:endParaRPr lang="en-US" altLang="ko-KR" sz="2000" dirty="0">
                  <a:solidFill>
                    <a:schemeClr val="tx1"/>
                  </a:solidFill>
                  <a:latin typeface="Arial" panose="020B0604020202020204" pitchFamily="34" charset="0"/>
                  <a:cs typeface="Arial" panose="020B0604020202020204" pitchFamily="34" charset="0"/>
                </a:endParaRPr>
              </a:p>
            </p:txBody>
          </p:sp>
        </mc:Choice>
        <mc:Fallback xmlns="">
          <p:sp>
            <p:nvSpPr>
              <p:cNvPr id="3" name="내용 개체 틀 2"/>
              <p:cNvSpPr txBox="1">
                <a:spLocks noRot="1" noChangeAspect="1" noMove="1" noResize="1" noEditPoints="1" noAdjustHandles="1" noChangeArrowheads="1" noChangeShapeType="1" noTextEdit="1"/>
              </p:cNvSpPr>
              <p:nvPr/>
            </p:nvSpPr>
            <p:spPr>
              <a:xfrm>
                <a:off x="1534759" y="1774263"/>
                <a:ext cx="6233070" cy="3785290"/>
              </a:xfrm>
              <a:prstGeom prst="rect">
                <a:avLst/>
              </a:prstGeom>
              <a:blipFill>
                <a:blip r:embed="rId2"/>
                <a:stretch>
                  <a:fillRect l="-8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8777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24"/>
              <p:cNvSpPr txBox="1"/>
              <p:nvPr/>
            </p:nvSpPr>
            <p:spPr>
              <a:xfrm>
                <a:off x="436718" y="565880"/>
                <a:ext cx="8364382" cy="997068"/>
              </a:xfrm>
              <a:prstGeom prst="rect">
                <a:avLst/>
              </a:prstGeom>
            </p:spPr>
            <p:txBody>
              <a:bodyPr vert="horz" wrap="square" lIns="0" tIns="12065" rIns="0" bIns="0" rtlCol="0">
                <a:spAutoFit/>
              </a:bodyPr>
              <a:lstStyle/>
              <a:p>
                <a:pPr marL="196215" marR="187325" algn="ctr">
                  <a:spcBef>
                    <a:spcPts val="90"/>
                  </a:spcBef>
                </a:pPr>
                <a:r>
                  <a:rPr lang="en-US" altLang="ko-KR" sz="3200" dirty="0" smtClean="0">
                    <a:latin typeface="Arial" panose="020B0604020202020204" pitchFamily="34" charset="0"/>
                    <a:cs typeface="Arial" panose="020B0604020202020204" pitchFamily="34" charset="0"/>
                  </a:rPr>
                  <a:t>A3: </a:t>
                </a:r>
                <a:r>
                  <a:rPr lang="en-US" altLang="ko-KR" sz="3200" spc="-10" dirty="0">
                    <a:cs typeface="Arial"/>
                  </a:rPr>
                  <a:t>Proportion of individuals who are infected in a short time interval </a:t>
                </a:r>
                <a14:m>
                  <m:oMath xmlns:m="http://schemas.openxmlformats.org/officeDocument/2006/math">
                    <m:r>
                      <a:rPr lang="ko-KR" altLang="en-US" sz="3200" i="1" dirty="0">
                        <a:latin typeface="Cambria Math" panose="02040503050406030204" pitchFamily="18" charset="0"/>
                        <a:cs typeface="Arial"/>
                      </a:rPr>
                      <m:t>𝛿</m:t>
                    </m:r>
                    <m:r>
                      <a:rPr lang="en-US" altLang="ko-KR" sz="3200" i="1" dirty="0">
                        <a:latin typeface="Cambria Math" panose="02040503050406030204" pitchFamily="18" charset="0"/>
                        <a:cs typeface="Arial"/>
                      </a:rPr>
                      <m:t>𝑡</m:t>
                    </m:r>
                  </m:oMath>
                </a14:m>
                <a:endParaRPr lang="en-US" altLang="ko-KR" sz="3200" i="1" spc="10" dirty="0">
                  <a:latin typeface="Arial" panose="020B0604020202020204" pitchFamily="34" charset="0"/>
                  <a:cs typeface="Arial" panose="020B0604020202020204" pitchFamily="34" charset="0"/>
                </a:endParaRPr>
              </a:p>
            </p:txBody>
          </p:sp>
        </mc:Choice>
        <mc:Fallback xmlns="">
          <p:sp>
            <p:nvSpPr>
              <p:cNvPr id="2" name="object 24"/>
              <p:cNvSpPr txBox="1">
                <a:spLocks noRot="1" noChangeAspect="1" noMove="1" noResize="1" noEditPoints="1" noAdjustHandles="1" noChangeArrowheads="1" noChangeShapeType="1" noTextEdit="1"/>
              </p:cNvSpPr>
              <p:nvPr/>
            </p:nvSpPr>
            <p:spPr>
              <a:xfrm>
                <a:off x="436718" y="565880"/>
                <a:ext cx="8364382" cy="997068"/>
              </a:xfrm>
              <a:prstGeom prst="rect">
                <a:avLst/>
              </a:prstGeom>
              <a:blipFill>
                <a:blip r:embed="rId2"/>
                <a:stretch>
                  <a:fillRect t="-11656" b="-2392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직사각형 2"/>
              <p:cNvSpPr/>
              <p:nvPr/>
            </p:nvSpPr>
            <p:spPr>
              <a:xfrm>
                <a:off x="969508" y="2160050"/>
                <a:ext cx="7506980" cy="3360022"/>
              </a:xfrm>
              <a:prstGeom prst="rect">
                <a:avLst/>
              </a:prstGeom>
            </p:spPr>
            <p:txBody>
              <a:bodyPr wrap="square">
                <a:spAutoFit/>
              </a:bodyPr>
              <a:lstStyle/>
              <a:p>
                <a:pPr marL="342900" indent="-342900">
                  <a:lnSpc>
                    <a:spcPct val="150000"/>
                  </a:lnSpc>
                  <a:buFont typeface="Arial" panose="020B0604020202020204" pitchFamily="34" charset="0"/>
                  <a:buChar char="•"/>
                </a:pPr>
                <a14:m>
                  <m:oMath xmlns:m="http://schemas.openxmlformats.org/officeDocument/2006/math">
                    <m:r>
                      <a:rPr lang="ko-KR" altLang="ar-AE" sz="2000" i="1" smtClean="0">
                        <a:latin typeface="Cambria Math" panose="02040503050406030204" pitchFamily="18" charset="0"/>
                        <a:cs typeface="Arial"/>
                      </a:rPr>
                      <m:t>𝜆</m:t>
                    </m:r>
                    <m:r>
                      <a:rPr lang="ko-KR" altLang="ar-AE" sz="2000" i="1" smtClean="0">
                        <a:latin typeface="Cambria Math" panose="02040503050406030204" pitchFamily="18" charset="0"/>
                        <a:cs typeface="Arial"/>
                      </a:rPr>
                      <m:t> </m:t>
                    </m:r>
                  </m:oMath>
                </a14:m>
                <a:r>
                  <a:rPr lang="en-US" altLang="ko-KR" sz="2000" spc="-10" dirty="0" smtClean="0">
                    <a:cs typeface="Arial" panose="020B0604020202020204" pitchFamily="34" charset="0"/>
                  </a:rPr>
                  <a:t>proportion </a:t>
                </a:r>
                <a:r>
                  <a:rPr lang="en-US" altLang="ko-KR" sz="2000" spc="-10" dirty="0">
                    <a:cs typeface="Arial" panose="020B0604020202020204" pitchFamily="34" charset="0"/>
                  </a:rPr>
                  <a:t>of </a:t>
                </a:r>
                <a:r>
                  <a:rPr lang="en-US" altLang="ko-KR" sz="2000" dirty="0" err="1" smtClean="0">
                    <a:cs typeface="Arial" panose="020B0604020202020204" pitchFamily="34" charset="0"/>
                  </a:rPr>
                  <a:t>susceptible</a:t>
                </a:r>
                <a:r>
                  <a:rPr lang="en-US" altLang="ko-KR" sz="2000" spc="-10" dirty="0" err="1" smtClean="0">
                    <a:cs typeface="Arial" panose="020B0604020202020204" pitchFamily="34" charset="0"/>
                  </a:rPr>
                  <a:t>s</a:t>
                </a:r>
                <a:r>
                  <a:rPr lang="en-US" altLang="ko-KR" sz="2000" spc="-10" dirty="0" smtClean="0">
                    <a:cs typeface="Arial" panose="020B0604020202020204" pitchFamily="34" charset="0"/>
                  </a:rPr>
                  <a:t> becoming</a:t>
                </a:r>
                <a:r>
                  <a:rPr lang="en-US" altLang="ko-KR" sz="2000" dirty="0" smtClean="0">
                    <a:cs typeface="Arial" panose="020B0604020202020204" pitchFamily="34" charset="0"/>
                  </a:rPr>
                  <a:t> infected per unit time</a:t>
                </a:r>
              </a:p>
              <a:p>
                <a:pPr marL="342900" indent="-342900">
                  <a:lnSpc>
                    <a:spcPct val="150000"/>
                  </a:lnSpc>
                  <a:buFont typeface="Arial" panose="020B0604020202020204" pitchFamily="34" charset="0"/>
                  <a:buChar char="•"/>
                </a:pPr>
                <a:r>
                  <a:rPr lang="en-US" altLang="ko-KR" sz="2000" spc="-10" dirty="0" smtClean="0">
                    <a:cs typeface="Arial" panose="020B0604020202020204" pitchFamily="34" charset="0"/>
                  </a:rPr>
                  <a:t>proportion </a:t>
                </a:r>
                <a:r>
                  <a:rPr lang="en-US" altLang="ko-KR" sz="2000" spc="-10" dirty="0">
                    <a:cs typeface="Arial" panose="020B0604020202020204" pitchFamily="34" charset="0"/>
                  </a:rPr>
                  <a:t>of </a:t>
                </a:r>
                <a:r>
                  <a:rPr lang="en-US" altLang="ko-KR" sz="2000" dirty="0" err="1" smtClean="0">
                    <a:cs typeface="Arial" panose="020B0604020202020204" pitchFamily="34" charset="0"/>
                  </a:rPr>
                  <a:t>susceptible</a:t>
                </a:r>
                <a:r>
                  <a:rPr lang="en-US" altLang="ko-KR" sz="2000" spc="-10" dirty="0" err="1" smtClean="0">
                    <a:cs typeface="Arial" panose="020B0604020202020204" pitchFamily="34" charset="0"/>
                  </a:rPr>
                  <a:t>s</a:t>
                </a:r>
                <a:r>
                  <a:rPr lang="en-US" altLang="ko-KR" sz="2000" spc="-10" dirty="0" smtClean="0">
                    <a:cs typeface="Arial" panose="020B0604020202020204" pitchFamily="34" charset="0"/>
                  </a:rPr>
                  <a:t> who escape</a:t>
                </a:r>
                <a:r>
                  <a:rPr lang="en-US" altLang="ko-KR" sz="2000" dirty="0" smtClean="0">
                    <a:cs typeface="Arial" panose="020B0604020202020204" pitchFamily="34" charset="0"/>
                  </a:rPr>
                  <a:t> </a:t>
                </a:r>
                <a:r>
                  <a:rPr lang="en-US" altLang="ko-KR" sz="2000" dirty="0">
                    <a:cs typeface="Arial" panose="020B0604020202020204" pitchFamily="34" charset="0"/>
                  </a:rPr>
                  <a:t>infection during a time </a:t>
                </a:r>
                <a:r>
                  <a:rPr lang="en-US" altLang="ko-KR" sz="2000" dirty="0" smtClean="0">
                    <a:cs typeface="Arial" panose="020B0604020202020204" pitchFamily="34" charset="0"/>
                  </a:rPr>
                  <a:t>interval </a:t>
                </a:r>
                <a14:m>
                  <m:oMath xmlns:m="http://schemas.openxmlformats.org/officeDocument/2006/math">
                    <m:r>
                      <a:rPr lang="ko-KR" altLang="en-US" sz="2000" i="1" dirty="0">
                        <a:latin typeface="Cambria Math" panose="02040503050406030204" pitchFamily="18" charset="0"/>
                        <a:cs typeface="Arial"/>
                      </a:rPr>
                      <m:t>𝛿</m:t>
                    </m:r>
                    <m:r>
                      <a:rPr lang="en-US" altLang="ko-KR" sz="2000" i="1" dirty="0">
                        <a:latin typeface="Cambria Math" panose="02040503050406030204" pitchFamily="18" charset="0"/>
                        <a:cs typeface="Arial"/>
                      </a:rPr>
                      <m:t>𝑡</m:t>
                    </m:r>
                  </m:oMath>
                </a14:m>
                <a:endParaRPr lang="en-US" altLang="ko-KR" sz="2000" i="1" spc="10" dirty="0">
                  <a:cs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lang="en-US" altLang="ko-KR" sz="2000" b="0" i="1" smtClean="0">
                              <a:latin typeface="Cambria Math" panose="02040503050406030204" pitchFamily="18" charset="0"/>
                              <a:cs typeface="Arial" panose="020B0604020202020204" pitchFamily="34" charset="0"/>
                            </a:rPr>
                          </m:ctrlPr>
                        </m:sSupPr>
                        <m:e>
                          <m:r>
                            <a:rPr lang="en-US" altLang="ko-KR" sz="2000" i="1">
                              <a:latin typeface="Cambria Math" panose="02040503050406030204" pitchFamily="18" charset="0"/>
                              <a:cs typeface="Arial" panose="020B0604020202020204" pitchFamily="34" charset="0"/>
                            </a:rPr>
                            <m:t>(</m:t>
                          </m:r>
                          <m:r>
                            <a:rPr lang="en-US" altLang="ko-KR" sz="2000" i="1">
                              <a:latin typeface="Cambria Math" panose="02040503050406030204" pitchFamily="18" charset="0"/>
                              <a:cs typeface="Arial" panose="020B0604020202020204" pitchFamily="34" charset="0"/>
                            </a:rPr>
                            <m:t>1</m:t>
                          </m:r>
                          <m:r>
                            <a:rPr lang="en-US" altLang="ko-KR" sz="2000" i="1">
                              <a:latin typeface="Cambria Math" panose="02040503050406030204" pitchFamily="18" charset="0"/>
                              <a:cs typeface="Arial" panose="020B0604020202020204" pitchFamily="34" charset="0"/>
                            </a:rPr>
                            <m:t>−</m:t>
                          </m:r>
                          <m:r>
                            <a:rPr lang="ko-KR" altLang="ar-AE" sz="2000" i="1">
                              <a:latin typeface="Cambria Math" panose="02040503050406030204" pitchFamily="18" charset="0"/>
                              <a:cs typeface="Arial"/>
                            </a:rPr>
                            <m:t>𝜆</m:t>
                          </m:r>
                          <m:r>
                            <a:rPr lang="en-US" altLang="ko-KR" sz="2000" b="0" i="1" smtClean="0">
                              <a:latin typeface="Cambria Math" panose="02040503050406030204" pitchFamily="18" charset="0"/>
                              <a:cs typeface="Arial" panose="020B0604020202020204" pitchFamily="34" charset="0"/>
                            </a:rPr>
                            <m:t>)</m:t>
                          </m:r>
                        </m:e>
                        <m:sup>
                          <m:r>
                            <a:rPr lang="ko-KR" altLang="en-US" sz="2000" i="1" dirty="0">
                              <a:latin typeface="Cambria Math" panose="02040503050406030204" pitchFamily="18" charset="0"/>
                              <a:cs typeface="Arial"/>
                            </a:rPr>
                            <m:t>𝛿</m:t>
                          </m:r>
                          <m:r>
                            <a:rPr lang="en-US" altLang="ko-KR" sz="2000" i="1" dirty="0">
                              <a:latin typeface="Cambria Math" panose="02040503050406030204" pitchFamily="18" charset="0"/>
                              <a:cs typeface="Arial"/>
                            </a:rPr>
                            <m:t>𝑡</m:t>
                          </m:r>
                          <m:r>
                            <m:rPr>
                              <m:nor/>
                            </m:rPr>
                            <a:rPr lang="en-US" altLang="ko-KR" sz="2000" i="1" spc="10" dirty="0">
                              <a:cs typeface="Arial" panose="020B0604020202020204" pitchFamily="34" charset="0"/>
                            </a:rPr>
                            <m:t> </m:t>
                          </m:r>
                        </m:sup>
                      </m:sSup>
                    </m:oMath>
                  </m:oMathPara>
                </a14:m>
                <a:endParaRPr lang="en-US" altLang="ko-KR" sz="2000" dirty="0" smtClean="0">
                  <a:cs typeface="Arial" panose="020B0604020202020204" pitchFamily="34" charset="0"/>
                </a:endParaRPr>
              </a:p>
              <a:p>
                <a:pPr marL="342900" indent="-342900">
                  <a:lnSpc>
                    <a:spcPct val="150000"/>
                  </a:lnSpc>
                  <a:buFont typeface="Arial" panose="020B0604020202020204" pitchFamily="34" charset="0"/>
                  <a:buChar char="•"/>
                </a:pPr>
                <a:r>
                  <a:rPr lang="en-US" altLang="ko-KR" sz="2000" dirty="0" smtClean="0">
                    <a:cs typeface="Arial" panose="020B0604020202020204" pitchFamily="34" charset="0"/>
                  </a:rPr>
                  <a:t>proportion </a:t>
                </a:r>
                <a:r>
                  <a:rPr lang="en-US" altLang="ko-KR" sz="2000" dirty="0">
                    <a:cs typeface="Arial" panose="020B0604020202020204" pitchFamily="34" charset="0"/>
                  </a:rPr>
                  <a:t>of </a:t>
                </a:r>
                <a:r>
                  <a:rPr lang="en-US" altLang="ko-KR" sz="2000" dirty="0" err="1" smtClean="0">
                    <a:cs typeface="Arial" panose="020B0604020202020204" pitchFamily="34" charset="0"/>
                  </a:rPr>
                  <a:t>susceptibles</a:t>
                </a:r>
                <a:r>
                  <a:rPr lang="en-US" altLang="ko-KR" sz="2000" dirty="0" smtClean="0">
                    <a:cs typeface="Arial" panose="020B0604020202020204" pitchFamily="34" charset="0"/>
                  </a:rPr>
                  <a:t> who </a:t>
                </a:r>
                <a:r>
                  <a:rPr lang="en-US" altLang="ko-KR" sz="2000" dirty="0">
                    <a:cs typeface="Arial" panose="020B0604020202020204" pitchFamily="34" charset="0"/>
                  </a:rPr>
                  <a:t>are newly infected during a time interval </a:t>
                </a:r>
                <a14:m>
                  <m:oMath xmlns:m="http://schemas.openxmlformats.org/officeDocument/2006/math">
                    <m:r>
                      <a:rPr lang="ko-KR" altLang="en-US" sz="2000" i="1" dirty="0">
                        <a:latin typeface="Cambria Math" panose="02040503050406030204" pitchFamily="18" charset="0"/>
                        <a:cs typeface="Arial"/>
                      </a:rPr>
                      <m:t>𝛿</m:t>
                    </m:r>
                    <m:r>
                      <a:rPr lang="en-US" altLang="ko-KR" sz="2000" i="1" dirty="0">
                        <a:latin typeface="Cambria Math" panose="02040503050406030204" pitchFamily="18" charset="0"/>
                        <a:cs typeface="Arial"/>
                      </a:rPr>
                      <m:t>𝑡</m:t>
                    </m:r>
                  </m:oMath>
                </a14:m>
                <a:endParaRPr lang="en-US" altLang="ko-KR" sz="2000" i="1" spc="10" dirty="0" smtClean="0">
                  <a:cs typeface="Arial" panose="020B0604020202020204" pitchFamily="34" charset="0"/>
                </a:endParaRPr>
              </a:p>
              <a:p>
                <a:pPr algn="ctr">
                  <a:lnSpc>
                    <a:spcPct val="150000"/>
                  </a:lnSpc>
                </a:pPr>
                <a14:m>
                  <m:oMath xmlns:m="http://schemas.openxmlformats.org/officeDocument/2006/math">
                    <m:sSup>
                      <m:sSupPr>
                        <m:ctrlPr>
                          <a:rPr lang="en-US" altLang="ko-KR" sz="2000" i="1">
                            <a:latin typeface="Cambria Math" panose="02040503050406030204" pitchFamily="18" charset="0"/>
                            <a:cs typeface="Arial" panose="020B0604020202020204" pitchFamily="34" charset="0"/>
                          </a:rPr>
                        </m:ctrlPr>
                      </m:sSupPr>
                      <m:e>
                        <m:r>
                          <a:rPr lang="en-US" altLang="ko-KR" sz="2000" b="0" i="1" smtClean="0">
                            <a:latin typeface="Cambria Math" panose="02040503050406030204" pitchFamily="18" charset="0"/>
                            <a:cs typeface="Arial" panose="020B0604020202020204" pitchFamily="34" charset="0"/>
                          </a:rPr>
                          <m:t>1</m:t>
                        </m:r>
                        <m:r>
                          <a:rPr lang="en-US" altLang="ko-KR" sz="2000" b="0" i="1" smtClean="0">
                            <a:latin typeface="Cambria Math" panose="02040503050406030204" pitchFamily="18" charset="0"/>
                            <a:cs typeface="Arial" panose="020B0604020202020204" pitchFamily="34" charset="0"/>
                          </a:rPr>
                          <m:t>−(</m:t>
                        </m:r>
                        <m:r>
                          <a:rPr lang="en-US" altLang="ko-KR" sz="2000" i="1">
                            <a:latin typeface="Cambria Math" panose="02040503050406030204" pitchFamily="18" charset="0"/>
                            <a:cs typeface="Arial" panose="020B0604020202020204" pitchFamily="34" charset="0"/>
                          </a:rPr>
                          <m:t>1</m:t>
                        </m:r>
                        <m:r>
                          <a:rPr lang="en-US" altLang="ko-KR" sz="2000" i="1">
                            <a:latin typeface="Cambria Math" panose="02040503050406030204" pitchFamily="18" charset="0"/>
                            <a:cs typeface="Arial" panose="020B0604020202020204" pitchFamily="34" charset="0"/>
                          </a:rPr>
                          <m:t>−</m:t>
                        </m:r>
                        <m:r>
                          <a:rPr lang="ko-KR" altLang="ar-AE" sz="2000" i="1">
                            <a:latin typeface="Cambria Math" panose="02040503050406030204" pitchFamily="18" charset="0"/>
                            <a:cs typeface="Arial"/>
                          </a:rPr>
                          <m:t>𝜆</m:t>
                        </m:r>
                        <m:r>
                          <a:rPr lang="en-US" altLang="ko-KR" sz="2000" i="1">
                            <a:latin typeface="Cambria Math" panose="02040503050406030204" pitchFamily="18" charset="0"/>
                            <a:cs typeface="Arial" panose="020B0604020202020204" pitchFamily="34" charset="0"/>
                          </a:rPr>
                          <m:t>)</m:t>
                        </m:r>
                      </m:e>
                      <m:sup>
                        <m:r>
                          <a:rPr lang="ko-KR" altLang="en-US" sz="2000" i="1" dirty="0">
                            <a:latin typeface="Cambria Math" panose="02040503050406030204" pitchFamily="18" charset="0"/>
                            <a:cs typeface="Arial"/>
                          </a:rPr>
                          <m:t>𝛿</m:t>
                        </m:r>
                        <m:r>
                          <a:rPr lang="en-US" altLang="ko-KR" sz="2000" i="1" dirty="0" smtClean="0">
                            <a:latin typeface="Cambria Math" panose="02040503050406030204" pitchFamily="18" charset="0"/>
                            <a:cs typeface="Arial"/>
                          </a:rPr>
                          <m:t>𝑡</m:t>
                        </m:r>
                        <m:r>
                          <m:rPr>
                            <m:nor/>
                          </m:rPr>
                          <a:rPr lang="en-US" altLang="ko-KR" sz="2000" i="1" spc="10" dirty="0">
                            <a:cs typeface="Arial" panose="020B0604020202020204" pitchFamily="34" charset="0"/>
                          </a:rPr>
                          <m:t> </m:t>
                        </m:r>
                      </m:sup>
                    </m:sSup>
                    <m:r>
                      <a:rPr lang="en-US" altLang="ko-KR" sz="2000" i="1" spc="10" dirty="0" smtClean="0">
                        <a:latin typeface="Cambria Math" panose="02040503050406030204" pitchFamily="18" charset="0"/>
                        <a:ea typeface="Cambria Math" panose="02040503050406030204" pitchFamily="18" charset="0"/>
                        <a:cs typeface="Arial" panose="020B0604020202020204" pitchFamily="34" charset="0"/>
                      </a:rPr>
                      <m:t>≈</m:t>
                    </m:r>
                    <m:r>
                      <a:rPr lang="en-US" altLang="ko-KR" sz="2000" b="0" i="1" spc="10" dirty="0" smtClean="0">
                        <a:latin typeface="Cambria Math" panose="02040503050406030204" pitchFamily="18" charset="0"/>
                        <a:ea typeface="Cambria Math" panose="02040503050406030204" pitchFamily="18" charset="0"/>
                        <a:cs typeface="Arial" panose="020B0604020202020204" pitchFamily="34" charset="0"/>
                      </a:rPr>
                      <m:t> </m:t>
                    </m:r>
                    <m:r>
                      <a:rPr lang="ko-KR" altLang="ar-AE" sz="2000" i="1">
                        <a:latin typeface="Cambria Math" panose="02040503050406030204" pitchFamily="18" charset="0"/>
                        <a:cs typeface="Arial"/>
                      </a:rPr>
                      <m:t>𝜆</m:t>
                    </m:r>
                  </m:oMath>
                </a14:m>
                <a:r>
                  <a:rPr lang="ko-KR" altLang="en-US" sz="2000" dirty="0">
                    <a:cs typeface="Arial" panose="020B0604020202020204" pitchFamily="34" charset="0"/>
                  </a:rPr>
                  <a:t> </a:t>
                </a:r>
                <a14:m>
                  <m:oMath xmlns:m="http://schemas.openxmlformats.org/officeDocument/2006/math">
                    <m:r>
                      <a:rPr lang="ko-KR" altLang="en-US" sz="2000" i="1" dirty="0">
                        <a:latin typeface="Cambria Math" panose="02040503050406030204" pitchFamily="18" charset="0"/>
                        <a:cs typeface="Arial"/>
                      </a:rPr>
                      <m:t>𝛿</m:t>
                    </m:r>
                    <m:r>
                      <a:rPr lang="en-US" altLang="ko-KR" sz="2000" i="1" dirty="0">
                        <a:latin typeface="Cambria Math" panose="02040503050406030204" pitchFamily="18" charset="0"/>
                        <a:cs typeface="Arial"/>
                      </a:rPr>
                      <m:t>𝑡</m:t>
                    </m:r>
                    <m:r>
                      <m:rPr>
                        <m:nor/>
                      </m:rPr>
                      <a:rPr lang="en-US" altLang="ko-KR" sz="2000" i="1" spc="10" dirty="0">
                        <a:cs typeface="Arial" panose="020B0604020202020204" pitchFamily="34" charset="0"/>
                      </a:rPr>
                      <m:t> </m:t>
                    </m:r>
                  </m:oMath>
                </a14:m>
                <a:endParaRPr lang="en-US" altLang="ko-KR" sz="2000" i="1" spc="10" dirty="0">
                  <a:cs typeface="Arial" panose="020B0604020202020204" pitchFamily="34" charset="0"/>
                </a:endParaRPr>
              </a:p>
            </p:txBody>
          </p:sp>
        </mc:Choice>
        <mc:Fallback xmlns="">
          <p:sp>
            <p:nvSpPr>
              <p:cNvPr id="3" name="직사각형 2"/>
              <p:cNvSpPr>
                <a:spLocks noRot="1" noChangeAspect="1" noMove="1" noResize="1" noEditPoints="1" noAdjustHandles="1" noChangeArrowheads="1" noChangeShapeType="1" noTextEdit="1"/>
              </p:cNvSpPr>
              <p:nvPr/>
            </p:nvSpPr>
            <p:spPr>
              <a:xfrm>
                <a:off x="969508" y="2160050"/>
                <a:ext cx="7506980" cy="3360022"/>
              </a:xfrm>
              <a:prstGeom prst="rect">
                <a:avLst/>
              </a:prstGeom>
              <a:blipFill>
                <a:blip r:embed="rId3"/>
                <a:stretch>
                  <a:fillRect l="-73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3048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102"/>
          <p:cNvSpPr txBox="1"/>
          <p:nvPr/>
        </p:nvSpPr>
        <p:spPr>
          <a:xfrm>
            <a:off x="532730" y="3790079"/>
            <a:ext cx="7900451" cy="2299347"/>
          </a:xfrm>
          <a:prstGeom prst="rect">
            <a:avLst/>
          </a:prstGeom>
          <a:noFill/>
          <a:ln w="12700">
            <a:solidFill>
              <a:srgbClr val="0000FF"/>
            </a:solidFill>
          </a:ln>
        </p:spPr>
        <p:txBody>
          <a:bodyPr vert="horz" wrap="square" lIns="0" tIns="31750" rIns="0" bIns="0" rtlCol="0">
            <a:spAutoFit/>
          </a:bodyPr>
          <a:lstStyle/>
          <a:p>
            <a:pPr>
              <a:lnSpc>
                <a:spcPct val="120000"/>
              </a:lnSpc>
              <a:spcBef>
                <a:spcPts val="250"/>
              </a:spcBef>
              <a:buClr>
                <a:srgbClr val="A885DF"/>
              </a:buClr>
              <a:buSzPct val="66666"/>
              <a:tabLst>
                <a:tab pos="429259" algn="l"/>
              </a:tabLst>
            </a:pPr>
            <a:r>
              <a:rPr lang="en-US" sz="2000" spc="5" dirty="0" smtClean="0">
                <a:solidFill>
                  <a:schemeClr val="bg1"/>
                </a:solidFill>
                <a:latin typeface="Arial"/>
                <a:cs typeface="Arial"/>
              </a:rPr>
              <a:t>  Measles example</a:t>
            </a:r>
            <a:r>
              <a:rPr sz="2000" spc="5" dirty="0" smtClean="0">
                <a:solidFill>
                  <a:schemeClr val="bg1"/>
                </a:solidFill>
                <a:latin typeface="Arial"/>
                <a:cs typeface="Arial"/>
              </a:rPr>
              <a:t>:</a:t>
            </a:r>
            <a:endParaRPr sz="2000" dirty="0">
              <a:solidFill>
                <a:schemeClr val="bg1"/>
              </a:solidFill>
              <a:latin typeface="Arial"/>
              <a:cs typeface="Arial"/>
            </a:endParaRPr>
          </a:p>
          <a:p>
            <a:pPr marL="522900" marR="398780" lvl="1" indent="-342900">
              <a:lnSpc>
                <a:spcPct val="120000"/>
              </a:lnSpc>
              <a:spcBef>
                <a:spcPts val="150"/>
              </a:spcBef>
              <a:buSzPct val="66666"/>
              <a:buFont typeface="Arial" panose="020B0604020202020204" pitchFamily="34" charset="0"/>
              <a:buChar char="•"/>
              <a:tabLst>
                <a:tab pos="429259" algn="l"/>
              </a:tabLst>
            </a:pPr>
            <a:r>
              <a:rPr sz="2000" dirty="0" smtClean="0">
                <a:solidFill>
                  <a:schemeClr val="bg1"/>
                </a:solidFill>
                <a:latin typeface="Arial"/>
                <a:cs typeface="Arial"/>
              </a:rPr>
              <a:t>What </a:t>
            </a:r>
            <a:r>
              <a:rPr sz="2000" spc="-10" dirty="0">
                <a:solidFill>
                  <a:schemeClr val="bg1"/>
                </a:solidFill>
                <a:latin typeface="Arial"/>
                <a:cs typeface="Arial"/>
              </a:rPr>
              <a:t>is </a:t>
            </a:r>
            <a:r>
              <a:rPr sz="2000" dirty="0">
                <a:solidFill>
                  <a:schemeClr val="bg1"/>
                </a:solidFill>
                <a:latin typeface="Arial"/>
                <a:cs typeface="Arial"/>
              </a:rPr>
              <a:t>most </a:t>
            </a:r>
            <a:r>
              <a:rPr sz="2000" spc="-5" dirty="0">
                <a:solidFill>
                  <a:schemeClr val="bg1"/>
                </a:solidFill>
                <a:latin typeface="Arial"/>
                <a:cs typeface="Arial"/>
              </a:rPr>
              <a:t>likely </a:t>
            </a:r>
            <a:r>
              <a:rPr sz="2000" dirty="0">
                <a:solidFill>
                  <a:schemeClr val="bg1"/>
                </a:solidFill>
                <a:latin typeface="Arial"/>
                <a:cs typeface="Arial"/>
              </a:rPr>
              <a:t>to happen </a:t>
            </a:r>
            <a:r>
              <a:rPr sz="2000" spc="-10" dirty="0">
                <a:solidFill>
                  <a:schemeClr val="bg1"/>
                </a:solidFill>
                <a:latin typeface="Arial"/>
                <a:cs typeface="Arial"/>
              </a:rPr>
              <a:t>if </a:t>
            </a:r>
            <a:r>
              <a:rPr sz="2000" spc="0" dirty="0">
                <a:solidFill>
                  <a:schemeClr val="bg1"/>
                </a:solidFill>
                <a:latin typeface="Arial"/>
                <a:cs typeface="Arial"/>
              </a:rPr>
              <a:t>a </a:t>
            </a:r>
            <a:r>
              <a:rPr sz="2000" spc="-5" dirty="0">
                <a:solidFill>
                  <a:schemeClr val="bg1"/>
                </a:solidFill>
                <a:latin typeface="Arial"/>
                <a:cs typeface="Arial"/>
              </a:rPr>
              <a:t>single </a:t>
            </a:r>
            <a:r>
              <a:rPr sz="2000" dirty="0">
                <a:solidFill>
                  <a:schemeClr val="bg1"/>
                </a:solidFill>
                <a:latin typeface="Arial"/>
                <a:cs typeface="Arial"/>
              </a:rPr>
              <a:t>measles </a:t>
            </a:r>
            <a:r>
              <a:rPr sz="2000" spc="0" dirty="0">
                <a:solidFill>
                  <a:schemeClr val="bg1"/>
                </a:solidFill>
                <a:latin typeface="Arial"/>
                <a:cs typeface="Arial"/>
              </a:rPr>
              <a:t>case </a:t>
            </a:r>
            <a:r>
              <a:rPr sz="2000" spc="-10" dirty="0">
                <a:solidFill>
                  <a:schemeClr val="bg1"/>
                </a:solidFill>
                <a:latin typeface="Arial"/>
                <a:cs typeface="Arial"/>
              </a:rPr>
              <a:t>is  </a:t>
            </a:r>
            <a:r>
              <a:rPr lang="en-US" sz="2000" spc="-10" dirty="0" smtClean="0">
                <a:solidFill>
                  <a:schemeClr val="bg1"/>
                </a:solidFill>
                <a:latin typeface="Arial"/>
                <a:cs typeface="Arial"/>
              </a:rPr>
              <a:t> </a:t>
            </a:r>
          </a:p>
          <a:p>
            <a:pPr marL="180000" marR="398780" lvl="1">
              <a:lnSpc>
                <a:spcPct val="120000"/>
              </a:lnSpc>
              <a:spcBef>
                <a:spcPts val="150"/>
              </a:spcBef>
              <a:buSzPct val="66666"/>
              <a:tabLst>
                <a:tab pos="429259" algn="l"/>
              </a:tabLst>
            </a:pPr>
            <a:r>
              <a:rPr lang="en-US" sz="2000" dirty="0" smtClean="0">
                <a:solidFill>
                  <a:schemeClr val="bg1"/>
                </a:solidFill>
                <a:latin typeface="Arial"/>
                <a:cs typeface="Arial"/>
              </a:rPr>
              <a:t>     </a:t>
            </a:r>
            <a:r>
              <a:rPr sz="2000" dirty="0" smtClean="0">
                <a:solidFill>
                  <a:schemeClr val="bg1"/>
                </a:solidFill>
                <a:latin typeface="Arial"/>
                <a:cs typeface="Arial"/>
              </a:rPr>
              <a:t>introduced </a:t>
            </a:r>
            <a:r>
              <a:rPr sz="2000" spc="-5" dirty="0">
                <a:solidFill>
                  <a:schemeClr val="bg1"/>
                </a:solidFill>
                <a:latin typeface="Arial"/>
                <a:cs typeface="Arial"/>
              </a:rPr>
              <a:t>into </a:t>
            </a:r>
            <a:r>
              <a:rPr sz="2000" spc="0" dirty="0">
                <a:solidFill>
                  <a:schemeClr val="bg1"/>
                </a:solidFill>
                <a:latin typeface="Arial"/>
                <a:cs typeface="Arial"/>
              </a:rPr>
              <a:t>a </a:t>
            </a:r>
            <a:r>
              <a:rPr sz="2000" spc="-5" dirty="0">
                <a:solidFill>
                  <a:schemeClr val="bg1"/>
                </a:solidFill>
                <a:latin typeface="Arial"/>
                <a:cs typeface="Arial"/>
              </a:rPr>
              <a:t>population </a:t>
            </a:r>
            <a:r>
              <a:rPr sz="2000" dirty="0">
                <a:solidFill>
                  <a:schemeClr val="bg1"/>
                </a:solidFill>
                <a:latin typeface="Arial"/>
                <a:cs typeface="Arial"/>
              </a:rPr>
              <a:t>of 100,000</a:t>
            </a:r>
            <a:r>
              <a:rPr sz="2000" spc="105" dirty="0">
                <a:solidFill>
                  <a:schemeClr val="bg1"/>
                </a:solidFill>
                <a:latin typeface="Arial"/>
                <a:cs typeface="Arial"/>
              </a:rPr>
              <a:t> </a:t>
            </a:r>
            <a:r>
              <a:rPr sz="2000" dirty="0">
                <a:solidFill>
                  <a:schemeClr val="bg1"/>
                </a:solidFill>
                <a:latin typeface="Arial"/>
                <a:cs typeface="Arial"/>
              </a:rPr>
              <a:t>susceptibles?</a:t>
            </a:r>
          </a:p>
          <a:p>
            <a:pPr marL="522900" lvl="2" indent="-342900">
              <a:lnSpc>
                <a:spcPct val="120000"/>
              </a:lnSpc>
              <a:buSzPct val="66666"/>
              <a:buFont typeface="Arial" panose="020B0604020202020204" pitchFamily="34" charset="0"/>
              <a:buChar char="•"/>
              <a:tabLst>
                <a:tab pos="551180" algn="l"/>
              </a:tabLst>
            </a:pPr>
            <a:r>
              <a:rPr sz="2000" dirty="0" smtClean="0">
                <a:solidFill>
                  <a:schemeClr val="bg1"/>
                </a:solidFill>
                <a:latin typeface="Arial"/>
                <a:cs typeface="Arial"/>
              </a:rPr>
              <a:t>To </a:t>
            </a:r>
            <a:r>
              <a:rPr sz="2000" dirty="0">
                <a:solidFill>
                  <a:schemeClr val="bg1"/>
                </a:solidFill>
                <a:latin typeface="Arial"/>
                <a:cs typeface="Arial"/>
              </a:rPr>
              <a:t>keep </a:t>
            </a:r>
            <a:r>
              <a:rPr sz="2000" spc="-10" dirty="0">
                <a:solidFill>
                  <a:schemeClr val="bg1"/>
                </a:solidFill>
                <a:latin typeface="Arial"/>
                <a:cs typeface="Arial"/>
              </a:rPr>
              <a:t>it</a:t>
            </a:r>
            <a:r>
              <a:rPr sz="2000" spc="0" dirty="0">
                <a:solidFill>
                  <a:schemeClr val="bg1"/>
                </a:solidFill>
                <a:latin typeface="Arial"/>
                <a:cs typeface="Arial"/>
              </a:rPr>
              <a:t> </a:t>
            </a:r>
            <a:r>
              <a:rPr sz="2000" spc="-5" dirty="0" smtClean="0">
                <a:solidFill>
                  <a:schemeClr val="bg1"/>
                </a:solidFill>
                <a:latin typeface="Arial"/>
                <a:cs typeface="Arial"/>
              </a:rPr>
              <a:t>simple:</a:t>
            </a:r>
            <a:endParaRPr lang="en-US" sz="2000" dirty="0">
              <a:solidFill>
                <a:schemeClr val="bg1"/>
              </a:solidFill>
              <a:latin typeface="Arial"/>
              <a:cs typeface="Arial"/>
            </a:endParaRPr>
          </a:p>
          <a:p>
            <a:pPr marL="180000" lvl="2">
              <a:lnSpc>
                <a:spcPct val="120000"/>
              </a:lnSpc>
              <a:buSzPct val="66666"/>
              <a:tabLst>
                <a:tab pos="551180" algn="l"/>
              </a:tabLst>
            </a:pPr>
            <a:r>
              <a:rPr lang="en-US" sz="2000" spc="0" dirty="0" smtClean="0">
                <a:solidFill>
                  <a:schemeClr val="bg1"/>
                </a:solidFill>
                <a:latin typeface="Arial"/>
                <a:cs typeface="Arial"/>
              </a:rPr>
              <a:t>     </a:t>
            </a:r>
            <a:r>
              <a:rPr sz="2000" spc="0" dirty="0" smtClean="0">
                <a:solidFill>
                  <a:schemeClr val="bg1"/>
                </a:solidFill>
                <a:latin typeface="Arial"/>
                <a:cs typeface="Arial"/>
              </a:rPr>
              <a:t>Over </a:t>
            </a:r>
            <a:r>
              <a:rPr sz="2000" dirty="0">
                <a:solidFill>
                  <a:schemeClr val="bg1"/>
                </a:solidFill>
                <a:latin typeface="Arial"/>
                <a:cs typeface="Arial"/>
              </a:rPr>
              <a:t>the short term (100</a:t>
            </a:r>
            <a:r>
              <a:rPr sz="2000" spc="-35" dirty="0">
                <a:solidFill>
                  <a:schemeClr val="bg1"/>
                </a:solidFill>
                <a:latin typeface="Arial"/>
                <a:cs typeface="Arial"/>
              </a:rPr>
              <a:t> </a:t>
            </a:r>
            <a:r>
              <a:rPr sz="2000" dirty="0" smtClean="0">
                <a:solidFill>
                  <a:schemeClr val="bg1"/>
                </a:solidFill>
                <a:latin typeface="Arial"/>
                <a:cs typeface="Arial"/>
              </a:rPr>
              <a:t>days)</a:t>
            </a:r>
            <a:r>
              <a:rPr lang="en-US" sz="2000" dirty="0" smtClean="0">
                <a:solidFill>
                  <a:schemeClr val="bg1"/>
                </a:solidFill>
                <a:latin typeface="Arial"/>
                <a:cs typeface="Arial"/>
              </a:rPr>
              <a:t> </a:t>
            </a:r>
            <a:endParaRPr lang="en-US" sz="2000" dirty="0">
              <a:solidFill>
                <a:schemeClr val="bg1"/>
              </a:solidFill>
              <a:latin typeface="Arial"/>
              <a:cs typeface="Arial"/>
            </a:endParaRPr>
          </a:p>
          <a:p>
            <a:pPr marL="180000" lvl="2">
              <a:lnSpc>
                <a:spcPct val="120000"/>
              </a:lnSpc>
              <a:buSzPct val="66666"/>
              <a:tabLst>
                <a:tab pos="551180" algn="l"/>
              </a:tabLst>
            </a:pPr>
            <a:r>
              <a:rPr lang="en-US" sz="2000" spc="0" dirty="0" smtClean="0">
                <a:solidFill>
                  <a:schemeClr val="bg1"/>
                </a:solidFill>
                <a:latin typeface="Arial"/>
                <a:cs typeface="Arial"/>
              </a:rPr>
              <a:t>     </a:t>
            </a:r>
            <a:r>
              <a:rPr sz="2000" spc="0" dirty="0" smtClean="0">
                <a:solidFill>
                  <a:schemeClr val="bg1"/>
                </a:solidFill>
                <a:latin typeface="Arial"/>
                <a:cs typeface="Arial"/>
              </a:rPr>
              <a:t>No </a:t>
            </a:r>
            <a:r>
              <a:rPr sz="2000" spc="-5" dirty="0">
                <a:solidFill>
                  <a:schemeClr val="bg1"/>
                </a:solidFill>
                <a:latin typeface="Arial"/>
                <a:cs typeface="Arial"/>
              </a:rPr>
              <a:t>births </a:t>
            </a:r>
            <a:r>
              <a:rPr sz="2000" dirty="0">
                <a:solidFill>
                  <a:schemeClr val="bg1"/>
                </a:solidFill>
                <a:latin typeface="Arial"/>
                <a:cs typeface="Arial"/>
              </a:rPr>
              <a:t>or</a:t>
            </a:r>
            <a:r>
              <a:rPr sz="2000" spc="0" dirty="0">
                <a:solidFill>
                  <a:schemeClr val="bg1"/>
                </a:solidFill>
                <a:latin typeface="Arial"/>
                <a:cs typeface="Arial"/>
              </a:rPr>
              <a:t> </a:t>
            </a:r>
            <a:r>
              <a:rPr sz="2000" dirty="0">
                <a:solidFill>
                  <a:schemeClr val="bg1"/>
                </a:solidFill>
                <a:latin typeface="Arial"/>
                <a:cs typeface="Arial"/>
              </a:rPr>
              <a:t>deaths</a:t>
            </a:r>
          </a:p>
        </p:txBody>
      </p:sp>
      <p:sp>
        <p:nvSpPr>
          <p:cNvPr id="4" name="object 110"/>
          <p:cNvSpPr txBox="1"/>
          <p:nvPr/>
        </p:nvSpPr>
        <p:spPr>
          <a:xfrm>
            <a:off x="681569" y="1676862"/>
            <a:ext cx="7844897" cy="1543436"/>
          </a:xfrm>
          <a:prstGeom prst="rect">
            <a:avLst/>
          </a:prstGeom>
        </p:spPr>
        <p:txBody>
          <a:bodyPr vert="horz" wrap="square" lIns="0" tIns="0" rIns="0" bIns="0" rtlCol="0">
            <a:spAutoFit/>
          </a:bodyPr>
          <a:lstStyle/>
          <a:p>
            <a:pPr>
              <a:lnSpc>
                <a:spcPct val="120000"/>
              </a:lnSpc>
              <a:buClr>
                <a:srgbClr val="FFCC00"/>
              </a:buClr>
              <a:buSzPct val="71428"/>
              <a:tabLst>
                <a:tab pos="105410" algn="l"/>
              </a:tabLst>
            </a:pPr>
            <a:r>
              <a:rPr sz="2000" spc="10" dirty="0" smtClean="0">
                <a:solidFill>
                  <a:schemeClr val="bg1"/>
                </a:solidFill>
                <a:latin typeface="Arial"/>
                <a:cs typeface="Arial"/>
              </a:rPr>
              <a:t>Motives </a:t>
            </a:r>
            <a:r>
              <a:rPr sz="2000" spc="5" dirty="0">
                <a:solidFill>
                  <a:schemeClr val="bg1"/>
                </a:solidFill>
                <a:latin typeface="Arial"/>
                <a:cs typeface="Arial"/>
              </a:rPr>
              <a:t>for </a:t>
            </a:r>
            <a:r>
              <a:rPr sz="2000" spc="10" dirty="0">
                <a:solidFill>
                  <a:schemeClr val="bg1"/>
                </a:solidFill>
                <a:latin typeface="Arial"/>
                <a:cs typeface="Arial"/>
              </a:rPr>
              <a:t>modelling </a:t>
            </a:r>
            <a:r>
              <a:rPr sz="2000" spc="5" dirty="0">
                <a:solidFill>
                  <a:schemeClr val="bg1"/>
                </a:solidFill>
                <a:latin typeface="Arial"/>
                <a:cs typeface="Arial"/>
              </a:rPr>
              <a:t>infectious</a:t>
            </a:r>
            <a:r>
              <a:rPr sz="2000" spc="-50" dirty="0">
                <a:solidFill>
                  <a:schemeClr val="bg1"/>
                </a:solidFill>
                <a:latin typeface="Arial"/>
                <a:cs typeface="Arial"/>
              </a:rPr>
              <a:t> </a:t>
            </a:r>
            <a:r>
              <a:rPr sz="2000" spc="10" dirty="0" smtClean="0">
                <a:solidFill>
                  <a:schemeClr val="bg1"/>
                </a:solidFill>
                <a:latin typeface="Arial"/>
                <a:cs typeface="Arial"/>
              </a:rPr>
              <a:t>diseases</a:t>
            </a:r>
            <a:endParaRPr sz="2000" dirty="0">
              <a:solidFill>
                <a:schemeClr val="bg1"/>
              </a:solidFill>
              <a:latin typeface="Arial"/>
              <a:cs typeface="Arial"/>
            </a:endParaRPr>
          </a:p>
          <a:p>
            <a:pPr marL="342900" lvl="1" indent="-342900">
              <a:lnSpc>
                <a:spcPct val="120000"/>
              </a:lnSpc>
              <a:spcBef>
                <a:spcPts val="220"/>
              </a:spcBef>
              <a:buSzPct val="66666"/>
              <a:buFont typeface="Arial" panose="020B0604020202020204" pitchFamily="34" charset="0"/>
              <a:buChar char="•"/>
              <a:tabLst>
                <a:tab pos="227329" algn="l"/>
              </a:tabLst>
            </a:pPr>
            <a:r>
              <a:rPr sz="2000" dirty="0" smtClean="0">
                <a:solidFill>
                  <a:schemeClr val="bg1"/>
                </a:solidFill>
                <a:latin typeface="Arial"/>
                <a:cs typeface="Arial"/>
              </a:rPr>
              <a:t>Understand </a:t>
            </a:r>
            <a:r>
              <a:rPr sz="2000" dirty="0">
                <a:solidFill>
                  <a:schemeClr val="bg1"/>
                </a:solidFill>
                <a:latin typeface="Arial"/>
                <a:cs typeface="Arial"/>
              </a:rPr>
              <a:t>observed patterns and</a:t>
            </a:r>
            <a:r>
              <a:rPr sz="2000" spc="0" dirty="0">
                <a:solidFill>
                  <a:schemeClr val="bg1"/>
                </a:solidFill>
                <a:latin typeface="Arial"/>
                <a:cs typeface="Arial"/>
              </a:rPr>
              <a:t> </a:t>
            </a:r>
            <a:r>
              <a:rPr sz="2000" dirty="0" smtClean="0">
                <a:solidFill>
                  <a:schemeClr val="bg1"/>
                </a:solidFill>
                <a:latin typeface="Arial"/>
                <a:cs typeface="Arial"/>
              </a:rPr>
              <a:t>trends</a:t>
            </a:r>
            <a:endParaRPr lang="en-US" sz="2000" dirty="0" smtClean="0">
              <a:solidFill>
                <a:schemeClr val="bg1"/>
              </a:solidFill>
              <a:latin typeface="Arial"/>
              <a:cs typeface="Arial"/>
            </a:endParaRPr>
          </a:p>
          <a:p>
            <a:pPr marL="342900" lvl="1" indent="-342900">
              <a:lnSpc>
                <a:spcPct val="120000"/>
              </a:lnSpc>
              <a:spcBef>
                <a:spcPts val="220"/>
              </a:spcBef>
              <a:buSzPct val="66666"/>
              <a:buFont typeface="Arial" panose="020B0604020202020204" pitchFamily="34" charset="0"/>
              <a:buChar char="•"/>
              <a:tabLst>
                <a:tab pos="227329" algn="l"/>
              </a:tabLst>
            </a:pPr>
            <a:r>
              <a:rPr lang="en-US" sz="2000" dirty="0" smtClean="0">
                <a:solidFill>
                  <a:schemeClr val="bg1"/>
                </a:solidFill>
                <a:latin typeface="Arial"/>
                <a:cs typeface="Arial"/>
              </a:rPr>
              <a:t>Evaluate control strategies</a:t>
            </a:r>
            <a:endParaRPr sz="2000" dirty="0">
              <a:solidFill>
                <a:schemeClr val="bg1"/>
              </a:solidFill>
              <a:latin typeface="Arial"/>
              <a:cs typeface="Arial"/>
            </a:endParaRPr>
          </a:p>
          <a:p>
            <a:pPr marL="342900" lvl="1" indent="-342900">
              <a:lnSpc>
                <a:spcPct val="120000"/>
              </a:lnSpc>
              <a:spcBef>
                <a:spcPts val="155"/>
              </a:spcBef>
              <a:buSzPct val="66666"/>
              <a:buFont typeface="Arial" panose="020B0604020202020204" pitchFamily="34" charset="0"/>
              <a:buChar char="•"/>
              <a:tabLst>
                <a:tab pos="227329" algn="l"/>
              </a:tabLst>
            </a:pPr>
            <a:r>
              <a:rPr sz="2000" dirty="0" smtClean="0">
                <a:solidFill>
                  <a:schemeClr val="bg1"/>
                </a:solidFill>
                <a:latin typeface="Arial"/>
                <a:cs typeface="Arial"/>
              </a:rPr>
              <a:t>Explore </a:t>
            </a:r>
            <a:r>
              <a:rPr sz="2000" dirty="0">
                <a:solidFill>
                  <a:schemeClr val="bg1"/>
                </a:solidFill>
                <a:latin typeface="Arial"/>
                <a:cs typeface="Arial"/>
              </a:rPr>
              <a:t>what happens</a:t>
            </a:r>
            <a:r>
              <a:rPr sz="2000" spc="10" dirty="0">
                <a:solidFill>
                  <a:schemeClr val="bg1"/>
                </a:solidFill>
                <a:latin typeface="Arial"/>
                <a:cs typeface="Arial"/>
              </a:rPr>
              <a:t> </a:t>
            </a:r>
            <a:r>
              <a:rPr sz="2000" spc="-5" dirty="0">
                <a:solidFill>
                  <a:schemeClr val="bg1"/>
                </a:solidFill>
                <a:latin typeface="Arial"/>
                <a:cs typeface="Arial"/>
              </a:rPr>
              <a:t>if...?</a:t>
            </a:r>
            <a:endParaRPr sz="2000" dirty="0">
              <a:solidFill>
                <a:schemeClr val="bg1"/>
              </a:solidFill>
              <a:latin typeface="Arial"/>
              <a:cs typeface="Arial"/>
            </a:endParaRPr>
          </a:p>
        </p:txBody>
      </p:sp>
      <p:sp>
        <p:nvSpPr>
          <p:cNvPr id="6"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Identify the question</a:t>
            </a:r>
          </a:p>
        </p:txBody>
      </p:sp>
    </p:spTree>
    <p:extLst>
      <p:ext uri="{BB962C8B-B14F-4D97-AF65-F5344CB8AC3E}">
        <p14:creationId xmlns:p14="http://schemas.microsoft.com/office/powerpoint/2010/main" val="1259282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02"/>
          <p:cNvSpPr txBox="1"/>
          <p:nvPr/>
        </p:nvSpPr>
        <p:spPr>
          <a:xfrm>
            <a:off x="618327" y="3961193"/>
            <a:ext cx="7954173" cy="1955664"/>
          </a:xfrm>
          <a:prstGeom prst="rect">
            <a:avLst/>
          </a:prstGeom>
          <a:ln w="12700">
            <a:solidFill>
              <a:srgbClr val="0000FF"/>
            </a:solidFill>
          </a:ln>
        </p:spPr>
        <p:txBody>
          <a:bodyPr vert="horz" wrap="square" lIns="0" tIns="31750" rIns="0" bIns="0" rtlCol="0">
            <a:spAutoFit/>
          </a:bodyPr>
          <a:lstStyle/>
          <a:p>
            <a:pPr>
              <a:lnSpc>
                <a:spcPct val="120000"/>
              </a:lnSpc>
              <a:spcBef>
                <a:spcPts val="250"/>
              </a:spcBef>
              <a:buClr>
                <a:srgbClr val="A885DF"/>
              </a:buClr>
              <a:buSzPct val="66666"/>
              <a:tabLst>
                <a:tab pos="429259" algn="l"/>
              </a:tabLst>
            </a:pPr>
            <a:r>
              <a:rPr lang="en-US" sz="2000" spc="5" dirty="0" smtClean="0">
                <a:solidFill>
                  <a:schemeClr val="bg1"/>
                </a:solidFill>
                <a:latin typeface="Arial"/>
                <a:cs typeface="Arial"/>
              </a:rPr>
              <a:t>  Measles example</a:t>
            </a:r>
            <a:r>
              <a:rPr sz="2000" spc="5" dirty="0" smtClean="0">
                <a:solidFill>
                  <a:schemeClr val="bg1"/>
                </a:solidFill>
                <a:latin typeface="Arial"/>
                <a:cs typeface="Arial"/>
              </a:rPr>
              <a:t>:</a:t>
            </a:r>
            <a:endParaRPr sz="2000" dirty="0">
              <a:solidFill>
                <a:schemeClr val="bg1"/>
              </a:solidFill>
              <a:latin typeface="Arial"/>
              <a:cs typeface="Arial"/>
            </a:endParaRPr>
          </a:p>
          <a:p>
            <a:pPr marL="540000" marR="5080" lvl="1" indent="-342900">
              <a:lnSpc>
                <a:spcPct val="120000"/>
              </a:lnSpc>
              <a:buSzPct val="71428"/>
              <a:buFont typeface="Arial" panose="020B0604020202020204" pitchFamily="34" charset="0"/>
              <a:buChar char="•"/>
              <a:tabLst>
                <a:tab pos="227329" algn="l"/>
              </a:tabLst>
            </a:pPr>
            <a:r>
              <a:rPr lang="en-US" altLang="ko-KR" sz="2000" spc="5" dirty="0">
                <a:solidFill>
                  <a:schemeClr val="bg1"/>
                </a:solidFill>
                <a:latin typeface="Arial"/>
                <a:cs typeface="Arial"/>
              </a:rPr>
              <a:t>Measles is </a:t>
            </a:r>
            <a:r>
              <a:rPr lang="en-US" altLang="ko-KR" sz="2000" spc="10" dirty="0">
                <a:solidFill>
                  <a:schemeClr val="bg1"/>
                </a:solidFill>
                <a:latin typeface="Arial"/>
                <a:cs typeface="Arial"/>
              </a:rPr>
              <a:t>an </a:t>
            </a:r>
            <a:r>
              <a:rPr lang="en-US" altLang="ko-KR" sz="2000" dirty="0">
                <a:solidFill>
                  <a:schemeClr val="bg1"/>
                </a:solidFill>
                <a:latin typeface="Arial"/>
                <a:cs typeface="Arial"/>
              </a:rPr>
              <a:t>infection </a:t>
            </a:r>
            <a:r>
              <a:rPr lang="en-US" altLang="ko-KR" sz="2000" spc="5" dirty="0">
                <a:solidFill>
                  <a:schemeClr val="bg1"/>
                </a:solidFill>
                <a:latin typeface="Arial"/>
                <a:cs typeface="Arial"/>
              </a:rPr>
              <a:t>that confers </a:t>
            </a:r>
            <a:r>
              <a:rPr lang="en-US" altLang="ko-KR" sz="2000" spc="10" dirty="0" smtClean="0">
                <a:solidFill>
                  <a:schemeClr val="bg1"/>
                </a:solidFill>
                <a:latin typeface="Arial"/>
                <a:cs typeface="Arial"/>
              </a:rPr>
              <a:t>near </a:t>
            </a:r>
            <a:r>
              <a:rPr lang="en-US" altLang="ko-KR" sz="2000" spc="10" dirty="0">
                <a:solidFill>
                  <a:schemeClr val="bg1"/>
                </a:solidFill>
                <a:latin typeface="Arial"/>
                <a:cs typeface="Arial"/>
              </a:rPr>
              <a:t>permanent</a:t>
            </a:r>
            <a:r>
              <a:rPr lang="en-US" altLang="ko-KR" sz="2000" dirty="0">
                <a:solidFill>
                  <a:schemeClr val="bg1"/>
                </a:solidFill>
                <a:latin typeface="Arial"/>
                <a:cs typeface="Arial"/>
              </a:rPr>
              <a:t> </a:t>
            </a:r>
            <a:r>
              <a:rPr lang="en-US" altLang="ko-KR" sz="2000" spc="10" dirty="0" smtClean="0">
                <a:solidFill>
                  <a:schemeClr val="bg1"/>
                </a:solidFill>
                <a:latin typeface="Arial"/>
                <a:cs typeface="Arial"/>
              </a:rPr>
              <a:t>immunity</a:t>
            </a:r>
          </a:p>
          <a:p>
            <a:pPr marL="540000" marR="168275" indent="-342900">
              <a:lnSpc>
                <a:spcPct val="120000"/>
              </a:lnSpc>
              <a:spcBef>
                <a:spcPts val="180"/>
              </a:spcBef>
              <a:buSzPct val="71428"/>
              <a:buFont typeface="Arial" panose="020B0604020202020204" pitchFamily="34" charset="0"/>
              <a:buChar char="•"/>
              <a:tabLst>
                <a:tab pos="495300" algn="l"/>
              </a:tabLst>
            </a:pPr>
            <a:r>
              <a:rPr lang="en-US" altLang="ko-KR" sz="2000" spc="10" dirty="0" smtClean="0">
                <a:solidFill>
                  <a:schemeClr val="bg1"/>
                </a:solidFill>
                <a:latin typeface="Arial"/>
                <a:cs typeface="Arial"/>
              </a:rPr>
              <a:t>The </a:t>
            </a:r>
            <a:r>
              <a:rPr lang="en-US" altLang="ko-KR" sz="2000" spc="5" dirty="0">
                <a:solidFill>
                  <a:schemeClr val="bg1"/>
                </a:solidFill>
                <a:latin typeface="Arial"/>
                <a:cs typeface="Arial"/>
              </a:rPr>
              <a:t>pre-infectious </a:t>
            </a:r>
            <a:r>
              <a:rPr lang="en-US" altLang="ko-KR" sz="2000" spc="5" dirty="0" smtClean="0">
                <a:solidFill>
                  <a:schemeClr val="bg1"/>
                </a:solidFill>
                <a:latin typeface="Arial"/>
                <a:cs typeface="Arial"/>
              </a:rPr>
              <a:t>period is </a:t>
            </a:r>
            <a:r>
              <a:rPr lang="en-US" altLang="ko-KR" sz="2000" spc="10" dirty="0">
                <a:solidFill>
                  <a:schemeClr val="bg1"/>
                </a:solidFill>
                <a:latin typeface="Arial"/>
                <a:cs typeface="Arial"/>
              </a:rPr>
              <a:t>8</a:t>
            </a:r>
            <a:r>
              <a:rPr lang="en-US" altLang="ko-KR" sz="2000" spc="-35" dirty="0">
                <a:solidFill>
                  <a:schemeClr val="bg1"/>
                </a:solidFill>
                <a:latin typeface="Arial"/>
                <a:cs typeface="Arial"/>
              </a:rPr>
              <a:t> </a:t>
            </a:r>
            <a:r>
              <a:rPr lang="en-US" altLang="ko-KR" sz="2000" spc="5" dirty="0">
                <a:solidFill>
                  <a:schemeClr val="bg1"/>
                </a:solidFill>
                <a:latin typeface="Arial"/>
                <a:cs typeface="Arial"/>
              </a:rPr>
              <a:t>days</a:t>
            </a:r>
            <a:endParaRPr lang="en-US" altLang="ko-KR" sz="2000" dirty="0">
              <a:solidFill>
                <a:schemeClr val="bg1"/>
              </a:solidFill>
              <a:latin typeface="Arial"/>
              <a:cs typeface="Arial"/>
            </a:endParaRPr>
          </a:p>
          <a:p>
            <a:pPr marL="540000" indent="-342900">
              <a:lnSpc>
                <a:spcPct val="120000"/>
              </a:lnSpc>
              <a:spcBef>
                <a:spcPts val="215"/>
              </a:spcBef>
              <a:buSzPct val="71428"/>
              <a:buFont typeface="Arial" panose="020B0604020202020204" pitchFamily="34" charset="0"/>
              <a:buChar char="•"/>
              <a:tabLst>
                <a:tab pos="495300" algn="l"/>
              </a:tabLst>
            </a:pPr>
            <a:r>
              <a:rPr lang="en-US" altLang="ko-KR" sz="2000" spc="10" dirty="0">
                <a:solidFill>
                  <a:schemeClr val="bg1"/>
                </a:solidFill>
                <a:latin typeface="Arial"/>
                <a:cs typeface="Arial"/>
              </a:rPr>
              <a:t>The </a:t>
            </a:r>
            <a:r>
              <a:rPr lang="en-US" altLang="ko-KR" sz="2000" spc="5" dirty="0">
                <a:solidFill>
                  <a:schemeClr val="bg1"/>
                </a:solidFill>
                <a:latin typeface="Arial"/>
                <a:cs typeface="Arial"/>
              </a:rPr>
              <a:t>duration of infectiousness is </a:t>
            </a:r>
            <a:r>
              <a:rPr lang="en-US" altLang="ko-KR" sz="2000" spc="10" dirty="0">
                <a:solidFill>
                  <a:schemeClr val="bg1"/>
                </a:solidFill>
                <a:latin typeface="Arial"/>
                <a:cs typeface="Arial"/>
              </a:rPr>
              <a:t>7</a:t>
            </a:r>
            <a:r>
              <a:rPr lang="en-US" altLang="ko-KR" sz="2000" spc="-45" dirty="0">
                <a:solidFill>
                  <a:schemeClr val="bg1"/>
                </a:solidFill>
                <a:latin typeface="Arial"/>
                <a:cs typeface="Arial"/>
              </a:rPr>
              <a:t> </a:t>
            </a:r>
            <a:r>
              <a:rPr lang="en-US" altLang="ko-KR" sz="2000" spc="5" dirty="0">
                <a:solidFill>
                  <a:schemeClr val="bg1"/>
                </a:solidFill>
                <a:latin typeface="Arial"/>
                <a:cs typeface="Arial"/>
              </a:rPr>
              <a:t>days</a:t>
            </a:r>
            <a:endParaRPr lang="en-US" altLang="ko-KR" sz="2000" dirty="0">
              <a:solidFill>
                <a:schemeClr val="bg1"/>
              </a:solidFill>
              <a:latin typeface="Arial"/>
              <a:cs typeface="Arial"/>
            </a:endParaRPr>
          </a:p>
          <a:p>
            <a:pPr marL="540000" indent="-342900">
              <a:lnSpc>
                <a:spcPct val="120000"/>
              </a:lnSpc>
              <a:spcBef>
                <a:spcPts val="215"/>
              </a:spcBef>
              <a:buSzPct val="71428"/>
              <a:buFont typeface="Arial" panose="020B0604020202020204" pitchFamily="34" charset="0"/>
              <a:buChar char="•"/>
              <a:tabLst>
                <a:tab pos="495300" algn="l"/>
              </a:tabLst>
            </a:pPr>
            <a:r>
              <a:rPr lang="en-US" altLang="ko-KR" sz="2000" dirty="0">
                <a:solidFill>
                  <a:schemeClr val="bg1"/>
                </a:solidFill>
                <a:cs typeface="Arial"/>
              </a:rPr>
              <a:t>Basic reproduction </a:t>
            </a:r>
            <a:r>
              <a:rPr lang="en-US" altLang="ko-KR" sz="2000" dirty="0" smtClean="0">
                <a:solidFill>
                  <a:schemeClr val="bg1"/>
                </a:solidFill>
                <a:cs typeface="Arial"/>
              </a:rPr>
              <a:t>number </a:t>
            </a:r>
            <a:r>
              <a:rPr lang="en-US" altLang="ko-KR" sz="2000" dirty="0">
                <a:solidFill>
                  <a:schemeClr val="bg1"/>
                </a:solidFill>
                <a:cs typeface="Arial"/>
              </a:rPr>
              <a:t>(</a:t>
            </a:r>
            <a:r>
              <a:rPr lang="en-US" altLang="ko-KR" sz="2000" dirty="0" smtClean="0">
                <a:solidFill>
                  <a:schemeClr val="bg1"/>
                </a:solidFill>
                <a:cs typeface="Arial"/>
              </a:rPr>
              <a:t>R</a:t>
            </a:r>
            <a:r>
              <a:rPr lang="en-US" altLang="ko-KR" sz="2000" baseline="-16666" dirty="0" smtClean="0">
                <a:solidFill>
                  <a:schemeClr val="bg1"/>
                </a:solidFill>
                <a:cs typeface="Arial"/>
              </a:rPr>
              <a:t>0</a:t>
            </a:r>
            <a:r>
              <a:rPr lang="en-US" altLang="ko-KR" sz="2000" spc="10" dirty="0" smtClean="0">
                <a:solidFill>
                  <a:schemeClr val="bg1"/>
                </a:solidFill>
                <a:cs typeface="Arial"/>
              </a:rPr>
              <a:t>)</a:t>
            </a:r>
            <a:r>
              <a:rPr lang="en-US" altLang="ko-KR" sz="2000" dirty="0" smtClean="0">
                <a:solidFill>
                  <a:schemeClr val="bg1"/>
                </a:solidFill>
                <a:cs typeface="Arial"/>
              </a:rPr>
              <a:t> is</a:t>
            </a:r>
            <a:r>
              <a:rPr lang="ko-KR" altLang="en-US" sz="2000" dirty="0" smtClean="0">
                <a:solidFill>
                  <a:schemeClr val="bg1"/>
                </a:solidFill>
                <a:cs typeface="Arial"/>
              </a:rPr>
              <a:t> </a:t>
            </a:r>
            <a:r>
              <a:rPr lang="en-US" altLang="ko-KR" sz="2000" dirty="0" smtClean="0">
                <a:solidFill>
                  <a:schemeClr val="bg1"/>
                </a:solidFill>
                <a:cs typeface="Arial"/>
              </a:rPr>
              <a:t>13</a:t>
            </a:r>
            <a:endParaRPr lang="en-US" altLang="ko-KR" sz="2000" dirty="0">
              <a:solidFill>
                <a:schemeClr val="bg1"/>
              </a:solidFill>
              <a:latin typeface="Arial"/>
              <a:cs typeface="Arial"/>
            </a:endParaRPr>
          </a:p>
        </p:txBody>
      </p:sp>
      <p:sp>
        <p:nvSpPr>
          <p:cNvPr id="6"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Identify existing  knowledge</a:t>
            </a:r>
          </a:p>
        </p:txBody>
      </p:sp>
      <p:sp>
        <p:nvSpPr>
          <p:cNvPr id="9" name="TextBox 8"/>
          <p:cNvSpPr txBox="1"/>
          <p:nvPr/>
        </p:nvSpPr>
        <p:spPr>
          <a:xfrm>
            <a:off x="618327" y="1588458"/>
            <a:ext cx="7908454" cy="1905073"/>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ko-KR" sz="2000" dirty="0" smtClean="0">
                <a:solidFill>
                  <a:schemeClr val="bg1"/>
                </a:solidFill>
                <a:latin typeface="Arial"/>
                <a:cs typeface="Arial"/>
              </a:rPr>
              <a:t>Collate </a:t>
            </a:r>
            <a:r>
              <a:rPr lang="en-US" altLang="ko-KR" sz="2000" dirty="0">
                <a:solidFill>
                  <a:schemeClr val="bg1"/>
                </a:solidFill>
                <a:latin typeface="Arial"/>
                <a:cs typeface="Arial"/>
              </a:rPr>
              <a:t>existing knowledge in r</a:t>
            </a:r>
            <a:r>
              <a:rPr lang="en-US" altLang="ko-KR" sz="2000" spc="-5" dirty="0">
                <a:solidFill>
                  <a:schemeClr val="bg1"/>
                </a:solidFill>
                <a:latin typeface="Arial"/>
                <a:cs typeface="Arial"/>
              </a:rPr>
              <a:t>esearch papers, </a:t>
            </a:r>
            <a:r>
              <a:rPr lang="en-US" altLang="ko-KR" sz="2000" dirty="0">
                <a:solidFill>
                  <a:schemeClr val="bg1"/>
                </a:solidFill>
                <a:latin typeface="Arial"/>
                <a:cs typeface="Arial"/>
              </a:rPr>
              <a:t>lab </a:t>
            </a:r>
            <a:r>
              <a:rPr lang="en-US" altLang="ko-KR" sz="2000" spc="-5" dirty="0">
                <a:solidFill>
                  <a:schemeClr val="bg1"/>
                </a:solidFill>
                <a:latin typeface="Arial"/>
                <a:cs typeface="Arial"/>
              </a:rPr>
              <a:t>reports, existing modelling</a:t>
            </a:r>
            <a:r>
              <a:rPr lang="en-US" altLang="ko-KR" sz="2000" spc="85" dirty="0">
                <a:solidFill>
                  <a:schemeClr val="bg1"/>
                </a:solidFill>
                <a:latin typeface="Arial"/>
                <a:cs typeface="Arial"/>
              </a:rPr>
              <a:t> </a:t>
            </a:r>
            <a:r>
              <a:rPr lang="en-US" altLang="ko-KR" sz="2000" spc="-5" dirty="0">
                <a:solidFill>
                  <a:schemeClr val="bg1"/>
                </a:solidFill>
                <a:latin typeface="Arial"/>
                <a:cs typeface="Arial"/>
              </a:rPr>
              <a:t>exercises</a:t>
            </a:r>
            <a:r>
              <a:rPr lang="en-US" altLang="ko-KR" sz="2000" spc="-5" dirty="0" smtClean="0">
                <a:solidFill>
                  <a:schemeClr val="bg1"/>
                </a:solidFill>
                <a:latin typeface="Arial"/>
                <a:cs typeface="Arial"/>
              </a:rPr>
              <a:t>...</a:t>
            </a:r>
          </a:p>
          <a:p>
            <a:pPr marL="285750" indent="-285750">
              <a:lnSpc>
                <a:spcPct val="120000"/>
              </a:lnSpc>
              <a:buFont typeface="Arial" panose="020B0604020202020204" pitchFamily="34" charset="0"/>
              <a:buChar char="•"/>
            </a:pPr>
            <a:r>
              <a:rPr lang="en-US" altLang="ko-KR" sz="2000" spc="-5" dirty="0">
                <a:solidFill>
                  <a:schemeClr val="bg1"/>
                </a:solidFill>
                <a:latin typeface="Arial"/>
                <a:cs typeface="Arial"/>
              </a:rPr>
              <a:t> Collect data on the demographic, epidemiological and biological characteristics of the infection and the population</a:t>
            </a:r>
            <a:endParaRPr lang="en-US" altLang="ko-KR" sz="2000" dirty="0">
              <a:solidFill>
                <a:schemeClr val="bg1"/>
              </a:solidFill>
              <a:latin typeface="Arial"/>
              <a:cs typeface="Arial"/>
            </a:endParaRPr>
          </a:p>
          <a:p>
            <a:pPr marL="285750" indent="-285750">
              <a:lnSpc>
                <a:spcPct val="120000"/>
              </a:lnSpc>
              <a:buFont typeface="Arial" panose="020B0604020202020204" pitchFamily="34" charset="0"/>
              <a:buChar char="•"/>
            </a:pPr>
            <a:r>
              <a:rPr lang="en-US" altLang="ko-KR" sz="2000" spc="-5" dirty="0" smtClean="0">
                <a:solidFill>
                  <a:schemeClr val="bg1"/>
                </a:solidFill>
                <a:latin typeface="Arial"/>
                <a:cs typeface="Arial"/>
              </a:rPr>
              <a:t> </a:t>
            </a:r>
            <a:r>
              <a:rPr lang="en-US" altLang="ko-KR" sz="2000" spc="-5" dirty="0">
                <a:solidFill>
                  <a:schemeClr val="bg1"/>
                </a:solidFill>
                <a:latin typeface="Arial"/>
                <a:cs typeface="Arial"/>
              </a:rPr>
              <a:t>Discuss review with</a:t>
            </a:r>
            <a:r>
              <a:rPr lang="en-US" altLang="ko-KR" sz="2000" spc="25" dirty="0">
                <a:solidFill>
                  <a:schemeClr val="bg1"/>
                </a:solidFill>
                <a:latin typeface="Arial"/>
                <a:cs typeface="Arial"/>
              </a:rPr>
              <a:t> </a:t>
            </a:r>
            <a:r>
              <a:rPr lang="en-US" altLang="ko-KR" sz="2000" spc="-10" dirty="0" smtClean="0">
                <a:solidFill>
                  <a:schemeClr val="bg1"/>
                </a:solidFill>
                <a:latin typeface="Arial"/>
                <a:cs typeface="Arial"/>
              </a:rPr>
              <a:t>experts</a:t>
            </a:r>
            <a:r>
              <a:rPr lang="en-US" altLang="ko-KR" sz="2000" spc="-5" dirty="0" smtClean="0">
                <a:solidFill>
                  <a:schemeClr val="bg1"/>
                </a:solidFill>
                <a:latin typeface="Arial"/>
                <a:cs typeface="Arial"/>
              </a:rPr>
              <a:t> </a:t>
            </a:r>
            <a:endParaRPr lang="en-US" altLang="ko-KR" sz="2000" spc="-5" dirty="0">
              <a:solidFill>
                <a:schemeClr val="bg1"/>
              </a:solidFill>
              <a:latin typeface="Arial"/>
              <a:cs typeface="Arial"/>
            </a:endParaRPr>
          </a:p>
        </p:txBody>
      </p:sp>
    </p:spTree>
    <p:extLst>
      <p:ext uri="{BB962C8B-B14F-4D97-AF65-F5344CB8AC3E}">
        <p14:creationId xmlns:p14="http://schemas.microsoft.com/office/powerpoint/2010/main" val="575616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55"/>
          <p:cNvSpPr txBox="1"/>
          <p:nvPr/>
        </p:nvSpPr>
        <p:spPr>
          <a:xfrm>
            <a:off x="925782" y="1742632"/>
            <a:ext cx="7529304" cy="1120820"/>
          </a:xfrm>
          <a:prstGeom prst="rect">
            <a:avLst/>
          </a:prstGeom>
        </p:spPr>
        <p:txBody>
          <a:bodyPr vert="horz" wrap="square" lIns="0" tIns="12700" rIns="0" bIns="0" rtlCol="0">
            <a:spAutoFit/>
          </a:bodyPr>
          <a:lstStyle/>
          <a:p>
            <a:pPr marL="12700" marR="5080">
              <a:lnSpc>
                <a:spcPct val="120000"/>
              </a:lnSpc>
              <a:spcBef>
                <a:spcPts val="100"/>
              </a:spcBef>
            </a:pPr>
            <a:r>
              <a:rPr lang="en-US" sz="2000" dirty="0" smtClean="0">
                <a:solidFill>
                  <a:schemeClr val="bg1"/>
                </a:solidFill>
                <a:latin typeface="Arial"/>
                <a:cs typeface="Arial"/>
              </a:rPr>
              <a:t>W</a:t>
            </a:r>
            <a:r>
              <a:rPr sz="2000" dirty="0" smtClean="0">
                <a:solidFill>
                  <a:schemeClr val="bg1"/>
                </a:solidFill>
                <a:latin typeface="Arial"/>
                <a:cs typeface="Arial"/>
              </a:rPr>
              <a:t>hat </a:t>
            </a:r>
            <a:r>
              <a:rPr sz="2000" spc="-5" dirty="0">
                <a:solidFill>
                  <a:schemeClr val="bg1"/>
                </a:solidFill>
                <a:latin typeface="Arial"/>
                <a:cs typeface="Arial"/>
              </a:rPr>
              <a:t>happens </a:t>
            </a:r>
            <a:r>
              <a:rPr sz="2000" dirty="0">
                <a:solidFill>
                  <a:schemeClr val="bg1"/>
                </a:solidFill>
                <a:latin typeface="Arial"/>
                <a:cs typeface="Arial"/>
              </a:rPr>
              <a:t>to the number </a:t>
            </a:r>
            <a:r>
              <a:rPr sz="2000" spc="-5" dirty="0">
                <a:solidFill>
                  <a:schemeClr val="bg1"/>
                </a:solidFill>
                <a:latin typeface="Arial"/>
                <a:cs typeface="Arial"/>
              </a:rPr>
              <a:t>susceptible, </a:t>
            </a:r>
            <a:r>
              <a:rPr sz="2000" spc="-5" dirty="0" smtClean="0">
                <a:solidFill>
                  <a:schemeClr val="bg1"/>
                </a:solidFill>
                <a:latin typeface="Arial"/>
                <a:cs typeface="Arial"/>
              </a:rPr>
              <a:t>infectious </a:t>
            </a:r>
            <a:r>
              <a:rPr sz="2000" dirty="0">
                <a:solidFill>
                  <a:schemeClr val="bg1"/>
                </a:solidFill>
                <a:latin typeface="Arial"/>
                <a:cs typeface="Arial"/>
              </a:rPr>
              <a:t>and </a:t>
            </a:r>
            <a:r>
              <a:rPr sz="2000" spc="-5" dirty="0">
                <a:solidFill>
                  <a:schemeClr val="bg1"/>
                </a:solidFill>
                <a:latin typeface="Arial"/>
                <a:cs typeface="Arial"/>
              </a:rPr>
              <a:t>immune, if </a:t>
            </a:r>
            <a:r>
              <a:rPr sz="2000" dirty="0">
                <a:solidFill>
                  <a:schemeClr val="bg1"/>
                </a:solidFill>
                <a:latin typeface="Arial"/>
                <a:cs typeface="Arial"/>
              </a:rPr>
              <a:t>we </a:t>
            </a:r>
            <a:r>
              <a:rPr sz="2000" spc="-5" dirty="0">
                <a:solidFill>
                  <a:schemeClr val="bg1"/>
                </a:solidFill>
                <a:latin typeface="Arial"/>
                <a:cs typeface="Arial"/>
              </a:rPr>
              <a:t>introduce </a:t>
            </a:r>
            <a:r>
              <a:rPr sz="2000" dirty="0">
                <a:solidFill>
                  <a:schemeClr val="bg1"/>
                </a:solidFill>
                <a:latin typeface="Arial"/>
                <a:cs typeface="Arial"/>
              </a:rPr>
              <a:t>a </a:t>
            </a:r>
            <a:r>
              <a:rPr sz="2000" spc="-5" dirty="0">
                <a:solidFill>
                  <a:schemeClr val="bg1"/>
                </a:solidFill>
                <a:latin typeface="Arial"/>
                <a:cs typeface="Arial"/>
              </a:rPr>
              <a:t>single infectious </a:t>
            </a:r>
            <a:r>
              <a:rPr sz="2000" dirty="0">
                <a:solidFill>
                  <a:schemeClr val="bg1"/>
                </a:solidFill>
                <a:latin typeface="Arial"/>
                <a:cs typeface="Arial"/>
              </a:rPr>
              <a:t>case </a:t>
            </a:r>
            <a:r>
              <a:rPr sz="2000" spc="-5" dirty="0">
                <a:solidFill>
                  <a:schemeClr val="bg1"/>
                </a:solidFill>
                <a:latin typeface="Arial"/>
                <a:cs typeface="Arial"/>
              </a:rPr>
              <a:t>into </a:t>
            </a:r>
            <a:r>
              <a:rPr sz="2000" dirty="0">
                <a:solidFill>
                  <a:schemeClr val="bg1"/>
                </a:solidFill>
                <a:latin typeface="Arial"/>
                <a:cs typeface="Arial"/>
              </a:rPr>
              <a:t>a  </a:t>
            </a:r>
            <a:r>
              <a:rPr sz="2000" spc="-5" dirty="0">
                <a:solidFill>
                  <a:schemeClr val="bg1"/>
                </a:solidFill>
                <a:latin typeface="Arial"/>
                <a:cs typeface="Arial"/>
              </a:rPr>
              <a:t>population </a:t>
            </a:r>
            <a:r>
              <a:rPr sz="2000" dirty="0">
                <a:solidFill>
                  <a:schemeClr val="bg1"/>
                </a:solidFill>
                <a:latin typeface="Arial"/>
                <a:cs typeface="Arial"/>
              </a:rPr>
              <a:t>of 100,000</a:t>
            </a:r>
            <a:r>
              <a:rPr sz="2000" spc="-110" dirty="0">
                <a:solidFill>
                  <a:schemeClr val="bg1"/>
                </a:solidFill>
                <a:latin typeface="Arial"/>
                <a:cs typeface="Arial"/>
              </a:rPr>
              <a:t> </a:t>
            </a:r>
            <a:r>
              <a:rPr sz="2000" dirty="0">
                <a:solidFill>
                  <a:schemeClr val="bg1"/>
                </a:solidFill>
                <a:latin typeface="Arial"/>
                <a:cs typeface="Arial"/>
              </a:rPr>
              <a:t>susceptibles?</a:t>
            </a:r>
          </a:p>
        </p:txBody>
      </p:sp>
      <p:pic>
        <p:nvPicPr>
          <p:cNvPr id="53" name="그림 52"/>
          <p:cNvPicPr>
            <a:picLocks noChangeAspect="1"/>
          </p:cNvPicPr>
          <p:nvPr/>
        </p:nvPicPr>
        <p:blipFill>
          <a:blip r:embed="rId2"/>
          <a:stretch>
            <a:fillRect/>
          </a:stretch>
        </p:blipFill>
        <p:spPr>
          <a:xfrm>
            <a:off x="925782" y="3292050"/>
            <a:ext cx="4034356" cy="2519882"/>
          </a:xfrm>
          <a:prstGeom prst="rect">
            <a:avLst/>
          </a:prstGeom>
        </p:spPr>
      </p:pic>
      <p:sp>
        <p:nvSpPr>
          <p:cNvPr id="55" name="TextBox 54"/>
          <p:cNvSpPr txBox="1"/>
          <p:nvPr/>
        </p:nvSpPr>
        <p:spPr>
          <a:xfrm>
            <a:off x="5350833" y="3485288"/>
            <a:ext cx="3118161" cy="2133405"/>
          </a:xfrm>
          <a:prstGeom prst="rect">
            <a:avLst/>
          </a:prstGeom>
          <a:noFill/>
        </p:spPr>
        <p:txBody>
          <a:bodyPr wrap="square" rtlCol="0">
            <a:spAutoFit/>
          </a:bodyPr>
          <a:lstStyle/>
          <a:p>
            <a:pPr>
              <a:lnSpc>
                <a:spcPct val="120000"/>
              </a:lnSpc>
            </a:pPr>
            <a:r>
              <a:rPr lang="en-US" altLang="ko-KR" sz="1600" dirty="0">
                <a:solidFill>
                  <a:schemeClr val="bg1"/>
                </a:solidFill>
                <a:latin typeface="Arial" panose="020B0604020202020204" pitchFamily="34" charset="0"/>
                <a:cs typeface="Arial" panose="020B0604020202020204" pitchFamily="34" charset="0"/>
              </a:rPr>
              <a:t>Difficult to predict purely from </a:t>
            </a:r>
            <a:r>
              <a:rPr lang="en-US" altLang="ko-KR" sz="1600" dirty="0" smtClean="0">
                <a:solidFill>
                  <a:schemeClr val="bg1"/>
                </a:solidFill>
                <a:latin typeface="Arial" panose="020B0604020202020204" pitchFamily="34" charset="0"/>
                <a:cs typeface="Arial" panose="020B0604020202020204" pitchFamily="34" charset="0"/>
              </a:rPr>
              <a:t>available data,</a:t>
            </a:r>
            <a:r>
              <a:rPr lang="en-US" altLang="ko-KR" sz="1600" dirty="0">
                <a:solidFill>
                  <a:schemeClr val="bg1"/>
                </a:solidFill>
                <a:latin typeface="Arial" panose="020B0604020202020204" pitchFamily="34" charset="0"/>
                <a:cs typeface="Arial" panose="020B0604020202020204" pitchFamily="34" charset="0"/>
              </a:rPr>
              <a:t> b</a:t>
            </a:r>
            <a:r>
              <a:rPr lang="en-US" altLang="ko-KR" sz="1600" dirty="0" smtClean="0">
                <a:solidFill>
                  <a:schemeClr val="bg1"/>
                </a:solidFill>
                <a:latin typeface="Arial" panose="020B0604020202020204" pitchFamily="34" charset="0"/>
                <a:cs typeface="Arial" panose="020B0604020202020204" pitchFamily="34" charset="0"/>
              </a:rPr>
              <a:t>ut we can try to write down the number of </a:t>
            </a:r>
            <a:r>
              <a:rPr lang="en-US" altLang="ko-KR" sz="1600" dirty="0">
                <a:solidFill>
                  <a:schemeClr val="bg1"/>
                </a:solidFill>
                <a:latin typeface="Arial" panose="020B0604020202020204" pitchFamily="34" charset="0"/>
                <a:cs typeface="Arial" panose="020B0604020202020204" pitchFamily="34" charset="0"/>
              </a:rPr>
              <a:t>susceptible, infectious  and </a:t>
            </a:r>
            <a:r>
              <a:rPr lang="en-US" altLang="ko-KR" sz="1600" dirty="0" smtClean="0">
                <a:solidFill>
                  <a:schemeClr val="bg1"/>
                </a:solidFill>
                <a:latin typeface="Arial" panose="020B0604020202020204" pitchFamily="34" charset="0"/>
                <a:cs typeface="Arial" panose="020B0604020202020204" pitchFamily="34" charset="0"/>
              </a:rPr>
              <a:t>immune individuals at some later time (tomorrow) in terms of what we know now (today)</a:t>
            </a:r>
            <a:endParaRPr lang="ko-KR" altLang="en-US" sz="1600" dirty="0">
              <a:solidFill>
                <a:schemeClr val="bg1"/>
              </a:solidFill>
              <a:latin typeface="Arial" panose="020B0604020202020204" pitchFamily="34" charset="0"/>
              <a:cs typeface="Arial" panose="020B0604020202020204" pitchFamily="34" charset="0"/>
            </a:endParaRPr>
          </a:p>
        </p:txBody>
      </p:sp>
      <p:sp>
        <p:nvSpPr>
          <p:cNvPr id="8"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Identify existing  </a:t>
            </a:r>
            <a:r>
              <a:rPr lang="en-US" sz="3200" spc="-5" dirty="0" smtClean="0">
                <a:solidFill>
                  <a:schemeClr val="bg1"/>
                </a:solidFill>
                <a:latin typeface="Arial"/>
                <a:cs typeface="Arial"/>
              </a:rPr>
              <a:t>knowledge</a:t>
            </a:r>
            <a:endParaRPr lang="en-US" sz="3200" spc="-5" dirty="0">
              <a:solidFill>
                <a:schemeClr val="bg1"/>
              </a:solidFill>
              <a:latin typeface="Arial"/>
              <a:cs typeface="Arial"/>
            </a:endParaRPr>
          </a:p>
        </p:txBody>
      </p:sp>
    </p:spTree>
    <p:extLst>
      <p:ext uri="{BB962C8B-B14F-4D97-AF65-F5344CB8AC3E}">
        <p14:creationId xmlns:p14="http://schemas.microsoft.com/office/powerpoint/2010/main" val="3849567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85"/>
          <p:cNvSpPr txBox="1"/>
          <p:nvPr/>
        </p:nvSpPr>
        <p:spPr>
          <a:xfrm>
            <a:off x="534638" y="1259288"/>
            <a:ext cx="8172757" cy="276999"/>
          </a:xfrm>
          <a:prstGeom prst="rect">
            <a:avLst/>
          </a:prstGeom>
        </p:spPr>
        <p:txBody>
          <a:bodyPr vert="horz" wrap="square" lIns="0" tIns="0" rIns="0" bIns="0" rtlCol="0">
            <a:spAutoFit/>
          </a:bodyPr>
          <a:lstStyle/>
          <a:p>
            <a:pPr algn="ctr">
              <a:buClr>
                <a:srgbClr val="FFCC00"/>
              </a:buClr>
              <a:buSzPct val="70833"/>
              <a:tabLst>
                <a:tab pos="105410" algn="l"/>
              </a:tabLst>
            </a:pPr>
            <a:r>
              <a:rPr lang="en-US" altLang="ko-KR" i="1" dirty="0" smtClean="0">
                <a:solidFill>
                  <a:schemeClr val="bg1"/>
                </a:solidFill>
                <a:latin typeface="Arial"/>
                <a:cs typeface="Arial"/>
              </a:rPr>
              <a:t>‘Models </a:t>
            </a:r>
            <a:r>
              <a:rPr lang="en-US" altLang="ko-KR" i="1" spc="5" dirty="0">
                <a:solidFill>
                  <a:schemeClr val="bg1"/>
                </a:solidFill>
                <a:latin typeface="Arial"/>
                <a:cs typeface="Arial"/>
              </a:rPr>
              <a:t>should be </a:t>
            </a:r>
            <a:r>
              <a:rPr lang="en-US" altLang="ko-KR" i="1" spc="5" dirty="0" smtClean="0">
                <a:solidFill>
                  <a:schemeClr val="bg1"/>
                </a:solidFill>
                <a:latin typeface="Arial"/>
                <a:cs typeface="Arial"/>
              </a:rPr>
              <a:t>as </a:t>
            </a:r>
            <a:r>
              <a:rPr lang="en-US" altLang="ko-KR" i="1" dirty="0" smtClean="0">
                <a:solidFill>
                  <a:schemeClr val="bg1"/>
                </a:solidFill>
                <a:latin typeface="Arial"/>
                <a:cs typeface="Arial"/>
              </a:rPr>
              <a:t>simple as possible </a:t>
            </a:r>
            <a:r>
              <a:rPr lang="en-US" altLang="ko-KR" i="1" spc="5" dirty="0" smtClean="0">
                <a:solidFill>
                  <a:schemeClr val="bg1"/>
                </a:solidFill>
                <a:latin typeface="Arial"/>
                <a:cs typeface="Arial"/>
              </a:rPr>
              <a:t>and </a:t>
            </a:r>
            <a:r>
              <a:rPr lang="en-US" altLang="ko-KR" i="1" spc="5" dirty="0">
                <a:solidFill>
                  <a:schemeClr val="bg1"/>
                </a:solidFill>
                <a:latin typeface="Arial"/>
                <a:cs typeface="Arial"/>
              </a:rPr>
              <a:t>no</a:t>
            </a:r>
            <a:r>
              <a:rPr lang="en-US" altLang="ko-KR" i="1" spc="-60" dirty="0">
                <a:solidFill>
                  <a:schemeClr val="bg1"/>
                </a:solidFill>
                <a:latin typeface="Arial"/>
                <a:cs typeface="Arial"/>
              </a:rPr>
              <a:t> </a:t>
            </a:r>
            <a:r>
              <a:rPr lang="en-US" altLang="ko-KR" i="1" dirty="0">
                <a:solidFill>
                  <a:schemeClr val="bg1"/>
                </a:solidFill>
                <a:latin typeface="Arial"/>
                <a:cs typeface="Arial"/>
              </a:rPr>
              <a:t>simpler’ by </a:t>
            </a:r>
            <a:r>
              <a:rPr lang="en-US" altLang="ko-KR" i="1" dirty="0" smtClean="0">
                <a:solidFill>
                  <a:schemeClr val="bg1"/>
                </a:solidFill>
                <a:latin typeface="Arial"/>
                <a:cs typeface="Arial"/>
              </a:rPr>
              <a:t>Einstein</a:t>
            </a:r>
            <a:endParaRPr lang="en-US" altLang="ko-KR" dirty="0">
              <a:solidFill>
                <a:schemeClr val="bg1"/>
              </a:solidFill>
              <a:latin typeface="Arial"/>
              <a:cs typeface="Arial"/>
            </a:endParaRPr>
          </a:p>
        </p:txBody>
      </p:sp>
      <p:sp>
        <p:nvSpPr>
          <p:cNvPr id="4" name="직사각형 3"/>
          <p:cNvSpPr/>
          <p:nvPr/>
        </p:nvSpPr>
        <p:spPr>
          <a:xfrm>
            <a:off x="534638" y="2324896"/>
            <a:ext cx="8170949" cy="3416320"/>
          </a:xfrm>
          <a:prstGeom prst="rect">
            <a:avLst/>
          </a:prstGeom>
        </p:spPr>
        <p:txBody>
          <a:bodyPr wrap="square">
            <a:spAutoFit/>
          </a:bodyPr>
          <a:lstStyle/>
          <a:p>
            <a:pPr marL="342900" indent="-342900">
              <a:lnSpc>
                <a:spcPct val="120000"/>
              </a:lnSpc>
              <a:buSzPct val="70833"/>
              <a:buFont typeface="Arial" panose="020B0604020202020204" pitchFamily="34" charset="0"/>
              <a:buChar char="•"/>
              <a:tabLst>
                <a:tab pos="105410" algn="l"/>
              </a:tabLst>
            </a:pPr>
            <a:r>
              <a:rPr lang="fr-FR" altLang="ko-KR" sz="2000" spc="-5" dirty="0" smtClean="0">
                <a:solidFill>
                  <a:schemeClr val="bg1"/>
                </a:solidFill>
                <a:latin typeface="Arial" panose="020B0604020202020204" pitchFamily="34" charset="0"/>
                <a:cs typeface="Arial" panose="020B0604020202020204" pitchFamily="34" charset="0"/>
              </a:rPr>
              <a:t>Infection </a:t>
            </a:r>
            <a:r>
              <a:rPr lang="fr-FR" altLang="ko-KR" sz="2000" spc="-5" dirty="0">
                <a:solidFill>
                  <a:schemeClr val="bg1"/>
                </a:solidFill>
                <a:latin typeface="Arial" panose="020B0604020202020204" pitchFamily="34" charset="0"/>
                <a:cs typeface="Arial" panose="020B0604020202020204" pitchFamily="34" charset="0"/>
              </a:rPr>
              <a:t>stages, transitions, population </a:t>
            </a:r>
            <a:r>
              <a:rPr lang="fr-FR" altLang="ko-KR" sz="2000" spc="-5" dirty="0" smtClean="0">
                <a:solidFill>
                  <a:schemeClr val="bg1"/>
                </a:solidFill>
                <a:latin typeface="Arial" panose="020B0604020202020204" pitchFamily="34" charset="0"/>
                <a:cs typeface="Arial" panose="020B0604020202020204" pitchFamily="34" charset="0"/>
              </a:rPr>
              <a:t>groups to be described to address </a:t>
            </a:r>
            <a:r>
              <a:rPr lang="fr-FR" altLang="ko-KR" sz="2000" spc="-5" dirty="0">
                <a:solidFill>
                  <a:schemeClr val="bg1"/>
                </a:solidFill>
                <a:latin typeface="Arial" panose="020B0604020202020204" pitchFamily="34" charset="0"/>
                <a:cs typeface="Arial" panose="020B0604020202020204" pitchFamily="34" charset="0"/>
              </a:rPr>
              <a:t>the </a:t>
            </a:r>
            <a:r>
              <a:rPr lang="fr-FR" altLang="ko-KR" sz="2000" spc="-5" dirty="0" smtClean="0">
                <a:solidFill>
                  <a:schemeClr val="bg1"/>
                </a:solidFill>
                <a:latin typeface="Arial" panose="020B0604020202020204" pitchFamily="34" charset="0"/>
                <a:cs typeface="Arial" panose="020B0604020202020204" pitchFamily="34" charset="0"/>
              </a:rPr>
              <a:t>research question</a:t>
            </a:r>
          </a:p>
          <a:p>
            <a:pPr marL="342900" indent="-342900">
              <a:lnSpc>
                <a:spcPct val="120000"/>
              </a:lnSpc>
              <a:buSzPct val="70833"/>
              <a:buFont typeface="Arial" panose="020B0604020202020204" pitchFamily="34" charset="0"/>
              <a:buChar char="•"/>
              <a:tabLst>
                <a:tab pos="105410" algn="l"/>
              </a:tabLst>
            </a:pPr>
            <a:r>
              <a:rPr lang="en-US" altLang="ko-KR" sz="2000" spc="-5" dirty="0" smtClean="0">
                <a:solidFill>
                  <a:schemeClr val="bg1"/>
                </a:solidFill>
                <a:latin typeface="Arial" panose="020B0604020202020204" pitchFamily="34" charset="0"/>
                <a:cs typeface="Arial" panose="020B0604020202020204" pitchFamily="34" charset="0"/>
              </a:rPr>
              <a:t>Accuracy of </a:t>
            </a:r>
            <a:r>
              <a:rPr lang="en-US" altLang="ko-KR" sz="2000" spc="-10" dirty="0">
                <a:solidFill>
                  <a:schemeClr val="bg1"/>
                </a:solidFill>
                <a:latin typeface="Arial" panose="020B0604020202020204" pitchFamily="34" charset="0"/>
                <a:cs typeface="Arial" panose="020B0604020202020204" pitchFamily="34" charset="0"/>
              </a:rPr>
              <a:t>model</a:t>
            </a:r>
            <a:r>
              <a:rPr lang="en-US" altLang="ko-KR" sz="2000" spc="35" dirty="0">
                <a:solidFill>
                  <a:schemeClr val="bg1"/>
                </a:solidFill>
                <a:latin typeface="Arial" panose="020B0604020202020204" pitchFamily="34" charset="0"/>
                <a:cs typeface="Arial" panose="020B0604020202020204" pitchFamily="34" charset="0"/>
              </a:rPr>
              <a:t> </a:t>
            </a:r>
            <a:r>
              <a:rPr lang="en-US" altLang="ko-KR" sz="2000" spc="-5" dirty="0" smtClean="0">
                <a:solidFill>
                  <a:schemeClr val="bg1"/>
                </a:solidFill>
                <a:latin typeface="Arial" panose="020B0604020202020204" pitchFamily="34" charset="0"/>
                <a:cs typeface="Arial" panose="020B0604020202020204" pitchFamily="34" charset="0"/>
              </a:rPr>
              <a:t>prediction</a:t>
            </a:r>
          </a:p>
          <a:p>
            <a:pPr marL="360000">
              <a:lnSpc>
                <a:spcPct val="120000"/>
              </a:lnSpc>
            </a:pPr>
            <a:r>
              <a:rPr lang="en-US" altLang="ko-KR" sz="2000" dirty="0" smtClean="0">
                <a:solidFill>
                  <a:schemeClr val="bg1"/>
                </a:solidFill>
                <a:latin typeface="Arial" panose="020B0604020202020204" pitchFamily="34" charset="0"/>
                <a:cs typeface="Arial" panose="020B0604020202020204" pitchFamily="34" charset="0"/>
              </a:rPr>
              <a:t>- how </a:t>
            </a:r>
            <a:r>
              <a:rPr lang="en-US" altLang="ko-KR" sz="2000" dirty="0">
                <a:solidFill>
                  <a:schemeClr val="bg1"/>
                </a:solidFill>
                <a:latin typeface="Arial" panose="020B0604020202020204" pitchFamily="34" charset="0"/>
                <a:cs typeface="Arial" panose="020B0604020202020204" pitchFamily="34" charset="0"/>
              </a:rPr>
              <a:t>accurate your estimates need to be </a:t>
            </a:r>
            <a:r>
              <a:rPr lang="en-US" altLang="ko-KR" sz="2000" dirty="0" smtClean="0">
                <a:solidFill>
                  <a:schemeClr val="bg1"/>
                </a:solidFill>
                <a:latin typeface="Arial" panose="020B0604020202020204" pitchFamily="34" charset="0"/>
                <a:cs typeface="Arial" panose="020B0604020202020204" pitchFamily="34" charset="0"/>
              </a:rPr>
              <a:t>when </a:t>
            </a:r>
            <a:r>
              <a:rPr lang="en-US" altLang="ko-KR" sz="2000" dirty="0">
                <a:solidFill>
                  <a:schemeClr val="bg1"/>
                </a:solidFill>
                <a:latin typeface="Arial" panose="020B0604020202020204" pitchFamily="34" charset="0"/>
                <a:cs typeface="Arial" panose="020B0604020202020204" pitchFamily="34" charset="0"/>
              </a:rPr>
              <a:t>compared </a:t>
            </a:r>
            <a:r>
              <a:rPr lang="en-US" altLang="ko-KR" sz="2000" dirty="0" smtClean="0">
                <a:solidFill>
                  <a:schemeClr val="bg1"/>
                </a:solidFill>
                <a:latin typeface="Arial" panose="020B0604020202020204" pitchFamily="34" charset="0"/>
                <a:cs typeface="Arial" panose="020B0604020202020204" pitchFamily="34" charset="0"/>
              </a:rPr>
              <a:t>to the </a:t>
            </a:r>
            <a:r>
              <a:rPr lang="en-US" altLang="ko-KR" sz="2000" dirty="0">
                <a:solidFill>
                  <a:schemeClr val="bg1"/>
                </a:solidFill>
                <a:latin typeface="Arial" panose="020B0604020202020204" pitchFamily="34" charset="0"/>
                <a:cs typeface="Arial" panose="020B0604020202020204" pitchFamily="34" charset="0"/>
              </a:rPr>
              <a:t>time </a:t>
            </a:r>
            <a:r>
              <a:rPr lang="en-US" altLang="ko-KR" sz="2000" dirty="0" smtClean="0">
                <a:solidFill>
                  <a:schemeClr val="bg1"/>
                </a:solidFill>
                <a:latin typeface="Arial" panose="020B0604020202020204" pitchFamily="34" charset="0"/>
                <a:cs typeface="Arial" panose="020B0604020202020204" pitchFamily="34" charset="0"/>
              </a:rPr>
              <a:t>period that </a:t>
            </a:r>
            <a:r>
              <a:rPr lang="en-US" altLang="ko-KR" sz="2000" dirty="0">
                <a:solidFill>
                  <a:schemeClr val="bg1"/>
                </a:solidFill>
                <a:latin typeface="Arial" panose="020B0604020202020204" pitchFamily="34" charset="0"/>
                <a:cs typeface="Arial" panose="020B0604020202020204" pitchFamily="34" charset="0"/>
              </a:rPr>
              <a:t>individuals spend in each of the categories</a:t>
            </a:r>
            <a:endParaRPr lang="en-US" altLang="ko-KR" sz="2000" spc="-5" dirty="0" smtClean="0">
              <a:solidFill>
                <a:schemeClr val="bg1"/>
              </a:solidFill>
              <a:latin typeface="Arial" panose="020B0604020202020204" pitchFamily="34" charset="0"/>
              <a:cs typeface="Arial" panose="020B0604020202020204" pitchFamily="34" charset="0"/>
            </a:endParaRPr>
          </a:p>
          <a:p>
            <a:pPr marL="360000">
              <a:lnSpc>
                <a:spcPct val="120000"/>
              </a:lnSpc>
            </a:pPr>
            <a:r>
              <a:rPr lang="en-US" altLang="ko-KR" sz="2000" dirty="0" smtClean="0">
                <a:solidFill>
                  <a:schemeClr val="bg1"/>
                </a:solidFill>
                <a:latin typeface="Arial" panose="020B0604020202020204" pitchFamily="34" charset="0"/>
                <a:cs typeface="Arial" panose="020B0604020202020204" pitchFamily="34" charset="0"/>
              </a:rPr>
              <a:t>- subgroups: to </a:t>
            </a:r>
            <a:r>
              <a:rPr lang="en-US" altLang="ko-KR" sz="2000" dirty="0">
                <a:solidFill>
                  <a:schemeClr val="bg1"/>
                </a:solidFill>
                <a:latin typeface="Arial" panose="020B0604020202020204" pitchFamily="34" charset="0"/>
                <a:cs typeface="Arial" panose="020B0604020202020204" pitchFamily="34" charset="0"/>
              </a:rPr>
              <a:t>predict the number of cases by </a:t>
            </a:r>
            <a:r>
              <a:rPr lang="en-US" altLang="ko-KR" sz="2000" dirty="0" smtClean="0">
                <a:solidFill>
                  <a:schemeClr val="bg1"/>
                </a:solidFill>
                <a:latin typeface="Arial" panose="020B0604020202020204" pitchFamily="34" charset="0"/>
                <a:cs typeface="Arial" panose="020B0604020202020204" pitchFamily="34" charset="0"/>
              </a:rPr>
              <a:t>age, the population need </a:t>
            </a:r>
            <a:r>
              <a:rPr lang="en-US" altLang="ko-KR" sz="2000" dirty="0">
                <a:solidFill>
                  <a:schemeClr val="bg1"/>
                </a:solidFill>
                <a:latin typeface="Arial" panose="020B0604020202020204" pitchFamily="34" charset="0"/>
                <a:cs typeface="Arial" panose="020B0604020202020204" pitchFamily="34" charset="0"/>
              </a:rPr>
              <a:t>to be split by </a:t>
            </a:r>
            <a:r>
              <a:rPr lang="en-US" altLang="ko-KR" sz="2000" dirty="0" smtClean="0">
                <a:solidFill>
                  <a:schemeClr val="bg1"/>
                </a:solidFill>
                <a:latin typeface="Arial" panose="020B0604020202020204" pitchFamily="34" charset="0"/>
                <a:cs typeface="Arial" panose="020B0604020202020204" pitchFamily="34" charset="0"/>
              </a:rPr>
              <a:t>age </a:t>
            </a:r>
            <a:endParaRPr lang="en-US" altLang="ko-KR" sz="2000" spc="-5" dirty="0" smtClean="0">
              <a:solidFill>
                <a:schemeClr val="bg1"/>
              </a:solidFill>
              <a:latin typeface="Arial" panose="020B0604020202020204" pitchFamily="34" charset="0"/>
              <a:cs typeface="Arial" panose="020B0604020202020204" pitchFamily="34" charset="0"/>
            </a:endParaRPr>
          </a:p>
          <a:p>
            <a:pPr marL="360000">
              <a:lnSpc>
                <a:spcPct val="120000"/>
              </a:lnSpc>
            </a:pPr>
            <a:r>
              <a:rPr lang="en-US" altLang="ko-KR" sz="2000" dirty="0" smtClean="0">
                <a:solidFill>
                  <a:schemeClr val="bg1"/>
                </a:solidFill>
                <a:latin typeface="Arial" panose="020B0604020202020204" pitchFamily="34" charset="0"/>
                <a:cs typeface="Arial" panose="020B0604020202020204" pitchFamily="34" charset="0"/>
              </a:rPr>
              <a:t>- to describe the long-term dynamics, the model need </a:t>
            </a:r>
            <a:r>
              <a:rPr lang="en-US" altLang="ko-KR" sz="2000" dirty="0">
                <a:solidFill>
                  <a:schemeClr val="bg1"/>
                </a:solidFill>
                <a:latin typeface="Arial" panose="020B0604020202020204" pitchFamily="34" charset="0"/>
                <a:cs typeface="Arial" panose="020B0604020202020204" pitchFamily="34" charset="0"/>
              </a:rPr>
              <a:t>to incorporate births, deaths, possibly seasonal mixing patterns </a:t>
            </a:r>
            <a:r>
              <a:rPr lang="en-US" altLang="ko-KR" sz="2000" dirty="0" smtClean="0">
                <a:solidFill>
                  <a:schemeClr val="bg1"/>
                </a:solidFill>
                <a:latin typeface="Arial" panose="020B0604020202020204" pitchFamily="34" charset="0"/>
                <a:cs typeface="Arial" panose="020B0604020202020204" pitchFamily="34" charset="0"/>
              </a:rPr>
              <a:t>and migration</a:t>
            </a:r>
            <a:endParaRPr lang="en-US" altLang="ko-KR" sz="2000" dirty="0">
              <a:solidFill>
                <a:schemeClr val="bg1"/>
              </a:solidFill>
              <a:latin typeface="Arial" panose="020B0604020202020204" pitchFamily="34" charset="0"/>
              <a:cs typeface="Arial" panose="020B0604020202020204" pitchFamily="34" charset="0"/>
            </a:endParaRPr>
          </a:p>
        </p:txBody>
      </p:sp>
      <p:sp>
        <p:nvSpPr>
          <p:cNvPr id="17"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Choose model </a:t>
            </a:r>
            <a:r>
              <a:rPr lang="en-US" sz="3200" spc="-5" dirty="0" smtClean="0">
                <a:solidFill>
                  <a:schemeClr val="bg1"/>
                </a:solidFill>
                <a:latin typeface="Arial"/>
                <a:cs typeface="Arial"/>
              </a:rPr>
              <a:t>structure</a:t>
            </a:r>
            <a:endParaRPr lang="en-US" sz="3200" spc="-5" dirty="0">
              <a:solidFill>
                <a:schemeClr val="bg1"/>
              </a:solidFill>
              <a:latin typeface="Arial"/>
              <a:cs typeface="Arial"/>
            </a:endParaRPr>
          </a:p>
        </p:txBody>
      </p:sp>
    </p:spTree>
    <p:extLst>
      <p:ext uri="{BB962C8B-B14F-4D97-AF65-F5344CB8AC3E}">
        <p14:creationId xmlns:p14="http://schemas.microsoft.com/office/powerpoint/2010/main" val="242022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직사각형 1"/>
          <p:cNvSpPr/>
          <p:nvPr/>
        </p:nvSpPr>
        <p:spPr>
          <a:xfrm>
            <a:off x="1618937" y="1691014"/>
            <a:ext cx="1838247"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Susceptible</a:t>
            </a:r>
            <a:endParaRPr lang="ko-KR" altLang="en-US" dirty="0">
              <a:solidFill>
                <a:schemeClr val="bg1"/>
              </a:solidFill>
              <a:latin typeface="Arial" panose="020B0604020202020204" pitchFamily="34" charset="0"/>
              <a:cs typeface="Arial" panose="020B0604020202020204" pitchFamily="34" charset="0"/>
            </a:endParaRPr>
          </a:p>
        </p:txBody>
      </p:sp>
      <p:sp>
        <p:nvSpPr>
          <p:cNvPr id="4" name="직사각형 3"/>
          <p:cNvSpPr/>
          <p:nvPr/>
        </p:nvSpPr>
        <p:spPr>
          <a:xfrm>
            <a:off x="1618937" y="2880098"/>
            <a:ext cx="1838247"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Susceptible</a:t>
            </a:r>
            <a:endParaRPr lang="ko-KR" altLang="en-US" dirty="0">
              <a:solidFill>
                <a:schemeClr val="bg1"/>
              </a:solidFill>
              <a:latin typeface="Arial" panose="020B0604020202020204" pitchFamily="34" charset="0"/>
              <a:cs typeface="Arial" panose="020B0604020202020204" pitchFamily="34" charset="0"/>
            </a:endParaRPr>
          </a:p>
        </p:txBody>
      </p:sp>
      <p:sp>
        <p:nvSpPr>
          <p:cNvPr id="5" name="직사각형 4"/>
          <p:cNvSpPr/>
          <p:nvPr/>
        </p:nvSpPr>
        <p:spPr>
          <a:xfrm>
            <a:off x="1618936" y="4069182"/>
            <a:ext cx="1838247"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Susceptible</a:t>
            </a:r>
            <a:endParaRPr lang="ko-KR" altLang="en-US" dirty="0">
              <a:solidFill>
                <a:schemeClr val="bg1"/>
              </a:solidFill>
              <a:latin typeface="Arial" panose="020B0604020202020204" pitchFamily="34" charset="0"/>
              <a:cs typeface="Arial" panose="020B0604020202020204" pitchFamily="34" charset="0"/>
            </a:endParaRPr>
          </a:p>
        </p:txBody>
      </p:sp>
      <p:sp>
        <p:nvSpPr>
          <p:cNvPr id="6" name="직사각형 5"/>
          <p:cNvSpPr/>
          <p:nvPr/>
        </p:nvSpPr>
        <p:spPr>
          <a:xfrm>
            <a:off x="1618935" y="5258266"/>
            <a:ext cx="1838247"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Susceptible</a:t>
            </a:r>
            <a:endParaRPr lang="ko-KR" altLang="en-US" dirty="0">
              <a:solidFill>
                <a:schemeClr val="bg1"/>
              </a:solidFill>
              <a:latin typeface="Arial" panose="020B0604020202020204" pitchFamily="34" charset="0"/>
              <a:cs typeface="Arial" panose="020B0604020202020204" pitchFamily="34" charset="0"/>
            </a:endParaRPr>
          </a:p>
        </p:txBody>
      </p:sp>
      <p:sp>
        <p:nvSpPr>
          <p:cNvPr id="7" name="직사각형 6"/>
          <p:cNvSpPr/>
          <p:nvPr/>
        </p:nvSpPr>
        <p:spPr>
          <a:xfrm>
            <a:off x="3963391" y="1691014"/>
            <a:ext cx="1838247"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8" name="직사각형 7"/>
          <p:cNvSpPr/>
          <p:nvPr/>
        </p:nvSpPr>
        <p:spPr>
          <a:xfrm>
            <a:off x="3963391" y="2880097"/>
            <a:ext cx="1838247"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9" name="직사각형 8"/>
          <p:cNvSpPr/>
          <p:nvPr/>
        </p:nvSpPr>
        <p:spPr>
          <a:xfrm>
            <a:off x="3963391" y="4075000"/>
            <a:ext cx="1838247"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latin typeface="Arial" panose="020B0604020202020204" pitchFamily="34" charset="0"/>
                <a:cs typeface="Arial" panose="020B0604020202020204" pitchFamily="34" charset="0"/>
              </a:rPr>
              <a:t>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10" name="직사각형 9"/>
          <p:cNvSpPr/>
          <p:nvPr/>
        </p:nvSpPr>
        <p:spPr>
          <a:xfrm>
            <a:off x="6307845" y="4069182"/>
            <a:ext cx="2152413"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Removed/Immune</a:t>
            </a:r>
            <a:endParaRPr lang="ko-KR" altLang="en-US" dirty="0">
              <a:solidFill>
                <a:schemeClr val="bg1"/>
              </a:solidFill>
              <a:latin typeface="Arial" panose="020B0604020202020204" pitchFamily="34" charset="0"/>
              <a:cs typeface="Arial" panose="020B0604020202020204" pitchFamily="34" charset="0"/>
            </a:endParaRPr>
          </a:p>
        </p:txBody>
      </p:sp>
      <p:sp>
        <p:nvSpPr>
          <p:cNvPr id="11" name="직사각형 10"/>
          <p:cNvSpPr/>
          <p:nvPr/>
        </p:nvSpPr>
        <p:spPr>
          <a:xfrm>
            <a:off x="3963391" y="5258265"/>
            <a:ext cx="1838247"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latin typeface="Arial" panose="020B0604020202020204" pitchFamily="34" charset="0"/>
                <a:cs typeface="Arial" panose="020B0604020202020204" pitchFamily="34" charset="0"/>
              </a:rPr>
              <a:t>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12" name="직사각형 11"/>
          <p:cNvSpPr/>
          <p:nvPr/>
        </p:nvSpPr>
        <p:spPr>
          <a:xfrm>
            <a:off x="6307845" y="5233213"/>
            <a:ext cx="2152413"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Removed/Immune</a:t>
            </a:r>
            <a:endParaRPr lang="ko-KR" altLang="en-US" dirty="0">
              <a:solidFill>
                <a:schemeClr val="bg1"/>
              </a:solidFill>
              <a:latin typeface="Arial" panose="020B0604020202020204" pitchFamily="34" charset="0"/>
              <a:cs typeface="Arial" panose="020B0604020202020204" pitchFamily="34" charset="0"/>
            </a:endParaRPr>
          </a:p>
        </p:txBody>
      </p:sp>
      <p:sp>
        <p:nvSpPr>
          <p:cNvPr id="13" name="오른쪽 화살표 12"/>
          <p:cNvSpPr/>
          <p:nvPr/>
        </p:nvSpPr>
        <p:spPr>
          <a:xfrm>
            <a:off x="3532340" y="1810010"/>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anose="020B0604020202020204" pitchFamily="34" charset="0"/>
              <a:cs typeface="Arial" panose="020B0604020202020204" pitchFamily="34" charset="0"/>
            </a:endParaRPr>
          </a:p>
        </p:txBody>
      </p:sp>
      <p:sp>
        <p:nvSpPr>
          <p:cNvPr id="14" name="오른쪽 화살표 13"/>
          <p:cNvSpPr/>
          <p:nvPr/>
        </p:nvSpPr>
        <p:spPr>
          <a:xfrm>
            <a:off x="3537507" y="2999093"/>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anose="020B0604020202020204" pitchFamily="34" charset="0"/>
              <a:cs typeface="Arial" panose="020B0604020202020204" pitchFamily="34" charset="0"/>
            </a:endParaRPr>
          </a:p>
        </p:txBody>
      </p:sp>
      <p:sp>
        <p:nvSpPr>
          <p:cNvPr id="15" name="오른쪽 화살표 14"/>
          <p:cNvSpPr/>
          <p:nvPr/>
        </p:nvSpPr>
        <p:spPr>
          <a:xfrm>
            <a:off x="3532340" y="4188176"/>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anose="020B0604020202020204" pitchFamily="34" charset="0"/>
              <a:cs typeface="Arial" panose="020B0604020202020204" pitchFamily="34" charset="0"/>
            </a:endParaRPr>
          </a:p>
        </p:txBody>
      </p:sp>
      <p:sp>
        <p:nvSpPr>
          <p:cNvPr id="16" name="오른쪽 화살표 15"/>
          <p:cNvSpPr/>
          <p:nvPr/>
        </p:nvSpPr>
        <p:spPr>
          <a:xfrm>
            <a:off x="3532340" y="5377259"/>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anose="020B0604020202020204" pitchFamily="34" charset="0"/>
              <a:cs typeface="Arial" panose="020B0604020202020204" pitchFamily="34" charset="0"/>
            </a:endParaRPr>
          </a:p>
        </p:txBody>
      </p:sp>
      <p:sp>
        <p:nvSpPr>
          <p:cNvPr id="17" name="오른쪽 화살표 16"/>
          <p:cNvSpPr/>
          <p:nvPr/>
        </p:nvSpPr>
        <p:spPr>
          <a:xfrm>
            <a:off x="5894487" y="4188175"/>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anose="020B0604020202020204" pitchFamily="34" charset="0"/>
              <a:cs typeface="Arial" panose="020B0604020202020204" pitchFamily="34" charset="0"/>
            </a:endParaRPr>
          </a:p>
        </p:txBody>
      </p:sp>
      <p:sp>
        <p:nvSpPr>
          <p:cNvPr id="18" name="오른쪽 화살표 17"/>
          <p:cNvSpPr/>
          <p:nvPr/>
        </p:nvSpPr>
        <p:spPr>
          <a:xfrm>
            <a:off x="5894487" y="5377259"/>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anose="020B0604020202020204" pitchFamily="34" charset="0"/>
              <a:cs typeface="Arial" panose="020B0604020202020204" pitchFamily="34" charset="0"/>
            </a:endParaRPr>
          </a:p>
        </p:txBody>
      </p:sp>
      <p:sp>
        <p:nvSpPr>
          <p:cNvPr id="20" name="U자형 화살표 19"/>
          <p:cNvSpPr/>
          <p:nvPr/>
        </p:nvSpPr>
        <p:spPr>
          <a:xfrm rot="10800000">
            <a:off x="2436314" y="3381138"/>
            <a:ext cx="2547948" cy="338203"/>
          </a:xfrm>
          <a:prstGeom prst="utur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anose="020B0604020202020204" pitchFamily="34" charset="0"/>
              <a:cs typeface="Arial" panose="020B0604020202020204" pitchFamily="34" charset="0"/>
            </a:endParaRPr>
          </a:p>
        </p:txBody>
      </p:sp>
      <p:sp>
        <p:nvSpPr>
          <p:cNvPr id="21" name="U자형 화살표 20"/>
          <p:cNvSpPr/>
          <p:nvPr/>
        </p:nvSpPr>
        <p:spPr>
          <a:xfrm rot="10800000">
            <a:off x="2436314" y="5734253"/>
            <a:ext cx="4994148" cy="338203"/>
          </a:xfrm>
          <a:prstGeom prst="utur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anose="020B0604020202020204" pitchFamily="34" charset="0"/>
              <a:cs typeface="Arial" panose="020B0604020202020204" pitchFamily="34" charset="0"/>
            </a:endParaRPr>
          </a:p>
        </p:txBody>
      </p:sp>
      <p:cxnSp>
        <p:nvCxnSpPr>
          <p:cNvPr id="24" name="직선 연결선 23"/>
          <p:cNvCxnSpPr>
            <a:stCxn id="33" idx="1"/>
            <a:endCxn id="7" idx="3"/>
          </p:cNvCxnSpPr>
          <p:nvPr/>
        </p:nvCxnSpPr>
        <p:spPr>
          <a:xfrm flipH="1" flipV="1">
            <a:off x="5801638" y="1941535"/>
            <a:ext cx="992927" cy="48811"/>
          </a:xfrm>
          <a:prstGeom prst="line">
            <a:avLst/>
          </a:prstGeom>
          <a:ln w="12700">
            <a:solidFill>
              <a:srgbClr val="FFCCFF"/>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7062" y="1760091"/>
            <a:ext cx="576198" cy="369332"/>
          </a:xfrm>
          <a:prstGeom prst="rect">
            <a:avLst/>
          </a:prstGeom>
          <a:noFill/>
        </p:spPr>
        <p:txBody>
          <a:bodyPr wrap="square" rtlCol="0">
            <a:spAutoFit/>
          </a:bodyPr>
          <a:lstStyle/>
          <a:p>
            <a:r>
              <a:rPr lang="en-US" altLang="ko-KR" dirty="0" smtClean="0">
                <a:solidFill>
                  <a:schemeClr val="bg1"/>
                </a:solidFill>
                <a:latin typeface="Arial" panose="020B0604020202020204" pitchFamily="34" charset="0"/>
                <a:cs typeface="Arial" panose="020B0604020202020204" pitchFamily="34" charset="0"/>
              </a:rPr>
              <a:t>SI</a:t>
            </a:r>
            <a:endParaRPr lang="ko-KR" altLang="en-US"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714479" y="2999093"/>
            <a:ext cx="576198" cy="369332"/>
          </a:xfrm>
          <a:prstGeom prst="rect">
            <a:avLst/>
          </a:prstGeom>
          <a:noFill/>
        </p:spPr>
        <p:txBody>
          <a:bodyPr wrap="square" rtlCol="0">
            <a:spAutoFit/>
          </a:bodyPr>
          <a:lstStyle/>
          <a:p>
            <a:r>
              <a:rPr lang="en-US" altLang="ko-KR" dirty="0" smtClean="0">
                <a:solidFill>
                  <a:schemeClr val="bg1"/>
                </a:solidFill>
                <a:latin typeface="Arial" panose="020B0604020202020204" pitchFamily="34" charset="0"/>
                <a:cs typeface="Arial" panose="020B0604020202020204" pitchFamily="34" charset="0"/>
              </a:rPr>
              <a:t>SIS</a:t>
            </a:r>
            <a:endParaRPr lang="ko-KR" altLang="en-US"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719043" y="4135032"/>
            <a:ext cx="576198" cy="369332"/>
          </a:xfrm>
          <a:prstGeom prst="rect">
            <a:avLst/>
          </a:prstGeom>
          <a:noFill/>
        </p:spPr>
        <p:txBody>
          <a:bodyPr wrap="square" rtlCol="0">
            <a:spAutoFit/>
          </a:bodyPr>
          <a:lstStyle/>
          <a:p>
            <a:r>
              <a:rPr lang="en-US" altLang="ko-KR" dirty="0" smtClean="0">
                <a:solidFill>
                  <a:schemeClr val="bg1"/>
                </a:solidFill>
                <a:latin typeface="Arial" panose="020B0604020202020204" pitchFamily="34" charset="0"/>
                <a:cs typeface="Arial" panose="020B0604020202020204" pitchFamily="34" charset="0"/>
              </a:rPr>
              <a:t>SIR</a:t>
            </a:r>
            <a:endParaRPr lang="ko-KR" altLang="en-US"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720138" y="5324116"/>
            <a:ext cx="805948" cy="369332"/>
          </a:xfrm>
          <a:prstGeom prst="rect">
            <a:avLst/>
          </a:prstGeom>
          <a:noFill/>
        </p:spPr>
        <p:txBody>
          <a:bodyPr wrap="square" rtlCol="0">
            <a:spAutoFit/>
          </a:bodyPr>
          <a:lstStyle/>
          <a:p>
            <a:r>
              <a:rPr lang="en-US" altLang="ko-KR" dirty="0" smtClean="0">
                <a:solidFill>
                  <a:schemeClr val="bg1"/>
                </a:solidFill>
                <a:latin typeface="Arial" panose="020B0604020202020204" pitchFamily="34" charset="0"/>
                <a:cs typeface="Arial" panose="020B0604020202020204" pitchFamily="34" charset="0"/>
              </a:rPr>
              <a:t>SIRS</a:t>
            </a:r>
            <a:endParaRPr lang="ko-KR" altLang="en-US" dirty="0">
              <a:solidFill>
                <a:schemeClr val="bg1"/>
              </a:solidFill>
              <a:latin typeface="Arial" panose="020B0604020202020204" pitchFamily="34" charset="0"/>
              <a:cs typeface="Arial" panose="020B0604020202020204" pitchFamily="34" charset="0"/>
            </a:endParaRPr>
          </a:p>
        </p:txBody>
      </p:sp>
      <p:sp>
        <p:nvSpPr>
          <p:cNvPr id="48" name="object 24"/>
          <p:cNvSpPr txBox="1"/>
          <p:nvPr/>
        </p:nvSpPr>
        <p:spPr>
          <a:xfrm>
            <a:off x="464150" y="587856"/>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panose="020B0604020202020204" pitchFamily="34" charset="0"/>
                <a:cs typeface="Arial" panose="020B0604020202020204" pitchFamily="34" charset="0"/>
              </a:rPr>
              <a:t>Choose model </a:t>
            </a:r>
            <a:r>
              <a:rPr lang="en-US" sz="3200" spc="-5" dirty="0" smtClean="0">
                <a:solidFill>
                  <a:schemeClr val="bg1"/>
                </a:solidFill>
                <a:latin typeface="Arial" panose="020B0604020202020204" pitchFamily="34" charset="0"/>
                <a:cs typeface="Arial" panose="020B0604020202020204" pitchFamily="34" charset="0"/>
              </a:rPr>
              <a:t>structure</a:t>
            </a:r>
            <a:endParaRPr lang="en-US" sz="3200" spc="-5" dirty="0">
              <a:solidFill>
                <a:schemeClr val="bg1"/>
              </a:solidFill>
              <a:latin typeface="Arial" panose="020B0604020202020204" pitchFamily="34" charset="0"/>
              <a:cs typeface="Arial" panose="020B0604020202020204" pitchFamily="34" charset="0"/>
            </a:endParaRPr>
          </a:p>
        </p:txBody>
      </p:sp>
      <p:sp>
        <p:nvSpPr>
          <p:cNvPr id="33" name="직사각형 32"/>
          <p:cNvSpPr/>
          <p:nvPr/>
        </p:nvSpPr>
        <p:spPr>
          <a:xfrm>
            <a:off x="6794565" y="1702346"/>
            <a:ext cx="1453019" cy="576000"/>
          </a:xfrm>
          <a:prstGeom prst="rect">
            <a:avLst/>
          </a:prstGeom>
          <a:solidFill>
            <a:srgbClr val="FFEBFF"/>
          </a:solidFill>
          <a:ln>
            <a:solidFill>
              <a:srgbClr val="FF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Infectious</a:t>
            </a:r>
          </a:p>
          <a:p>
            <a:pPr algn="ctr"/>
            <a:r>
              <a:rPr lang="en-US" altLang="ko-KR" dirty="0" smtClean="0">
                <a:solidFill>
                  <a:schemeClr val="bg1"/>
                </a:solidFill>
                <a:latin typeface="Arial" panose="020B0604020202020204" pitchFamily="34" charset="0"/>
                <a:cs typeface="Arial" panose="020B0604020202020204" pitchFamily="34" charset="0"/>
              </a:rPr>
              <a:t>stage</a:t>
            </a:r>
            <a:endParaRPr lang="ko-KR" altLang="en-US" dirty="0">
              <a:solidFill>
                <a:schemeClr val="bg1"/>
              </a:solidFill>
              <a:latin typeface="Arial" panose="020B0604020202020204" pitchFamily="34" charset="0"/>
              <a:cs typeface="Arial" panose="020B0604020202020204" pitchFamily="34" charset="0"/>
            </a:endParaRPr>
          </a:p>
        </p:txBody>
      </p:sp>
      <p:cxnSp>
        <p:nvCxnSpPr>
          <p:cNvPr id="34" name="직선 연결선 33"/>
          <p:cNvCxnSpPr/>
          <p:nvPr/>
        </p:nvCxnSpPr>
        <p:spPr>
          <a:xfrm flipH="1">
            <a:off x="3457182" y="1774705"/>
            <a:ext cx="3337383" cy="0"/>
          </a:xfrm>
          <a:prstGeom prst="line">
            <a:avLst/>
          </a:prstGeom>
          <a:ln w="12700">
            <a:solidFill>
              <a:srgbClr val="FFCCFF"/>
            </a:solidFill>
          </a:ln>
        </p:spPr>
        <p:style>
          <a:lnRef idx="1">
            <a:schemeClr val="accent1"/>
          </a:lnRef>
          <a:fillRef idx="0">
            <a:schemeClr val="accent1"/>
          </a:fillRef>
          <a:effectRef idx="0">
            <a:schemeClr val="accent1"/>
          </a:effectRef>
          <a:fontRef idx="minor">
            <a:schemeClr val="tx1"/>
          </a:fontRef>
        </p:style>
      </p:cxnSp>
      <p:sp>
        <p:nvSpPr>
          <p:cNvPr id="41" name="직사각형 40"/>
          <p:cNvSpPr/>
          <p:nvPr/>
        </p:nvSpPr>
        <p:spPr>
          <a:xfrm>
            <a:off x="6794565" y="2619528"/>
            <a:ext cx="1453019" cy="576000"/>
          </a:xfrm>
          <a:prstGeom prst="rect">
            <a:avLst/>
          </a:prstGeom>
          <a:solidFill>
            <a:srgbClr val="FFEBFF"/>
          </a:solidFill>
          <a:ln>
            <a:solidFill>
              <a:srgbClr val="FF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Infectious</a:t>
            </a:r>
          </a:p>
          <a:p>
            <a:pPr algn="ctr"/>
            <a:r>
              <a:rPr lang="en-US" altLang="ko-KR" dirty="0" smtClean="0">
                <a:solidFill>
                  <a:schemeClr val="bg1"/>
                </a:solidFill>
                <a:latin typeface="Arial" panose="020B0604020202020204" pitchFamily="34" charset="0"/>
                <a:cs typeface="Arial" panose="020B0604020202020204" pitchFamily="34" charset="0"/>
              </a:rPr>
              <a:t>transition</a:t>
            </a:r>
            <a:endParaRPr lang="ko-KR" altLang="en-US" dirty="0">
              <a:solidFill>
                <a:schemeClr val="bg1"/>
              </a:solidFill>
              <a:latin typeface="Arial" panose="020B0604020202020204" pitchFamily="34" charset="0"/>
              <a:cs typeface="Arial" panose="020B0604020202020204" pitchFamily="34" charset="0"/>
            </a:endParaRPr>
          </a:p>
        </p:txBody>
      </p:sp>
      <p:cxnSp>
        <p:nvCxnSpPr>
          <p:cNvPr id="42" name="직선 연결선 41"/>
          <p:cNvCxnSpPr>
            <a:stCxn id="41" idx="1"/>
          </p:cNvCxnSpPr>
          <p:nvPr/>
        </p:nvCxnSpPr>
        <p:spPr>
          <a:xfrm flipH="1" flipV="1">
            <a:off x="3675888" y="1941535"/>
            <a:ext cx="3118677" cy="965993"/>
          </a:xfrm>
          <a:prstGeom prst="line">
            <a:avLst/>
          </a:prstGeom>
          <a:ln w="12700">
            <a:solidFill>
              <a:srgbClr val="FFCC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80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직사각형 3"/>
          <p:cNvSpPr/>
          <p:nvPr/>
        </p:nvSpPr>
        <p:spPr>
          <a:xfrm>
            <a:off x="946199" y="2132623"/>
            <a:ext cx="1425331"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Susceptible</a:t>
            </a:r>
            <a:endParaRPr lang="ko-KR" altLang="en-US" dirty="0">
              <a:solidFill>
                <a:schemeClr val="bg1"/>
              </a:solidFill>
              <a:latin typeface="Arial" panose="020B0604020202020204" pitchFamily="34" charset="0"/>
              <a:cs typeface="Arial" panose="020B0604020202020204" pitchFamily="34" charset="0"/>
            </a:endParaRPr>
          </a:p>
        </p:txBody>
      </p:sp>
      <p:sp>
        <p:nvSpPr>
          <p:cNvPr id="5" name="직사각형 4"/>
          <p:cNvSpPr/>
          <p:nvPr/>
        </p:nvSpPr>
        <p:spPr>
          <a:xfrm>
            <a:off x="2756926" y="2145516"/>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Pre-Infectious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6" name="직사각형 5"/>
          <p:cNvSpPr/>
          <p:nvPr/>
        </p:nvSpPr>
        <p:spPr>
          <a:xfrm>
            <a:off x="6841796" y="2145515"/>
            <a:ext cx="2104939"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Removed/Immune</a:t>
            </a:r>
            <a:endParaRPr lang="ko-KR" altLang="en-US" dirty="0">
              <a:solidFill>
                <a:schemeClr val="bg1"/>
              </a:solidFill>
              <a:latin typeface="Arial" panose="020B0604020202020204" pitchFamily="34" charset="0"/>
              <a:cs typeface="Arial" panose="020B0604020202020204" pitchFamily="34" charset="0"/>
            </a:endParaRPr>
          </a:p>
        </p:txBody>
      </p:sp>
      <p:sp>
        <p:nvSpPr>
          <p:cNvPr id="7" name="오른쪽 화살표 6"/>
          <p:cNvSpPr/>
          <p:nvPr/>
        </p:nvSpPr>
        <p:spPr>
          <a:xfrm>
            <a:off x="2401031" y="2232864"/>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8" name="오른쪽 화살표 7"/>
          <p:cNvSpPr/>
          <p:nvPr/>
        </p:nvSpPr>
        <p:spPr>
          <a:xfrm>
            <a:off x="4397615" y="2239197"/>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9" name="U자형 화살표 8"/>
          <p:cNvSpPr/>
          <p:nvPr/>
        </p:nvSpPr>
        <p:spPr>
          <a:xfrm rot="10800000">
            <a:off x="1663808" y="3580848"/>
            <a:ext cx="6328171" cy="338203"/>
          </a:xfrm>
          <a:prstGeom prst="utur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0" name="TextBox 9"/>
          <p:cNvSpPr txBox="1"/>
          <p:nvPr/>
        </p:nvSpPr>
        <p:spPr>
          <a:xfrm>
            <a:off x="83029" y="2227446"/>
            <a:ext cx="805948" cy="369332"/>
          </a:xfrm>
          <a:prstGeom prst="rect">
            <a:avLst/>
          </a:prstGeom>
          <a:noFill/>
        </p:spPr>
        <p:txBody>
          <a:bodyPr wrap="square" rtlCol="0">
            <a:spAutoFit/>
          </a:bodyPr>
          <a:lstStyle/>
          <a:p>
            <a:r>
              <a:rPr lang="en-US" altLang="ko-KR" dirty="0" smtClean="0">
                <a:solidFill>
                  <a:schemeClr val="bg1"/>
                </a:solidFill>
                <a:latin typeface="Arial" panose="020B0604020202020204" pitchFamily="34" charset="0"/>
                <a:cs typeface="Arial" panose="020B0604020202020204" pitchFamily="34" charset="0"/>
              </a:rPr>
              <a:t>SEIR</a:t>
            </a:r>
            <a:endParaRPr lang="ko-KR" altLang="en-US" dirty="0">
              <a:solidFill>
                <a:schemeClr val="bg1"/>
              </a:solidFill>
              <a:latin typeface="Arial" panose="020B0604020202020204" pitchFamily="34" charset="0"/>
              <a:cs typeface="Arial" panose="020B0604020202020204" pitchFamily="34" charset="0"/>
            </a:endParaRPr>
          </a:p>
        </p:txBody>
      </p:sp>
      <p:sp>
        <p:nvSpPr>
          <p:cNvPr id="11" name="직사각형 10"/>
          <p:cNvSpPr/>
          <p:nvPr/>
        </p:nvSpPr>
        <p:spPr>
          <a:xfrm>
            <a:off x="946199" y="3085593"/>
            <a:ext cx="1425332"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Susceptible</a:t>
            </a:r>
            <a:endParaRPr lang="ko-KR" altLang="en-US" dirty="0">
              <a:solidFill>
                <a:schemeClr val="bg1"/>
              </a:solidFill>
              <a:latin typeface="Arial" panose="020B0604020202020204" pitchFamily="34" charset="0"/>
              <a:cs typeface="Arial" panose="020B0604020202020204" pitchFamily="34" charset="0"/>
            </a:endParaRPr>
          </a:p>
        </p:txBody>
      </p:sp>
      <p:sp>
        <p:nvSpPr>
          <p:cNvPr id="12" name="직사각형 11"/>
          <p:cNvSpPr/>
          <p:nvPr/>
        </p:nvSpPr>
        <p:spPr>
          <a:xfrm>
            <a:off x="2756926" y="3111051"/>
            <a:ext cx="1638001"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Pre-Infectious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13" name="직사각형 12"/>
          <p:cNvSpPr/>
          <p:nvPr/>
        </p:nvSpPr>
        <p:spPr>
          <a:xfrm>
            <a:off x="6841796" y="3079808"/>
            <a:ext cx="2104939"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Removed/Immune</a:t>
            </a:r>
            <a:endParaRPr lang="ko-KR" altLang="en-US" dirty="0">
              <a:solidFill>
                <a:schemeClr val="bg1"/>
              </a:solidFill>
              <a:latin typeface="Arial" panose="020B0604020202020204" pitchFamily="34" charset="0"/>
              <a:cs typeface="Arial" panose="020B0604020202020204" pitchFamily="34" charset="0"/>
            </a:endParaRPr>
          </a:p>
        </p:txBody>
      </p:sp>
      <p:sp>
        <p:nvSpPr>
          <p:cNvPr id="14" name="오른쪽 화살표 13"/>
          <p:cNvSpPr/>
          <p:nvPr/>
        </p:nvSpPr>
        <p:spPr>
          <a:xfrm>
            <a:off x="2401031" y="3204589"/>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5" name="오른쪽 화살표 14"/>
          <p:cNvSpPr/>
          <p:nvPr/>
        </p:nvSpPr>
        <p:spPr>
          <a:xfrm>
            <a:off x="4424427" y="3230047"/>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TextBox 16"/>
          <p:cNvSpPr txBox="1"/>
          <p:nvPr/>
        </p:nvSpPr>
        <p:spPr>
          <a:xfrm>
            <a:off x="61598" y="3123762"/>
            <a:ext cx="920392" cy="369332"/>
          </a:xfrm>
          <a:prstGeom prst="rect">
            <a:avLst/>
          </a:prstGeom>
          <a:noFill/>
        </p:spPr>
        <p:txBody>
          <a:bodyPr wrap="square" rtlCol="0">
            <a:spAutoFit/>
          </a:bodyPr>
          <a:lstStyle/>
          <a:p>
            <a:r>
              <a:rPr lang="en-US" altLang="ko-KR" dirty="0" smtClean="0">
                <a:solidFill>
                  <a:schemeClr val="bg1"/>
                </a:solidFill>
                <a:latin typeface="Arial" panose="020B0604020202020204" pitchFamily="34" charset="0"/>
                <a:cs typeface="Arial" panose="020B0604020202020204" pitchFamily="34" charset="0"/>
              </a:rPr>
              <a:t>SEIRS</a:t>
            </a:r>
            <a:endParaRPr lang="ko-KR" altLang="en-US" dirty="0">
              <a:solidFill>
                <a:schemeClr val="bg1"/>
              </a:solidFill>
              <a:latin typeface="Arial" panose="020B0604020202020204" pitchFamily="34" charset="0"/>
              <a:cs typeface="Arial" panose="020B0604020202020204" pitchFamily="34" charset="0"/>
            </a:endParaRPr>
          </a:p>
        </p:txBody>
      </p:sp>
      <p:sp>
        <p:nvSpPr>
          <p:cNvPr id="18" name="오른쪽 화살표 17"/>
          <p:cNvSpPr/>
          <p:nvPr/>
        </p:nvSpPr>
        <p:spPr>
          <a:xfrm>
            <a:off x="6456401" y="2211373"/>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9" name="오른쪽 화살표 18"/>
          <p:cNvSpPr/>
          <p:nvPr/>
        </p:nvSpPr>
        <p:spPr>
          <a:xfrm>
            <a:off x="6483213" y="3202223"/>
            <a:ext cx="355895" cy="263047"/>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20" name="직사각형 19"/>
          <p:cNvSpPr/>
          <p:nvPr/>
        </p:nvSpPr>
        <p:spPr>
          <a:xfrm>
            <a:off x="4814313" y="2132622"/>
            <a:ext cx="1612588"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21" name="직사각형 20"/>
          <p:cNvSpPr/>
          <p:nvPr/>
        </p:nvSpPr>
        <p:spPr>
          <a:xfrm>
            <a:off x="4814313" y="3098157"/>
            <a:ext cx="1638001" cy="50104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bg1"/>
                </a:solidFill>
                <a:latin typeface="Arial" panose="020B0604020202020204" pitchFamily="34" charset="0"/>
                <a:cs typeface="Arial" panose="020B0604020202020204" pitchFamily="34" charset="0"/>
              </a:rPr>
              <a:t>Infectious</a:t>
            </a:r>
            <a:endParaRPr lang="ko-KR" altLang="en-US" dirty="0">
              <a:solidFill>
                <a:schemeClr val="bg1"/>
              </a:solidFill>
              <a:latin typeface="Arial" panose="020B0604020202020204" pitchFamily="34" charset="0"/>
              <a:cs typeface="Arial" panose="020B0604020202020204" pitchFamily="34" charset="0"/>
            </a:endParaRPr>
          </a:p>
        </p:txBody>
      </p:sp>
      <p:sp>
        <p:nvSpPr>
          <p:cNvPr id="23" name="object 102"/>
          <p:cNvSpPr txBox="1"/>
          <p:nvPr/>
        </p:nvSpPr>
        <p:spPr>
          <a:xfrm>
            <a:off x="379496" y="4541295"/>
            <a:ext cx="8340754" cy="809196"/>
          </a:xfrm>
          <a:prstGeom prst="rect">
            <a:avLst/>
          </a:prstGeom>
          <a:ln w="12700">
            <a:noFill/>
          </a:ln>
        </p:spPr>
        <p:txBody>
          <a:bodyPr vert="horz" wrap="square" lIns="0" tIns="31750" rIns="0" bIns="0" rtlCol="0">
            <a:spAutoFit/>
          </a:bodyPr>
          <a:lstStyle/>
          <a:p>
            <a:pPr algn="ctr">
              <a:lnSpc>
                <a:spcPct val="120000"/>
              </a:lnSpc>
              <a:spcBef>
                <a:spcPts val="250"/>
              </a:spcBef>
              <a:buClr>
                <a:srgbClr val="A885DF"/>
              </a:buClr>
              <a:buSzPct val="66666"/>
              <a:tabLst>
                <a:tab pos="429259" algn="l"/>
              </a:tabLst>
            </a:pPr>
            <a:r>
              <a:rPr lang="en-US" sz="2000" spc="5" dirty="0">
                <a:solidFill>
                  <a:schemeClr val="bg1"/>
                </a:solidFill>
                <a:latin typeface="Arial"/>
                <a:cs typeface="Arial"/>
              </a:rPr>
              <a:t> </a:t>
            </a:r>
            <a:r>
              <a:rPr lang="en-US" sz="2000" spc="5" dirty="0" smtClean="0">
                <a:solidFill>
                  <a:schemeClr val="bg1"/>
                </a:solidFill>
                <a:latin typeface="Arial"/>
                <a:cs typeface="Arial"/>
              </a:rPr>
              <a:t>Which </a:t>
            </a:r>
            <a:r>
              <a:rPr lang="en-US" sz="2000" spc="5" dirty="0">
                <a:solidFill>
                  <a:schemeClr val="bg1"/>
                </a:solidFill>
                <a:latin typeface="Arial"/>
                <a:cs typeface="Arial"/>
              </a:rPr>
              <a:t>is most appropriate model structure </a:t>
            </a:r>
            <a:endParaRPr lang="en-US" sz="2000" spc="5" dirty="0" smtClean="0">
              <a:solidFill>
                <a:schemeClr val="bg1"/>
              </a:solidFill>
              <a:latin typeface="Arial"/>
              <a:cs typeface="Arial"/>
            </a:endParaRPr>
          </a:p>
          <a:p>
            <a:pPr algn="ctr">
              <a:lnSpc>
                <a:spcPct val="120000"/>
              </a:lnSpc>
              <a:spcBef>
                <a:spcPts val="250"/>
              </a:spcBef>
              <a:buClr>
                <a:srgbClr val="A885DF"/>
              </a:buClr>
              <a:buSzPct val="66666"/>
              <a:tabLst>
                <a:tab pos="429259" algn="l"/>
              </a:tabLst>
            </a:pPr>
            <a:r>
              <a:rPr lang="en-US" sz="2000" spc="5" dirty="0" smtClean="0">
                <a:solidFill>
                  <a:schemeClr val="bg1"/>
                </a:solidFill>
                <a:latin typeface="Arial"/>
                <a:cs typeface="Arial"/>
              </a:rPr>
              <a:t>to </a:t>
            </a:r>
            <a:r>
              <a:rPr lang="en-US" sz="2000" spc="5" dirty="0">
                <a:solidFill>
                  <a:schemeClr val="bg1"/>
                </a:solidFill>
                <a:latin typeface="Arial"/>
                <a:cs typeface="Arial"/>
              </a:rPr>
              <a:t>answer </a:t>
            </a:r>
            <a:r>
              <a:rPr lang="en-US" sz="2000" spc="5" dirty="0" smtClean="0">
                <a:solidFill>
                  <a:schemeClr val="bg1"/>
                </a:solidFill>
                <a:latin typeface="Arial"/>
                <a:cs typeface="Arial"/>
              </a:rPr>
              <a:t>our measles </a:t>
            </a:r>
            <a:r>
              <a:rPr lang="en-US" sz="2000" spc="5" dirty="0">
                <a:solidFill>
                  <a:schemeClr val="bg1"/>
                </a:solidFill>
                <a:latin typeface="Arial"/>
                <a:cs typeface="Arial"/>
              </a:rPr>
              <a:t>question?</a:t>
            </a:r>
          </a:p>
        </p:txBody>
      </p:sp>
      <p:sp>
        <p:nvSpPr>
          <p:cNvPr id="24"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Choose model structure</a:t>
            </a:r>
          </a:p>
        </p:txBody>
      </p:sp>
    </p:spTree>
    <p:extLst>
      <p:ext uri="{BB962C8B-B14F-4D97-AF65-F5344CB8AC3E}">
        <p14:creationId xmlns:p14="http://schemas.microsoft.com/office/powerpoint/2010/main" val="3883434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269"/>
          <p:cNvSpPr txBox="1"/>
          <p:nvPr/>
        </p:nvSpPr>
        <p:spPr>
          <a:xfrm>
            <a:off x="436718" y="2121020"/>
            <a:ext cx="8487294" cy="3799117"/>
          </a:xfrm>
          <a:prstGeom prst="rect">
            <a:avLst/>
          </a:prstGeom>
        </p:spPr>
        <p:txBody>
          <a:bodyPr vert="horz" wrap="square" lIns="0" tIns="28575" rIns="0" bIns="0" rtlCol="0">
            <a:spAutoFit/>
          </a:bodyPr>
          <a:lstStyle/>
          <a:p>
            <a:pPr>
              <a:lnSpc>
                <a:spcPct val="120000"/>
              </a:lnSpc>
              <a:spcBef>
                <a:spcPts val="130"/>
              </a:spcBef>
              <a:buClr>
                <a:srgbClr val="FFCC00"/>
              </a:buClr>
              <a:buSzPct val="68750"/>
              <a:tabLst>
                <a:tab pos="105410" algn="l"/>
              </a:tabLst>
            </a:pPr>
            <a:r>
              <a:rPr sz="2000" spc="0" dirty="0" smtClean="0">
                <a:solidFill>
                  <a:schemeClr val="bg1"/>
                </a:solidFill>
                <a:latin typeface="Arial"/>
                <a:cs typeface="Arial"/>
              </a:rPr>
              <a:t>Stochastic</a:t>
            </a:r>
            <a:r>
              <a:rPr sz="2000" spc="-20" dirty="0" smtClean="0">
                <a:solidFill>
                  <a:schemeClr val="bg1"/>
                </a:solidFill>
                <a:latin typeface="Arial"/>
                <a:cs typeface="Arial"/>
              </a:rPr>
              <a:t> </a:t>
            </a:r>
            <a:r>
              <a:rPr sz="2000" spc="0" dirty="0">
                <a:solidFill>
                  <a:schemeClr val="bg1"/>
                </a:solidFill>
                <a:latin typeface="Arial"/>
                <a:cs typeface="Arial"/>
              </a:rPr>
              <a:t>models</a:t>
            </a:r>
            <a:endParaRPr sz="2000" dirty="0">
              <a:solidFill>
                <a:schemeClr val="bg1"/>
              </a:solidFill>
              <a:latin typeface="Arial"/>
              <a:cs typeface="Arial"/>
            </a:endParaRPr>
          </a:p>
          <a:p>
            <a:pPr marL="342900" indent="-342900">
              <a:lnSpc>
                <a:spcPct val="120000"/>
              </a:lnSpc>
              <a:spcBef>
                <a:spcPts val="180"/>
              </a:spcBef>
              <a:buSzPct val="66666"/>
              <a:buFont typeface="Arial" panose="020B0604020202020204" pitchFamily="34" charset="0"/>
              <a:buChar char="•"/>
              <a:tabLst>
                <a:tab pos="386080" algn="l"/>
              </a:tabLst>
            </a:pPr>
            <a:r>
              <a:rPr lang="en-US" sz="2000" spc="0" dirty="0" smtClean="0">
                <a:solidFill>
                  <a:schemeClr val="bg1"/>
                </a:solidFill>
                <a:latin typeface="Arial"/>
                <a:cs typeface="Arial"/>
              </a:rPr>
              <a:t>S</a:t>
            </a:r>
            <a:r>
              <a:rPr sz="2000" dirty="0" smtClean="0">
                <a:solidFill>
                  <a:schemeClr val="bg1"/>
                </a:solidFill>
                <a:latin typeface="Arial"/>
                <a:cs typeface="Arial"/>
              </a:rPr>
              <a:t>tochastic </a:t>
            </a:r>
            <a:r>
              <a:rPr sz="2000" dirty="0">
                <a:solidFill>
                  <a:schemeClr val="bg1"/>
                </a:solidFill>
                <a:latin typeface="Arial"/>
                <a:cs typeface="Arial"/>
              </a:rPr>
              <a:t>equations </a:t>
            </a:r>
            <a:r>
              <a:rPr sz="2000" dirty="0" smtClean="0">
                <a:solidFill>
                  <a:schemeClr val="bg1"/>
                </a:solidFill>
                <a:latin typeface="Arial"/>
                <a:cs typeface="Arial"/>
              </a:rPr>
              <a:t>incorporate </a:t>
            </a:r>
            <a:r>
              <a:rPr sz="2000" dirty="0">
                <a:solidFill>
                  <a:schemeClr val="bg1"/>
                </a:solidFill>
                <a:latin typeface="Arial"/>
                <a:cs typeface="Arial"/>
              </a:rPr>
              <a:t>chance</a:t>
            </a:r>
            <a:r>
              <a:rPr sz="2000" spc="25" dirty="0">
                <a:solidFill>
                  <a:schemeClr val="bg1"/>
                </a:solidFill>
                <a:latin typeface="Arial"/>
                <a:cs typeface="Arial"/>
              </a:rPr>
              <a:t> </a:t>
            </a:r>
            <a:r>
              <a:rPr sz="2000" dirty="0" smtClean="0">
                <a:solidFill>
                  <a:schemeClr val="bg1"/>
                </a:solidFill>
                <a:latin typeface="Arial"/>
                <a:cs typeface="Arial"/>
              </a:rPr>
              <a:t>fluctuations</a:t>
            </a:r>
            <a:r>
              <a:rPr lang="en-US" sz="2000" dirty="0" smtClean="0">
                <a:solidFill>
                  <a:schemeClr val="bg1"/>
                </a:solidFill>
                <a:latin typeface="Arial"/>
                <a:cs typeface="Arial"/>
              </a:rPr>
              <a:t> and </a:t>
            </a:r>
            <a:r>
              <a:rPr lang="en-US" altLang="ko-KR" sz="2000" dirty="0" smtClean="0">
                <a:solidFill>
                  <a:schemeClr val="bg1"/>
                </a:solidFill>
                <a:latin typeface="Arial"/>
                <a:cs typeface="Arial"/>
              </a:rPr>
              <a:t>provide </a:t>
            </a:r>
            <a:r>
              <a:rPr lang="en-US" altLang="ko-KR" sz="2000" dirty="0">
                <a:solidFill>
                  <a:schemeClr val="bg1"/>
                </a:solidFill>
                <a:latin typeface="Arial"/>
                <a:cs typeface="Arial"/>
              </a:rPr>
              <a:t>a range of outcomes per</a:t>
            </a:r>
            <a:r>
              <a:rPr lang="en-US" altLang="ko-KR" sz="2000" spc="-30" dirty="0">
                <a:solidFill>
                  <a:schemeClr val="bg1"/>
                </a:solidFill>
                <a:latin typeface="Arial"/>
                <a:cs typeface="Arial"/>
              </a:rPr>
              <a:t> </a:t>
            </a:r>
            <a:r>
              <a:rPr lang="en-US" altLang="ko-KR" sz="2000" dirty="0">
                <a:solidFill>
                  <a:schemeClr val="bg1"/>
                </a:solidFill>
                <a:latin typeface="Arial"/>
                <a:cs typeface="Arial"/>
              </a:rPr>
              <a:t>scenario</a:t>
            </a:r>
          </a:p>
          <a:p>
            <a:pPr marL="342900" indent="-342900">
              <a:lnSpc>
                <a:spcPct val="120000"/>
              </a:lnSpc>
              <a:spcBef>
                <a:spcPts val="85"/>
              </a:spcBef>
              <a:buSzPct val="66666"/>
              <a:buFont typeface="Arial" panose="020B0604020202020204" pitchFamily="34" charset="0"/>
              <a:buChar char="•"/>
              <a:tabLst>
                <a:tab pos="386080" algn="l"/>
              </a:tabLst>
            </a:pPr>
            <a:r>
              <a:rPr lang="en-US" altLang="ko-KR" sz="2000" dirty="0">
                <a:solidFill>
                  <a:schemeClr val="bg1"/>
                </a:solidFill>
                <a:latin typeface="Arial"/>
                <a:cs typeface="Arial"/>
              </a:rPr>
              <a:t>Many ‘runs’</a:t>
            </a:r>
            <a:r>
              <a:rPr lang="en-US" altLang="ko-KR" sz="2000" spc="-5" dirty="0">
                <a:solidFill>
                  <a:schemeClr val="bg1"/>
                </a:solidFill>
                <a:latin typeface="Arial"/>
                <a:cs typeface="Arial"/>
              </a:rPr>
              <a:t> </a:t>
            </a:r>
            <a:r>
              <a:rPr lang="en-US" altLang="ko-KR" sz="2000" dirty="0" smtClean="0">
                <a:solidFill>
                  <a:schemeClr val="bg1"/>
                </a:solidFill>
                <a:latin typeface="Arial"/>
                <a:cs typeface="Arial"/>
              </a:rPr>
              <a:t>required and ‘Runs</a:t>
            </a:r>
            <a:r>
              <a:rPr lang="en-US" altLang="ko-KR" sz="2000" dirty="0">
                <a:solidFill>
                  <a:schemeClr val="bg1"/>
                </a:solidFill>
                <a:latin typeface="Arial"/>
                <a:cs typeface="Arial"/>
              </a:rPr>
              <a:t>’ averaged to give most </a:t>
            </a:r>
            <a:r>
              <a:rPr lang="en-US" altLang="ko-KR" sz="2000" spc="-5" dirty="0">
                <a:solidFill>
                  <a:schemeClr val="bg1"/>
                </a:solidFill>
                <a:latin typeface="Arial"/>
                <a:cs typeface="Arial"/>
              </a:rPr>
              <a:t>likely </a:t>
            </a:r>
            <a:r>
              <a:rPr lang="en-US" altLang="ko-KR" sz="2000" dirty="0">
                <a:solidFill>
                  <a:schemeClr val="bg1"/>
                </a:solidFill>
                <a:latin typeface="Arial"/>
                <a:cs typeface="Arial"/>
              </a:rPr>
              <a:t>outcome for scenario, along  with a range of</a:t>
            </a:r>
            <a:r>
              <a:rPr lang="en-US" altLang="ko-KR" sz="2000" spc="-10" dirty="0">
                <a:solidFill>
                  <a:schemeClr val="bg1"/>
                </a:solidFill>
                <a:latin typeface="Arial"/>
                <a:cs typeface="Arial"/>
              </a:rPr>
              <a:t> </a:t>
            </a:r>
            <a:r>
              <a:rPr lang="en-US" altLang="ko-KR" sz="2000" dirty="0">
                <a:solidFill>
                  <a:schemeClr val="bg1"/>
                </a:solidFill>
                <a:latin typeface="Arial"/>
                <a:cs typeface="Arial"/>
              </a:rPr>
              <a:t>variability</a:t>
            </a:r>
          </a:p>
          <a:p>
            <a:pPr marL="342900" indent="-342900">
              <a:lnSpc>
                <a:spcPct val="120000"/>
              </a:lnSpc>
              <a:spcBef>
                <a:spcPts val="85"/>
              </a:spcBef>
              <a:buSzPct val="66666"/>
              <a:buFont typeface="Arial" panose="020B0604020202020204" pitchFamily="34" charset="0"/>
              <a:buChar char="•"/>
              <a:tabLst>
                <a:tab pos="386080" algn="l"/>
              </a:tabLst>
            </a:pPr>
            <a:r>
              <a:rPr lang="en-US" altLang="ko-KR" sz="2000" dirty="0">
                <a:solidFill>
                  <a:schemeClr val="bg1"/>
                </a:solidFill>
                <a:latin typeface="Arial"/>
                <a:cs typeface="Arial"/>
              </a:rPr>
              <a:t>Used</a:t>
            </a:r>
            <a:r>
              <a:rPr lang="en-US" altLang="ko-KR" sz="2000" spc="-10" dirty="0">
                <a:solidFill>
                  <a:schemeClr val="bg1"/>
                </a:solidFill>
                <a:latin typeface="Arial"/>
                <a:cs typeface="Arial"/>
              </a:rPr>
              <a:t> </a:t>
            </a:r>
            <a:r>
              <a:rPr lang="en-US" altLang="ko-KR" sz="2000" dirty="0">
                <a:solidFill>
                  <a:schemeClr val="bg1"/>
                </a:solidFill>
                <a:latin typeface="Arial"/>
                <a:cs typeface="Arial"/>
              </a:rPr>
              <a:t>where</a:t>
            </a:r>
          </a:p>
          <a:p>
            <a:pPr marL="360000" marR="147320" lvl="1">
              <a:lnSpc>
                <a:spcPct val="120000"/>
              </a:lnSpc>
              <a:spcBef>
                <a:spcPts val="125"/>
              </a:spcBef>
              <a:buSzPct val="70000"/>
              <a:tabLst>
                <a:tab pos="508000" algn="l"/>
              </a:tabLst>
            </a:pPr>
            <a:r>
              <a:rPr lang="en-US" altLang="ko-KR" sz="2000" dirty="0" smtClean="0">
                <a:solidFill>
                  <a:schemeClr val="bg1"/>
                </a:solidFill>
                <a:latin typeface="Arial"/>
                <a:cs typeface="Arial"/>
              </a:rPr>
              <a:t>- chance </a:t>
            </a:r>
            <a:r>
              <a:rPr lang="en-US" altLang="ko-KR" sz="2000" dirty="0">
                <a:solidFill>
                  <a:schemeClr val="bg1"/>
                </a:solidFill>
                <a:latin typeface="Arial"/>
                <a:cs typeface="Arial"/>
              </a:rPr>
              <a:t>fluctuations are important e.g. small isolated populations, start </a:t>
            </a:r>
            <a:r>
              <a:rPr lang="en-US" altLang="ko-KR" sz="2000" dirty="0" smtClean="0">
                <a:solidFill>
                  <a:schemeClr val="bg1"/>
                </a:solidFill>
                <a:latin typeface="Arial"/>
                <a:cs typeface="Arial"/>
              </a:rPr>
              <a:t>or </a:t>
            </a:r>
            <a:r>
              <a:rPr lang="en-US" altLang="ko-KR" sz="2000" dirty="0">
                <a:solidFill>
                  <a:schemeClr val="bg1"/>
                </a:solidFill>
                <a:latin typeface="Arial"/>
                <a:cs typeface="Arial"/>
              </a:rPr>
              <a:t>end of</a:t>
            </a:r>
            <a:r>
              <a:rPr lang="en-US" altLang="ko-KR" sz="2000" spc="5" dirty="0">
                <a:solidFill>
                  <a:schemeClr val="bg1"/>
                </a:solidFill>
                <a:latin typeface="Arial"/>
                <a:cs typeface="Arial"/>
              </a:rPr>
              <a:t> </a:t>
            </a:r>
            <a:r>
              <a:rPr lang="en-US" altLang="ko-KR" sz="2000" dirty="0">
                <a:solidFill>
                  <a:schemeClr val="bg1"/>
                </a:solidFill>
                <a:latin typeface="Arial"/>
                <a:cs typeface="Arial"/>
              </a:rPr>
              <a:t>epidemic</a:t>
            </a:r>
          </a:p>
          <a:p>
            <a:pPr marL="360000" marR="176530" lvl="1">
              <a:lnSpc>
                <a:spcPct val="120000"/>
              </a:lnSpc>
              <a:spcBef>
                <a:spcPts val="130"/>
              </a:spcBef>
              <a:buSzPct val="70000"/>
              <a:tabLst>
                <a:tab pos="508000" algn="l"/>
              </a:tabLst>
            </a:pPr>
            <a:r>
              <a:rPr lang="en-US" altLang="ko-KR" sz="2000" dirty="0" smtClean="0">
                <a:solidFill>
                  <a:schemeClr val="bg1"/>
                </a:solidFill>
                <a:latin typeface="Arial"/>
                <a:cs typeface="Arial"/>
              </a:rPr>
              <a:t>- information </a:t>
            </a:r>
            <a:r>
              <a:rPr lang="en-US" altLang="ko-KR" sz="2000" dirty="0">
                <a:solidFill>
                  <a:schemeClr val="bg1"/>
                </a:solidFill>
                <a:latin typeface="Arial"/>
                <a:cs typeface="Arial"/>
              </a:rPr>
              <a:t>on the variability of the outcome is as important as average  </a:t>
            </a:r>
            <a:r>
              <a:rPr lang="en-US" altLang="ko-KR" sz="2000" dirty="0" smtClean="0">
                <a:solidFill>
                  <a:schemeClr val="bg1"/>
                </a:solidFill>
                <a:latin typeface="Arial"/>
                <a:cs typeface="Arial"/>
              </a:rPr>
              <a:t>outcome</a:t>
            </a:r>
            <a:endParaRPr lang="en-US" altLang="ko-KR" sz="2000" dirty="0">
              <a:solidFill>
                <a:schemeClr val="bg1"/>
              </a:solidFill>
              <a:latin typeface="Arial"/>
              <a:cs typeface="Arial"/>
            </a:endParaRPr>
          </a:p>
        </p:txBody>
      </p:sp>
      <p:sp>
        <p:nvSpPr>
          <p:cNvPr id="4" name="object 24"/>
          <p:cNvSpPr txBox="1"/>
          <p:nvPr/>
        </p:nvSpPr>
        <p:spPr>
          <a:xfrm>
            <a:off x="436718" y="565880"/>
            <a:ext cx="8188297" cy="504625"/>
          </a:xfrm>
          <a:prstGeom prst="rect">
            <a:avLst/>
          </a:prstGeom>
        </p:spPr>
        <p:txBody>
          <a:bodyPr vert="horz" wrap="square" lIns="0" tIns="12065" rIns="0" bIns="0" rtlCol="0">
            <a:spAutoFit/>
          </a:bodyPr>
          <a:lstStyle/>
          <a:p>
            <a:pPr marL="12700" algn="ctr">
              <a:lnSpc>
                <a:spcPct val="100000"/>
              </a:lnSpc>
              <a:spcBef>
                <a:spcPts val="95"/>
              </a:spcBef>
            </a:pPr>
            <a:r>
              <a:rPr lang="en-US" sz="3200" spc="-5" dirty="0">
                <a:solidFill>
                  <a:schemeClr val="bg1"/>
                </a:solidFill>
                <a:latin typeface="Arial"/>
                <a:cs typeface="Arial"/>
              </a:rPr>
              <a:t>Choose </a:t>
            </a:r>
            <a:r>
              <a:rPr lang="en-US" sz="3200" spc="-5" dirty="0" smtClean="0">
                <a:solidFill>
                  <a:schemeClr val="bg1"/>
                </a:solidFill>
                <a:latin typeface="Arial"/>
                <a:cs typeface="Arial"/>
              </a:rPr>
              <a:t>modelling </a:t>
            </a:r>
            <a:r>
              <a:rPr lang="en-US" sz="3200" spc="-5" dirty="0">
                <a:solidFill>
                  <a:schemeClr val="bg1"/>
                </a:solidFill>
                <a:latin typeface="Arial"/>
                <a:cs typeface="Arial"/>
              </a:rPr>
              <a:t>method</a:t>
            </a:r>
          </a:p>
        </p:txBody>
      </p:sp>
      <p:sp>
        <p:nvSpPr>
          <p:cNvPr id="2" name="직사각형 1"/>
          <p:cNvSpPr/>
          <p:nvPr/>
        </p:nvSpPr>
        <p:spPr>
          <a:xfrm>
            <a:off x="2688054" y="1171030"/>
            <a:ext cx="3685624" cy="424732"/>
          </a:xfrm>
          <a:prstGeom prst="rect">
            <a:avLst/>
          </a:prstGeom>
        </p:spPr>
        <p:txBody>
          <a:bodyPr wrap="none">
            <a:spAutoFit/>
          </a:bodyPr>
          <a:lstStyle/>
          <a:p>
            <a:pPr>
              <a:lnSpc>
                <a:spcPct val="120000"/>
              </a:lnSpc>
              <a:spcBef>
                <a:spcPts val="225"/>
              </a:spcBef>
              <a:buClr>
                <a:srgbClr val="FFCC00"/>
              </a:buClr>
              <a:buSzPct val="68750"/>
              <a:tabLst>
                <a:tab pos="105410" algn="l"/>
              </a:tabLst>
            </a:pPr>
            <a:r>
              <a:rPr lang="en-US" altLang="ko-KR" i="1" dirty="0">
                <a:solidFill>
                  <a:schemeClr val="bg1"/>
                </a:solidFill>
                <a:latin typeface="Arial"/>
                <a:cs typeface="Arial"/>
              </a:rPr>
              <a:t>Stochastic </a:t>
            </a:r>
            <a:r>
              <a:rPr lang="en-US" altLang="ko-KR" dirty="0">
                <a:solidFill>
                  <a:schemeClr val="bg1"/>
                </a:solidFill>
                <a:latin typeface="Arial"/>
                <a:cs typeface="Arial"/>
              </a:rPr>
              <a:t>or </a:t>
            </a:r>
            <a:r>
              <a:rPr lang="en-US" altLang="ko-KR" i="1" dirty="0">
                <a:solidFill>
                  <a:schemeClr val="bg1"/>
                </a:solidFill>
                <a:latin typeface="Arial"/>
                <a:cs typeface="Arial"/>
              </a:rPr>
              <a:t>deterministic </a:t>
            </a:r>
            <a:r>
              <a:rPr lang="en-US" altLang="ko-KR" dirty="0">
                <a:solidFill>
                  <a:schemeClr val="bg1"/>
                </a:solidFill>
                <a:latin typeface="Arial"/>
                <a:cs typeface="Arial"/>
              </a:rPr>
              <a:t>models</a:t>
            </a:r>
          </a:p>
        </p:txBody>
      </p:sp>
    </p:spTree>
    <p:extLst>
      <p:ext uri="{BB962C8B-B14F-4D97-AF65-F5344CB8AC3E}">
        <p14:creationId xmlns:p14="http://schemas.microsoft.com/office/powerpoint/2010/main" val="926786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깊이">
  <a:themeElements>
    <a:clrScheme name="깊이">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깊이">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깊이</Template>
  <TotalTime>902</TotalTime>
  <Words>1734</Words>
  <Application>Microsoft Office PowerPoint</Application>
  <PresentationFormat>화면 슬라이드 쇼(4:3)</PresentationFormat>
  <Paragraphs>257</Paragraphs>
  <Slides>25</Slides>
  <Notes>9</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굴림</vt:lpstr>
      <vt:lpstr>맑은 고딕</vt:lpstr>
      <vt:lpstr>Arial</vt:lpstr>
      <vt:lpstr>Arial Black</vt:lpstr>
      <vt:lpstr>Cambria Math</vt:lpstr>
      <vt:lpstr>깊이</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Registered User</dc:creator>
  <cp:lastModifiedBy>LZH-PC</cp:lastModifiedBy>
  <cp:revision>193</cp:revision>
  <dcterms:created xsi:type="dcterms:W3CDTF">2018-07-16T12:03:15Z</dcterms:created>
  <dcterms:modified xsi:type="dcterms:W3CDTF">2020-12-29T06:22:31Z</dcterms:modified>
</cp:coreProperties>
</file>