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16" r:id="rId2"/>
    <p:sldId id="257" r:id="rId3"/>
    <p:sldId id="285" r:id="rId4"/>
    <p:sldId id="286" r:id="rId5"/>
    <p:sldId id="317" r:id="rId6"/>
    <p:sldId id="290" r:id="rId7"/>
    <p:sldId id="291" r:id="rId8"/>
    <p:sldId id="293" r:id="rId9"/>
    <p:sldId id="295" r:id="rId10"/>
    <p:sldId id="311" r:id="rId11"/>
    <p:sldId id="296" r:id="rId12"/>
    <p:sldId id="318" r:id="rId13"/>
    <p:sldId id="319" r:id="rId14"/>
    <p:sldId id="307" r:id="rId15"/>
    <p:sldId id="310" r:id="rId16"/>
    <p:sldId id="30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E5FF"/>
    <a:srgbClr val="FF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095" autoAdjust="0"/>
  </p:normalViewPr>
  <p:slideViewPr>
    <p:cSldViewPr snapToGrid="0">
      <p:cViewPr varScale="1">
        <p:scale>
          <a:sx n="74" d="100"/>
          <a:sy n="74" d="100"/>
        </p:scale>
        <p:origin x="17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3441-C144-4A1B-881E-5671B5072375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91CF-9666-4E06-B0E0-C72FBC76F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2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3441-C144-4A1B-881E-5671B5072375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91CF-9666-4E06-B0E0-C72FBC76F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5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3441-C144-4A1B-881E-5671B5072375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91CF-9666-4E06-B0E0-C72FBC76F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8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3441-C144-4A1B-881E-5671B5072375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91CF-9666-4E06-B0E0-C72FBC76F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07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3441-C144-4A1B-881E-5671B5072375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91CF-9666-4E06-B0E0-C72FBC76F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03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3441-C144-4A1B-881E-5671B5072375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91CF-9666-4E06-B0E0-C72FBC76F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55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3441-C144-4A1B-881E-5671B5072375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91CF-9666-4E06-B0E0-C72FBC76F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901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3441-C144-4A1B-881E-5671B5072375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91CF-9666-4E06-B0E0-C72FBC76F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91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3441-C144-4A1B-881E-5671B5072375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91CF-9666-4E06-B0E0-C72FBC76F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43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1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3441-C144-4A1B-881E-5671B5072375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91CF-9666-4E06-B0E0-C72FBC76F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2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3441-C144-4A1B-881E-5671B5072375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91CF-9666-4E06-B0E0-C72FBC76F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0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3441-C144-4A1B-881E-5671B5072375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91CF-9666-4E06-B0E0-C72FBC76F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0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3441-C144-4A1B-881E-5671B5072375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91CF-9666-4E06-B0E0-C72FBC76F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2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3441-C144-4A1B-881E-5671B5072375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91CF-9666-4E06-B0E0-C72FBC76F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25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3441-C144-4A1B-881E-5671B5072375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91CF-9666-4E06-B0E0-C72FBC76F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6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3441-C144-4A1B-881E-5671B5072375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91CF-9666-4E06-B0E0-C72FBC76F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11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E0A3441-C144-4A1B-881E-5671B5072375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AD291CF-9666-4E06-B0E0-C72FBC76F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61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0"/>
          <p:cNvSpPr txBox="1"/>
          <p:nvPr/>
        </p:nvSpPr>
        <p:spPr>
          <a:xfrm>
            <a:off x="750191" y="1198643"/>
            <a:ext cx="793034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eaLnBrk="1" fontAlgn="auto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i="0" u="none" strike="noStrike" kern="0" cap="none" spc="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</a:rPr>
              <a:t>Basic methods for </a:t>
            </a:r>
            <a:r>
              <a:rPr kumimoji="0" sz="3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</a:rPr>
              <a:t>setting</a:t>
            </a:r>
            <a:r>
              <a:rPr kumimoji="0" sz="3200" i="0" u="none" strike="noStrike" kern="0" cap="none" spc="-9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i="0" u="none" strike="noStrike" kern="0" cap="none" spc="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</a:rPr>
              <a:t>up models:</a:t>
            </a:r>
            <a:endParaRPr kumimoji="0" sz="3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Differential</a:t>
            </a:r>
            <a:r>
              <a:rPr kumimoji="0" lang="en-US" sz="3200" i="0" u="none" strike="noStrike" kern="0" cap="none" spc="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i="0" u="none" strike="noStrike" kern="0" cap="none" spc="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</a:rPr>
              <a:t>Equations</a:t>
            </a:r>
            <a:endParaRPr kumimoji="0" sz="3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57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2889" y="2413867"/>
            <a:ext cx="1425331" cy="501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03616" y="2426760"/>
            <a:ext cx="1612588" cy="50104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88486" y="2426759"/>
            <a:ext cx="1782009" cy="501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147721" y="2514108"/>
            <a:ext cx="355895" cy="263047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144305" y="2520441"/>
            <a:ext cx="355895" cy="263047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203091" y="2492617"/>
            <a:ext cx="355895" cy="26304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61003" y="2413866"/>
            <a:ext cx="1612588" cy="501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86794" y="2467298"/>
                <a:ext cx="54603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794" y="2467298"/>
                <a:ext cx="546032" cy="369332"/>
              </a:xfrm>
              <a:prstGeom prst="rect">
                <a:avLst/>
              </a:prstGeom>
              <a:blipFill>
                <a:blip r:embed="rId2"/>
                <a:stretch>
                  <a:fillRect l="-20225" r="-26966" b="-3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01893" y="2467298"/>
                <a:ext cx="6749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93" y="2467298"/>
                <a:ext cx="674964" cy="369332"/>
              </a:xfrm>
              <a:prstGeom prst="rect">
                <a:avLst/>
              </a:prstGeom>
              <a:blipFill>
                <a:blip r:embed="rId3"/>
                <a:stretch>
                  <a:fillRect l="-9009" r="-14414" b="-3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13197" y="2467298"/>
                <a:ext cx="2554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197" y="2467298"/>
                <a:ext cx="255464" cy="369332"/>
              </a:xfrm>
              <a:prstGeom prst="rect">
                <a:avLst/>
              </a:prstGeom>
              <a:blipFill>
                <a:blip r:embed="rId4"/>
                <a:stretch>
                  <a:fillRect l="-42857" r="-152381" b="-3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20418" y="2479720"/>
                <a:ext cx="51814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418" y="2479720"/>
                <a:ext cx="518144" cy="369332"/>
              </a:xfrm>
              <a:prstGeom prst="rect">
                <a:avLst/>
              </a:prstGeom>
              <a:blipFill>
                <a:blip r:embed="rId5"/>
                <a:stretch>
                  <a:fillRect l="-20000" r="-41176" b="-3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98144" y="2078723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144" y="2078723"/>
                <a:ext cx="255464" cy="369332"/>
              </a:xfrm>
              <a:prstGeom prst="rect">
                <a:avLst/>
              </a:prstGeom>
              <a:blipFill>
                <a:blip r:embed="rId6"/>
                <a:stretch>
                  <a:fillRect l="-42857" r="-33333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58817" y="2044534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817" y="2044534"/>
                <a:ext cx="255464" cy="369332"/>
              </a:xfrm>
              <a:prstGeom prst="rect">
                <a:avLst/>
              </a:prstGeom>
              <a:blipFill>
                <a:blip r:embed="rId7"/>
                <a:stretch>
                  <a:fillRect l="-42857" r="-166667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65117" y="2078723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17" y="2078723"/>
                <a:ext cx="255464" cy="369332"/>
              </a:xfrm>
              <a:prstGeom prst="rect">
                <a:avLst/>
              </a:prstGeom>
              <a:blipFill>
                <a:blip r:embed="rId8"/>
                <a:stretch>
                  <a:fillRect l="-11905" r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0834" y="3485630"/>
                <a:ext cx="833603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54940">
                  <a:lnSpc>
                    <a:spcPct val="120000"/>
                  </a:lnSpc>
                  <a:spcBef>
                    <a:spcPts val="309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the number of susceptible individuals</a:t>
                </a:r>
                <a:r>
                  <a:rPr lang="en-US" altLang="ko-KR" sz="2000" spc="15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spc="5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who become </a:t>
                </a:r>
                <a:endPara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12725">
                  <a:lnSpc>
                    <a:spcPct val="120000"/>
                  </a:lnSpc>
                  <a:spcBef>
                    <a:spcPts val="229"/>
                  </a:spcBef>
                  <a:tabLst>
                    <a:tab pos="712470" algn="l"/>
                  </a:tabLst>
                </a:pPr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pre-infectious </a:t>
                </a:r>
                <a:r>
                  <a:rPr lang="en-US" altLang="ko-KR" sz="2000" spc="5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unit</a:t>
                </a:r>
                <a:r>
                  <a:rPr lang="en-US" altLang="ko-KR" sz="2000" spc="-2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  <a:p>
                <a:pPr marL="154940">
                  <a:lnSpc>
                    <a:spcPct val="120000"/>
                  </a:lnSpc>
                  <a:spcBef>
                    <a:spcPts val="309"/>
                  </a:spcBef>
                </a:pPr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- the number of pre-infectious individuals</a:t>
                </a:r>
                <a:r>
                  <a:rPr lang="en-US" altLang="ko-KR" sz="2000" spc="15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spc="5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who become</a:t>
                </a:r>
                <a:endPara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12725">
                  <a:lnSpc>
                    <a:spcPct val="120000"/>
                  </a:lnSpc>
                  <a:spcBef>
                    <a:spcPts val="229"/>
                  </a:spcBef>
                  <a:tabLst>
                    <a:tab pos="712470" algn="l"/>
                  </a:tabLst>
                </a:pPr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infectious </a:t>
                </a:r>
                <a:r>
                  <a:rPr lang="en-US" altLang="ko-KR" sz="2000" spc="5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unit</a:t>
                </a:r>
                <a:r>
                  <a:rPr lang="en-US" altLang="ko-KR" sz="2000" spc="-2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4" y="3485630"/>
                <a:ext cx="8336031" cy="1938992"/>
              </a:xfrm>
              <a:prstGeom prst="rect">
                <a:avLst/>
              </a:prstGeom>
              <a:blipFill>
                <a:blip r:embed="rId9"/>
                <a:stretch>
                  <a:fillRect b="-3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24"/>
          <p:cNvSpPr txBox="1"/>
          <p:nvPr/>
        </p:nvSpPr>
        <p:spPr>
          <a:xfrm>
            <a:off x="299258" y="565880"/>
            <a:ext cx="8703426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215" marR="187325" algn="ctr">
              <a:lnSpc>
                <a:spcPct val="100000"/>
              </a:lnSpc>
              <a:spcBef>
                <a:spcPts val="90"/>
              </a:spcBef>
            </a:pPr>
            <a:r>
              <a:rPr lang="en-US" altLang="ko-KR" sz="3200" spc="-10" dirty="0">
                <a:solidFill>
                  <a:schemeClr val="bg1"/>
                </a:solidFill>
                <a:latin typeface="Arial"/>
                <a:cs typeface="Arial"/>
              </a:rPr>
              <a:t>The rate </a:t>
            </a:r>
            <a:r>
              <a:rPr lang="en-US" altLang="ko-KR" sz="3200" spc="-5" dirty="0">
                <a:solidFill>
                  <a:schemeClr val="bg1"/>
                </a:solidFill>
                <a:latin typeface="Arial"/>
                <a:cs typeface="Arial"/>
              </a:rPr>
              <a:t>of change </a:t>
            </a:r>
            <a:r>
              <a:rPr lang="en-US" altLang="ko-KR" sz="3200" spc="-10" dirty="0">
                <a:solidFill>
                  <a:schemeClr val="bg1"/>
                </a:solidFill>
                <a:latin typeface="Arial"/>
                <a:cs typeface="Arial"/>
              </a:rPr>
              <a:t>in the </a:t>
            </a:r>
            <a:r>
              <a:rPr lang="en-US" altLang="ko-KR" sz="3200" spc="-5" dirty="0">
                <a:solidFill>
                  <a:schemeClr val="bg1"/>
                </a:solidFill>
                <a:latin typeface="Arial"/>
                <a:cs typeface="Arial"/>
              </a:rPr>
              <a:t>number of  </a:t>
            </a:r>
          </a:p>
          <a:p>
            <a:pPr marL="196215" marR="187325" algn="ctr">
              <a:lnSpc>
                <a:spcPct val="100000"/>
              </a:lnSpc>
              <a:spcBef>
                <a:spcPts val="90"/>
              </a:spcBef>
            </a:pPr>
            <a:r>
              <a:rPr lang="en-US" altLang="ko-KR" sz="3200" spc="-5" dirty="0">
                <a:solidFill>
                  <a:schemeClr val="bg1"/>
                </a:solidFill>
                <a:latin typeface="Arial"/>
                <a:cs typeface="Arial"/>
              </a:rPr>
              <a:t>Pre-infectious</a:t>
            </a:r>
            <a:r>
              <a:rPr lang="en-US" altLang="ko-KR" sz="3200" spc="-10" dirty="0">
                <a:solidFill>
                  <a:schemeClr val="bg1"/>
                </a:solidFill>
                <a:latin typeface="Arial"/>
                <a:cs typeface="Arial"/>
              </a:rPr>
              <a:t> individuals over</a:t>
            </a:r>
            <a:r>
              <a:rPr lang="en-US" altLang="ko-KR" sz="32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3200" spc="-1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endParaRPr lang="en-US" altLang="ko-KR"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405554" y="5459251"/>
                <a:ext cx="22808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ar-A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𝜆</m:t>
                    </m:r>
                    <m:d>
                      <m:dPr>
                        <m:ctrlPr>
                          <a:rPr lang="ar-AE" altLang="ko-K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ko-KR" alt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e>
                    </m:d>
                    <m:r>
                      <a:rPr lang="ko-KR" altLang="ar-A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𝑆</m:t>
                    </m:r>
                    <m:d>
                      <m:dPr>
                        <m:ctrlPr>
                          <a:rPr lang="ar-AE" altLang="ko-K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ko-KR" alt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20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𝑓𝐸</m:t>
                    </m:r>
                    <m:d>
                      <m:dPr>
                        <m:ctrlPr>
                          <a:rPr lang="ar-AE" altLang="ko-K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ko-KR" alt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e>
                    </m:d>
                  </m:oMath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554" y="5459251"/>
                <a:ext cx="2280881" cy="400110"/>
              </a:xfrm>
              <a:prstGeom prst="rect">
                <a:avLst/>
              </a:prstGeom>
              <a:blipFill>
                <a:blip r:embed="rId10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82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96962" y="2095302"/>
            <a:ext cx="1425331" cy="501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07689" y="2108195"/>
            <a:ext cx="1612588" cy="501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92559" y="2108194"/>
            <a:ext cx="1782009" cy="501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251794" y="2195543"/>
            <a:ext cx="355895" cy="2630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248378" y="2201876"/>
            <a:ext cx="355895" cy="2630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307164" y="2174052"/>
            <a:ext cx="355895" cy="2630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65076" y="2095301"/>
            <a:ext cx="1612588" cy="501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0867" y="2148733"/>
                <a:ext cx="255464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867" y="2148733"/>
                <a:ext cx="255464" cy="369332"/>
              </a:xfrm>
              <a:prstGeom prst="rect">
                <a:avLst/>
              </a:prstGeom>
              <a:blipFill>
                <a:blip r:embed="rId2"/>
                <a:stretch>
                  <a:fillRect l="-42857" r="-169048" b="-377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58519" y="2148733"/>
                <a:ext cx="255464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19" y="2148733"/>
                <a:ext cx="255464" cy="369332"/>
              </a:xfrm>
              <a:prstGeom prst="rect">
                <a:avLst/>
              </a:prstGeom>
              <a:blipFill>
                <a:blip r:embed="rId3"/>
                <a:stretch>
                  <a:fillRect l="-40476" r="-185714" b="-377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7270" y="2148733"/>
                <a:ext cx="255464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270" y="2148733"/>
                <a:ext cx="255464" cy="369332"/>
              </a:xfrm>
              <a:prstGeom prst="rect">
                <a:avLst/>
              </a:prstGeom>
              <a:blipFill>
                <a:blip r:embed="rId4"/>
                <a:stretch>
                  <a:fillRect l="-42857" r="-152381" b="-377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324491" y="2161155"/>
                <a:ext cx="518144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491" y="2161155"/>
                <a:ext cx="518144" cy="369332"/>
              </a:xfrm>
              <a:prstGeom prst="rect">
                <a:avLst/>
              </a:prstGeom>
              <a:blipFill>
                <a:blip r:embed="rId5"/>
                <a:stretch>
                  <a:fillRect l="-21176" r="-40000" b="-3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02217" y="1760158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17" y="1760158"/>
                <a:ext cx="255464" cy="369332"/>
              </a:xfrm>
              <a:prstGeom prst="rect">
                <a:avLst/>
              </a:prstGeom>
              <a:blipFill>
                <a:blip r:embed="rId6"/>
                <a:stretch>
                  <a:fillRect l="-42857" r="-33333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62890" y="1725969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90" y="1725969"/>
                <a:ext cx="255464" cy="369332"/>
              </a:xfrm>
              <a:prstGeom prst="rect">
                <a:avLst/>
              </a:prstGeom>
              <a:blipFill>
                <a:blip r:embed="rId7"/>
                <a:stretch>
                  <a:fillRect l="-42857" r="-166667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69190" y="1760158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90" y="1760158"/>
                <a:ext cx="255464" cy="369332"/>
              </a:xfrm>
              <a:prstGeom prst="rect">
                <a:avLst/>
              </a:prstGeom>
              <a:blipFill>
                <a:blip r:embed="rId8"/>
                <a:stretch>
                  <a:fillRect l="-11905" r="-4762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2162890" y="2989205"/>
                <a:ext cx="4572000" cy="29059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30"/>
                  </a:spcBef>
                  <a:buClr>
                    <a:srgbClr val="FFCC00"/>
                  </a:buClr>
                  <a:buSzPct val="71428"/>
                  <a:tabLst>
                    <a:tab pos="1054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𝑑𝑆</m:t>
                          </m:r>
                          <m: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num>
                        <m:den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𝑑𝑡</m:t>
                          </m:r>
                        </m:den>
                      </m:f>
                      <m:r>
                        <a:rPr lang="ar-AE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=−</m:t>
                      </m:r>
                      <m:r>
                        <a:rPr lang="ko-KR" altLang="ar-A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𝜆</m:t>
                      </m:r>
                      <m:d>
                        <m:dPr>
                          <m:ctrlP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  <m:r>
                        <a:rPr lang="ko-KR" altLang="ar-A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𝑆</m:t>
                      </m:r>
                      <m:d>
                        <m:dPr>
                          <m:ctrlP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130"/>
                  </a:spcBef>
                  <a:buClr>
                    <a:srgbClr val="FFCC00"/>
                  </a:buClr>
                  <a:buSzPct val="71428"/>
                  <a:tabLst>
                    <a:tab pos="1054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            </m:t>
                      </m:r>
                      <m:f>
                        <m:fPr>
                          <m:ctrlP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𝐸</m:t>
                          </m:r>
                          <m: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num>
                        <m:den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𝑑𝑡</m:t>
                          </m:r>
                        </m:den>
                      </m:f>
                      <m:r>
                        <a:rPr lang="ar-AE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ko-KR" altLang="ar-A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𝜆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𝑆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𝑡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)−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𝑓𝐸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𝑡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130"/>
                  </a:spcBef>
                  <a:buClr>
                    <a:srgbClr val="FFCC00"/>
                  </a:buClr>
                  <a:buSzPct val="71428"/>
                  <a:tabLst>
                    <a:tab pos="1054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       </m:t>
                      </m:r>
                      <m:f>
                        <m:fPr>
                          <m:ctrlPr>
                            <a:rPr lang="ar-AE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𝐼</m:t>
                          </m:r>
                          <m: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num>
                        <m:den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𝑑𝑡</m:t>
                          </m:r>
                        </m:den>
                      </m:f>
                      <m:r>
                        <a:rPr lang="ar-AE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𝑓𝐸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−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𝑟𝐼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sz="2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130"/>
                  </a:spcBef>
                  <a:buClr>
                    <a:srgbClr val="FFCC00"/>
                  </a:buClr>
                  <a:buSzPct val="71428"/>
                  <a:tabLst>
                    <a:tab pos="10541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                     </m:t>
                      </m:r>
                      <m:f>
                        <m:fPr>
                          <m:ctrlP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𝑅</m:t>
                          </m:r>
                          <m: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num>
                        <m:den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𝑑𝑡</m:t>
                          </m:r>
                        </m:den>
                      </m:f>
                      <m:r>
                        <a:rPr lang="ar-AE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𝑟𝐼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90" y="2989205"/>
                <a:ext cx="4572000" cy="29059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24"/>
          <p:cNvSpPr txBox="1"/>
          <p:nvPr/>
        </p:nvSpPr>
        <p:spPr>
          <a:xfrm>
            <a:off x="299258" y="565880"/>
            <a:ext cx="870342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215" marR="187325" algn="ctr">
              <a:lnSpc>
                <a:spcPct val="100000"/>
              </a:lnSpc>
              <a:spcBef>
                <a:spcPts val="90"/>
              </a:spcBef>
            </a:pPr>
            <a:r>
              <a:rPr lang="en-US" altLang="ko-KR" sz="3200" spc="-10" dirty="0">
                <a:solidFill>
                  <a:schemeClr val="bg1"/>
                </a:solidFill>
                <a:latin typeface="Arial"/>
                <a:cs typeface="Arial"/>
              </a:rPr>
              <a:t>Differential equations for measles model</a:t>
            </a:r>
            <a:endParaRPr lang="en-US" altLang="ko-KR"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79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4"/>
          <p:cNvSpPr txBox="1"/>
          <p:nvPr/>
        </p:nvSpPr>
        <p:spPr>
          <a:xfrm>
            <a:off x="299258" y="565880"/>
            <a:ext cx="870342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215" marR="187325" algn="ctr">
              <a:lnSpc>
                <a:spcPct val="100000"/>
              </a:lnSpc>
              <a:spcBef>
                <a:spcPts val="90"/>
              </a:spcBef>
            </a:pPr>
            <a:r>
              <a:rPr lang="en-US" altLang="ko-KR" sz="3200" spc="-10" dirty="0">
                <a:solidFill>
                  <a:schemeClr val="bg1"/>
                </a:solidFill>
                <a:latin typeface="Arial"/>
                <a:cs typeface="Arial"/>
              </a:rPr>
              <a:t>Hookworm</a:t>
            </a:r>
            <a:endParaRPr lang="en-US" altLang="ko-KR"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7500" y="1508347"/>
            <a:ext cx="1928292" cy="8749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Susceptible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549892" y="1668124"/>
            <a:ext cx="970302" cy="2630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74105" y="1491871"/>
                <a:ext cx="2554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105" y="1491871"/>
                <a:ext cx="255464" cy="307777"/>
              </a:xfrm>
              <a:prstGeom prst="rect">
                <a:avLst/>
              </a:prstGeom>
              <a:blipFill>
                <a:blip r:embed="rId2"/>
                <a:stretch>
                  <a:fillRect l="-14286" r="-14286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34135" y="1350793"/>
                <a:ext cx="57706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135" y="1350793"/>
                <a:ext cx="577067" cy="307777"/>
              </a:xfrm>
              <a:prstGeom prst="rect">
                <a:avLst/>
              </a:prstGeom>
              <a:blipFill>
                <a:blip r:embed="rId3"/>
                <a:stretch>
                  <a:fillRect l="-5319" r="-10638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3654294" y="1491418"/>
            <a:ext cx="1928292" cy="8749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Infected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21088" y="1491417"/>
            <a:ext cx="1928292" cy="8749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Recovered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716686" y="1814294"/>
            <a:ext cx="970302" cy="2630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2518633" y="1941215"/>
            <a:ext cx="970302" cy="2630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94936" y="2138742"/>
                <a:ext cx="2554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936" y="2138742"/>
                <a:ext cx="255464" cy="307777"/>
              </a:xfrm>
              <a:prstGeom prst="rect">
                <a:avLst/>
              </a:prstGeom>
              <a:blipFill>
                <a:blip r:embed="rId4"/>
                <a:stretch>
                  <a:fillRect l="-16667" r="-9524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63112" y="1612666"/>
                <a:ext cx="577067" cy="3077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112" y="1612666"/>
                <a:ext cx="577067" cy="307777"/>
              </a:xfrm>
              <a:prstGeom prst="rect">
                <a:avLst/>
              </a:prstGeom>
              <a:blipFill>
                <a:blip r:embed="rId5"/>
                <a:stretch>
                  <a:fillRect l="-5319" r="-10638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29906" y="1606893"/>
                <a:ext cx="577067" cy="3077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906" y="1606893"/>
                <a:ext cx="577067" cy="307777"/>
              </a:xfrm>
              <a:prstGeom prst="rect">
                <a:avLst/>
              </a:prstGeom>
              <a:blipFill>
                <a:blip r:embed="rId6"/>
                <a:stretch>
                  <a:fillRect l="-1053" r="-7368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496700" y="1606893"/>
                <a:ext cx="577067" cy="3077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00" y="1606893"/>
                <a:ext cx="577067" cy="307777"/>
              </a:xfrm>
              <a:prstGeom prst="rect">
                <a:avLst/>
              </a:prstGeom>
              <a:blipFill>
                <a:blip r:embed="rId7"/>
                <a:stretch>
                  <a:fillRect l="-8511" r="-1383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20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4"/>
          <p:cNvSpPr txBox="1"/>
          <p:nvPr/>
        </p:nvSpPr>
        <p:spPr>
          <a:xfrm>
            <a:off x="299258" y="565880"/>
            <a:ext cx="870342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Arial" panose="020B0604020202020204" pitchFamily="34" charset="0"/>
              </a:rPr>
              <a:t>Haemophilus</a:t>
            </a:r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</a:rPr>
              <a:t> Influenza type B (</a:t>
            </a:r>
            <a:r>
              <a:rPr lang="en-US" altLang="ko-KR" sz="3200" dirty="0" err="1">
                <a:solidFill>
                  <a:schemeClr val="bg1"/>
                </a:solidFill>
                <a:latin typeface="Arial" panose="020B0604020202020204" pitchFamily="34" charset="0"/>
              </a:rPr>
              <a:t>HiB</a:t>
            </a:r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4764" y="3196071"/>
            <a:ext cx="1928292" cy="8749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Susceptible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931369" y="3196071"/>
                <a:ext cx="2554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69" y="3196071"/>
                <a:ext cx="255464" cy="307777"/>
              </a:xfrm>
              <a:prstGeom prst="rect">
                <a:avLst/>
              </a:prstGeom>
              <a:blipFill>
                <a:blip r:embed="rId2"/>
                <a:stretch>
                  <a:fillRect l="-16667" r="-11905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/>
          <p:cNvSpPr/>
          <p:nvPr/>
        </p:nvSpPr>
        <p:spPr>
          <a:xfrm>
            <a:off x="3511558" y="3179142"/>
            <a:ext cx="1928292" cy="8749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Carrier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78352" y="3179141"/>
            <a:ext cx="1928292" cy="8749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Recovered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5573950" y="3502018"/>
            <a:ext cx="970302" cy="2630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20376" y="3300390"/>
                <a:ext cx="577067" cy="3077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76" y="3300390"/>
                <a:ext cx="577067" cy="307777"/>
              </a:xfrm>
              <a:prstGeom prst="rect">
                <a:avLst/>
              </a:prstGeom>
              <a:blipFill>
                <a:blip r:embed="rId3"/>
                <a:stretch>
                  <a:fillRect l="-4211" r="-9474" b="-37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87170" y="3294617"/>
                <a:ext cx="577067" cy="3077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170" y="3294617"/>
                <a:ext cx="577067" cy="307777"/>
              </a:xfrm>
              <a:prstGeom prst="rect">
                <a:avLst/>
              </a:prstGeom>
              <a:blipFill>
                <a:blip r:embed="rId4"/>
                <a:stretch>
                  <a:fillRect l="-7368" r="-11579" b="-37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353964" y="3294617"/>
                <a:ext cx="577067" cy="3077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964" y="3294617"/>
                <a:ext cx="577067" cy="307777"/>
              </a:xfrm>
              <a:prstGeom prst="rect">
                <a:avLst/>
              </a:prstGeom>
              <a:blipFill>
                <a:blip r:embed="rId5"/>
                <a:stretch>
                  <a:fillRect l="-7368" r="-12632" b="-37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/>
          <p:cNvSpPr/>
          <p:nvPr/>
        </p:nvSpPr>
        <p:spPr>
          <a:xfrm>
            <a:off x="3511557" y="1429256"/>
            <a:ext cx="1928292" cy="8749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Diseased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오른쪽 화살표 28"/>
          <p:cNvSpPr/>
          <p:nvPr/>
        </p:nvSpPr>
        <p:spPr>
          <a:xfrm rot="16200000">
            <a:off x="4129190" y="2610147"/>
            <a:ext cx="693025" cy="2630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오른쪽 화살표 29"/>
          <p:cNvSpPr/>
          <p:nvPr/>
        </p:nvSpPr>
        <p:spPr>
          <a:xfrm rot="1848854">
            <a:off x="5424647" y="2263634"/>
            <a:ext cx="2357082" cy="2630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187168" y="1506781"/>
                <a:ext cx="577067" cy="3077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168" y="1506781"/>
                <a:ext cx="577067" cy="307777"/>
              </a:xfrm>
              <a:prstGeom prst="rect">
                <a:avLst/>
              </a:prstGeom>
              <a:blipFill>
                <a:blip r:embed="rId6"/>
                <a:stretch>
                  <a:fillRect l="-9474" r="-13684" b="-37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07226" y="2542613"/>
                <a:ext cx="2554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26" y="2542613"/>
                <a:ext cx="255464" cy="307777"/>
              </a:xfrm>
              <a:prstGeom prst="rect">
                <a:avLst/>
              </a:prstGeom>
              <a:blipFill>
                <a:blip r:embed="rId7"/>
                <a:stretch>
                  <a:fillRect l="-26190" r="-21429" b="-37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575650" y="1879474"/>
                <a:ext cx="2554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650" y="1879474"/>
                <a:ext cx="255464" cy="307777"/>
              </a:xfrm>
              <a:prstGeom prst="rect">
                <a:avLst/>
              </a:prstGeom>
              <a:blipFill>
                <a:blip r:embed="rId8"/>
                <a:stretch>
                  <a:fillRect l="-16667" r="-11905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오른쪽 화살표 33"/>
          <p:cNvSpPr/>
          <p:nvPr/>
        </p:nvSpPr>
        <p:spPr>
          <a:xfrm>
            <a:off x="2414888" y="3359513"/>
            <a:ext cx="970302" cy="2630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599131" y="3042182"/>
                <a:ext cx="57706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31" y="3042182"/>
                <a:ext cx="577067" cy="307777"/>
              </a:xfrm>
              <a:prstGeom prst="rect">
                <a:avLst/>
              </a:prstGeom>
              <a:blipFill>
                <a:blip r:embed="rId9"/>
                <a:stretch>
                  <a:fillRect l="-5263" r="-9474" b="-37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오른쪽 화살표 35"/>
          <p:cNvSpPr/>
          <p:nvPr/>
        </p:nvSpPr>
        <p:spPr>
          <a:xfrm rot="10800000">
            <a:off x="2383629" y="3632604"/>
            <a:ext cx="970302" cy="2630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59932" y="3830131"/>
                <a:ext cx="2554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32" y="3830131"/>
                <a:ext cx="255464" cy="307777"/>
              </a:xfrm>
              <a:prstGeom prst="rect">
                <a:avLst/>
              </a:prstGeom>
              <a:blipFill>
                <a:blip r:embed="rId10"/>
                <a:stretch>
                  <a:fillRect l="-16667" r="-9524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88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7207" y="1841989"/>
            <a:ext cx="54947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to predict the 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</a:t>
            </a:r>
            <a:r>
              <a:rPr lang="en-US" altLang="ko-K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susceptibles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at time t, given a set of differential equations which describe the rate of change over time.</a:t>
            </a:r>
          </a:p>
          <a:p>
            <a:pPr>
              <a:lnSpc>
                <a:spcPct val="120000"/>
              </a:lnSpc>
            </a:pPr>
            <a:r>
              <a:rPr lang="en-US" altLang="ko-KR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ko-KR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difference equations, we </a:t>
            </a:r>
            <a:r>
              <a:rPr lang="en-US" altLang="ko-KR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</a:t>
            </a:r>
            <a:r>
              <a:rPr lang="en-US" altLang="ko-KR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solve </a:t>
            </a:r>
            <a:r>
              <a:rPr lang="en-US" altLang="ko-KR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altLang="ko-KR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equations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pc="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4"/>
          <p:cNvSpPr txBox="1"/>
          <p:nvPr/>
        </p:nvSpPr>
        <p:spPr>
          <a:xfrm>
            <a:off x="299258" y="565880"/>
            <a:ext cx="870342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215" marR="187325" algn="ctr">
              <a:lnSpc>
                <a:spcPct val="100000"/>
              </a:lnSpc>
              <a:spcBef>
                <a:spcPts val="90"/>
              </a:spcBef>
            </a:pPr>
            <a:r>
              <a:rPr lang="en-US" altLang="ko-KR" sz="3200" spc="-10" dirty="0">
                <a:solidFill>
                  <a:schemeClr val="bg1"/>
                </a:solidFill>
                <a:latin typeface="Arial"/>
                <a:cs typeface="Arial"/>
              </a:rPr>
              <a:t>Solving differential equations</a:t>
            </a:r>
            <a:endParaRPr lang="en-US" altLang="ko-KR"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35306" y="1498711"/>
                <a:ext cx="2491901" cy="234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130"/>
                  </a:spcBef>
                  <a:buClr>
                    <a:srgbClr val="FFCC00"/>
                  </a:buClr>
                  <a:buSzPct val="71428"/>
                  <a:tabLst>
                    <a:tab pos="10541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ko-K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ko-KR" altLang="ar-A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𝑑𝑆</m:t>
                          </m:r>
                          <m:r>
                            <a:rPr lang="ar-AE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ko-KR" altLang="ar-A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ar-AE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num>
                        <m:den>
                          <m:r>
                            <a:rPr lang="ko-KR" altLang="ar-A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𝑑𝑡</m:t>
                          </m:r>
                        </m:den>
                      </m:f>
                      <m:r>
                        <a:rPr lang="ar-AE" altLang="ko-K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=−</m:t>
                      </m:r>
                      <m:r>
                        <a:rPr lang="ko-KR" altLang="ar-AE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𝜆</m:t>
                      </m:r>
                      <m:d>
                        <m:dPr>
                          <m:ctrlPr>
                            <a:rPr lang="ar-AE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ko-KR" altLang="ar-A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  <m:r>
                        <a:rPr lang="ko-KR" altLang="ar-AE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𝑆</m:t>
                      </m:r>
                      <m:d>
                        <m:dPr>
                          <m:ctrlPr>
                            <a:rPr lang="ar-AE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ko-KR" altLang="ar-A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  <a:spcBef>
                    <a:spcPts val="130"/>
                  </a:spcBef>
                  <a:buClr>
                    <a:srgbClr val="FFCC00"/>
                  </a:buClr>
                  <a:buSzPct val="71428"/>
                  <a:tabLst>
                    <a:tab pos="10541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ko-KR" altLang="ar-A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  <m:r>
                            <a:rPr lang="en-US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𝐸</m:t>
                          </m:r>
                          <m:r>
                            <a:rPr lang="ar-AE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ko-KR" altLang="ar-A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ar-AE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num>
                        <m:den>
                          <m:r>
                            <a:rPr lang="ko-KR" altLang="ar-A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𝑑𝑡</m:t>
                          </m:r>
                        </m:den>
                      </m:f>
                      <m:r>
                        <a:rPr lang="ar-AE" altLang="ko-K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ko-KR" altLang="ar-AE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𝜆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  <m:r>
                        <a:rPr lang="en-US" altLang="ko-K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𝑆</m:t>
                      </m:r>
                      <m:r>
                        <a:rPr lang="en-US" altLang="ko-K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altLang="ko-K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𝑡</m:t>
                      </m:r>
                      <m:r>
                        <a:rPr lang="en-US" altLang="ko-K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)−</m:t>
                      </m:r>
                      <m:r>
                        <a:rPr lang="en-US" altLang="ko-K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𝑓𝐸</m:t>
                      </m:r>
                      <m:r>
                        <a:rPr lang="en-US" altLang="ko-K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altLang="ko-K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𝑡</m:t>
                      </m:r>
                      <m:r>
                        <a:rPr lang="en-US" altLang="ko-K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  <a:spcBef>
                    <a:spcPts val="130"/>
                  </a:spcBef>
                  <a:buClr>
                    <a:srgbClr val="FFCC00"/>
                  </a:buClr>
                  <a:buSzPct val="71428"/>
                  <a:tabLst>
                    <a:tab pos="10541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ko-K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ko-KR" altLang="ar-A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  <m:r>
                            <a:rPr lang="en-US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𝐼</m:t>
                          </m:r>
                          <m:r>
                            <a:rPr lang="ar-AE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ko-KR" altLang="ar-A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ar-AE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num>
                        <m:den>
                          <m:r>
                            <a:rPr lang="ko-KR" altLang="ar-A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𝑑𝑡</m:t>
                          </m:r>
                        </m:den>
                      </m:f>
                      <m:r>
                        <a:rPr lang="ar-AE" altLang="ko-K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altLang="ko-K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𝑓𝐸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  <m:r>
                        <a:rPr lang="en-US" altLang="ko-K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−</m:t>
                      </m:r>
                      <m:r>
                        <a:rPr lang="en-US" altLang="ko-K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𝑟𝐼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sz="16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  <a:spcBef>
                    <a:spcPts val="130"/>
                  </a:spcBef>
                  <a:buClr>
                    <a:srgbClr val="FFCC00"/>
                  </a:buClr>
                  <a:buSzPct val="71428"/>
                  <a:tabLst>
                    <a:tab pos="10541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ko-KR" altLang="ar-A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  <m:r>
                            <a:rPr lang="en-US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𝑅</m:t>
                          </m:r>
                          <m:r>
                            <a:rPr lang="ar-AE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ko-KR" altLang="ar-A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ar-AE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num>
                        <m:den>
                          <m:r>
                            <a:rPr lang="ko-KR" altLang="ar-A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𝑑𝑡</m:t>
                          </m:r>
                        </m:den>
                      </m:f>
                      <m:r>
                        <a:rPr lang="ar-AE" altLang="ko-K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altLang="ko-K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𝑟𝐼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06" y="1498711"/>
                <a:ext cx="2491901" cy="2343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299258" y="4137731"/>
            <a:ext cx="8394054" cy="1779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220"/>
              </a:spcBef>
              <a:buClr>
                <a:schemeClr val="tx1"/>
              </a:buClr>
              <a:buSzPct val="70588"/>
              <a:buFont typeface="Arial" panose="020B0604020202020204" pitchFamily="34" charset="0"/>
              <a:buChar char="•"/>
              <a:tabLst>
                <a:tab pos="118110" algn="l"/>
              </a:tabLst>
            </a:pPr>
            <a:r>
              <a:rPr lang="en-US" altLang="ko-KR" spc="-5" dirty="0">
                <a:solidFill>
                  <a:schemeClr val="bg1"/>
                </a:solidFill>
                <a:latin typeface="Arial"/>
                <a:cs typeface="Arial"/>
              </a:rPr>
              <a:t>There are only </a:t>
            </a:r>
            <a:r>
              <a:rPr lang="en-US" altLang="ko-KR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lang="en-US" altLang="ko-KR" spc="-5" dirty="0">
                <a:solidFill>
                  <a:schemeClr val="bg1"/>
                </a:solidFill>
                <a:latin typeface="Arial"/>
                <a:cs typeface="Arial"/>
              </a:rPr>
              <a:t>few, simple cases where we  can write </a:t>
            </a:r>
            <a:r>
              <a:rPr lang="en-US" altLang="ko-KR" spc="-10" dirty="0">
                <a:solidFill>
                  <a:schemeClr val="bg1"/>
                </a:solidFill>
                <a:latin typeface="Arial"/>
                <a:cs typeface="Arial"/>
              </a:rPr>
              <a:t>down </a:t>
            </a:r>
            <a:r>
              <a:rPr lang="en-US" altLang="ko-KR" spc="-5" dirty="0">
                <a:solidFill>
                  <a:schemeClr val="bg1"/>
                </a:solidFill>
                <a:latin typeface="Arial"/>
                <a:cs typeface="Arial"/>
              </a:rPr>
              <a:t>the solution </a:t>
            </a:r>
            <a:r>
              <a:rPr lang="en-US" altLang="ko-KR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lang="en-US" altLang="ko-KR" spc="-5" dirty="0">
                <a:solidFill>
                  <a:schemeClr val="bg1"/>
                </a:solidFill>
                <a:latin typeface="Arial"/>
                <a:cs typeface="Arial"/>
              </a:rPr>
              <a:t>these</a:t>
            </a:r>
            <a:r>
              <a:rPr lang="en-US" altLang="ko-KR" spc="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pc="-10" dirty="0">
                <a:solidFill>
                  <a:schemeClr val="bg1"/>
                </a:solidFill>
                <a:latin typeface="Arial"/>
                <a:cs typeface="Arial"/>
              </a:rPr>
              <a:t>equations, </a:t>
            </a:r>
            <a:r>
              <a:rPr lang="en-US" altLang="ko-KR" spc="5" dirty="0">
                <a:solidFill>
                  <a:schemeClr val="bg1"/>
                </a:solidFill>
                <a:latin typeface="Arial"/>
                <a:cs typeface="Arial"/>
              </a:rPr>
              <a:t>called solving the </a:t>
            </a:r>
            <a:r>
              <a:rPr lang="en-US" altLang="ko-KR" spc="10" dirty="0">
                <a:solidFill>
                  <a:schemeClr val="bg1"/>
                </a:solidFill>
                <a:latin typeface="Arial"/>
                <a:cs typeface="Arial"/>
              </a:rPr>
              <a:t>equations</a:t>
            </a:r>
            <a:r>
              <a:rPr lang="en-US" altLang="ko-KR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pc="5" dirty="0">
                <a:solidFill>
                  <a:schemeClr val="bg1"/>
                </a:solidFill>
                <a:latin typeface="Arial"/>
                <a:cs typeface="Arial"/>
              </a:rPr>
              <a:t>analytically.</a:t>
            </a:r>
            <a:endParaRPr lang="en-US" altLang="ko-KR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220"/>
              </a:spcBef>
              <a:buClr>
                <a:schemeClr val="tx1"/>
              </a:buClr>
              <a:buSzPct val="70588"/>
              <a:buFont typeface="Arial" panose="020B0604020202020204" pitchFamily="34" charset="0"/>
              <a:buChar char="•"/>
              <a:tabLst>
                <a:tab pos="118110" algn="l"/>
              </a:tabLst>
            </a:pPr>
            <a:r>
              <a:rPr lang="en-US" altLang="ko-KR" spc="-5" dirty="0">
                <a:solidFill>
                  <a:schemeClr val="bg1"/>
                </a:solidFill>
                <a:latin typeface="Arial"/>
                <a:cs typeface="Arial"/>
              </a:rPr>
              <a:t>For the rest we solve them </a:t>
            </a:r>
            <a:r>
              <a:rPr lang="en-US" altLang="ko-KR" spc="-10" dirty="0">
                <a:solidFill>
                  <a:schemeClr val="bg1"/>
                </a:solidFill>
                <a:latin typeface="Arial"/>
                <a:cs typeface="Arial"/>
              </a:rPr>
              <a:t>numerically</a:t>
            </a:r>
            <a:r>
              <a:rPr lang="en-US" altLang="ko-KR" spc="-5" dirty="0">
                <a:solidFill>
                  <a:schemeClr val="bg1"/>
                </a:solidFill>
                <a:latin typeface="Arial"/>
                <a:cs typeface="Arial"/>
              </a:rPr>
              <a:t>, which </a:t>
            </a:r>
            <a:r>
              <a:rPr lang="en-US" altLang="ko-KR" spc="5" dirty="0">
                <a:solidFill>
                  <a:schemeClr val="bg1"/>
                </a:solidFill>
                <a:latin typeface="Arial"/>
                <a:cs typeface="Arial"/>
              </a:rPr>
              <a:t>converts the differential </a:t>
            </a:r>
            <a:r>
              <a:rPr lang="en-US" altLang="ko-KR" spc="10" dirty="0">
                <a:solidFill>
                  <a:schemeClr val="bg1"/>
                </a:solidFill>
                <a:latin typeface="Arial"/>
                <a:cs typeface="Arial"/>
              </a:rPr>
              <a:t>equations back </a:t>
            </a:r>
            <a:r>
              <a:rPr lang="en-US" altLang="ko-KR" spc="5" dirty="0">
                <a:solidFill>
                  <a:schemeClr val="bg1"/>
                </a:solidFill>
                <a:latin typeface="Arial"/>
                <a:cs typeface="Arial"/>
              </a:rPr>
              <a:t>into difference equations (e.g. Euler, </a:t>
            </a:r>
            <a:r>
              <a:rPr lang="en-US" altLang="ko-KR" spc="5" dirty="0" err="1">
                <a:solidFill>
                  <a:schemeClr val="bg1"/>
                </a:solidFill>
                <a:latin typeface="Arial"/>
                <a:cs typeface="Arial"/>
              </a:rPr>
              <a:t>Runge-Kutta</a:t>
            </a:r>
            <a:r>
              <a:rPr lang="en-US" altLang="ko-KR" spc="5" dirty="0">
                <a:solidFill>
                  <a:schemeClr val="bg1"/>
                </a:solidFill>
                <a:latin typeface="Arial"/>
                <a:cs typeface="Arial"/>
              </a:rPr>
              <a:t>), but </a:t>
            </a:r>
            <a:r>
              <a:rPr lang="en-US" altLang="ko-KR" spc="10" dirty="0">
                <a:solidFill>
                  <a:schemeClr val="bg1"/>
                </a:solidFill>
                <a:latin typeface="Arial"/>
                <a:cs typeface="Arial"/>
              </a:rPr>
              <a:t>monitors </a:t>
            </a:r>
            <a:r>
              <a:rPr lang="en-US" altLang="ko-KR" spc="5" dirty="0">
                <a:solidFill>
                  <a:schemeClr val="bg1"/>
                </a:solidFill>
                <a:latin typeface="Arial"/>
                <a:cs typeface="Arial"/>
              </a:rPr>
              <a:t>errors in a tolerance and/or</a:t>
            </a:r>
            <a:r>
              <a:rPr lang="en-US" altLang="ko-KR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pc="5" dirty="0">
                <a:solidFill>
                  <a:schemeClr val="bg1"/>
                </a:solidFill>
                <a:latin typeface="Arial"/>
                <a:cs typeface="Arial"/>
              </a:rPr>
              <a:t>adjusts the results to correct the</a:t>
            </a:r>
            <a:r>
              <a:rPr lang="en-US" altLang="ko-KR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pc="5" dirty="0">
                <a:solidFill>
                  <a:schemeClr val="bg1"/>
                </a:solidFill>
                <a:latin typeface="Arial"/>
                <a:cs typeface="Arial"/>
              </a:rPr>
              <a:t>errors.</a:t>
            </a:r>
          </a:p>
        </p:txBody>
      </p:sp>
    </p:spTree>
    <p:extLst>
      <p:ext uri="{BB962C8B-B14F-4D97-AF65-F5344CB8AC3E}">
        <p14:creationId xmlns:p14="http://schemas.microsoft.com/office/powerpoint/2010/main" val="132327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69475" y="1989944"/>
            <a:ext cx="1425331" cy="501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0202" y="2002837"/>
            <a:ext cx="1612588" cy="501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65072" y="2002836"/>
            <a:ext cx="1782009" cy="501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224307" y="2090185"/>
            <a:ext cx="355895" cy="2630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220891" y="2096518"/>
            <a:ext cx="355895" cy="2630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279677" y="2068694"/>
            <a:ext cx="355895" cy="2630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37589" y="1989943"/>
            <a:ext cx="1612588" cy="501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63380" y="2043375"/>
                <a:ext cx="255464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80" y="2043375"/>
                <a:ext cx="255464" cy="369332"/>
              </a:xfrm>
              <a:prstGeom prst="rect">
                <a:avLst/>
              </a:prstGeom>
              <a:blipFill>
                <a:blip r:embed="rId2"/>
                <a:stretch>
                  <a:fillRect l="-40476" r="-171429" b="-34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31032" y="2043375"/>
                <a:ext cx="255464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032" y="2043375"/>
                <a:ext cx="255464" cy="369332"/>
              </a:xfrm>
              <a:prstGeom prst="rect">
                <a:avLst/>
              </a:prstGeom>
              <a:blipFill>
                <a:blip r:embed="rId3"/>
                <a:stretch>
                  <a:fillRect l="-42857" r="-183333" b="-34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89783" y="2043375"/>
                <a:ext cx="255464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83" y="2043375"/>
                <a:ext cx="255464" cy="369332"/>
              </a:xfrm>
              <a:prstGeom prst="rect">
                <a:avLst/>
              </a:prstGeom>
              <a:blipFill>
                <a:blip r:embed="rId4"/>
                <a:stretch>
                  <a:fillRect l="-40476" r="-154762" b="-34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97004" y="2055797"/>
                <a:ext cx="518144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004" y="2055797"/>
                <a:ext cx="518144" cy="369332"/>
              </a:xfrm>
              <a:prstGeom prst="rect">
                <a:avLst/>
              </a:prstGeom>
              <a:blipFill>
                <a:blip r:embed="rId5"/>
                <a:stretch>
                  <a:fillRect l="-20000" r="-41176" b="-34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74730" y="1654800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730" y="1654800"/>
                <a:ext cx="255464" cy="369332"/>
              </a:xfrm>
              <a:prstGeom prst="rect">
                <a:avLst/>
              </a:prstGeom>
              <a:blipFill>
                <a:blip r:embed="rId6"/>
                <a:stretch>
                  <a:fillRect l="-40476" r="-35714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35403" y="1620611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403" y="1620611"/>
                <a:ext cx="255464" cy="369332"/>
              </a:xfrm>
              <a:prstGeom prst="rect">
                <a:avLst/>
              </a:prstGeom>
              <a:blipFill>
                <a:blip r:embed="rId7"/>
                <a:stretch>
                  <a:fillRect l="-42857" r="-169048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41703" y="1654800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703" y="1654800"/>
                <a:ext cx="255464" cy="369332"/>
              </a:xfrm>
              <a:prstGeom prst="rect">
                <a:avLst/>
              </a:prstGeom>
              <a:blipFill>
                <a:blip r:embed="rId8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24"/>
          <p:cNvSpPr txBox="1"/>
          <p:nvPr/>
        </p:nvSpPr>
        <p:spPr>
          <a:xfrm>
            <a:off x="299258" y="565880"/>
            <a:ext cx="870342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3200" spc="-5" dirty="0">
                <a:solidFill>
                  <a:schemeClr val="bg1"/>
                </a:solidFill>
                <a:latin typeface="Arial"/>
                <a:cs typeface="Arial"/>
              </a:rPr>
              <a:t>Remember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3167435" y="2956464"/>
                <a:ext cx="3174268" cy="2905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30"/>
                  </a:spcBef>
                  <a:buClr>
                    <a:srgbClr val="FFCC00"/>
                  </a:buClr>
                  <a:buSzPct val="71428"/>
                  <a:tabLst>
                    <a:tab pos="10541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𝑑𝑆</m:t>
                          </m:r>
                          <m: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num>
                        <m:den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𝑑𝑡</m:t>
                          </m:r>
                        </m:den>
                      </m:f>
                      <m:r>
                        <a:rPr lang="ar-AE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=−</m:t>
                      </m:r>
                      <m:r>
                        <a:rPr lang="ko-KR" altLang="ar-A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𝜆</m:t>
                      </m:r>
                      <m:d>
                        <m:dPr>
                          <m:ctrlP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  <m:r>
                        <a:rPr lang="ko-KR" altLang="ar-A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𝑆</m:t>
                      </m:r>
                      <m:d>
                        <m:dPr>
                          <m:ctrlP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130"/>
                  </a:spcBef>
                  <a:buClr>
                    <a:srgbClr val="FFCC00"/>
                  </a:buClr>
                  <a:buSzPct val="71428"/>
                  <a:tabLst>
                    <a:tab pos="10541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𝐸</m:t>
                          </m:r>
                          <m: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num>
                        <m:den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𝑑𝑡</m:t>
                          </m:r>
                        </m:den>
                      </m:f>
                      <m:r>
                        <a:rPr lang="ar-AE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ko-KR" altLang="ar-A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𝜆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𝑆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𝑡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)−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𝑓𝐸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𝑡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130"/>
                  </a:spcBef>
                  <a:buClr>
                    <a:srgbClr val="FFCC00"/>
                  </a:buClr>
                  <a:buSzPct val="71428"/>
                  <a:tabLst>
                    <a:tab pos="10541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𝐼</m:t>
                          </m:r>
                          <m: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num>
                        <m:den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𝑑𝑡</m:t>
                          </m:r>
                        </m:den>
                      </m:f>
                      <m:r>
                        <a:rPr lang="ar-AE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𝑓𝐸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−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𝑟𝐼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sz="2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130"/>
                  </a:spcBef>
                  <a:buClr>
                    <a:srgbClr val="FFCC00"/>
                  </a:buClr>
                  <a:buSzPct val="71428"/>
                  <a:tabLst>
                    <a:tab pos="10541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𝑅</m:t>
                          </m:r>
                          <m: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ar-AE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num>
                        <m:den>
                          <m:r>
                            <a:rPr lang="ko-KR" altLang="ar-A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𝑑𝑡</m:t>
                          </m:r>
                        </m:den>
                      </m:f>
                      <m:r>
                        <a:rPr lang="ar-AE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𝑟𝐼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435" y="2956464"/>
                <a:ext cx="3174268" cy="29059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21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960" y="1458072"/>
            <a:ext cx="2461943" cy="2363027"/>
          </a:xfrm>
          <a:prstGeom prst="rect">
            <a:avLst/>
          </a:prstGeom>
        </p:spPr>
      </p:pic>
      <p:sp>
        <p:nvSpPr>
          <p:cNvPr id="5" name="object 24"/>
          <p:cNvSpPr txBox="1"/>
          <p:nvPr/>
        </p:nvSpPr>
        <p:spPr>
          <a:xfrm>
            <a:off x="0" y="565880"/>
            <a:ext cx="900268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</a:rPr>
              <a:t>A1: Derivation of differential equations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175338" y="2130487"/>
                <a:ext cx="6356195" cy="849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241935">
                  <a:lnSpc>
                    <a:spcPct val="150000"/>
                  </a:lnSpc>
                  <a:spcBef>
                    <a:spcPts val="515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𝑑𝑆</m:t>
                        </m:r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𝑑𝑡</m:t>
                        </m:r>
                      </m:den>
                    </m:f>
                    <m:r>
                      <a:rPr lang="en-US" altLang="ko-K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𝑆</m:t>
                        </m:r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𝑡</m:t>
                            </m:r>
                            <m:r>
                              <a:rPr lang="en-US" altLang="ko-K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ko-KR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𝛿</m:t>
                            </m:r>
                            <m:r>
                              <a:rPr lang="en-US" altLang="ko-K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𝑆</m:t>
                        </m:r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num>
                      <m:den>
                        <m:r>
                          <a:rPr lang="ko-KR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 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rial"/>
                    <a:cs typeface="Arial"/>
                  </a:rPr>
                  <a:t>as </a:t>
                </a:r>
                <a:r>
                  <a:rPr lang="en-US" altLang="ko-KR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𝛿</m:t>
                    </m:r>
                    <m:r>
                      <a:rPr lang="en-US" altLang="ko-K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altLang="ko-K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→0</m:t>
                    </m:r>
                  </m:oMath>
                </a14:m>
                <a:endParaRPr lang="en-US" altLang="ko-KR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38" y="2130487"/>
                <a:ext cx="6356195" cy="849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175338" y="3367197"/>
                <a:ext cx="6510081" cy="1314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30"/>
                  </a:spcBef>
                  <a:buClr>
                    <a:srgbClr val="FFCC00"/>
                  </a:buClr>
                  <a:buSzPct val="71428"/>
                  <a:tabLst>
                    <a:tab pos="10541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𝑆</m:t>
                      </m:r>
                      <m:r>
                        <a:rPr lang="en-US" altLang="ko-K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altLang="ko-K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𝑡</m:t>
                      </m:r>
                      <m:r>
                        <a:rPr lang="en-US" altLang="ko-K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ko-KR" altLang="en-U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𝛿</m:t>
                      </m:r>
                      <m:r>
                        <a:rPr lang="en-US" altLang="ko-K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𝑡</m:t>
                      </m:r>
                      <m:r>
                        <a:rPr lang="en-US" altLang="ko-K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 = </m:t>
                      </m:r>
                      <m:r>
                        <a:rPr lang="en-US" altLang="ko-KR" i="1" spc="5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𝑆</m:t>
                      </m:r>
                      <m:r>
                        <a:rPr lang="en-US" altLang="ko-KR" i="1" spc="5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altLang="ko-KR" i="1" spc="5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𝑡</m:t>
                      </m:r>
                      <m:r>
                        <a:rPr lang="en-US" altLang="ko-KR" i="1" spc="5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 − </m:t>
                      </m:r>
                      <m:r>
                        <a:rPr lang="el-GR" altLang="ko-K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𝜆</m:t>
                      </m:r>
                      <m:r>
                        <a:rPr lang="el-GR" altLang="ko-K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altLang="ko-K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𝑡</m:t>
                      </m:r>
                      <m:r>
                        <a:rPr lang="en-US" altLang="ko-K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altLang="ko-K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𝑆</m:t>
                      </m:r>
                      <m:r>
                        <a:rPr lang="en-US" altLang="ko-K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altLang="ko-K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𝑡</m:t>
                      </m:r>
                      <m:r>
                        <a:rPr lang="en-US" altLang="ko-K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ko-KR" altLang="en-U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𝛿</m:t>
                      </m:r>
                      <m:r>
                        <a:rPr lang="en-US" altLang="ko-K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𝑡</m:t>
                      </m:r>
                    </m:oMath>
                  </m:oMathPara>
                </a14:m>
                <a:endParaRPr lang="en-US" altLang="ko-KR" i="1" spc="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30"/>
                  </a:spcBef>
                  <a:buClr>
                    <a:srgbClr val="FFCC00"/>
                  </a:buClr>
                  <a:buSzPct val="71428"/>
                  <a:tabLst>
                    <a:tab pos="10541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ko-KR" alt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𝑑𝑆</m:t>
                          </m:r>
                          <m:r>
                            <a:rPr lang="ar-AE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ko-KR" alt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ar-AE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num>
                        <m:den>
                          <m:r>
                            <a:rPr lang="ko-KR" alt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𝑑𝑡</m:t>
                          </m:r>
                        </m:den>
                      </m:f>
                      <m:r>
                        <a:rPr lang="ar-AE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ar-AE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ko-KR" alt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𝑆</m:t>
                          </m:r>
                          <m:d>
                            <m:dPr>
                              <m:ctrlPr>
                                <a:rPr lang="ar-AE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ko-KR" alt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ar-AE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ko-KR" alt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𝛿</m:t>
                              </m:r>
                              <m:r>
                                <a:rPr lang="ko-KR" alt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</m:e>
                          </m:d>
                          <m:r>
                            <a:rPr lang="ar-AE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r>
                            <a:rPr lang="ko-KR" alt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𝑆</m:t>
                          </m:r>
                          <m:r>
                            <a:rPr lang="ar-AE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ko-KR" alt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ar-AE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num>
                        <m:den>
                          <m:r>
                            <a:rPr lang="ko-KR" alt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𝛿</m:t>
                          </m:r>
                          <m:r>
                            <a:rPr lang="ko-KR" alt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den>
                      </m:f>
                      <m:r>
                        <a:rPr lang="ar-AE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=−</m:t>
                      </m:r>
                      <m:r>
                        <a:rPr lang="ko-KR" altLang="ar-A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𝜆</m:t>
                      </m:r>
                      <m:d>
                        <m:dPr>
                          <m:ctrlPr>
                            <a:rPr lang="ar-AE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ko-KR" alt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  <m:r>
                        <a:rPr lang="ko-KR" altLang="ar-A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𝑆</m:t>
                      </m:r>
                      <m:r>
                        <a:rPr lang="ar-AE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ko-KR" altLang="ar-A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𝑡</m:t>
                      </m:r>
                      <m:r>
                        <m:rPr>
                          <m:nor/>
                        </m:rPr>
                        <a:rPr lang="en-US" altLang="ko-K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  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m:t>as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m:t>  </m:t>
                      </m:r>
                      <m:r>
                        <a:rPr lang="ko-KR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𝛿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𝑡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→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0</m:t>
                      </m:r>
                    </m:oMath>
                  </m:oMathPara>
                </a14:m>
                <a:endParaRPr lang="en-US" altLang="ko-KR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38" y="3367197"/>
                <a:ext cx="6510081" cy="1314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144115" y="4810689"/>
                <a:ext cx="6929368" cy="1299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30"/>
                  </a:spcBef>
                  <a:buClr>
                    <a:schemeClr val="tx1"/>
                  </a:buClr>
                  <a:buSzPct val="71428"/>
                  <a:tabLst>
                    <a:tab pos="105410" algn="l"/>
                  </a:tabLst>
                </a:pPr>
                <a:r>
                  <a:rPr lang="en-US" altLang="ko-KR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:r>
                  <a:rPr lang="en-US" altLang="ko-KR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rate of change in the number of </a:t>
                </a:r>
                <a:r>
                  <a:rPr lang="en-US" altLang="ko-KR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susceptibles</a:t>
                </a:r>
                <a:r>
                  <a:rPr lang="en-US" altLang="ko-KR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time t is</a:t>
                </a:r>
              </a:p>
              <a:p>
                <a:pPr>
                  <a:lnSpc>
                    <a:spcPct val="150000"/>
                  </a:lnSpc>
                  <a:spcBef>
                    <a:spcPts val="130"/>
                  </a:spcBef>
                  <a:buClr>
                    <a:srgbClr val="FFCC00"/>
                  </a:buClr>
                  <a:buSzPct val="71428"/>
                  <a:tabLst>
                    <a:tab pos="1054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ko-KR" alt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𝑑𝑆</m:t>
                          </m:r>
                          <m:r>
                            <a:rPr lang="ar-AE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ko-KR" alt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ar-AE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num>
                        <m:den>
                          <m:r>
                            <a:rPr lang="ko-KR" alt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𝑑𝑡</m:t>
                          </m:r>
                        </m:den>
                      </m:f>
                      <m:r>
                        <a:rPr lang="ar-AE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=−</m:t>
                      </m:r>
                      <m:r>
                        <a:rPr lang="ko-KR" altLang="ar-A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𝜆</m:t>
                      </m:r>
                      <m:d>
                        <m:dPr>
                          <m:ctrlPr>
                            <a:rPr lang="ar-AE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ko-KR" alt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e>
                      </m:d>
                      <m:r>
                        <a:rPr lang="ko-KR" altLang="ar-A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𝑆</m:t>
                      </m:r>
                      <m:r>
                        <a:rPr lang="ar-AE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ko-KR" altLang="ar-A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𝑡</m:t>
                      </m:r>
                      <m:r>
                        <a:rPr lang="ar-AE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15" y="4810689"/>
                <a:ext cx="6929368" cy="1299202"/>
              </a:xfrm>
              <a:prstGeom prst="rect">
                <a:avLst/>
              </a:prstGeom>
              <a:blipFill>
                <a:blip r:embed="rId5"/>
                <a:stretch>
                  <a:fillRect l="-7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02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6824" y="1996694"/>
            <a:ext cx="1425331" cy="501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7551" y="2009587"/>
            <a:ext cx="1612588" cy="501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02421" y="2009586"/>
            <a:ext cx="1782009" cy="501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161656" y="2096935"/>
            <a:ext cx="355895" cy="2630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158240" y="2103268"/>
            <a:ext cx="355895" cy="2630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217026" y="2075444"/>
            <a:ext cx="355895" cy="2630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4938" y="1996693"/>
            <a:ext cx="1612588" cy="501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1757" y="2060868"/>
                <a:ext cx="255464" cy="37268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57" y="2060868"/>
                <a:ext cx="255464" cy="372689"/>
              </a:xfrm>
              <a:prstGeom prst="rect">
                <a:avLst/>
              </a:prstGeom>
              <a:blipFill>
                <a:blip r:embed="rId2"/>
                <a:stretch>
                  <a:fillRect l="-42857" r="-23810"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87333" y="2042113"/>
                <a:ext cx="255464" cy="37268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333" y="2042113"/>
                <a:ext cx="255464" cy="372689"/>
              </a:xfrm>
              <a:prstGeom prst="rect">
                <a:avLst/>
              </a:prstGeom>
              <a:blipFill>
                <a:blip r:embed="rId3"/>
                <a:stretch>
                  <a:fillRect l="-42857" r="-33333"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26599" y="2060868"/>
                <a:ext cx="255464" cy="37268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599" y="2060868"/>
                <a:ext cx="255464" cy="372689"/>
              </a:xfrm>
              <a:prstGeom prst="rect">
                <a:avLst/>
              </a:prstGeom>
              <a:blipFill>
                <a:blip r:embed="rId4"/>
                <a:stretch>
                  <a:fillRect l="-33333" r="-11905"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336734" y="2060867"/>
                <a:ext cx="402751" cy="37268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734" y="2060867"/>
                <a:ext cx="402751" cy="372689"/>
              </a:xfrm>
              <a:prstGeom prst="rect">
                <a:avLst/>
              </a:prstGeom>
              <a:blipFill>
                <a:blip r:embed="rId5"/>
                <a:stretch>
                  <a:fillRect l="-15152" r="-1515"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12079" y="1661550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079" y="1661550"/>
                <a:ext cx="255464" cy="369332"/>
              </a:xfrm>
              <a:prstGeom prst="rect">
                <a:avLst/>
              </a:prstGeom>
              <a:blipFill>
                <a:blip r:embed="rId6"/>
                <a:stretch>
                  <a:fillRect l="-42857" r="-33333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95760" y="1688179"/>
                <a:ext cx="255464" cy="3726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60" y="1688179"/>
                <a:ext cx="255464" cy="372689"/>
              </a:xfrm>
              <a:prstGeom prst="rect">
                <a:avLst/>
              </a:prstGeom>
              <a:blipFill>
                <a:blip r:embed="rId7"/>
                <a:stretch>
                  <a:fillRect l="-42857" r="-28571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79052" y="1661550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052" y="1661550"/>
                <a:ext cx="255464" cy="369332"/>
              </a:xfrm>
              <a:prstGeom prst="rect">
                <a:avLst/>
              </a:prstGeom>
              <a:blipFill>
                <a:blip r:embed="rId8"/>
                <a:stretch>
                  <a:fillRect l="-9524" r="-7143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17551" y="4428886"/>
                <a:ext cx="26451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551" y="4428886"/>
                <a:ext cx="2645147" cy="461665"/>
              </a:xfrm>
              <a:prstGeom prst="rect">
                <a:avLst/>
              </a:prstGeom>
              <a:blipFill>
                <a:blip r:embed="rId9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31269" y="2980717"/>
                <a:ext cx="3252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269" y="2980717"/>
                <a:ext cx="3252557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17551" y="3451393"/>
                <a:ext cx="449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551" y="3451393"/>
                <a:ext cx="4496487" cy="461665"/>
              </a:xfrm>
              <a:prstGeom prst="rect">
                <a:avLst/>
              </a:prstGeom>
              <a:blipFill>
                <a:blip r:embed="rId1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592917" y="3967221"/>
                <a:ext cx="3856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17" y="3967221"/>
                <a:ext cx="3856760" cy="461665"/>
              </a:xfrm>
              <a:prstGeom prst="rect">
                <a:avLst/>
              </a:prstGeom>
              <a:blipFill>
                <a:blip r:embed="rId1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06824" y="5481596"/>
            <a:ext cx="7988164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enabled us to predict the evolution of the epidemic over time.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4"/>
          <p:cNvSpPr txBox="1"/>
          <p:nvPr/>
        </p:nvSpPr>
        <p:spPr>
          <a:xfrm>
            <a:off x="436718" y="565880"/>
            <a:ext cx="818829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equation model of measles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887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76" y="1903621"/>
            <a:ext cx="4853779" cy="2998744"/>
          </a:xfrm>
          <a:prstGeom prst="rect">
            <a:avLst/>
          </a:prstGeom>
        </p:spPr>
      </p:pic>
      <p:sp>
        <p:nvSpPr>
          <p:cNvPr id="4" name="object 24"/>
          <p:cNvSpPr txBox="1"/>
          <p:nvPr/>
        </p:nvSpPr>
        <p:spPr>
          <a:xfrm>
            <a:off x="436718" y="565880"/>
            <a:ext cx="818829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equation model of measles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97281" y="5322473"/>
            <a:ext cx="7618512" cy="797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reliability of models based on difference equations depends on the size of the time step used.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7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446364"/>
                  </p:ext>
                </p:extLst>
              </p:nvPr>
            </p:nvGraphicFramePr>
            <p:xfrm>
              <a:off x="588787" y="1507643"/>
              <a:ext cx="5049272" cy="422035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11779">
                      <a:extLst>
                        <a:ext uri="{9D8B030D-6E8A-4147-A177-3AD203B41FA5}">
                          <a16:colId xmlns:a16="http://schemas.microsoft.com/office/drawing/2014/main" val="3594245402"/>
                        </a:ext>
                      </a:extLst>
                    </a:gridCol>
                    <a:gridCol w="1403740">
                      <a:extLst>
                        <a:ext uri="{9D8B030D-6E8A-4147-A177-3AD203B41FA5}">
                          <a16:colId xmlns:a16="http://schemas.microsoft.com/office/drawing/2014/main" val="1681664805"/>
                        </a:ext>
                      </a:extLst>
                    </a:gridCol>
                    <a:gridCol w="1285241">
                      <a:extLst>
                        <a:ext uri="{9D8B030D-6E8A-4147-A177-3AD203B41FA5}">
                          <a16:colId xmlns:a16="http://schemas.microsoft.com/office/drawing/2014/main" val="1638617687"/>
                        </a:ext>
                      </a:extLst>
                    </a:gridCol>
                    <a:gridCol w="1748512">
                      <a:extLst>
                        <a:ext uri="{9D8B030D-6E8A-4147-A177-3AD203B41FA5}">
                          <a16:colId xmlns:a16="http://schemas.microsoft.com/office/drawing/2014/main" val="38119766"/>
                        </a:ext>
                      </a:extLst>
                    </a:gridCol>
                  </a:tblGrid>
                  <a:tr h="492375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Day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individuals</a:t>
                          </a:r>
                          <a:r>
                            <a:rPr lang="en-US" altLang="ko-KR" sz="1800" baseline="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who are: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126177"/>
                      </a:ext>
                    </a:extLst>
                  </a:tr>
                  <a:tr h="77373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Susceptible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Infectious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Newly infected </a:t>
                          </a:r>
                        </a:p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956557"/>
                      </a:ext>
                    </a:extLst>
                  </a:tr>
                  <a:tr h="492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9.45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24044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4.22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732471"/>
                      </a:ext>
                    </a:extLst>
                  </a:tr>
                  <a:tr h="492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9.14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22381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3.80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510845"/>
                      </a:ext>
                    </a:extLst>
                  </a:tr>
                  <a:tr h="492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9.26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20735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3.56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71613"/>
                      </a:ext>
                    </a:extLst>
                  </a:tr>
                  <a:tr h="492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9.61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19161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3.41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685689"/>
                      </a:ext>
                    </a:extLst>
                  </a:tr>
                  <a:tr h="492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54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10.11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17586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3.30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626783"/>
                      </a:ext>
                    </a:extLst>
                  </a:tr>
                  <a:tr h="492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10.72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16114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3.21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1777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446364"/>
                  </p:ext>
                </p:extLst>
              </p:nvPr>
            </p:nvGraphicFramePr>
            <p:xfrm>
              <a:off x="588787" y="1507643"/>
              <a:ext cx="5049272" cy="422035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11779">
                      <a:extLst>
                        <a:ext uri="{9D8B030D-6E8A-4147-A177-3AD203B41FA5}">
                          <a16:colId xmlns:a16="http://schemas.microsoft.com/office/drawing/2014/main" val="3594245402"/>
                        </a:ext>
                      </a:extLst>
                    </a:gridCol>
                    <a:gridCol w="1403740">
                      <a:extLst>
                        <a:ext uri="{9D8B030D-6E8A-4147-A177-3AD203B41FA5}">
                          <a16:colId xmlns:a16="http://schemas.microsoft.com/office/drawing/2014/main" val="1681664805"/>
                        </a:ext>
                      </a:extLst>
                    </a:gridCol>
                    <a:gridCol w="1285241">
                      <a:extLst>
                        <a:ext uri="{9D8B030D-6E8A-4147-A177-3AD203B41FA5}">
                          <a16:colId xmlns:a16="http://schemas.microsoft.com/office/drawing/2014/main" val="1638617687"/>
                        </a:ext>
                      </a:extLst>
                    </a:gridCol>
                    <a:gridCol w="1748512">
                      <a:extLst>
                        <a:ext uri="{9D8B030D-6E8A-4147-A177-3AD203B41FA5}">
                          <a16:colId xmlns:a16="http://schemas.microsoft.com/office/drawing/2014/main" val="38119766"/>
                        </a:ext>
                      </a:extLst>
                    </a:gridCol>
                  </a:tblGrid>
                  <a:tr h="492375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Day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individuals</a:t>
                          </a:r>
                          <a:r>
                            <a:rPr lang="en-US" altLang="ko-KR" sz="1800" baseline="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who are: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126177"/>
                      </a:ext>
                    </a:extLst>
                  </a:tr>
                  <a:tr h="77373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Susceptible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Infectious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199" t="-64567" r="-697" b="-3858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956557"/>
                      </a:ext>
                    </a:extLst>
                  </a:tr>
                  <a:tr h="492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9.45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24044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4.22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732471"/>
                      </a:ext>
                    </a:extLst>
                  </a:tr>
                  <a:tr h="492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9.14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22381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3.80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510845"/>
                      </a:ext>
                    </a:extLst>
                  </a:tr>
                  <a:tr h="492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9.26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20735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3.56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71613"/>
                      </a:ext>
                    </a:extLst>
                  </a:tr>
                  <a:tr h="492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9.61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19161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3.41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685689"/>
                      </a:ext>
                    </a:extLst>
                  </a:tr>
                  <a:tr h="492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54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10.11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17586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3.30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626783"/>
                      </a:ext>
                    </a:extLst>
                  </a:tr>
                  <a:tr h="492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10.72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16114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3.21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17773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27579" y="2372690"/>
                <a:ext cx="2997103" cy="80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step = 1 day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=1.86</m:t>
                    </m:r>
                    <m:r>
                      <a:rPr lang="en-US" altLang="ko-KR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ko-KR" alt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 day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579" y="2372690"/>
                <a:ext cx="2997103" cy="800027"/>
              </a:xfrm>
              <a:prstGeom prst="rect">
                <a:avLst/>
              </a:prstGeom>
              <a:blipFill>
                <a:blip r:embed="rId3"/>
                <a:stretch>
                  <a:fillRect l="-407" b="-13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24"/>
          <p:cNvSpPr txBox="1"/>
          <p:nvPr/>
        </p:nvSpPr>
        <p:spPr>
          <a:xfrm>
            <a:off x="436718" y="565880"/>
            <a:ext cx="818829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prediction using a </a:t>
            </a:r>
            <a:r>
              <a:rPr lang="en-US" altLang="ko-K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oneday</a:t>
            </a:r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timestep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399" y="3216922"/>
            <a:ext cx="2520000" cy="197781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76858" y="5942481"/>
            <a:ext cx="8235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</a:rPr>
              <a:t>the total number of newly infected individuals between 50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</a:rPr>
              <a:t>and 55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</a:rPr>
              <a:t>day was 18.29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9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190893"/>
                  </p:ext>
                </p:extLst>
              </p:nvPr>
            </p:nvGraphicFramePr>
            <p:xfrm>
              <a:off x="521744" y="3125668"/>
              <a:ext cx="5049272" cy="225085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11779">
                      <a:extLst>
                        <a:ext uri="{9D8B030D-6E8A-4147-A177-3AD203B41FA5}">
                          <a16:colId xmlns:a16="http://schemas.microsoft.com/office/drawing/2014/main" val="3594245402"/>
                        </a:ext>
                      </a:extLst>
                    </a:gridCol>
                    <a:gridCol w="1403740">
                      <a:extLst>
                        <a:ext uri="{9D8B030D-6E8A-4147-A177-3AD203B41FA5}">
                          <a16:colId xmlns:a16="http://schemas.microsoft.com/office/drawing/2014/main" val="1681664805"/>
                        </a:ext>
                      </a:extLst>
                    </a:gridCol>
                    <a:gridCol w="1285241">
                      <a:extLst>
                        <a:ext uri="{9D8B030D-6E8A-4147-A177-3AD203B41FA5}">
                          <a16:colId xmlns:a16="http://schemas.microsoft.com/office/drawing/2014/main" val="1638617687"/>
                        </a:ext>
                      </a:extLst>
                    </a:gridCol>
                    <a:gridCol w="1748512">
                      <a:extLst>
                        <a:ext uri="{9D8B030D-6E8A-4147-A177-3AD203B41FA5}">
                          <a16:colId xmlns:a16="http://schemas.microsoft.com/office/drawing/2014/main" val="38119766"/>
                        </a:ext>
                      </a:extLst>
                    </a:gridCol>
                  </a:tblGrid>
                  <a:tr h="492375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Day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individuals</a:t>
                          </a:r>
                          <a:r>
                            <a:rPr lang="en-US" altLang="ko-KR" sz="1800" baseline="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who are: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126177"/>
                      </a:ext>
                    </a:extLst>
                  </a:tr>
                  <a:tr h="77373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Susceptible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Infectious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Newly infected </a:t>
                          </a:r>
                        </a:p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956557"/>
                      </a:ext>
                    </a:extLst>
                  </a:tr>
                  <a:tr h="492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50387</a:t>
                          </a:r>
                          <a:endParaRPr lang="ko-KR" altLang="en-US" sz="2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11530</a:t>
                          </a:r>
                          <a:endParaRPr lang="ko-KR" altLang="en-US" sz="2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53948</a:t>
                          </a:r>
                          <a:endParaRPr lang="ko-KR" altLang="en-US" sz="2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732471"/>
                      </a:ext>
                    </a:extLst>
                  </a:tr>
                  <a:tr h="492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-3511</a:t>
                          </a:r>
                          <a:endParaRPr lang="ko-KR" altLang="en-US" sz="2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24265</a:t>
                          </a:r>
                          <a:endParaRPr lang="ko-KR" altLang="en-US" sz="2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-8002</a:t>
                          </a:r>
                          <a:endParaRPr lang="ko-KR" altLang="en-US" sz="2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1777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190893"/>
                  </p:ext>
                </p:extLst>
              </p:nvPr>
            </p:nvGraphicFramePr>
            <p:xfrm>
              <a:off x="521744" y="3125668"/>
              <a:ext cx="5049272" cy="225085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11779">
                      <a:extLst>
                        <a:ext uri="{9D8B030D-6E8A-4147-A177-3AD203B41FA5}">
                          <a16:colId xmlns:a16="http://schemas.microsoft.com/office/drawing/2014/main" val="3594245402"/>
                        </a:ext>
                      </a:extLst>
                    </a:gridCol>
                    <a:gridCol w="1403740">
                      <a:extLst>
                        <a:ext uri="{9D8B030D-6E8A-4147-A177-3AD203B41FA5}">
                          <a16:colId xmlns:a16="http://schemas.microsoft.com/office/drawing/2014/main" val="1681664805"/>
                        </a:ext>
                      </a:extLst>
                    </a:gridCol>
                    <a:gridCol w="1285241">
                      <a:extLst>
                        <a:ext uri="{9D8B030D-6E8A-4147-A177-3AD203B41FA5}">
                          <a16:colId xmlns:a16="http://schemas.microsoft.com/office/drawing/2014/main" val="1638617687"/>
                        </a:ext>
                      </a:extLst>
                    </a:gridCol>
                    <a:gridCol w="1748512">
                      <a:extLst>
                        <a:ext uri="{9D8B030D-6E8A-4147-A177-3AD203B41FA5}">
                          <a16:colId xmlns:a16="http://schemas.microsoft.com/office/drawing/2014/main" val="38119766"/>
                        </a:ext>
                      </a:extLst>
                    </a:gridCol>
                  </a:tblGrid>
                  <a:tr h="492375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Day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individuals</a:t>
                          </a:r>
                          <a:r>
                            <a:rPr lang="en-US" altLang="ko-KR" sz="1800" baseline="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who are: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126177"/>
                      </a:ext>
                    </a:extLst>
                  </a:tr>
                  <a:tr h="77373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Susceptible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Infectious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199" t="-64567" r="-697" b="-136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956557"/>
                      </a:ext>
                    </a:extLst>
                  </a:tr>
                  <a:tr h="492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50387</a:t>
                          </a:r>
                          <a:endParaRPr lang="ko-KR" altLang="en-US" sz="2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11530</a:t>
                          </a:r>
                          <a:endParaRPr lang="ko-KR" altLang="en-US" sz="2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53948</a:t>
                          </a:r>
                          <a:endParaRPr lang="ko-KR" altLang="en-US" sz="2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732471"/>
                      </a:ext>
                    </a:extLst>
                  </a:tr>
                  <a:tr h="492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</a:t>
                          </a:r>
                          <a:endParaRPr lang="ko-KR" altLang="en-US" sz="18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-3511</a:t>
                          </a:r>
                          <a:endParaRPr lang="ko-KR" altLang="en-US" sz="2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24265</a:t>
                          </a:r>
                          <a:endParaRPr lang="ko-KR" altLang="en-US" sz="2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-8002</a:t>
                          </a:r>
                          <a:endParaRPr lang="ko-KR" altLang="en-US" sz="2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17773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20674" y="1868948"/>
                <a:ext cx="3280835" cy="835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step = 5 day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=9.29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m:rPr>
                          <m:nor/>
                        </m:rPr>
                        <a:rPr lang="ko-KR" alt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per</m:t>
                      </m:r>
                      <m:r>
                        <m:rPr>
                          <m:nor/>
                        </m:rPr>
                        <a:rPr lang="en-US" altLang="ko-KR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5 </m:t>
                      </m:r>
                      <m:r>
                        <m:rPr>
                          <m:nor/>
                        </m:rPr>
                        <a:rPr lang="en-US" altLang="ko-KR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day</m:t>
                      </m:r>
                      <m:r>
                        <m:rPr>
                          <m:nor/>
                        </m:rPr>
                        <a:rPr lang="ko-KR" alt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74" y="1868948"/>
                <a:ext cx="3280835" cy="835229"/>
              </a:xfrm>
              <a:prstGeom prst="rect">
                <a:avLst/>
              </a:prstGeom>
              <a:blipFill>
                <a:blip r:embed="rId3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24"/>
          <p:cNvSpPr txBox="1"/>
          <p:nvPr/>
        </p:nvSpPr>
        <p:spPr>
          <a:xfrm>
            <a:off x="436718" y="565880"/>
            <a:ext cx="818829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prediction using a </a:t>
            </a:r>
            <a:r>
              <a:rPr lang="en-US" altLang="ko-K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fiveday</a:t>
            </a:r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timestep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091" y="2793477"/>
            <a:ext cx="2520000" cy="209054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6858" y="5942481"/>
            <a:ext cx="841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</a:rPr>
              <a:t>the total number of newly infected individuals between 50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</a:rPr>
              <a:t>and 55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</a:rPr>
              <a:t>day was 53,948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5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74" y="3371430"/>
            <a:ext cx="2520000" cy="1991113"/>
          </a:xfrm>
          <a:prstGeom prst="rect">
            <a:avLst/>
          </a:prstGeom>
        </p:spPr>
      </p:pic>
      <p:sp>
        <p:nvSpPr>
          <p:cNvPr id="5" name="object 24"/>
          <p:cNvSpPr txBox="1"/>
          <p:nvPr/>
        </p:nvSpPr>
        <p:spPr>
          <a:xfrm>
            <a:off x="436718" y="565880"/>
            <a:ext cx="818829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prediction using a </a:t>
            </a:r>
            <a:r>
              <a:rPr lang="en-US" altLang="ko-K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halfday</a:t>
            </a:r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timestep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2918" y="6112600"/>
            <a:ext cx="8235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</a:rPr>
              <a:t>the total number of newly infected individuals between 50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</a:rPr>
              <a:t>and 55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</a:rPr>
              <a:t>day was 21.22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887694"/>
                  </p:ext>
                </p:extLst>
              </p:nvPr>
            </p:nvGraphicFramePr>
            <p:xfrm>
              <a:off x="472400" y="1347803"/>
              <a:ext cx="5241484" cy="467216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73683">
                      <a:extLst>
                        <a:ext uri="{9D8B030D-6E8A-4147-A177-3AD203B41FA5}">
                          <a16:colId xmlns:a16="http://schemas.microsoft.com/office/drawing/2014/main" val="3594245402"/>
                        </a:ext>
                      </a:extLst>
                    </a:gridCol>
                    <a:gridCol w="1449280">
                      <a:extLst>
                        <a:ext uri="{9D8B030D-6E8A-4147-A177-3AD203B41FA5}">
                          <a16:colId xmlns:a16="http://schemas.microsoft.com/office/drawing/2014/main" val="1681664805"/>
                        </a:ext>
                      </a:extLst>
                    </a:gridCol>
                    <a:gridCol w="1203448">
                      <a:extLst>
                        <a:ext uri="{9D8B030D-6E8A-4147-A177-3AD203B41FA5}">
                          <a16:colId xmlns:a16="http://schemas.microsoft.com/office/drawing/2014/main" val="1638617687"/>
                        </a:ext>
                      </a:extLst>
                    </a:gridCol>
                    <a:gridCol w="1815073">
                      <a:extLst>
                        <a:ext uri="{9D8B030D-6E8A-4147-A177-3AD203B41FA5}">
                          <a16:colId xmlns:a16="http://schemas.microsoft.com/office/drawing/2014/main" val="38119766"/>
                        </a:ext>
                      </a:extLst>
                    </a:gridCol>
                  </a:tblGrid>
                  <a:tr h="341615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Day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individuals</a:t>
                          </a:r>
                          <a:r>
                            <a:rPr lang="en-US" altLang="ko-KR" sz="1600" baseline="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who are: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126177"/>
                      </a:ext>
                    </a:extLst>
                  </a:tr>
                  <a:tr h="49581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Susceptible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Infectious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Newly infected 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956557"/>
                      </a:ext>
                    </a:extLst>
                  </a:tr>
                  <a:tr h="266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13.02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22402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2.47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732471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12.51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19644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2.28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381221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12.19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18896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2.14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510845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51.5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12.00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18161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2.02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3863570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11.94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17440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1.93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71613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52.5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11.96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16735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1.86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3784765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12.06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16046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1.80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685689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53.5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12.22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15375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1.74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11818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54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12.43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14723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1.70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626783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54.5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12.69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14089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1.66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605033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12.98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13474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1.62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1777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887694"/>
                  </p:ext>
                </p:extLst>
              </p:nvPr>
            </p:nvGraphicFramePr>
            <p:xfrm>
              <a:off x="472400" y="1347803"/>
              <a:ext cx="5241484" cy="467216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73683">
                      <a:extLst>
                        <a:ext uri="{9D8B030D-6E8A-4147-A177-3AD203B41FA5}">
                          <a16:colId xmlns:a16="http://schemas.microsoft.com/office/drawing/2014/main" val="3594245402"/>
                        </a:ext>
                      </a:extLst>
                    </a:gridCol>
                    <a:gridCol w="1449280">
                      <a:extLst>
                        <a:ext uri="{9D8B030D-6E8A-4147-A177-3AD203B41FA5}">
                          <a16:colId xmlns:a16="http://schemas.microsoft.com/office/drawing/2014/main" val="1681664805"/>
                        </a:ext>
                      </a:extLst>
                    </a:gridCol>
                    <a:gridCol w="1203448">
                      <a:extLst>
                        <a:ext uri="{9D8B030D-6E8A-4147-A177-3AD203B41FA5}">
                          <a16:colId xmlns:a16="http://schemas.microsoft.com/office/drawing/2014/main" val="1638617687"/>
                        </a:ext>
                      </a:extLst>
                    </a:gridCol>
                    <a:gridCol w="1815073">
                      <a:extLst>
                        <a:ext uri="{9D8B030D-6E8A-4147-A177-3AD203B41FA5}">
                          <a16:colId xmlns:a16="http://schemas.microsoft.com/office/drawing/2014/main" val="38119766"/>
                        </a:ext>
                      </a:extLst>
                    </a:gridCol>
                  </a:tblGrid>
                  <a:tr h="341615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Day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individuals</a:t>
                          </a:r>
                          <a:r>
                            <a:rPr lang="en-US" altLang="ko-KR" sz="1600" baseline="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who are: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126177"/>
                      </a:ext>
                    </a:extLst>
                  </a:tr>
                  <a:tr h="5791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Susceptible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Infectious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9262" t="-61053" r="-671" b="-66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95655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13.02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22402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2.47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732471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12.51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19644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2.28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381221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12.19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18896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2.14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510845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51.5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12.00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18161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2.02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3863570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11.94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17440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1.93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71613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52.5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11.96</a:t>
                          </a:r>
                          <a:endParaRPr lang="ko-KR" altLang="en-US" sz="1600" dirty="0" smtClean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16735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1.86</a:t>
                          </a:r>
                          <a:endParaRPr lang="ko-KR" altLang="en-US" sz="1600" dirty="0" smtClean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3784765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12.06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16046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1.80</a:t>
                          </a:r>
                          <a:endParaRPr lang="ko-KR" altLang="en-US" sz="1600" dirty="0" smtClean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685689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53.5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12.22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15375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1.74</a:t>
                          </a:r>
                          <a:endParaRPr lang="ko-KR" altLang="en-US" sz="1600" dirty="0" smtClean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11818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54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12.43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14723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1.70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626783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54.5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12.69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14089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1.66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605033"/>
                      </a:ext>
                    </a:extLst>
                  </a:tr>
                  <a:tr h="3416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12.98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13474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1.62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17773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76850" y="2500823"/>
                <a:ext cx="3165161" cy="7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step = 1/2 day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m:rPr>
                          <m:nor/>
                        </m:rPr>
                        <a:rPr lang="ko-KR" alt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per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1/2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day</m:t>
                      </m:r>
                      <m:r>
                        <m:rPr>
                          <m:nor/>
                        </m:rPr>
                        <a:rPr lang="ko-KR" alt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850" y="2500823"/>
                <a:ext cx="3165161" cy="760849"/>
              </a:xfrm>
              <a:prstGeom prst="rect">
                <a:avLst/>
              </a:prstGeom>
              <a:blipFill>
                <a:blip r:embed="rId4"/>
                <a:stretch>
                  <a:fillRect b="-3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8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/>
          <p:cNvSpPr txBox="1"/>
          <p:nvPr/>
        </p:nvSpPr>
        <p:spPr>
          <a:xfrm>
            <a:off x="436718" y="565880"/>
            <a:ext cx="818829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>
                <a:solidFill>
                  <a:schemeClr val="bg1"/>
                </a:solidFill>
                <a:latin typeface="Arial"/>
                <a:cs typeface="Arial"/>
              </a:rPr>
              <a:t>Difference vs differential </a:t>
            </a:r>
            <a:r>
              <a:rPr lang="en-US" altLang="ko-KR" sz="3200" spc="5" dirty="0">
                <a:solidFill>
                  <a:schemeClr val="bg1"/>
                </a:solidFill>
                <a:latin typeface="Arial"/>
                <a:cs typeface="Arial"/>
              </a:rPr>
              <a:t>equations</a:t>
            </a:r>
            <a:r>
              <a:rPr lang="en-US" altLang="ko-KR" sz="320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677314" y="1570093"/>
            <a:ext cx="79002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The highest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precision is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obtained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when we 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use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time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steps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that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are as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small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as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possible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We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update our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model continuously,  rather at set intervals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using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differential</a:t>
            </a:r>
            <a:r>
              <a:rPr lang="en-US" altLang="ko-KR" sz="20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equations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0676" y="3306643"/>
            <a:ext cx="78865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Differential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equations are very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similar to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difference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equations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Difference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equations described the</a:t>
            </a:r>
            <a:r>
              <a:rPr lang="en-US" altLang="ko-KR" sz="20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total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number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of individuals in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each category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at time 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Differential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equations describe the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rate of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change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the number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of individuals in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each category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at time 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 In difference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equations we should use risks, and in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differential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equations we should use rates. However, risks and rates are numerically similar if they are small (&lt;10%).</a:t>
            </a:r>
            <a:endParaRPr lang="en-US" altLang="ko-KR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328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설명선 3 4"/>
          <p:cNvSpPr/>
          <p:nvPr/>
        </p:nvSpPr>
        <p:spPr>
          <a:xfrm>
            <a:off x="561514" y="1402750"/>
            <a:ext cx="3235429" cy="676405"/>
          </a:xfrm>
          <a:prstGeom prst="borderCallout3">
            <a:avLst>
              <a:gd name="adj1" fmla="val 97913"/>
              <a:gd name="adj2" fmla="val 51438"/>
              <a:gd name="adj3" fmla="val 138103"/>
              <a:gd name="adj4" fmla="val 57561"/>
              <a:gd name="adj5" fmla="val 159676"/>
              <a:gd name="adj6" fmla="val 60897"/>
              <a:gd name="adj7" fmla="val 216133"/>
              <a:gd name="adj8" fmla="val 696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</a:t>
            </a:r>
            <a:r>
              <a:rPr lang="en-US" altLang="ko-KR" sz="1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susceptibles</a:t>
            </a:r>
            <a:r>
              <a:rPr lang="en-US" altLang="ko-KR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time t (assumed constant between t and t+1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4957043"/>
                  </p:ext>
                </p:extLst>
              </p:nvPr>
            </p:nvGraphicFramePr>
            <p:xfrm>
              <a:off x="651092" y="2161854"/>
              <a:ext cx="7759548" cy="3180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79774">
                      <a:extLst>
                        <a:ext uri="{9D8B030D-6E8A-4147-A177-3AD203B41FA5}">
                          <a16:colId xmlns:a16="http://schemas.microsoft.com/office/drawing/2014/main" val="1933992884"/>
                        </a:ext>
                      </a:extLst>
                    </a:gridCol>
                    <a:gridCol w="3879774">
                      <a:extLst>
                        <a:ext uri="{9D8B030D-6E8A-4147-A177-3AD203B41FA5}">
                          <a16:colId xmlns:a16="http://schemas.microsoft.com/office/drawing/2014/main" val="294999168"/>
                        </a:ext>
                      </a:extLst>
                    </a:gridCol>
                  </a:tblGrid>
                  <a:tr h="4922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Difference</a:t>
                          </a:r>
                          <a:endParaRPr lang="ko-KR" altLang="en-US" sz="2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Differential</a:t>
                          </a:r>
                          <a:endParaRPr lang="ko-KR" altLang="en-US" sz="2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0409804"/>
                      </a:ext>
                    </a:extLst>
                  </a:tr>
                  <a:tr h="49220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ko-KR" alt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6047863"/>
                      </a:ext>
                    </a:extLst>
                  </a:tr>
                  <a:tr h="49220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ko-KR" alt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𝑓𝐸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3273881"/>
                      </a:ext>
                    </a:extLst>
                  </a:tr>
                  <a:tr h="49220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𝑓𝐸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𝑟𝐼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0398453"/>
                      </a:ext>
                    </a:extLst>
                  </a:tr>
                  <a:tr h="49220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2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𝑟𝐼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86414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4957043"/>
                  </p:ext>
                </p:extLst>
              </p:nvPr>
            </p:nvGraphicFramePr>
            <p:xfrm>
              <a:off x="651092" y="2161854"/>
              <a:ext cx="7759548" cy="3180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79774">
                      <a:extLst>
                        <a:ext uri="{9D8B030D-6E8A-4147-A177-3AD203B41FA5}">
                          <a16:colId xmlns:a16="http://schemas.microsoft.com/office/drawing/2014/main" val="1933992884"/>
                        </a:ext>
                      </a:extLst>
                    </a:gridCol>
                    <a:gridCol w="3879774">
                      <a:extLst>
                        <a:ext uri="{9D8B030D-6E8A-4147-A177-3AD203B41FA5}">
                          <a16:colId xmlns:a16="http://schemas.microsoft.com/office/drawing/2014/main" val="294999168"/>
                        </a:ext>
                      </a:extLst>
                    </a:gridCol>
                  </a:tblGrid>
                  <a:tr h="4922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Difference</a:t>
                          </a:r>
                          <a:endParaRPr lang="ko-KR" altLang="en-US" sz="2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Differential</a:t>
                          </a:r>
                          <a:endParaRPr lang="ko-KR" altLang="en-US" sz="2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0409804"/>
                      </a:ext>
                    </a:extLst>
                  </a:tr>
                  <a:tr h="6719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" t="-74545" r="-100314" b="-3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7" t="-74545" r="-314" b="-3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47863"/>
                      </a:ext>
                    </a:extLst>
                  </a:tr>
                  <a:tr h="6719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" t="-172973" r="-100314" b="-2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7" t="-172973" r="-314" b="-2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3273881"/>
                      </a:ext>
                    </a:extLst>
                  </a:tr>
                  <a:tr h="6719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" t="-275455" r="-100314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7" t="-275455" r="-314" b="-1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98453"/>
                      </a:ext>
                    </a:extLst>
                  </a:tr>
                  <a:tr h="6719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" t="-372072" r="-100314" b="-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7" t="-372072" r="-314" b="-1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6414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설명선 3 6"/>
          <p:cNvSpPr/>
          <p:nvPr/>
        </p:nvSpPr>
        <p:spPr>
          <a:xfrm>
            <a:off x="5328597" y="1402749"/>
            <a:ext cx="2774543" cy="676405"/>
          </a:xfrm>
          <a:prstGeom prst="borderCallout3">
            <a:avLst>
              <a:gd name="adj1" fmla="val 105203"/>
              <a:gd name="adj2" fmla="val 49778"/>
              <a:gd name="adj3" fmla="val 147369"/>
              <a:gd name="adj4" fmla="val 33996"/>
              <a:gd name="adj5" fmla="val 185268"/>
              <a:gd name="adj6" fmla="val 19654"/>
              <a:gd name="adj7" fmla="val 246326"/>
              <a:gd name="adj8" fmla="val -643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rate of change in the number of </a:t>
            </a:r>
            <a:r>
              <a:rPr lang="en-US" altLang="ko-KR" sz="1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susceptibles</a:t>
            </a:r>
            <a:r>
              <a:rPr lang="en-US" altLang="ko-KR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time t</a:t>
            </a:r>
            <a:endParaRPr lang="ko-KR" alt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설명선 3 7"/>
          <p:cNvSpPr/>
          <p:nvPr/>
        </p:nvSpPr>
        <p:spPr>
          <a:xfrm>
            <a:off x="987035" y="5371182"/>
            <a:ext cx="3039517" cy="676405"/>
          </a:xfrm>
          <a:prstGeom prst="borderCallout3">
            <a:avLst>
              <a:gd name="adj1" fmla="val -3038"/>
              <a:gd name="adj2" fmla="val 33582"/>
              <a:gd name="adj3" fmla="val -66535"/>
              <a:gd name="adj4" fmla="val 44165"/>
              <a:gd name="adj5" fmla="val -236935"/>
              <a:gd name="adj6" fmla="val 70937"/>
              <a:gd name="adj7" fmla="val -262659"/>
              <a:gd name="adj8" fmla="val 7515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risk of 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susceptibles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becoming pre-infectious between t and t+1</a:t>
            </a:r>
            <a:endParaRPr lang="ko-KR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설명선 3 8"/>
          <p:cNvSpPr/>
          <p:nvPr/>
        </p:nvSpPr>
        <p:spPr>
          <a:xfrm>
            <a:off x="5210691" y="5486400"/>
            <a:ext cx="3286207" cy="676405"/>
          </a:xfrm>
          <a:prstGeom prst="borderCallout3">
            <a:avLst>
              <a:gd name="adj1" fmla="val 1833"/>
              <a:gd name="adj2" fmla="val 48904"/>
              <a:gd name="adj3" fmla="val -229732"/>
              <a:gd name="adj4" fmla="val 39384"/>
              <a:gd name="adj5" fmla="val -235149"/>
              <a:gd name="adj6" fmla="val 39331"/>
              <a:gd name="adj7" fmla="val -347343"/>
              <a:gd name="adj8" fmla="val 347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rate at which 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susceptibles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become pre-infectious per unit time, at time  t</a:t>
            </a:r>
            <a:endParaRPr lang="ko-KR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24"/>
          <p:cNvSpPr txBox="1"/>
          <p:nvPr/>
        </p:nvSpPr>
        <p:spPr>
          <a:xfrm>
            <a:off x="436718" y="565880"/>
            <a:ext cx="818829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vs differential equation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408235" y="2840428"/>
            <a:ext cx="347918" cy="33007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179228" y="1982384"/>
            <a:ext cx="327566" cy="828748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582194" y="3519002"/>
            <a:ext cx="347918" cy="330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582194" y="3878375"/>
            <a:ext cx="173960" cy="16080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369291" y="2642066"/>
            <a:ext cx="732655" cy="73898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5977054" y="1982384"/>
            <a:ext cx="738814" cy="716211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6788862" y="3278230"/>
            <a:ext cx="64933" cy="230184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6505875" y="2824923"/>
            <a:ext cx="510471" cy="417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8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01" y="2298423"/>
            <a:ext cx="1425331" cy="50104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53628" y="2311316"/>
            <a:ext cx="1612588" cy="501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38498" y="2311315"/>
            <a:ext cx="1782009" cy="501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297733" y="2398664"/>
            <a:ext cx="355895" cy="263047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294317" y="2404997"/>
            <a:ext cx="355895" cy="26304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353103" y="2377173"/>
            <a:ext cx="355895" cy="26304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11015" y="2298422"/>
            <a:ext cx="1612588" cy="501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36806" y="2351854"/>
                <a:ext cx="2554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806" y="2351854"/>
                <a:ext cx="255464" cy="369332"/>
              </a:xfrm>
              <a:prstGeom prst="rect">
                <a:avLst/>
              </a:prstGeom>
              <a:blipFill>
                <a:blip r:embed="rId2"/>
                <a:stretch>
                  <a:fillRect l="-40476" r="-171429" b="-3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4458" y="2351854"/>
                <a:ext cx="2554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58" y="2351854"/>
                <a:ext cx="255464" cy="369332"/>
              </a:xfrm>
              <a:prstGeom prst="rect">
                <a:avLst/>
              </a:prstGeom>
              <a:blipFill>
                <a:blip r:embed="rId3"/>
                <a:stretch>
                  <a:fillRect l="-42857" r="-183333" b="-3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63209" y="2351854"/>
                <a:ext cx="2554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209" y="2351854"/>
                <a:ext cx="255464" cy="369332"/>
              </a:xfrm>
              <a:prstGeom prst="rect">
                <a:avLst/>
              </a:prstGeom>
              <a:blipFill>
                <a:blip r:embed="rId4"/>
                <a:stretch>
                  <a:fillRect l="-40476" r="-154762" b="-3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370430" y="2364276"/>
                <a:ext cx="51814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430" y="2364276"/>
                <a:ext cx="518144" cy="369332"/>
              </a:xfrm>
              <a:prstGeom prst="rect">
                <a:avLst/>
              </a:prstGeom>
              <a:blipFill>
                <a:blip r:embed="rId5"/>
                <a:stretch>
                  <a:fillRect l="-20000" r="-41176" b="-3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48156" y="1963279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156" y="1963279"/>
                <a:ext cx="255464" cy="369332"/>
              </a:xfrm>
              <a:prstGeom prst="rect">
                <a:avLst/>
              </a:prstGeom>
              <a:blipFill>
                <a:blip r:embed="rId6"/>
                <a:stretch>
                  <a:fillRect l="-40476" r="-35714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08829" y="1929090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829" y="1929090"/>
                <a:ext cx="255464" cy="369332"/>
              </a:xfrm>
              <a:prstGeom prst="rect">
                <a:avLst/>
              </a:prstGeom>
              <a:blipFill>
                <a:blip r:embed="rId7"/>
                <a:stretch>
                  <a:fillRect l="-42857" r="-16904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415129" y="1963279"/>
                <a:ext cx="255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129" y="1963279"/>
                <a:ext cx="255464" cy="369332"/>
              </a:xfrm>
              <a:prstGeom prst="rect">
                <a:avLst/>
              </a:prstGeom>
              <a:blipFill>
                <a:blip r:embed="rId8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6892" y="4555368"/>
                <a:ext cx="7963615" cy="114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54940">
                  <a:lnSpc>
                    <a:spcPct val="120000"/>
                  </a:lnSpc>
                  <a:spcBef>
                    <a:spcPts val="309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altLang="ko-K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ko-KR" altLang="ar-A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𝑑𝑆</m:t>
                        </m:r>
                        <m:r>
                          <a:rPr lang="ar-AE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a:rPr lang="ko-KR" altLang="ar-A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  <m:r>
                          <a:rPr lang="ar-AE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num>
                      <m:den>
                        <m:r>
                          <a:rPr lang="ko-KR" altLang="ar-A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sz="2000" spc="1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=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0 - the number of susceptible individuals</a:t>
                </a:r>
                <a:r>
                  <a:rPr lang="en-US" altLang="ko-KR" sz="2000" spc="15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spc="5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who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spc="5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become </a:t>
                </a:r>
              </a:p>
              <a:p>
                <a:pPr marL="154940">
                  <a:lnSpc>
                    <a:spcPct val="120000"/>
                  </a:lnSpc>
                  <a:spcBef>
                    <a:spcPts val="309"/>
                  </a:spcBef>
                </a:pPr>
                <a:r>
                  <a:rPr lang="en-US" altLang="ko-KR" sz="2000" spc="5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pre-infectious </a:t>
                </a:r>
                <a:r>
                  <a:rPr lang="en-US" altLang="ko-KR" sz="2000" spc="5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unit</a:t>
                </a:r>
                <a:r>
                  <a:rPr lang="en-US" altLang="ko-KR" sz="2000" spc="-2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2" y="4555368"/>
                <a:ext cx="7963615" cy="1149033"/>
              </a:xfrm>
              <a:prstGeom prst="rect">
                <a:avLst/>
              </a:prstGeom>
              <a:blipFill>
                <a:blip r:embed="rId9"/>
                <a:stretch>
                  <a:fillRect b="-58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24"/>
          <p:cNvSpPr txBox="1"/>
          <p:nvPr/>
        </p:nvSpPr>
        <p:spPr>
          <a:xfrm>
            <a:off x="299258" y="565880"/>
            <a:ext cx="8703426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215" marR="187325" algn="ctr">
              <a:lnSpc>
                <a:spcPct val="100000"/>
              </a:lnSpc>
              <a:spcBef>
                <a:spcPts val="90"/>
              </a:spcBef>
            </a:pPr>
            <a:r>
              <a:rPr lang="en-US" altLang="ko-KR" sz="3200" spc="-10" dirty="0">
                <a:solidFill>
                  <a:schemeClr val="bg1"/>
                </a:solidFill>
                <a:latin typeface="Arial"/>
                <a:cs typeface="Arial"/>
              </a:rPr>
              <a:t>The rate </a:t>
            </a:r>
            <a:r>
              <a:rPr lang="en-US" altLang="ko-KR" sz="3200" spc="-5" dirty="0">
                <a:solidFill>
                  <a:schemeClr val="bg1"/>
                </a:solidFill>
                <a:latin typeface="Arial"/>
                <a:cs typeface="Arial"/>
              </a:rPr>
              <a:t>of change </a:t>
            </a:r>
            <a:r>
              <a:rPr lang="en-US" altLang="ko-KR" sz="3200" spc="-10" dirty="0">
                <a:solidFill>
                  <a:schemeClr val="bg1"/>
                </a:solidFill>
                <a:latin typeface="Arial"/>
                <a:cs typeface="Arial"/>
              </a:rPr>
              <a:t>in the </a:t>
            </a:r>
            <a:r>
              <a:rPr lang="en-US" altLang="ko-KR" sz="3200" spc="-5" dirty="0">
                <a:solidFill>
                  <a:schemeClr val="bg1"/>
                </a:solidFill>
                <a:latin typeface="Arial"/>
                <a:cs typeface="Arial"/>
              </a:rPr>
              <a:t>number of  </a:t>
            </a:r>
            <a:r>
              <a:rPr lang="en-US" altLang="ko-KR" sz="3200" spc="-10" dirty="0">
                <a:solidFill>
                  <a:schemeClr val="bg1"/>
                </a:solidFill>
                <a:latin typeface="Arial"/>
                <a:cs typeface="Arial"/>
              </a:rPr>
              <a:t>susceptible individuals over</a:t>
            </a:r>
            <a:r>
              <a:rPr lang="en-US" altLang="ko-KR" sz="32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3200" spc="-1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endParaRPr lang="en-US" altLang="ko-KR"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8152" y="3189260"/>
            <a:ext cx="801562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445"/>
              </a:spcBef>
              <a:buClr>
                <a:schemeClr val="tx1"/>
              </a:buClr>
              <a:buSzPct val="68421"/>
              <a:tabLst>
                <a:tab pos="118110" algn="l"/>
              </a:tabLst>
            </a:pP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Rate of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change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in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the number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of  individuals in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a category over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endParaRPr lang="en-US" altLang="ko-KR" sz="2000" spc="-3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spcBef>
                <a:spcPts val="445"/>
              </a:spcBef>
              <a:buClr>
                <a:schemeClr val="tx1"/>
              </a:buClr>
              <a:buSzPct val="68421"/>
              <a:tabLst>
                <a:tab pos="118110" algn="l"/>
              </a:tabLst>
            </a:pPr>
            <a:r>
              <a:rPr lang="en-US" altLang="ko-KR" sz="2000" spc="-35" dirty="0">
                <a:solidFill>
                  <a:schemeClr val="bg1"/>
                </a:solidFill>
                <a:latin typeface="Arial"/>
                <a:cs typeface="Arial"/>
              </a:rPr>
              <a:t>   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=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the number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who enter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the category per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unit</a:t>
            </a:r>
            <a:r>
              <a:rPr lang="en-US" altLang="ko-KR" sz="20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</a:p>
          <a:p>
            <a:pPr marL="259715" marR="180340">
              <a:lnSpc>
                <a:spcPct val="120000"/>
              </a:lnSpc>
              <a:spcBef>
                <a:spcPts val="229"/>
              </a:spcBef>
            </a:pP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-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the number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who exit </a:t>
            </a:r>
            <a:r>
              <a:rPr lang="en-US" altLang="ko-KR" sz="2000" spc="5" dirty="0">
                <a:solidFill>
                  <a:schemeClr val="bg1"/>
                </a:solidFill>
                <a:latin typeface="Arial"/>
                <a:cs typeface="Arial"/>
              </a:rPr>
              <a:t>the category per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unit</a:t>
            </a:r>
            <a:r>
              <a:rPr lang="en-US" altLang="ko-KR" sz="20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399253" y="5751982"/>
                <a:ext cx="14643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-</a:t>
                </a:r>
                <a14:m>
                  <m:oMath xmlns:m="http://schemas.openxmlformats.org/officeDocument/2006/math">
                    <m:r>
                      <a:rPr lang="en-US" altLang="ko-KR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ko-KR" altLang="ar-A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𝜆</m:t>
                    </m:r>
                    <m:d>
                      <m:dPr>
                        <m:ctrlPr>
                          <a:rPr lang="ar-AE" altLang="ko-K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ko-KR" alt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e>
                    </m:d>
                    <m:r>
                      <a:rPr lang="ko-KR" altLang="ar-A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𝑆</m:t>
                    </m:r>
                    <m:d>
                      <m:dPr>
                        <m:ctrlPr>
                          <a:rPr lang="ar-AE" altLang="ko-K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ko-KR" alt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e>
                    </m:d>
                  </m:oMath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253" y="5751982"/>
                <a:ext cx="1464312" cy="400110"/>
              </a:xfrm>
              <a:prstGeom prst="rect">
                <a:avLst/>
              </a:prstGeom>
              <a:blipFill>
                <a:blip r:embed="rId10"/>
                <a:stretch>
                  <a:fillRect l="-4583" t="-7692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802120"/>
      </p:ext>
    </p:extLst>
  </p:cSld>
  <p:clrMapOvr>
    <a:masterClrMapping/>
  </p:clrMapOvr>
</p:sld>
</file>

<file path=ppt/theme/theme1.xml><?xml version="1.0" encoding="utf-8"?>
<a:theme xmlns:a="http://schemas.openxmlformats.org/drawingml/2006/main" name="깊이">
  <a:themeElements>
    <a:clrScheme name="깊이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깊이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깊이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깊이</Template>
  <TotalTime>405</TotalTime>
  <Words>1111</Words>
  <Application>Microsoft Office PowerPoint</Application>
  <PresentationFormat>화면 슬라이드 쇼(4:3)</PresentationFormat>
  <Paragraphs>243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Corbel</vt:lpstr>
      <vt:lpstr>깊이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김 미혜</cp:lastModifiedBy>
  <cp:revision>116</cp:revision>
  <dcterms:created xsi:type="dcterms:W3CDTF">2018-07-16T14:21:36Z</dcterms:created>
  <dcterms:modified xsi:type="dcterms:W3CDTF">2021-01-05T07:29:57Z</dcterms:modified>
</cp:coreProperties>
</file>