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306" r:id="rId7"/>
    <p:sldId id="270" r:id="rId8"/>
    <p:sldId id="274" r:id="rId9"/>
    <p:sldId id="275" r:id="rId10"/>
    <p:sldId id="278" r:id="rId11"/>
    <p:sldId id="305" r:id="rId12"/>
    <p:sldId id="304" r:id="rId13"/>
    <p:sldId id="291" r:id="rId14"/>
    <p:sldId id="294" r:id="rId15"/>
    <p:sldId id="295" r:id="rId16"/>
    <p:sldId id="297" r:id="rId17"/>
    <p:sldId id="299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33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76" autoAdjust="0"/>
  </p:normalViewPr>
  <p:slideViewPr>
    <p:cSldViewPr>
      <p:cViewPr varScale="1">
        <p:scale>
          <a:sx n="99" d="100"/>
          <a:sy n="99" d="100"/>
        </p:scale>
        <p:origin x="13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15210-49C1-4AD3-823D-DA1A28B7BEE2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5F61A-5A12-4CC3-BCE1-EE1533539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8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basic reproduction number is defined as the average number of secondary infectious individuals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from one infectious following their introduction into a totally susceptible population.</a:t>
            </a:r>
            <a:endParaRPr lang="ko-KR" altLang="en-US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drawback of this formula is that it is only reasonably reliable if the rate of increase in the prevalence of infection with the pathogen is calculated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the early stages of an epidemic, and if the pathogen has only recently been (re)introduced into the population.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2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net reproduction number is defined as the average number of secondary infectious individuals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resulting from each infectious person in a given population, i.e. in which some individuals may be immune.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the entry of new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susceptibles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the population, e.g. as a result of births, the proportion of susceptible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individuals would remain consistently below the threshold level and transmission would eventually cease.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3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damped cycles in the numbers of infectious individuals predicted by the model are inconsistent with the observed data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has led to suggestions that other factors must be important in sustaining these cycles.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3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Analyses by Fine and Clarkson have found evidence for seasonal transmission in England and Wales, </a:t>
            </a:r>
          </a:p>
          <a:p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occuring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result of intense mixing between children during the school terms, and less intense mixing during the school holidays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analyses used a model-based approach, calculating the transmission parameter in the simple mass action model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ratio between the number of cases observed in the UK in each week over the time period 1950-1977, and the number of susceptible individuals.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60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some infections, the inter-epidemic period has been shorter than expected following vaccination: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measles, for example, the inter-epidemic period after the introduction of vaccination has been shorter than that predicted </a:t>
            </a:r>
          </a:p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Anderson and May, 1992) and this has led to discussions that mixing between individuals may be age-dependent.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8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5F61A-5A12-4CC3-BCE1-EE15335392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84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44016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581128"/>
            <a:ext cx="6400800" cy="105767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91880" y="5877272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2020-12-30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9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05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1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09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2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5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3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5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fld id="{46160690-AFF2-43ED-962C-170B51EF4BD8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21C39D-61F8-4DB0-8442-FC4ED69231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3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  <a:r>
              <a:rPr lang="en-US" altLang="ko-KR" dirty="0" smtClean="0"/>
              <a:t>	</a:t>
            </a:r>
            <a:endParaRPr lang="ko-KR" altLang="en-US" dirty="0" smtClean="0"/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1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rgbClr val="0033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fontAlgn="ctr">
              <a:lnSpc>
                <a:spcPct val="200000"/>
              </a:lnSpc>
            </a:pPr>
            <a:r>
              <a:rPr lang="en-US" altLang="ko-KR" b="0" spc="5" dirty="0" smtClean="0">
                <a:solidFill>
                  <a:schemeClr val="tx1"/>
                </a:solidFill>
                <a:latin typeface="Arial"/>
                <a:cs typeface="Arial"/>
              </a:rPr>
              <a:t>Session 5</a:t>
            </a:r>
            <a:br>
              <a:rPr lang="en-US" altLang="ko-KR" b="0" spc="5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altLang="ko-KR" b="0" spc="0" dirty="0" smtClean="0">
                <a:solidFill>
                  <a:schemeClr val="tx1"/>
                </a:solidFill>
                <a:latin typeface="Arial"/>
                <a:cs typeface="Arial"/>
              </a:rPr>
              <a:t>The natural </a:t>
            </a:r>
            <a:r>
              <a:rPr lang="en-US" altLang="ko-KR" b="0" spc="5" dirty="0" smtClean="0">
                <a:solidFill>
                  <a:schemeClr val="tx1"/>
                </a:solidFill>
                <a:latin typeface="Arial"/>
                <a:cs typeface="Arial"/>
              </a:rPr>
              <a:t>dynamics </a:t>
            </a:r>
            <a:br>
              <a:rPr lang="en-US" altLang="ko-KR" b="0" spc="5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altLang="ko-KR" b="0" spc="0" dirty="0" smtClean="0">
                <a:solidFill>
                  <a:schemeClr val="tx1"/>
                </a:solidFill>
                <a:latin typeface="Arial"/>
                <a:cs typeface="Arial"/>
              </a:rPr>
              <a:t>of infectious</a:t>
            </a:r>
            <a:r>
              <a:rPr lang="en-US" altLang="ko-KR" b="0" spc="1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ko-KR" b="0" spc="5" dirty="0" smtClean="0">
                <a:solidFill>
                  <a:schemeClr val="tx1"/>
                </a:solidFill>
                <a:latin typeface="Arial"/>
                <a:cs typeface="Arial"/>
              </a:rPr>
              <a:t>diseases</a:t>
            </a:r>
            <a:br>
              <a:rPr lang="en-US" altLang="ko-KR" b="0" spc="5" dirty="0" smtClean="0">
                <a:solidFill>
                  <a:schemeClr val="tx1"/>
                </a:solidFill>
                <a:latin typeface="Arial"/>
                <a:cs typeface="Arial"/>
              </a:rPr>
            </a:b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556792"/>
            <a:ext cx="7920880" cy="352839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ew infectious individuals increases as there are sufficient </a:t>
            </a:r>
            <a:r>
              <a:rPr lang="en-US" altLang="ko-K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susceptibles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for each infectious person to leads to &gt;1 infections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Proportion of susceptible individuals decreases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Once this proportion is sufficiently low, each infectious person leads to &lt;1 infectious person, and the number of new infectious individuals starts to decrease</a:t>
            </a:r>
          </a:p>
          <a:p>
            <a:pPr>
              <a:lnSpc>
                <a:spcPct val="120000"/>
              </a:lnSpc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If no new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susceptibles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are born into the population, all the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susceptibles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are eventually depleted, and no new infections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occur </a:t>
            </a:r>
          </a:p>
          <a:p>
            <a:pPr>
              <a:lnSpc>
                <a:spcPct val="120000"/>
              </a:lnSpc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Births provide a supply of new </a:t>
            </a:r>
            <a:r>
              <a:rPr lang="en-US" altLang="ko-K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susceptibles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into the population, fueling continued infections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40466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3200" b="0" dirty="0">
                <a:solidFill>
                  <a:schemeClr val="tx1"/>
                </a:solidFill>
              </a:rPr>
              <a:t>Summary of what happens during an epidemic</a:t>
            </a:r>
            <a:endParaRPr lang="ko-KR" altLang="en-US" sz="3200" b="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5229200"/>
            <a:ext cx="784887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Changes in the proportion of the susceptible population due to newborns 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lead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epidemic cycles in immunizing infections</a:t>
            </a:r>
            <a:endParaRPr lang="ko-KR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48680"/>
            <a:ext cx="9036496" cy="648072"/>
          </a:xfrm>
        </p:spPr>
        <p:txBody>
          <a:bodyPr/>
          <a:lstStyle/>
          <a:p>
            <a:r>
              <a:rPr lang="en-US" altLang="ko-KR" sz="2400" b="0" dirty="0" smtClean="0">
                <a:solidFill>
                  <a:schemeClr val="tx1"/>
                </a:solidFill>
              </a:rPr>
              <a:t>Explanation for the epidemic cycles for measles: relationship between the proportion susceptible and the new infectious</a:t>
            </a:r>
            <a:endParaRPr lang="ko-KR" altLang="en-US" sz="2400" b="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642" y="1700808"/>
            <a:ext cx="6577211" cy="44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9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67544" y="54868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400" b="0" dirty="0" smtClean="0"/>
              <a:t>4. </a:t>
            </a:r>
            <a:r>
              <a:rPr lang="en-US" altLang="ko-KR" sz="2400" b="0" dirty="0"/>
              <a:t>What other factors lead to the epidemic cycles?</a:t>
            </a: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10" y="1910598"/>
            <a:ext cx="3232342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5476" y="1481994"/>
            <a:ext cx="1387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Model predictions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936" y="1477832"/>
            <a:ext cx="462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Quarterly measles notifications in England and wales, 1941-2010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428" y="1910598"/>
            <a:ext cx="4081474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4869160"/>
            <a:ext cx="914400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1400" b="0" dirty="0" smtClean="0">
                <a:solidFill>
                  <a:schemeClr val="tx1"/>
                </a:solidFill>
              </a:rPr>
              <a:t>        Comparison </a:t>
            </a:r>
            <a:r>
              <a:rPr lang="en-US" altLang="ko-KR" sz="1400" b="0" dirty="0">
                <a:solidFill>
                  <a:schemeClr val="tx1"/>
                </a:solidFill>
              </a:rPr>
              <a:t>between the predictions of the simple model and observed data</a:t>
            </a:r>
            <a:endParaRPr lang="ko-KR" altLang="en-US" sz="1400" b="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45145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There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must be other factors which help to sustain the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cycles!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2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648072"/>
          </a:xfrm>
        </p:spPr>
        <p:txBody>
          <a:bodyPr/>
          <a:lstStyle/>
          <a:p>
            <a:r>
              <a:rPr lang="en-US" altLang="ko-KR" sz="3200" b="0" dirty="0" smtClean="0">
                <a:solidFill>
                  <a:schemeClr val="tx1"/>
                </a:solidFill>
              </a:rPr>
              <a:t>Factors for the </a:t>
            </a:r>
            <a:r>
              <a:rPr lang="en-US" altLang="ko-KR" sz="3200" b="0" dirty="0">
                <a:solidFill>
                  <a:schemeClr val="tx1"/>
                </a:solidFill>
              </a:rPr>
              <a:t>epidemic cycles</a:t>
            </a:r>
            <a:endParaRPr lang="ko-KR" altLang="en-US" sz="3200" b="0" dirty="0">
              <a:solidFill>
                <a:schemeClr val="tx1"/>
              </a:solidFill>
            </a:endParaRPr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348880"/>
            <a:ext cx="3096344" cy="2497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004048" y="5055567"/>
            <a:ext cx="3312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</a:rPr>
              <a:t>a) average number </a:t>
            </a:r>
            <a:r>
              <a:rPr lang="en-US" altLang="ko-KR" sz="1200" dirty="0">
                <a:latin typeface="Arial" panose="020B0604020202020204" pitchFamily="34" charset="0"/>
              </a:rPr>
              <a:t>of notified </a:t>
            </a:r>
            <a:r>
              <a:rPr lang="en-US" altLang="ko-KR" sz="1200" dirty="0" smtClean="0">
                <a:latin typeface="Arial" panose="020B0604020202020204" pitchFamily="34" charset="0"/>
              </a:rPr>
              <a:t>cases per week </a:t>
            </a:r>
            <a:r>
              <a:rPr lang="en-US" altLang="ko-KR" sz="1200" dirty="0">
                <a:latin typeface="Arial" panose="020B0604020202020204" pitchFamily="34" charset="0"/>
              </a:rPr>
              <a:t>b</a:t>
            </a:r>
            <a:r>
              <a:rPr lang="en-US" altLang="ko-KR" sz="1200" dirty="0" smtClean="0">
                <a:latin typeface="Arial" panose="020B0604020202020204" pitchFamily="34" charset="0"/>
              </a:rPr>
              <a:t>) transmission parameters in UK, 1950~1965 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755576" y="162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Seasonality </a:t>
            </a:r>
            <a:r>
              <a:rPr lang="en-US" altLang="ko-KR" sz="2000" dirty="0"/>
              <a:t>in transmission </a:t>
            </a:r>
            <a:endParaRPr lang="en-US" altLang="ko-KR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Age-dependent </a:t>
            </a:r>
            <a:r>
              <a:rPr lang="en-US" altLang="ko-KR" sz="2000" dirty="0"/>
              <a:t>mixing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Stochastic effects</a:t>
            </a: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489" y="3137806"/>
            <a:ext cx="2880320" cy="208943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41481" y="5245205"/>
            <a:ext cx="34563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matrix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Mossong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et al. </a:t>
            </a:r>
            <a:r>
              <a:rPr lang="en-US" altLang="ko-KR" sz="1200" dirty="0" err="1">
                <a:latin typeface="Arial" panose="020B0604020202020204" pitchFamily="34" charset="0"/>
                <a:cs typeface="Arial" panose="020B0604020202020204" pitchFamily="34" charset="0"/>
              </a:rPr>
              <a:t>PLoS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Med 2008</a:t>
            </a:r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3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0" dirty="0" smtClean="0"/>
              <a:t>5. What </a:t>
            </a:r>
            <a:r>
              <a:rPr lang="en-US" altLang="ko-KR" sz="2400" b="0" dirty="0"/>
              <a:t>inter-epidemic period might we expect to see</a:t>
            </a:r>
            <a:r>
              <a:rPr lang="en-US" altLang="ko-KR" sz="2400" b="0" dirty="0" smtClean="0"/>
              <a:t>?</a:t>
            </a:r>
            <a:endParaRPr lang="ko-KR" alt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259632" y="1316492"/>
                <a:ext cx="6851104" cy="280831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Inter-epidemic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period 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(T) for immunizing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infections </a:t>
                </a:r>
                <a:endParaRPr lang="en-US" altLang="ko-KR" sz="180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altLang="ko-KR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≈2</m:t>
                      </m:r>
                      <m:r>
                        <a:rPr lang="en-US" altLang="ko-KR" sz="1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altLang="ko-KR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altLang="ko-KR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altLang="ko-KR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ko-KR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	A is the average age at infection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D’ is the average pre-infectious period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 is the average duration of infectiousness</a:t>
                </a:r>
              </a:p>
              <a:p>
                <a:pPr marL="0" indent="0">
                  <a:lnSpc>
                    <a:spcPct val="140000"/>
                  </a:lnSpc>
                  <a:buNone/>
                </a:pPr>
                <a:endPara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/>
                        <a:cs typeface="Arial" panose="020B0604020202020204" pitchFamily="34" charset="0"/>
                      </a:rPr>
                      <m:t>=1+</m:t>
                    </m:r>
                    <m:r>
                      <a:rPr lang="en-US" altLang="ko-KR" sz="1800" b="0" i="1" smtClean="0">
                        <a:latin typeface="Cambria Math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ko-KR" sz="1800" b="0" i="1" smtClean="0">
                        <a:latin typeface="Cambria Math"/>
                        <a:cs typeface="Arial" panose="020B0604020202020204" pitchFamily="34" charset="0"/>
                      </a:rPr>
                      <m:t>/</m:t>
                    </m:r>
                    <m:r>
                      <a:rPr lang="en-US" altLang="ko-KR" sz="1800" b="0" i="1" smtClean="0">
                        <a:latin typeface="Cambria Math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endParaRPr lang="en-US" altLang="ko-KR" sz="1800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9632" y="1316492"/>
                <a:ext cx="6851104" cy="2808312"/>
              </a:xfrm>
              <a:blipFill>
                <a:blip r:embed="rId3"/>
                <a:stretch>
                  <a:fillRect l="-801" b="-2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3371319" y="3445129"/>
                <a:ext cx="2151871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𝑇</m:t>
                      </m:r>
                      <m:r>
                        <a:rPr lang="en-US" altLang="ko-KR" i="1">
                          <a:latin typeface="Cambria Math"/>
                        </a:rPr>
                        <m:t>≈2</m:t>
                      </m:r>
                      <m:r>
                        <a:rPr lang="en-US" altLang="ko-KR" i="1">
                          <a:latin typeface="Cambria Math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𝐷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319" y="3445129"/>
                <a:ext cx="2151871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1259632" y="4628860"/>
            <a:ext cx="6851104" cy="1680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Quantifying the effect of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vaccination: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reduction in prevalence of infectious cases</a:t>
            </a:r>
          </a:p>
          <a:p>
            <a:pPr marL="360000">
              <a:lnSpc>
                <a:spcPct val="12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postpones infection until later in life</a:t>
            </a:r>
          </a:p>
          <a:p>
            <a:pPr marL="360000">
              <a:lnSpc>
                <a:spcPct val="12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increases average age at infection</a:t>
            </a:r>
          </a:p>
          <a:p>
            <a:pPr marL="360000">
              <a:lnSpc>
                <a:spcPct val="12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increases inter-epidemic period</a:t>
            </a:r>
          </a:p>
        </p:txBody>
      </p:sp>
    </p:spTree>
    <p:extLst>
      <p:ext uri="{BB962C8B-B14F-4D97-AF65-F5344CB8AC3E}">
        <p14:creationId xmlns:p14="http://schemas.microsoft.com/office/powerpoint/2010/main" val="317720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61038"/>
              </p:ext>
            </p:extLst>
          </p:nvPr>
        </p:nvGraphicFramePr>
        <p:xfrm>
          <a:off x="935595" y="1844818"/>
          <a:ext cx="7272810" cy="4320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394">
                <a:tc>
                  <a:txBody>
                    <a:bodyPr/>
                    <a:lstStyle/>
                    <a:p>
                      <a:pPr marL="10795" algn="l">
                        <a:lnSpc>
                          <a:spcPts val="525"/>
                        </a:lnSpc>
                      </a:pP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25"/>
                        </a:lnSpc>
                      </a:pP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34290" algn="ctr">
                        <a:lnSpc>
                          <a:spcPts val="525"/>
                        </a:lnSpc>
                      </a:pPr>
                      <a:r>
                        <a:rPr lang="en-US" sz="16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Inter-epidemic</a:t>
                      </a:r>
                      <a:r>
                        <a:rPr lang="en-US" sz="1600" b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period</a:t>
                      </a:r>
                      <a:endParaRPr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148590" algn="ctr">
                        <a:lnSpc>
                          <a:spcPts val="525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marL="10795" algn="l">
                        <a:lnSpc>
                          <a:spcPts val="525"/>
                        </a:lnSpc>
                      </a:pPr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Infection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25"/>
                        </a:lnSpc>
                      </a:pPr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525"/>
                        </a:lnSpc>
                      </a:pPr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Calculated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525"/>
                        </a:lnSpc>
                      </a:pPr>
                      <a:r>
                        <a:rPr lang="en-US" sz="14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Observed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marL="10795" algn="l">
                        <a:lnSpc>
                          <a:spcPts val="525"/>
                        </a:lnSpc>
                      </a:pP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Measles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25"/>
                        </a:lnSpc>
                      </a:pP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England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Wales 1948-68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525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525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20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Aberdeen, Scotland 1883-1902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520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520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Baltimore, USA 1900-27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515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515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Paris, France 1880-1910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515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515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Yaounde Cameroon,</a:t>
                      </a: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1968-75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515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Ilesha, Nigeria,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1958-61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515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marL="10795" algn="l">
                        <a:lnSpc>
                          <a:spcPts val="515"/>
                        </a:lnSpc>
                      </a:pP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Rubella</a:t>
                      </a: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Manchester, UK 1916-83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255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Glasgow,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Scotland,</a:t>
                      </a:r>
                      <a:r>
                        <a:rPr sz="14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1929-64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255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marL="10795" algn="l">
                        <a:lnSpc>
                          <a:spcPts val="515"/>
                        </a:lnSpc>
                      </a:pP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Mumps</a:t>
                      </a: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England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Wales 1948-82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515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515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Baltimore, USA 1928-73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3-4</a:t>
                      </a:r>
                      <a:endParaRPr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marL="10795" algn="l">
                        <a:lnSpc>
                          <a:spcPts val="515"/>
                        </a:lnSpc>
                      </a:pP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Polio</a:t>
                      </a: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England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Wales, 1948-65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marL="10795" algn="l">
                        <a:lnSpc>
                          <a:spcPts val="515"/>
                        </a:lnSpc>
                      </a:pP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Smallpox</a:t>
                      </a: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India, 1868-1948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8590" algn="ctr">
                        <a:lnSpc>
                          <a:spcPts val="515"/>
                        </a:lnSpc>
                      </a:pP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marL="10795" algn="l">
                        <a:lnSpc>
                          <a:spcPts val="515"/>
                        </a:lnSpc>
                      </a:pP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Chickenpox</a:t>
                      </a: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York City, </a:t>
                      </a: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USA,</a:t>
                      </a:r>
                      <a:r>
                        <a:rPr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1928-72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Glasgow,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Scotland,</a:t>
                      </a:r>
                      <a:r>
                        <a:rPr sz="1400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1929-64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marL="10795" algn="l">
                        <a:lnSpc>
                          <a:spcPts val="515"/>
                        </a:lnSpc>
                      </a:pP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Scarlet</a:t>
                      </a:r>
                      <a:r>
                        <a:rPr sz="1400" b="1" spc="-2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fever</a:t>
                      </a:r>
                      <a:endParaRPr sz="14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England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Wales,</a:t>
                      </a: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1897-1978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3-6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marL="10795" algn="l">
                        <a:lnSpc>
                          <a:spcPts val="515"/>
                        </a:lnSpc>
                      </a:pP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Diphtheria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15"/>
                        </a:lnSpc>
                      </a:pP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England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Wales,</a:t>
                      </a: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1897-1979</a:t>
                      </a:r>
                      <a:endParaRPr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ts val="51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4-6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7394">
                <a:tc>
                  <a:txBody>
                    <a:bodyPr/>
                    <a:lstStyle/>
                    <a:p>
                      <a:pPr marL="10795" algn="l">
                        <a:lnSpc>
                          <a:spcPts val="575"/>
                        </a:lnSpc>
                      </a:pP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Pertussis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algn="l">
                        <a:lnSpc>
                          <a:spcPts val="575"/>
                        </a:lnSpc>
                      </a:pPr>
                      <a:r>
                        <a:rPr sz="1400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England </a:t>
                      </a: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Wales, 1970-82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57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ts val="575"/>
                        </a:lnSpc>
                      </a:pPr>
                      <a:r>
                        <a:rPr sz="1400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0" y="404664"/>
            <a:ext cx="9144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b="0" dirty="0" smtClean="0">
                <a:solidFill>
                  <a:schemeClr val="tx1"/>
                </a:solidFill>
              </a:rPr>
              <a:t>Comparison </a:t>
            </a:r>
            <a:r>
              <a:rPr lang="en-US" altLang="ko-KR" b="0" dirty="0">
                <a:solidFill>
                  <a:schemeClr val="tx1"/>
                </a:solidFill>
              </a:rPr>
              <a:t>between the observed and predicted </a:t>
            </a:r>
            <a:endParaRPr lang="en-US" altLang="ko-KR" b="0" dirty="0" smtClean="0">
              <a:solidFill>
                <a:schemeClr val="tx1"/>
              </a:solidFill>
            </a:endParaRPr>
          </a:p>
          <a:p>
            <a:r>
              <a:rPr lang="en-US" altLang="ko-KR" b="0" dirty="0" smtClean="0">
                <a:solidFill>
                  <a:schemeClr val="tx1"/>
                </a:solidFill>
              </a:rPr>
              <a:t>inter-epidemic </a:t>
            </a:r>
            <a:r>
              <a:rPr lang="en-US" altLang="ko-KR" b="0" dirty="0">
                <a:solidFill>
                  <a:schemeClr val="tx1"/>
                </a:solidFill>
              </a:rPr>
              <a:t>periods (Anderson and </a:t>
            </a:r>
            <a:r>
              <a:rPr lang="en-US" altLang="ko-KR" b="0" dirty="0" smtClean="0">
                <a:solidFill>
                  <a:schemeClr val="tx1"/>
                </a:solidFill>
              </a:rPr>
              <a:t>May, 1991)</a:t>
            </a:r>
            <a:endParaRPr lang="ko-KR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21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484784"/>
            <a:ext cx="7632848" cy="33123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above discussion relates to simple immunizing infections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for which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pre-infectious and infectious periods are short relative to the lifetime of individuals,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such as measles, mumps and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rubella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same logic cannot be applied for infections which</a:t>
            </a:r>
          </a:p>
          <a:p>
            <a:pPr marL="342900" lvl="1" indent="-342900">
              <a:lnSpc>
                <a:spcPct val="12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 not confer immunity against re-infection</a:t>
            </a:r>
          </a:p>
          <a:p>
            <a:pPr marL="342900" lvl="1" indent="-342900">
              <a:lnSpc>
                <a:spcPct val="12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have long incubation periods: f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or TB, the time interval between infection and disease may be as long as a lifetime, and conditions may change during this time.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648072"/>
          </a:xfrm>
        </p:spPr>
        <p:txBody>
          <a:bodyPr/>
          <a:lstStyle/>
          <a:p>
            <a:r>
              <a:rPr lang="en-US" altLang="ko-KR" sz="3200" b="0" dirty="0" smtClean="0">
                <a:solidFill>
                  <a:schemeClr val="tx1"/>
                </a:solidFill>
              </a:rPr>
              <a:t>Remarks</a:t>
            </a:r>
            <a:endParaRPr lang="ko-KR" alt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27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2372" y="1340768"/>
                <a:ext cx="8219256" cy="482453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numbers of infectious individuals to increase for 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immunizing infection once an infectious person enters a totally 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susceptible population,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&gt;1</m:t>
                    </m:r>
                  </m:oMath>
                </a14:m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During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early stages of an epidemic of a new infection,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can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be estimated from the epidemic growth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≈1+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𝛬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an endemic infection,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i="1" dirty="0" smtClean="0">
                            <a:latin typeface="Cambria Math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 dirty="0" smtClean="0">
                        <a:latin typeface="Cambria Math"/>
                        <a:cs typeface="Arial" panose="020B0604020202020204" pitchFamily="34" charset="0"/>
                      </a:rPr>
                      <m:t> = 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i="1" dirty="0" smtClean="0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/>
                        <a:cs typeface="Arial" panose="020B0604020202020204" pitchFamily="34" charset="0"/>
                      </a:rPr>
                      <m:t>×</m:t>
                    </m:r>
                    <m:r>
                      <a:rPr lang="en-US" altLang="ko-KR" sz="1800" i="1" dirty="0" smtClean="0">
                        <a:latin typeface="Cambria Math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1800" i="1" dirty="0" smtClean="0">
                        <a:latin typeface="Cambria Math"/>
                        <a:cs typeface="Arial" panose="020B0604020202020204" pitchFamily="34" charset="0"/>
                      </a:rPr>
                      <m:t>=1→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=1/</m:t>
                    </m:r>
                    <m:sSub>
                      <m:sSubPr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endParaRPr lang="en-US" altLang="ko-KR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6000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an epidemic to occur,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ko-KR" sz="1800" i="1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1/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60000" indent="0">
                  <a:lnSpc>
                    <a:spcPct val="120000"/>
                  </a:lnSpc>
                  <a:buNone/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Changes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proportion of the susceptible population 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resulting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the continuous entry of newborns leads to 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epidemic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cycles for an immunizing infection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Further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factors, e.g. seasonal contact patterns, 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age-dependent mixing, stochastic effects are required for the cycles to persist.</a:t>
                </a:r>
              </a:p>
              <a:p>
                <a:pPr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Inter-epidemic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period 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immunizing infections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sz="1800" i="1" smtClean="0">
                        <a:solidFill>
                          <a:srgbClr val="FF0000"/>
                        </a:solidFill>
                        <a:latin typeface="Cambria Math"/>
                      </a:rPr>
                      <m:t>≈2</m:t>
                    </m:r>
                    <m:r>
                      <a:rPr lang="en-US" altLang="ko-KR" sz="180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n-US" altLang="ko-KR" sz="1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72" y="1340768"/>
                <a:ext cx="8219256" cy="4824536"/>
              </a:xfrm>
              <a:blipFill>
                <a:blip r:embed="rId2"/>
                <a:stretch>
                  <a:fillRect l="-519" t="-126" b="-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0" y="404664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3200" b="0" dirty="0" smtClean="0">
                <a:solidFill>
                  <a:schemeClr val="tx1"/>
                </a:solidFill>
              </a:rPr>
              <a:t>Summary</a:t>
            </a:r>
            <a:endParaRPr lang="ko-KR" alt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5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04664"/>
            <a:ext cx="9144000" cy="648072"/>
          </a:xfrm>
        </p:spPr>
        <p:txBody>
          <a:bodyPr/>
          <a:lstStyle/>
          <a:p>
            <a:r>
              <a:rPr lang="en-US" altLang="ko-KR" sz="3200" b="0" dirty="0" smtClean="0">
                <a:solidFill>
                  <a:schemeClr val="tx1"/>
                </a:solidFill>
              </a:rPr>
              <a:t>Aims and Objectives</a:t>
            </a:r>
            <a:endParaRPr lang="ko-KR" altLang="en-US" sz="3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575556" y="1700808"/>
                <a:ext cx="7992888" cy="41764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Aim:</a:t>
                </a: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To discuss the insights into infectious disease epidemiology provided by simple models of immunizing infections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altLang="ko-KR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ko-KR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Objectives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what determines whether the incidence of an infection increases or decreases in a population</a:t>
                </a: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methods for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for an infection from the growth rate of an outbreak</a:t>
                </a:r>
                <a:endParaRPr lang="en-US" altLang="ko-K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theory underlying the cycles in the incidence of immunizing infections</a:t>
                </a:r>
              </a:p>
              <a:p>
                <a:pPr marL="342900" lvl="1" indent="-34290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ko-K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calculate the inter-epidemic period for an immunizing infection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556" y="1700808"/>
                <a:ext cx="7992888" cy="4176464"/>
              </a:xfrm>
              <a:blipFill>
                <a:blip r:embed="rId2"/>
                <a:stretch>
                  <a:fillRect l="-762" b="-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2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7912" y="4358970"/>
            <a:ext cx="7846640" cy="165618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Simplest model to describe the long term dynamic of an infection assuming</a:t>
            </a:r>
          </a:p>
          <a:p>
            <a:pPr marL="342900" lvl="1" indent="-342900" algn="just">
              <a:lnSpc>
                <a:spcPct val="140000"/>
              </a:lnSpc>
              <a:spcBef>
                <a:spcPts val="0"/>
              </a:spcBef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Random mixing</a:t>
            </a:r>
          </a:p>
          <a:p>
            <a:pPr marL="342900" lvl="1" indent="-342900" algn="just">
              <a:lnSpc>
                <a:spcPct val="140000"/>
              </a:lnSpc>
              <a:spcBef>
                <a:spcPts val="0"/>
              </a:spcBef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Individuals not stratified by age and sex</a:t>
            </a:r>
          </a:p>
          <a:p>
            <a:pPr marL="342900" lvl="1" indent="-342900" algn="just">
              <a:lnSpc>
                <a:spcPct val="140000"/>
              </a:lnSpc>
              <a:spcBef>
                <a:spcPts val="0"/>
              </a:spcBef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size constant over time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36" y="2060848"/>
            <a:ext cx="8277794" cy="1562759"/>
            <a:chOff x="470670" y="1988840"/>
            <a:chExt cx="8277794" cy="1562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976958" y="2276872"/>
                  <a:ext cx="1440160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Susceptible</a:t>
                  </a:r>
                  <a:b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/>
                          </a:rPr>
                          <m:t>𝑆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58" y="2276872"/>
                  <a:ext cx="1440160" cy="6463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413" t="-2703" b="-4505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921174" y="2276872"/>
                  <a:ext cx="1656184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Pre-infectious</a:t>
                  </a:r>
                  <a:b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𝐸</m:t>
                      </m:r>
                      <m:r>
                        <a:rPr lang="en-US" altLang="ko-KR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i="1" dirty="0" smtClean="0">
                          <a:latin typeface="Cambria Math"/>
                        </a:rPr>
                        <m:t>𝑡</m:t>
                      </m:r>
                    </m:oMath>
                  </a14:m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174" y="2276872"/>
                  <a:ext cx="1656184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61" t="-2703" r="-361" b="-1081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5081414" y="2276872"/>
                  <a:ext cx="1440160" cy="64633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Infectious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𝐼</m:t>
                      </m:r>
                      <m:r>
                        <a:rPr lang="en-US" altLang="ko-KR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i="1" dirty="0" smtClean="0">
                          <a:latin typeface="Cambria Math"/>
                        </a:rPr>
                        <m:t>𝑡</m:t>
                      </m:r>
                    </m:oMath>
                  </a14:m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414" y="2276872"/>
                  <a:ext cx="1440160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703" b="-1081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7164288" y="2138372"/>
                  <a:ext cx="1584176" cy="92333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Immune</a:t>
                  </a:r>
                  <a:b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altLang="ko-KR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(“Recovered”)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/>
                          </a:rPr>
                          <m:t>𝑅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𝑡</m:t>
                        </m:r>
                        <m:r>
                          <a:rPr lang="en-US" altLang="ko-KR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288" y="2138372"/>
                  <a:ext cx="1584176" cy="9233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642" t="-1923" r="-2264" b="-3205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/>
            <p:cNvCxnSpPr/>
            <p:nvPr/>
          </p:nvCxnSpPr>
          <p:spPr>
            <a:xfrm>
              <a:off x="470670" y="2600037"/>
              <a:ext cx="3600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/>
            <p:cNvCxnSpPr/>
            <p:nvPr/>
          </p:nvCxnSpPr>
          <p:spPr>
            <a:xfrm>
              <a:off x="2417118" y="2600037"/>
              <a:ext cx="3600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/>
            <p:nvPr/>
          </p:nvCxnSpPr>
          <p:spPr>
            <a:xfrm>
              <a:off x="4582716" y="2600037"/>
              <a:ext cx="36004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>
              <a:off x="6521574" y="2600037"/>
              <a:ext cx="4266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5" idx="2"/>
            </p:cNvCxnSpPr>
            <p:nvPr/>
          </p:nvCxnSpPr>
          <p:spPr>
            <a:xfrm>
              <a:off x="1697038" y="2923203"/>
              <a:ext cx="0" cy="3617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3731804" y="2923203"/>
              <a:ext cx="0" cy="3617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5801494" y="2923203"/>
              <a:ext cx="0" cy="3617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7956376" y="3045802"/>
              <a:ext cx="0" cy="3617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70670" y="2600038"/>
              <a:ext cx="506288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endCxn id="66" idx="1"/>
            </p:cNvCxnSpPr>
            <p:nvPr/>
          </p:nvCxnSpPr>
          <p:spPr>
            <a:xfrm flipV="1">
              <a:off x="2442692" y="2600038"/>
              <a:ext cx="478482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endCxn id="67" idx="1"/>
            </p:cNvCxnSpPr>
            <p:nvPr/>
          </p:nvCxnSpPr>
          <p:spPr>
            <a:xfrm flipV="1">
              <a:off x="4575126" y="2600038"/>
              <a:ext cx="506288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endCxn id="68" idx="1"/>
            </p:cNvCxnSpPr>
            <p:nvPr/>
          </p:nvCxnSpPr>
          <p:spPr>
            <a:xfrm flipV="1">
              <a:off x="6573788" y="2600037"/>
              <a:ext cx="590500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65" idx="2"/>
            </p:cNvCxnSpPr>
            <p:nvPr/>
          </p:nvCxnSpPr>
          <p:spPr>
            <a:xfrm>
              <a:off x="1697038" y="2923203"/>
              <a:ext cx="0" cy="505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3731804" y="2923203"/>
              <a:ext cx="0" cy="505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801494" y="2923203"/>
              <a:ext cx="0" cy="505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7956376" y="3045802"/>
              <a:ext cx="0" cy="5057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2267744" y="1999872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/>
                          </a:rPr>
                          <m:t>𝛽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/>
                          </a:rPr>
                          <m:t>𝐼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744" y="1999872"/>
                  <a:ext cx="864096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431110" y="1988840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/>
                          </a:rPr>
                          <m:t>𝑓𝐸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110" y="1988840"/>
                  <a:ext cx="86409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375326" y="1988840"/>
                  <a:ext cx="8640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/>
                          </a:rPr>
                          <m:t>𝑟𝐼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326" y="1988840"/>
                  <a:ext cx="864096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832942" y="317459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67708" y="317459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42756" y="317459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92280" y="3174592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deaths</a:t>
              </a:r>
              <a:endParaRPr lang="ko-KR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제목 1"/>
          <p:cNvSpPr txBox="1">
            <a:spLocks/>
          </p:cNvSpPr>
          <p:nvPr/>
        </p:nvSpPr>
        <p:spPr>
          <a:xfrm>
            <a:off x="0" y="404664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3200" b="0" dirty="0" smtClean="0">
                <a:solidFill>
                  <a:schemeClr val="tx1"/>
                </a:solidFill>
              </a:rPr>
              <a:t>Structure </a:t>
            </a:r>
            <a:r>
              <a:rPr lang="en-US" altLang="ko-KR" sz="3200" b="0" dirty="0">
                <a:solidFill>
                  <a:schemeClr val="tx1"/>
                </a:solidFill>
              </a:rPr>
              <a:t>of the </a:t>
            </a:r>
            <a:r>
              <a:rPr lang="en-US" altLang="ko-KR" sz="3200" b="0" dirty="0" smtClean="0">
                <a:solidFill>
                  <a:schemeClr val="tx1"/>
                </a:solidFill>
              </a:rPr>
              <a:t>model</a:t>
            </a:r>
            <a:endParaRPr lang="ko-KR" alt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1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4653136"/>
            <a:ext cx="7992888" cy="115212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+mj-lt"/>
              <a:buAutoNum type="arabicPeriod" startAt="3"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does the incidence of an immunizing infection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cycle over time?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 startAt="3"/>
            </a:pPr>
            <a:endParaRPr lang="en-US" altLang="ko-K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+mj-lt"/>
              <a:buAutoNum type="arabicPeriod" startAt="3"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other factors lead to the epidemic cycles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 startAt="3"/>
            </a:pPr>
            <a:endParaRPr lang="en-US" altLang="ko-K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buFont typeface="+mj-lt"/>
              <a:buAutoNum type="arabicPeriod" startAt="3"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inter-epidemic period might we expect to see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404664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3200" b="0" dirty="0">
                <a:solidFill>
                  <a:schemeClr val="tx1"/>
                </a:solidFill>
              </a:rPr>
              <a:t>Insights into the epidemiology of infections </a:t>
            </a:r>
            <a:endParaRPr lang="en-US" altLang="ko-KR" sz="3200" b="0" dirty="0" smtClean="0">
              <a:solidFill>
                <a:schemeClr val="tx1"/>
              </a:solidFill>
            </a:endParaRPr>
          </a:p>
          <a:p>
            <a:r>
              <a:rPr lang="en-US" altLang="ko-KR" sz="3200" b="0" dirty="0" smtClean="0">
                <a:solidFill>
                  <a:schemeClr val="tx1"/>
                </a:solidFill>
              </a:rPr>
              <a:t>which </a:t>
            </a:r>
            <a:r>
              <a:rPr lang="en-US" altLang="ko-KR" sz="3200" b="0" dirty="0">
                <a:solidFill>
                  <a:schemeClr val="tx1"/>
                </a:solidFill>
              </a:rPr>
              <a:t>are </a:t>
            </a:r>
            <a:r>
              <a:rPr lang="en-US" altLang="ko-KR" sz="3200" b="0" dirty="0" smtClean="0">
                <a:solidFill>
                  <a:schemeClr val="tx1"/>
                </a:solidFill>
              </a:rPr>
              <a:t>derivable </a:t>
            </a:r>
            <a:r>
              <a:rPr lang="en-US" altLang="ko-KR" sz="3200" b="0" dirty="0">
                <a:solidFill>
                  <a:schemeClr val="tx1"/>
                </a:solidFill>
              </a:rPr>
              <a:t>from the simple model</a:t>
            </a:r>
            <a:endParaRPr lang="ko-KR" altLang="en-US" sz="3200" b="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213517"/>
            <a:ext cx="3110363" cy="21429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83568" y="1916832"/>
            <a:ext cx="4392488" cy="275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determines whether or not the numbers of infectious  individuals increases after an infectious person enters a totally  susceptible population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endParaRPr lang="en-US" altLang="ko-K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fast might the number of infectious individuals increase and what can we infer from it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7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52128"/>
          </a:xfrm>
        </p:spPr>
        <p:txBody>
          <a:bodyPr/>
          <a:lstStyle/>
          <a:p>
            <a:pPr algn="l">
              <a:lnSpc>
                <a:spcPct val="120000"/>
              </a:lnSpc>
            </a:pPr>
            <a:r>
              <a:rPr lang="en-US" altLang="ko-KR" sz="2400" b="0" dirty="0"/>
              <a:t>1. What determines whether or not the number of infectious  </a:t>
            </a:r>
            <a:r>
              <a:rPr lang="en-US" altLang="ko-KR" sz="2400" b="0" dirty="0" smtClean="0"/>
              <a:t>individuals </a:t>
            </a:r>
            <a:r>
              <a:rPr lang="en-US" altLang="ko-KR" sz="2400" b="0" dirty="0"/>
              <a:t>increases following the introduction of an </a:t>
            </a:r>
            <a:r>
              <a:rPr lang="en-US" altLang="ko-KR" sz="2400" b="0" dirty="0" smtClean="0"/>
              <a:t>infectious person </a:t>
            </a:r>
            <a:r>
              <a:rPr lang="en-US" altLang="ko-KR" sz="2400" b="0" dirty="0"/>
              <a:t>into a totally susceptible population</a:t>
            </a:r>
            <a:r>
              <a:rPr lang="en-US" altLang="ko-KR" sz="2400" b="0" dirty="0" smtClean="0"/>
              <a:t>?</a:t>
            </a:r>
            <a:endParaRPr lang="ko-KR" altLang="en-US" sz="2400" b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2203501"/>
            <a:ext cx="7843700" cy="122413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the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number of infectious individuals increases following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introduction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of an infectious person into a totally susceptible population,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the rate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of change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in the number of pre-infectious and infectious individuals </a:t>
            </a:r>
            <a:r>
              <a:rPr lang="en-US" altLang="ko-K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“positive” </a:t>
            </a:r>
            <a:endParaRPr lang="en-US" altLang="ko-KR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1800" i="1" dirty="0" smtClean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2887217" y="5375943"/>
                <a:ext cx="3394199" cy="45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𝛽</m:t>
                      </m:r>
                      <m:r>
                        <a:rPr lang="en-US" altLang="ko-KR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i="1">
                          <a:latin typeface="Cambria Math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ko-KR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>
                          <a:latin typeface="Cambria Math"/>
                        </a:rPr>
                        <m:t>𝛽</m:t>
                      </m:r>
                      <m:r>
                        <a:rPr lang="en-US" altLang="ko-KR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i="1">
                          <a:latin typeface="Cambria Math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7" y="5375943"/>
                <a:ext cx="3394199" cy="452432"/>
              </a:xfrm>
              <a:prstGeom prst="rect">
                <a:avLst/>
              </a:prstGeom>
              <a:blipFill>
                <a:blip r:embed="rId3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/>
          <p:cNvSpPr/>
          <p:nvPr/>
        </p:nvSpPr>
        <p:spPr>
          <a:xfrm>
            <a:off x="4416642" y="4871887"/>
            <a:ext cx="335348" cy="450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⇓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2195736" y="3501008"/>
                <a:ext cx="4572000" cy="142423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𝑑𝐸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𝛽</m:t>
                      </m:r>
                      <m:r>
                        <a:rPr lang="en-US" altLang="ko-KR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−</m:t>
                      </m:r>
                      <m:r>
                        <a:rPr lang="en-US" altLang="ko-KR" i="1">
                          <a:latin typeface="Cambria Math"/>
                        </a:rPr>
                        <m:t>𝑓𝐸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𝑓𝐸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ko-KR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&gt;0 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501008"/>
                <a:ext cx="4572000" cy="14242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90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467544" y="548680"/>
                <a:ext cx="8229600" cy="504056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</a:rPr>
                  <a:t> for an epidemic to occur</a:t>
                </a:r>
                <a:endParaRPr lang="ko-KR" altLang="en-US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7544" y="548680"/>
                <a:ext cx="8229600" cy="504056"/>
              </a:xfrm>
              <a:blipFill>
                <a:blip r:embed="rId2"/>
                <a:stretch>
                  <a:fillRect t="-24096" b="-45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794559" y="1879782"/>
                <a:ext cx="7537373" cy="100811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ko-KR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When the population is totally susceptible,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>
                          <a:latin typeface="Cambria Math"/>
                        </a:rPr>
                        <m:t>𝛽</m:t>
                      </m:r>
                      <m:r>
                        <a:rPr lang="en-US" altLang="ko-KR" sz="1800" i="1"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800" i="1">
                          <a:latin typeface="Cambria Math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ko-KR" sz="1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ko-KR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/>
                        </a:rPr>
                        <m:t>𝛽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US" altLang="ko-KR" sz="1800" b="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559" y="1879782"/>
                <a:ext cx="7537373" cy="1008112"/>
              </a:xfrm>
              <a:blipFill>
                <a:blip r:embed="rId3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794558" y="3202931"/>
                <a:ext cx="7575963" cy="1386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Note that the basic reproduction number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en-US" altLang="ko-KR" i="1">
                          <a:latin typeface="Cambria Math"/>
                          <a:cs typeface="Arial" panose="020B0604020202020204" pitchFamily="34" charset="0"/>
                        </a:rPr>
                        <m:t>𝑁𝐷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/>
                            </a:rPr>
                            <m:t>𝛽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i="1">
                              <a:latin typeface="Cambria Math"/>
                              <a:cs typeface="Arial" panose="020B0604020202020204" pitchFamily="34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i="1">
                          <a:latin typeface="Cambria Math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&gt;1</m:t>
                      </m:r>
                    </m:oMath>
                  </m:oMathPara>
                </a14:m>
                <a:endPara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58" y="3202931"/>
                <a:ext cx="7575963" cy="1386149"/>
              </a:xfrm>
              <a:prstGeom prst="rect">
                <a:avLst/>
              </a:prstGeom>
              <a:blipFill>
                <a:blip r:embed="rId4"/>
                <a:stretch>
                  <a:fillRect l="-644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4558" y="4904118"/>
                <a:ext cx="7537374" cy="757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&gt;1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the number of infectious individuals to increase 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following the introduction of an infectious person into a totally susceptible population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58" y="4904118"/>
                <a:ext cx="7537374" cy="757130"/>
              </a:xfrm>
              <a:prstGeom prst="rect">
                <a:avLst/>
              </a:prstGeom>
              <a:blipFill>
                <a:blip r:embed="rId5"/>
                <a:stretch>
                  <a:fillRect l="-647" b="-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3226037"/>
                <a:ext cx="7488832" cy="30243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For the infection for which the pre-infectious period is short,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𝑑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altLang="ko-KR" sz="1800" i="1">
                          <a:latin typeface="Cambria Math"/>
                        </a:rPr>
                        <m:t>=</m:t>
                      </m:r>
                      <m:r>
                        <a:rPr lang="en-US" altLang="ko-KR" sz="1800" i="1">
                          <a:latin typeface="Cambria Math"/>
                        </a:rPr>
                        <m:t>𝛽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ko-KR" sz="1800" i="1">
                          <a:latin typeface="Cambria Math"/>
                        </a:rPr>
                        <m:t>𝐼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𝛽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i="1">
                                  <a:latin typeface="Cambria Math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ko-KR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sz="1800" dirty="0" smtClean="0"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/>
                        </a:rPr>
                        <m:t>𝛽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>
                          <a:latin typeface="Cambria Math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ko-KR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solidFill>
                                <a:srgbClr val="FF000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solidFill>
                                <a:srgbClr val="FF000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=1+</m:t>
                      </m:r>
                      <m:r>
                        <m:rPr>
                          <m:sty m:val="p"/>
                        </m:rPr>
                        <a:rPr lang="el-GR" altLang="ko-KR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ko-KR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ko-KR" sz="18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other variants of this expression 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(Anderson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May, Table 4.1)</a:t>
                </a:r>
                <a:endParaRPr lang="en-US" altLang="ko-K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It </a:t>
                </a:r>
                <a:r>
                  <a:rPr lang="en-US" altLang="ko-K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only reasonably reliable during the early stages of an </a:t>
                </a: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outbreak</a:t>
                </a:r>
                <a:endParaRPr lang="ko-KR" alt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3226037"/>
                <a:ext cx="7488832" cy="3024336"/>
              </a:xfrm>
              <a:blipFill>
                <a:blip r:embed="rId3"/>
                <a:stretch>
                  <a:fillRect l="-733" b="-20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467544" y="54868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0" dirty="0"/>
              <a:t>2. How fast might the number of infectious </a:t>
            </a:r>
            <a:r>
              <a:rPr lang="en-US" altLang="ko-KR" sz="2400" b="0" dirty="0" smtClean="0"/>
              <a:t>individuals </a:t>
            </a:r>
            <a:r>
              <a:rPr lang="en-US" altLang="ko-KR" sz="2400" b="0" dirty="0"/>
              <a:t>increase and what can we infer from it?</a:t>
            </a:r>
            <a:endParaRPr lang="ko-KR" alt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827584" y="1700808"/>
                <a:ext cx="7488832" cy="1309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What is the growth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During an early stage of epidemic,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7488832" cy="1309205"/>
              </a:xfrm>
              <a:prstGeom prst="rect">
                <a:avLst/>
              </a:prstGeom>
              <a:blipFill>
                <a:blip r:embed="rId4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81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16832"/>
            <a:ext cx="5904656" cy="281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09936" y="5085184"/>
                <a:ext cx="7344816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understand cycles, let’s look at a single outbreak: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answer lies with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proportion of the population that is susceptible and the net reproduction number…</a:t>
                </a:r>
                <a:endParaRPr lang="ko-KR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36" y="5085184"/>
                <a:ext cx="7344816" cy="1089529"/>
              </a:xfrm>
              <a:prstGeom prst="rect">
                <a:avLst/>
              </a:prstGeom>
              <a:blipFill>
                <a:blip r:embed="rId3"/>
                <a:stretch>
                  <a:fillRect l="-664" r="-664" b="-5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/>
          <p:cNvSpPr txBox="1">
            <a:spLocks/>
          </p:cNvSpPr>
          <p:nvPr/>
        </p:nvSpPr>
        <p:spPr>
          <a:xfrm>
            <a:off x="467544" y="548680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>
              <a:lnSpc>
                <a:spcPct val="120000"/>
              </a:lnSpc>
            </a:pPr>
            <a:endParaRPr lang="en-US" altLang="ko-KR" sz="2400" b="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67544" y="548680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en-US" altLang="ko-KR" sz="2400" b="0" dirty="0"/>
              <a:t>3. Why does the incidence of an immunizing infection cycle over time</a:t>
            </a:r>
            <a:r>
              <a:rPr lang="en-US" altLang="ko-KR" sz="2400" b="0" dirty="0" smtClean="0"/>
              <a:t>?</a:t>
            </a:r>
            <a:endParaRPr lang="en-US" altLang="ko-KR" sz="2400" b="0" dirty="0"/>
          </a:p>
        </p:txBody>
      </p:sp>
    </p:spTree>
    <p:extLst>
      <p:ext uri="{BB962C8B-B14F-4D97-AF65-F5344CB8AC3E}">
        <p14:creationId xmlns:p14="http://schemas.microsoft.com/office/powerpoint/2010/main" val="182456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1151620" y="1335737"/>
                <a:ext cx="6840760" cy="288032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Define the net reproduction number: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800" i="1">
                          <a:latin typeface="Cambria Math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/>
                            </a:rPr>
                            <m:t>𝛽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/>
                              <a:cs typeface="Arial" panose="020B0604020202020204" pitchFamily="34" charset="0"/>
                            </a:rPr>
                            <m:t>𝑟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the number of new infectious individuals is increasing,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&gt;1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  </m:t>
                      </m:r>
                      <m:r>
                        <a:rPr lang="en-US" altLang="ko-KR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&gt;1</m:t>
                      </m:r>
                      <m:r>
                        <a:rPr lang="en-US" altLang="ko-KR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solidFill>
                                <a:srgbClr val="FF000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Epidemic threshold =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Herd immunity threshold =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1/</m:t>
                    </m:r>
                    <m:sSub>
                      <m:sSub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1620" y="1335737"/>
                <a:ext cx="6840760" cy="2880320"/>
              </a:xfrm>
              <a:blipFill>
                <a:blip r:embed="rId3"/>
                <a:stretch>
                  <a:fillRect l="-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 txBox="1">
            <a:spLocks/>
          </p:cNvSpPr>
          <p:nvPr/>
        </p:nvSpPr>
        <p:spPr>
          <a:xfrm>
            <a:off x="0" y="404664"/>
            <a:ext cx="91440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rgbClr val="0033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sz="3200" b="0" dirty="0" smtClean="0">
                <a:solidFill>
                  <a:schemeClr val="tx1"/>
                </a:solidFill>
              </a:rPr>
              <a:t>Net and </a:t>
            </a:r>
            <a:r>
              <a:rPr lang="en-US" altLang="ko-KR" sz="3200" b="0" dirty="0">
                <a:solidFill>
                  <a:schemeClr val="tx1"/>
                </a:solidFill>
              </a:rPr>
              <a:t>basic </a:t>
            </a:r>
            <a:r>
              <a:rPr lang="en-US" altLang="ko-KR" sz="3200" b="0" dirty="0" smtClean="0">
                <a:solidFill>
                  <a:schemeClr val="tx1"/>
                </a:solidFill>
              </a:rPr>
              <a:t>reproduction </a:t>
            </a:r>
            <a:r>
              <a:rPr lang="en-US" altLang="ko-KR" sz="3200" b="0" dirty="0">
                <a:solidFill>
                  <a:schemeClr val="tx1"/>
                </a:solidFill>
              </a:rPr>
              <a:t>numbers</a:t>
            </a:r>
            <a:endParaRPr lang="ko-KR" altLang="en-US" sz="32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내용 개체 틀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5417825"/>
                  </p:ext>
                </p:extLst>
              </p:nvPr>
            </p:nvGraphicFramePr>
            <p:xfrm>
              <a:off x="971600" y="4412704"/>
              <a:ext cx="72008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2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31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74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</a:t>
                          </a:r>
                          <a:r>
                            <a:rPr lang="en-US" altLang="ko-KR" sz="1800" b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of new</a:t>
                          </a:r>
                          <a:br>
                            <a:rPr lang="en-US" altLang="ko-KR" sz="1800" b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altLang="ko-KR" sz="1800" b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infectious people</a:t>
                          </a:r>
                          <a:endParaRPr lang="ko-KR" altLang="en-US" sz="1800" b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b="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Proportion</a:t>
                          </a:r>
                          <a:br>
                            <a:rPr lang="en-US" altLang="ko-KR" sz="1800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altLang="ko-KR" sz="1800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susceptible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800" b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ko-KR" altLang="en-US" sz="1800" b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increasing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&gt;1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&gt;1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decreasing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&lt;1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&lt;1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peaking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=1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내용 개체 틀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5417825"/>
                  </p:ext>
                </p:extLst>
              </p:nvPr>
            </p:nvGraphicFramePr>
            <p:xfrm>
              <a:off x="971600" y="4412704"/>
              <a:ext cx="72008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2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31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74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Number of </a:t>
                          </a:r>
                          <a:r>
                            <a:rPr lang="en-US" altLang="ko-KR" sz="1800" b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of new</a:t>
                          </a:r>
                          <a:br>
                            <a:rPr lang="en-US" altLang="ko-KR" sz="1800" b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</a:br>
                          <a:r>
                            <a:rPr lang="en-US" altLang="ko-KR" sz="1800" b="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infectious people</a:t>
                          </a:r>
                          <a:endParaRPr lang="ko-KR" altLang="en-US" sz="1800" b="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6667" t="-4717" r="-234177" b="-186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14701" t="-4717" r="-726" b="-1867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increasing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&gt;1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4701" t="-181967" r="-72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decreasing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&lt;1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4701" t="-281967" r="-72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peaking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=1</a:t>
                          </a:r>
                          <a:endParaRPr lang="ko-KR" altLang="en-US" sz="18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4701" t="-381967" r="-726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17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1212</Words>
  <Application>Microsoft Office PowerPoint</Application>
  <PresentationFormat>화면 슬라이드 쇼(4:3)</PresentationFormat>
  <Paragraphs>222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Session 5 The natural dynamics  of infectious diseases </vt:lpstr>
      <vt:lpstr>Aims and Objectives</vt:lpstr>
      <vt:lpstr>PowerPoint 프레젠테이션</vt:lpstr>
      <vt:lpstr>PowerPoint 프레젠테이션</vt:lpstr>
      <vt:lpstr>1. What determines whether or not the number of infectious  individuals increases following the introduction of an infectious person into a totally susceptible population?</vt:lpstr>
      <vt:lpstr>R_0&gt;1 for an epidemic to occur</vt:lpstr>
      <vt:lpstr>PowerPoint 프레젠테이션</vt:lpstr>
      <vt:lpstr>PowerPoint 프레젠테이션</vt:lpstr>
      <vt:lpstr>PowerPoint 프레젠테이션</vt:lpstr>
      <vt:lpstr>PowerPoint 프레젠테이션</vt:lpstr>
      <vt:lpstr>Explanation for the epidemic cycles for measles: relationship between the proportion susceptible and the new infectious</vt:lpstr>
      <vt:lpstr>PowerPoint 프레젠테이션</vt:lpstr>
      <vt:lpstr>Factors for the epidemic cycles</vt:lpstr>
      <vt:lpstr>5. What inter-epidemic period might we expect to see?</vt:lpstr>
      <vt:lpstr>PowerPoint 프레젠테이션</vt:lpstr>
      <vt:lpstr>Remarks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LZH-PC</cp:lastModifiedBy>
  <cp:revision>171</cp:revision>
  <dcterms:created xsi:type="dcterms:W3CDTF">2018-07-17T07:35:11Z</dcterms:created>
  <dcterms:modified xsi:type="dcterms:W3CDTF">2020-12-30T06:55:41Z</dcterms:modified>
</cp:coreProperties>
</file>