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61" r:id="rId6"/>
    <p:sldId id="263" r:id="rId7"/>
    <p:sldId id="265" r:id="rId8"/>
    <p:sldId id="267" r:id="rId9"/>
    <p:sldId id="269" r:id="rId10"/>
    <p:sldId id="272" r:id="rId11"/>
    <p:sldId id="274" r:id="rId12"/>
    <p:sldId id="276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7" r:id="rId21"/>
    <p:sldId id="289" r:id="rId22"/>
    <p:sldId id="304" r:id="rId23"/>
    <p:sldId id="299" r:id="rId24"/>
    <p:sldId id="302" r:id="rId25"/>
    <p:sldId id="303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0033CC"/>
    <a:srgbClr val="0000FF"/>
    <a:srgbClr val="CC00CC"/>
    <a:srgbClr val="3366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90" d="100"/>
          <a:sy n="90" d="100"/>
        </p:scale>
        <p:origin x="160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15210-49C1-4AD3-823D-DA1A28B7BEE2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5F61A-5A12-4CC3-BCE1-EE153353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8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The first four parameters in this list are usually known for most infections and populations.</a:t>
                </a:r>
              </a:p>
              <a:p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However, the parameter </a:t>
                </a:r>
                <a:r>
                  <a:rPr lang="en-US" altLang="ko-KR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β </a:t>
                </a:r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is poorly understood and difficult to measure directly, and we have usually calculated it from the basic reproduction number, </a:t>
                </a:r>
                <a:r>
                  <a:rPr lang="en-US" altLang="ko-KR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R0</a:t>
                </a:r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, using the equation: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β</m:t>
                    </m:r>
                    <m:r>
                      <a:rPr lang="en-US" altLang="ko-KR" sz="12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2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ND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During the exercises, we have usually provided the value for </a:t>
                </a:r>
                <a:r>
                  <a:rPr lang="en-US" altLang="ko-KR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R0 </a:t>
                </a:r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to use in models. How do we know the value for </a:t>
                </a:r>
                <a:r>
                  <a:rPr lang="en-US" altLang="ko-KR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R0</a:t>
                </a:r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The first four parameters in this list are usually known for most infections and populations.</a:t>
                </a:r>
              </a:p>
              <a:p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However, the parameter </a:t>
                </a:r>
                <a:r>
                  <a:rPr lang="en-US" altLang="ko-KR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β </a:t>
                </a:r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is poorly understood and difficult to measure directly, and we have usually calculated it from the basic reproduction number, </a:t>
                </a:r>
                <a:r>
                  <a:rPr lang="en-US" altLang="ko-KR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R0</a:t>
                </a:r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, using the equation: </a:t>
                </a:r>
                <a:r>
                  <a:rPr lang="en-US" altLang="ko-KR" sz="1200" b="0" i="0" smtClean="0">
                    <a:solidFill>
                      <a:schemeClr val="tx1"/>
                    </a:solidFill>
                    <a:latin typeface="Cambria Math"/>
                    <a:cs typeface="Arial" panose="020B0604020202020204" pitchFamily="34" charset="0"/>
                  </a:rPr>
                  <a:t>β=</a:t>
                </a:r>
                <a:r>
                  <a:rPr lang="en-US" altLang="ko-KR" sz="1200" b="0" i="0" smtClean="0">
                    <a:solidFill>
                      <a:schemeClr val="tx1"/>
                    </a:solidFill>
                    <a:latin typeface="Cambria Math"/>
                    <a:cs typeface="Arial" panose="020B0604020202020204" pitchFamily="34" charset="0"/>
                  </a:rPr>
                  <a:t>R</a:t>
                </a:r>
                <a:r>
                  <a:rPr lang="en-US" altLang="ko-K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_</a:t>
                </a:r>
                <a:r>
                  <a:rPr lang="en-US" altLang="ko-KR" sz="1200" b="0" i="0" smtClean="0">
                    <a:solidFill>
                      <a:schemeClr val="tx1"/>
                    </a:solidFill>
                    <a:latin typeface="Cambria Math"/>
                    <a:cs typeface="Arial" panose="020B0604020202020204" pitchFamily="34" charset="0"/>
                  </a:rPr>
                  <a:t>0</a:t>
                </a:r>
                <a:r>
                  <a:rPr lang="en-US" altLang="ko-K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/</a:t>
                </a:r>
                <a:r>
                  <a:rPr lang="en-US" altLang="ko-KR" sz="1200" b="0" i="0" smtClean="0">
                    <a:solidFill>
                      <a:schemeClr val="tx1"/>
                    </a:solidFill>
                    <a:latin typeface="Cambria Math"/>
                    <a:cs typeface="Arial" panose="020B0604020202020204" pitchFamily="34" charset="0"/>
                  </a:rPr>
                  <a:t>ND</a:t>
                </a:r>
                <a:endParaRPr lang="en-US" altLang="ko-KR" dirty="0" smtClean="0"/>
              </a:p>
              <a:p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During the exercises, we have usually provided the value for </a:t>
                </a:r>
                <a:r>
                  <a:rPr lang="en-US" altLang="ko-KR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R0 </a:t>
                </a:r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to use in models. How do we know the value for </a:t>
                </a:r>
                <a:r>
                  <a:rPr lang="en-US" altLang="ko-KR" sz="1200" b="0" i="1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R0</a:t>
                </a:r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?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59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assumption that the force of infection does not depend on age may be inappropriate for some infections.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mumps example described above, model predictions underestimate the proportion of 5-14 year olds and overestimate the proportion of older individuals.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Graphical methods can be used to determine whether or not the force of infection is age-dependent.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λ is constant in the age ranges 0&lt;15 years and ≥15 years, but differs between these two age groups</a:t>
            </a:r>
            <a:endParaRPr lang="ko-KR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52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1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often estimate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R0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given infection using data on the age-specific proportion of individuals who have previously experienced infection, such as those shown in Figure above.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show that the proportion of individuals who had antibodies to mumps and rubella and who, in the absence of vaccination, had therefore probably been infected, increased with increasing age.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addition, the proportion of individuals who had antibodies to mumps increased more rapidly with age than that for rubella, suggesting that mumps was more infectious than was rubella.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fact, using data such as these, we can estimate several important epidemiological indices, in addition to the basic reproduction number: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average force of infection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average age at infection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herd immunity threshold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number of new infections which might occur in different age groups per unit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73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Predictions of the proportion of a cohort born in year 80 who should have ever been infected or who are still susceptible by the time they reach different ages.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14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6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Illustration of the catalytic (or infection) process: </a:t>
            </a:r>
            <a:r>
              <a:rPr lang="hu-HU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Műnch(1959)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“typical” catalytic process, the molecules of the original substance (denoted by S) are exposed to the molecules of some catalyst (denoted by C) which were remain unchanged over time.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the molecules of the original substance are exposed to a constant force converting them into a new substance.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analogy, in an infection process, infectious persons (cases) “C” converting susceptible individuals “S” into those who have ever been infected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who then become immune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*The analogy is imperfect, because, in contrast with the catalyst, the number of infectious persons (and thus the force of infection) changes over time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6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relationship is approximate, since the average age at infection depends on how many individuals die before being infected and hence on the mortality rate.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also assumes that the force of infection is independent of age and that individuals mix randomly.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2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proportion of the population that is susceptible depends both on the rate at which individuals become infected, and the death rate in the population.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assume that individuals mix randomly, then in populations with “rectangular” age distributions, it can be assumed that everybody lives only until age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“on average” everyone is susceptible until the average age A and everyone above that age is immune.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46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Fine-tuning simple catalytic models: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a) Maternally-derived immunity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b) Age-dependency in the force of infection</a:t>
                </a:r>
              </a:p>
              <a:p>
                <a:pPr marL="0" indent="0">
                  <a:buFontTx/>
                  <a:buNone/>
                </a:pPr>
                <a:endParaRPr lang="en-US" altLang="ko-KR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Maternal immunity is lost at a constant rate μ → (after some calculations…) 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s(a)=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ko-K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μa</m:t>
                                </m:r>
                              </m:sup>
                            </m:sSup>
                            <m:r>
                              <a:rPr lang="en-US" altLang="ko-K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ko-K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λa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den>
                    </m:f>
                  </m:oMath>
                </a14:m>
                <a:endParaRPr lang="ko-KR" altLang="en-US" b="0" i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Fine-tuning simple catalytic models: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a) Maternally-derived immunity</a:t>
                </a:r>
              </a:p>
              <a:p>
                <a:pPr marL="0" indent="0">
                  <a:buFontTx/>
                  <a:buNone/>
                </a:pPr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b) Age-dependency in the force of </a:t>
                </a:r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infection</a:t>
                </a:r>
              </a:p>
              <a:p>
                <a:pPr marL="0" indent="0">
                  <a:buFontTx/>
                  <a:buNone/>
                </a:pPr>
                <a:endParaRPr lang="en-US" altLang="ko-KR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altLang="ko-KR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Maternal immunity is lost at a constant rate μ → (after some calculations…) 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s(a)=</a:t>
                </a:r>
                <a:r>
                  <a:rPr lang="en-US" altLang="ko-KR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μ(e^(−μa)−e^(−λa) )</a:t>
                </a:r>
                <a:r>
                  <a:rPr lang="en-US" altLang="ko-KR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/(</a:t>
                </a:r>
                <a:r>
                  <a:rPr lang="en-US" altLang="ko-KR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λ−μ</a:t>
                </a:r>
                <a:r>
                  <a:rPr lang="en-US" altLang="ko-KR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ko-KR" altLang="en-US" b="0" i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42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Comparison between the observed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seropositivity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mumps (UK) and the expected prevalence of infection using a simple catalytic model with maternal immunity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force of infection estimated by fitting a simple catalytic model to the data may </a:t>
            </a:r>
            <a:r>
              <a:rPr lang="en-US" altLang="ko-K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underestimate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true force of infection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9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440160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91880" y="587727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46160690-AFF2-43ED-962C-170B51EF4BD8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9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0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7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0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89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21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5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3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5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r>
              <a:rPr lang="en-US" altLang="ko-KR" dirty="0" smtClean="0"/>
              <a:t>	</a:t>
            </a:r>
            <a:endParaRPr lang="ko-KR" altLang="en-US" dirty="0" smtClean="0"/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11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800" b="0" kern="1200">
          <a:solidFill>
            <a:srgbClr val="0033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1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7.png"/><Relationship Id="rId5" Type="http://schemas.openxmlformats.org/officeDocument/2006/relationships/image" Target="../media/image1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556792"/>
            <a:ext cx="9144000" cy="338437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pc="5" dirty="0" smtClean="0">
                <a:solidFill>
                  <a:schemeClr val="tx1"/>
                </a:solidFill>
                <a:latin typeface="Arial"/>
                <a:cs typeface="Arial"/>
              </a:rPr>
              <a:t>Session 8</a:t>
            </a:r>
            <a:br>
              <a:rPr lang="en-US" altLang="ko-KR" spc="5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altLang="ko-KR" spc="0" dirty="0" smtClean="0">
                <a:solidFill>
                  <a:schemeClr val="tx1"/>
                </a:solidFill>
                <a:latin typeface="Arial"/>
                <a:cs typeface="Arial"/>
              </a:rPr>
              <a:t>Applying modelling techniques </a:t>
            </a:r>
            <a:br>
              <a:rPr lang="en-US" altLang="ko-KR" spc="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altLang="ko-KR" spc="0" dirty="0" smtClean="0">
                <a:solidFill>
                  <a:schemeClr val="tx1"/>
                </a:solidFill>
                <a:latin typeface="Arial"/>
                <a:cs typeface="Arial"/>
              </a:rPr>
              <a:t>to analyze</a:t>
            </a:r>
            <a:r>
              <a:rPr lang="en-US" altLang="ko-KR" dirty="0" smtClean="0">
                <a:solidFill>
                  <a:schemeClr val="tx1"/>
                </a:solidFill>
                <a:latin typeface="Arial"/>
                <a:cs typeface="Arial"/>
              </a:rPr>
              <a:t> (</a:t>
            </a:r>
            <a:r>
              <a:rPr lang="en-US" altLang="ko-KR" dirty="0" err="1" smtClean="0">
                <a:solidFill>
                  <a:schemeClr val="tx1"/>
                </a:solidFill>
                <a:latin typeface="Arial"/>
                <a:cs typeface="Arial"/>
              </a:rPr>
              <a:t>seroprevalence</a:t>
            </a:r>
            <a:r>
              <a:rPr lang="en-US" altLang="ko-KR" dirty="0" smtClean="0">
                <a:solidFill>
                  <a:schemeClr val="tx1"/>
                </a:solidFill>
                <a:latin typeface="Arial"/>
                <a:cs typeface="Arial"/>
              </a:rPr>
              <a:t>) data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7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487106"/>
                <a:ext cx="8003232" cy="35339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 smtClean="0"/>
                  <a:t>In </a:t>
                </a:r>
                <a:r>
                  <a:rPr lang="en-US" altLang="ko-KR" spc="10" dirty="0"/>
                  <a:t>transmission models, the force </a:t>
                </a:r>
                <a:r>
                  <a:rPr lang="en-US" altLang="ko-KR" spc="5" dirty="0"/>
                  <a:t>of infection is </a:t>
                </a:r>
                <a:r>
                  <a:rPr lang="en-US" altLang="ko-KR" spc="10" dirty="0"/>
                  <a:t>expressed </a:t>
                </a:r>
                <a:r>
                  <a:rPr lang="en-US" altLang="ko-KR" spc="5" dirty="0" smtClean="0"/>
                  <a:t>in </a:t>
                </a:r>
                <a:r>
                  <a:rPr lang="en-US" altLang="ko-KR" spc="10" dirty="0"/>
                  <a:t>terms </a:t>
                </a:r>
                <a:r>
                  <a:rPr lang="en-US" altLang="ko-KR" spc="5" dirty="0"/>
                  <a:t>of </a:t>
                </a:r>
                <a:r>
                  <a:rPr lang="en-US" altLang="ko-KR" spc="10" dirty="0"/>
                  <a:t>the </a:t>
                </a:r>
                <a:r>
                  <a:rPr lang="en-US" altLang="ko-KR" spc="15" dirty="0"/>
                  <a:t>number </a:t>
                </a:r>
                <a:r>
                  <a:rPr lang="en-US" altLang="ko-KR" spc="5" dirty="0"/>
                  <a:t>of infectious individuals in </a:t>
                </a:r>
                <a:r>
                  <a:rPr lang="en-US" altLang="ko-KR" spc="10" dirty="0"/>
                  <a:t>the model, </a:t>
                </a:r>
                <a:r>
                  <a:rPr lang="en-US" altLang="ko-KR" spc="10" dirty="0" smtClean="0"/>
                  <a:t>which </a:t>
                </a:r>
                <a:r>
                  <a:rPr lang="en-US" altLang="ko-KR" spc="10" dirty="0"/>
                  <a:t>changes over time,</a:t>
                </a:r>
                <a:r>
                  <a:rPr lang="en-US" altLang="ko-KR" spc="-75" dirty="0"/>
                  <a:t> </a:t>
                </a:r>
                <a:r>
                  <a:rPr lang="en-US" altLang="ko-KR" spc="5" dirty="0"/>
                  <a:t>i.e.</a:t>
                </a:r>
                <a:endParaRPr lang="en-US" altLang="ko-KR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ko-KR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βI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spc="5" dirty="0"/>
                  <a:t>Catalytic </a:t>
                </a:r>
                <a:r>
                  <a:rPr lang="en-US" altLang="ko-KR" spc="10" dirty="0"/>
                  <a:t>models do not </a:t>
                </a:r>
                <a:r>
                  <a:rPr lang="en-US" altLang="ko-KR" spc="5" dirty="0"/>
                  <a:t>explicitly </a:t>
                </a:r>
                <a:r>
                  <a:rPr lang="en-US" altLang="ko-KR" spc="10" dirty="0"/>
                  <a:t>describe transmission between  </a:t>
                </a:r>
                <a:r>
                  <a:rPr lang="en-US" altLang="ko-KR" spc="5" dirty="0"/>
                  <a:t>individuals in </a:t>
                </a:r>
                <a:r>
                  <a:rPr lang="en-US" altLang="ko-KR" spc="10" dirty="0"/>
                  <a:t>the </a:t>
                </a:r>
                <a:r>
                  <a:rPr lang="en-US" altLang="ko-KR" spc="15" dirty="0"/>
                  <a:t>model </a:t>
                </a:r>
                <a:r>
                  <a:rPr lang="en-US" altLang="ko-KR" spc="10" dirty="0"/>
                  <a:t>and the force </a:t>
                </a:r>
                <a:r>
                  <a:rPr lang="en-US" altLang="ko-KR" spc="5" dirty="0"/>
                  <a:t>of infection is </a:t>
                </a:r>
                <a:r>
                  <a:rPr lang="en-US" altLang="ko-KR" spc="10" dirty="0"/>
                  <a:t>taken </a:t>
                </a:r>
                <a:r>
                  <a:rPr lang="en-US" altLang="ko-KR" spc="5" dirty="0"/>
                  <a:t>to </a:t>
                </a:r>
                <a:r>
                  <a:rPr lang="en-US" altLang="ko-KR" spc="10" dirty="0"/>
                  <a:t>be  </a:t>
                </a:r>
                <a:r>
                  <a:rPr lang="en-US" altLang="ko-KR" spc="15" dirty="0"/>
                  <a:t>some </a:t>
                </a:r>
                <a:r>
                  <a:rPr lang="en-US" altLang="ko-KR" spc="10" dirty="0"/>
                  <a:t>value which </a:t>
                </a:r>
                <a:r>
                  <a:rPr lang="en-US" altLang="ko-KR" spc="5" dirty="0"/>
                  <a:t>is </a:t>
                </a:r>
                <a:r>
                  <a:rPr lang="en-US" altLang="ko-KR" spc="10" dirty="0"/>
                  <a:t>independent </a:t>
                </a:r>
                <a:r>
                  <a:rPr lang="en-US" altLang="ko-KR" spc="5" dirty="0"/>
                  <a:t>of </a:t>
                </a:r>
                <a:r>
                  <a:rPr lang="en-US" altLang="ko-KR" spc="10" dirty="0"/>
                  <a:t>the </a:t>
                </a:r>
                <a:r>
                  <a:rPr lang="en-US" altLang="ko-KR" spc="5" dirty="0"/>
                  <a:t>size of </a:t>
                </a:r>
                <a:r>
                  <a:rPr lang="en-US" altLang="ko-KR" spc="10" dirty="0" smtClean="0"/>
                  <a:t>other </a:t>
                </a:r>
                <a:r>
                  <a:rPr lang="en-US" altLang="ko-KR" spc="10" dirty="0"/>
                  <a:t>compartments </a:t>
                </a:r>
                <a:r>
                  <a:rPr lang="en-US" altLang="ko-KR" spc="5" dirty="0"/>
                  <a:t>in </a:t>
                </a:r>
                <a:r>
                  <a:rPr lang="en-US" altLang="ko-KR" spc="10" dirty="0"/>
                  <a:t>the</a:t>
                </a:r>
                <a:r>
                  <a:rPr lang="en-US" altLang="ko-KR" spc="-60" dirty="0"/>
                  <a:t> </a:t>
                </a:r>
                <a:r>
                  <a:rPr lang="en-US" altLang="ko-KR" spc="15" dirty="0" smtClean="0"/>
                  <a:t>model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487106"/>
                <a:ext cx="8003232" cy="3533904"/>
              </a:xfrm>
              <a:blipFill>
                <a:blip r:embed="rId2"/>
                <a:stretch>
                  <a:fillRect l="-762" t="-172" b="-1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08424" y="5223121"/>
                <a:ext cx="1800000" cy="646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Susceptible</a:t>
                </a:r>
                <a:b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0" dirty="0" smtClean="0">
                          <a:latin typeface="Cambria Math"/>
                        </a:rPr>
                        <m:t>S</m:t>
                      </m:r>
                      <m:r>
                        <a:rPr lang="en-US" altLang="ko-KR" i="0" dirty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dirty="0" smtClean="0">
                          <a:latin typeface="Cambria Math"/>
                        </a:rPr>
                        <m:t>a</m:t>
                      </m:r>
                      <m:r>
                        <a:rPr lang="en-US" altLang="ko-KR" i="0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424" y="5223121"/>
                <a:ext cx="1800000" cy="646331"/>
              </a:xfrm>
              <a:prstGeom prst="rect">
                <a:avLst/>
              </a:prstGeom>
              <a:blipFill>
                <a:blip r:embed="rId3"/>
                <a:stretch>
                  <a:fillRect t="-3604" b="-450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8064" y="5223121"/>
                <a:ext cx="1800000" cy="6771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(Ever) infected</a:t>
                </a:r>
                <a:b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/>
                      </a:rPr>
                      <m:t>z</m:t>
                    </m:r>
                    <m:r>
                      <a:rPr lang="en-US" altLang="ko-KR" sz="200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/>
                      </a:rPr>
                      <m:t>a</m:t>
                    </m:r>
                  </m:oMath>
                </a14:m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223121"/>
                <a:ext cx="1800000" cy="677108"/>
              </a:xfrm>
              <a:prstGeom prst="rect">
                <a:avLst/>
              </a:prstGeom>
              <a:blipFill>
                <a:blip r:embed="rId4"/>
                <a:stretch>
                  <a:fillRect t="-3448" b="-1293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/>
          <p:cNvCxnSpPr/>
          <p:nvPr/>
        </p:nvCxnSpPr>
        <p:spPr>
          <a:xfrm flipV="1">
            <a:off x="4308424" y="5546289"/>
            <a:ext cx="547381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endCxn id="5" idx="1"/>
          </p:cNvCxnSpPr>
          <p:nvPr/>
        </p:nvCxnSpPr>
        <p:spPr>
          <a:xfrm>
            <a:off x="4308424" y="5546291"/>
            <a:ext cx="839640" cy="15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83968" y="5038455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λ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038455"/>
                <a:ext cx="8640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</a:rPr>
              <a:t>Catalytic model </a:t>
            </a:r>
            <a:r>
              <a:rPr lang="en-US" altLang="ko-KR" sz="3200" dirty="0" smtClean="0">
                <a:solidFill>
                  <a:schemeClr val="tx1"/>
                </a:solidFill>
              </a:rPr>
              <a:t>and </a:t>
            </a:r>
            <a:r>
              <a:rPr lang="en-US" altLang="ko-KR" sz="3200" dirty="0">
                <a:solidFill>
                  <a:schemeClr val="tx1"/>
                </a:solidFill>
              </a:rPr>
              <a:t>transmission model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400" y="1268760"/>
            <a:ext cx="7715200" cy="79208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median age at infection (very quick and crude)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is obtained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by reading off the age by which 50% of individuals are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seropositive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2. Average </a:t>
            </a:r>
            <a:r>
              <a:rPr lang="en-US" altLang="ko-KR" sz="3200" dirty="0"/>
              <a:t>age at </a:t>
            </a:r>
            <a:r>
              <a:rPr lang="en-US" altLang="ko-KR" sz="3200" dirty="0" smtClean="0"/>
              <a:t>infection</a:t>
            </a:r>
            <a:endParaRPr lang="ko-KR" alt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840760" cy="356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63588" y="5886447"/>
            <a:ext cx="7416824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Observed proportion of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seropositive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mumps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and rubella antibodies in the UK (late 1980s)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6805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Using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the relationship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that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the average rate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at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which something occurs = 1/average time to the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event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marL="40005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=1/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rgbClr val="FF0000"/>
                          </a:solidFill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pPr marL="400050" lvl="1" indent="0">
                  <a:lnSpc>
                    <a:spcPct val="120000"/>
                  </a:lnSpc>
                  <a:buNone/>
                </a:pP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pPr marL="342900" lvl="1" indent="-34290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Example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     Average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annual force of infection for mumps = 0.198/year</a:t>
                </a:r>
              </a:p>
              <a:p>
                <a:pPr marL="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     =&gt;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Average age at infection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1/0.198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/>
                      </a:rPr>
                      <m:t>≈ 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5 year</a:t>
                </a:r>
              </a:p>
              <a:p>
                <a:pPr marL="342900" lvl="1" indent="-342900"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ko-KR" dirty="0" smtClean="0"/>
              </a:p>
              <a:p>
                <a:pPr marL="342900" lvl="1" indent="-34290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ko-KR" dirty="0" smtClean="0"/>
                  <a:t>General formula for the average</a:t>
                </a:r>
              </a:p>
              <a:p>
                <a:pPr marL="0" lvl="1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A</m:t>
                    </m:r>
                    <m:r>
                      <a:rPr lang="en-US" altLang="ko-K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aλ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a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a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da</m:t>
                            </m:r>
                          </m:e>
                        </m:nary>
                      </m:num>
                      <m:den>
                        <m:nary>
                          <m:nary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λ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a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a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da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dirty="0"/>
                  <a:t>   or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A</m:t>
                    </m:r>
                    <m:r>
                      <a:rPr lang="en-US" altLang="ko-KR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a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aλ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a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a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a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λ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a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a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680520"/>
              </a:xfrm>
              <a:blipFill>
                <a:blip r:embed="rId3"/>
                <a:stretch>
                  <a:fillRect l="-667" t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The a</a:t>
            </a:r>
            <a:r>
              <a:rPr lang="en-US" altLang="ko-KR" dirty="0" smtClean="0">
                <a:solidFill>
                  <a:schemeClr val="tx1"/>
                </a:solidFill>
              </a:rPr>
              <a:t>verage </a:t>
            </a:r>
            <a:r>
              <a:rPr lang="en-US" altLang="ko-KR" dirty="0">
                <a:solidFill>
                  <a:schemeClr val="tx1"/>
                </a:solidFill>
              </a:rPr>
              <a:t>age at infection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from </a:t>
            </a:r>
            <a:r>
              <a:rPr lang="en-US" altLang="ko-KR" dirty="0">
                <a:solidFill>
                  <a:schemeClr val="tx1"/>
                </a:solidFill>
              </a:rPr>
              <a:t>the average force of infection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743802" y="5539091"/>
            <a:ext cx="916512" cy="293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08104" y="6021288"/>
            <a:ext cx="290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new infections at age a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677649" y="5759382"/>
            <a:ext cx="297949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3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3588197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87"/>
          <a:stretch/>
        </p:blipFill>
        <p:spPr bwMode="auto">
          <a:xfrm>
            <a:off x="4524153" y="2276872"/>
            <a:ext cx="3864271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1457055"/>
            <a:ext cx="31550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Arial" panose="020B0604020202020204" pitchFamily="34" charset="0"/>
                <a:cs typeface="Arial" panose="020B0604020202020204" pitchFamily="34" charset="0"/>
              </a:rPr>
              <a:t>Rectangular populations:</a:t>
            </a:r>
            <a:endParaRPr lang="ko-KR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5301208"/>
                <a:ext cx="820877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ko-KR" sz="2000">
                        <a:solidFill>
                          <a:srgbClr val="FF0000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A/L=1/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A=average age at infection,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=force of infection , L=life expectancy</a:t>
                </a:r>
                <a:endParaRPr lang="ko-KR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01208"/>
                <a:ext cx="8208777" cy="978729"/>
              </a:xfrm>
              <a:prstGeom prst="rect">
                <a:avLst/>
              </a:prstGeom>
              <a:blipFill>
                <a:blip r:embed="rId5"/>
                <a:stretch>
                  <a:fillRect t="-625"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3. The </a:t>
            </a:r>
            <a:r>
              <a:rPr lang="en-US" altLang="ko-KR" sz="3200" dirty="0"/>
              <a:t>proportion susceptible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597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3596963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10326"/>
            <a:ext cx="3591600" cy="26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716016" y="4653136"/>
            <a:ext cx="37519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Statistical Office,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Malawi 1998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</a:rPr>
              <a:t>The proportion susceptible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1391637"/>
            <a:ext cx="31101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Exponential </a:t>
            </a:r>
            <a:r>
              <a:rPr lang="en-US" altLang="ko-KR" sz="2100" dirty="0">
                <a:latin typeface="Arial" panose="020B0604020202020204" pitchFamily="34" charset="0"/>
                <a:cs typeface="Arial" panose="020B0604020202020204" pitchFamily="34" charset="0"/>
              </a:rPr>
              <a:t>populations:</a:t>
            </a:r>
            <a:endParaRPr lang="ko-KR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1560" y="5330591"/>
                <a:ext cx="820877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ko-KR" sz="2000" b="0">
                        <a:solidFill>
                          <a:srgbClr val="FF0000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  <a:r>
                  <a:rPr lang="en-US" altLang="ko-KR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/(</a:t>
                </a:r>
                <a14:m>
                  <m:oMath xmlns:m="http://schemas.openxmlformats.org/officeDocument/2006/math">
                    <m:r>
                      <a:rPr lang="en-US" altLang="ko-KR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1+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 1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(1+</m:t>
                    </m:r>
                    <m:r>
                      <a:rPr lang="ko-KR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altLang="ko-KR" sz="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A=average age at infection,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L=life expectancy</a:t>
                </a:r>
                <a:endParaRPr lang="ko-KR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30591"/>
                <a:ext cx="8208777" cy="978729"/>
              </a:xfrm>
              <a:prstGeom prst="rect">
                <a:avLst/>
              </a:prstGeom>
              <a:blipFill>
                <a:blip r:embed="rId4"/>
                <a:stretch>
                  <a:fillRect b="-6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1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11622" y="1519992"/>
                <a:ext cx="7931224" cy="129614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If the force of infection is not age-dependent, and the infection is endemic: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=1/{proportion susceptible s}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622" y="1519992"/>
                <a:ext cx="7931224" cy="1296144"/>
              </a:xfrm>
              <a:blipFill>
                <a:blip r:embed="rId2"/>
                <a:stretch>
                  <a:fillRect l="-769" b="-2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sz="3200" dirty="0" smtClean="0">
                    <a:solidFill>
                      <a:srgbClr val="0033CC"/>
                    </a:solidFill>
                  </a:rPr>
                  <a:t>4. Basic reproduction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dirty="0">
                            <a:solidFill>
                              <a:srgbClr val="0033CC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ko-KR" sz="3200" dirty="0">
                            <a:solidFill>
                              <a:srgbClr val="0033CC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32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4" name="제목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6542" b="-252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06504" y="3861048"/>
                <a:ext cx="7488832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Rectangular 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populations: s </a:t>
                </a:r>
                <a14:m>
                  <m:oMath xmlns:m="http://schemas.openxmlformats.org/officeDocument/2006/math">
                    <m:r>
                      <a:rPr lang="en-US" altLang="ko-KR" sz="2000">
                        <a:solidFill>
                          <a:prstClr val="black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A/L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ko-KR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>
                        <a:solidFill>
                          <a:srgbClr val="FF0000"/>
                        </a:solidFill>
                        <a:latin typeface="Cambria Math"/>
                      </a:rPr>
                      <m:t>≈</m:t>
                    </m:r>
                    <m:r>
                      <a:rPr lang="en-US" altLang="ko-KR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L/A</a:t>
                </a:r>
              </a:p>
              <a:p>
                <a:pPr marL="342900" lvl="0" indent="-342900" algn="just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Exponential populations: s </a:t>
                </a:r>
                <a14:m>
                  <m:oMath xmlns:m="http://schemas.openxmlformats.org/officeDocument/2006/math">
                    <m:r>
                      <a:rPr lang="en-US" altLang="ko-KR" sz="2000">
                        <a:solidFill>
                          <a:prstClr val="black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1/(1+L/A)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ko-KR" sz="2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>
                        <a:solidFill>
                          <a:srgbClr val="FF0000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1+L/A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04" y="3861048"/>
                <a:ext cx="7488832" cy="1077218"/>
              </a:xfrm>
              <a:prstGeom prst="rect">
                <a:avLst/>
              </a:prstGeom>
              <a:blipFill>
                <a:blip r:embed="rId4"/>
                <a:stretch>
                  <a:fillRect l="-732" b="-3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06504" y="2964454"/>
                <a:ext cx="6390456" cy="427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prstClr val="black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ko-KR" sz="2000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dirty="0">
                        <a:solidFill>
                          <a:prstClr val="black"/>
                        </a:solidFill>
                        <a:latin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prstClr val="black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prstClr val="black"/>
                            </a:solidFill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 for endemic </a:t>
                </a:r>
                <a:r>
                  <a:rPr lang="en-US" altLang="ko-KR" sz="2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infection</a:t>
                </a:r>
                <a:endParaRPr lang="en-US" altLang="ko-KR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04" y="2964454"/>
                <a:ext cx="6390456" cy="427746"/>
              </a:xfrm>
              <a:prstGeom prst="rect">
                <a:avLst/>
              </a:prstGeom>
              <a:blipFill>
                <a:blip r:embed="rId5"/>
                <a:stretch>
                  <a:fillRect l="-953" b="-2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1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7608345"/>
                  </p:ext>
                </p:extLst>
              </p:nvPr>
            </p:nvGraphicFramePr>
            <p:xfrm>
              <a:off x="744470" y="1196752"/>
              <a:ext cx="7655060" cy="52806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01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35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8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12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Infection</a:t>
                          </a:r>
                          <a:endParaRPr lang="ko-KR" altLang="en-US" sz="105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Location</a:t>
                          </a:r>
                          <a:endParaRPr lang="ko-KR" altLang="en-US" sz="105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Time period</a:t>
                          </a:r>
                          <a:endParaRPr lang="ko-KR" altLang="en-US" sz="105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50" b="1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50" b="1" i="0" dirty="0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altLang="ko-KR" sz="1050" b="1" i="0" dirty="0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50" b="1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Measles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05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Cirencester</a:t>
                          </a: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, England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1947-50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13-14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England and Wales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1950-68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16-18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Kansas,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1918-21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5-6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Ghana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1960-8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14-15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Eastern Nigeria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1960-8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16-17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Pertussis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England and Wales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1944-78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16-18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Ontario, Canada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1912-13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10-11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Chicken pox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Maryland,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1913-17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7-8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Baltimore,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1943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10-11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Diphtheria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New York,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1918-19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4-5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5091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Maryland,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1908-17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4-5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Mumps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Baltimore,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1943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7-8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England and Wales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1960-80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11-14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Scarlet fever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Maryland,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1908-17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7-8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New York,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1918-17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5-6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Rubella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England and Wales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1960-70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6-7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Poland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1970-7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11-12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Gambia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1976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15-16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Poliomyelitis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USA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1955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5-6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233173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Netherlands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1960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6-7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7608345"/>
                  </p:ext>
                </p:extLst>
              </p:nvPr>
            </p:nvGraphicFramePr>
            <p:xfrm>
              <a:off x="744470" y="1196752"/>
              <a:ext cx="7655060" cy="52806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01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35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78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12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Infection</a:t>
                          </a:r>
                          <a:endParaRPr lang="ko-KR" altLang="en-US" sz="105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Location</a:t>
                          </a:r>
                          <a:endParaRPr lang="ko-KR" altLang="en-US" sz="105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Time period</a:t>
                          </a:r>
                          <a:endParaRPr lang="ko-KR" altLang="en-US" sz="105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4324" t="-7317" r="-1014" b="-20268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Measles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05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Cirencester</a:t>
                          </a: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, England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1947-50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13-14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England and Wales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1950-68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16-18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Kansas,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1918-21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5-6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Ghana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1960-8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14-15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Eastern Nigeria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1960-8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16-17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Pertussis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England and Wales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1944-78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16-18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Ontario, Canada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1912-13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10-11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Chicken pox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Maryland,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1913-17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7-8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Baltimore,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1943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10-11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Diphtheria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New York,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1918-19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4-5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Maryland,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1908-17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4-5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Mumps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Baltimore,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1943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7-8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England and Wales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1960-80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11-14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Scarlet fever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Maryland,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1908-17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7-8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New York, USA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1918-17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5-6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Rubella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5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England and Wales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1960-70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6-7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Poland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1970-7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11-12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Gambia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1976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15-16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Poliomyelitis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USA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1955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5-6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Netherlands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1960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5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6-7</a:t>
                          </a:r>
                          <a:endParaRPr lang="ko-KR" altLang="en-US" sz="105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60648"/>
                <a:ext cx="8229600" cy="648072"/>
              </a:xfrm>
            </p:spPr>
            <p:txBody>
              <a:bodyPr/>
              <a:lstStyle/>
              <a:p>
                <a:r>
                  <a:rPr lang="en-US" altLang="ko-KR" sz="3200" dirty="0" smtClean="0">
                    <a:solidFill>
                      <a:schemeClr val="tx1"/>
                    </a:solidFill>
                  </a:rPr>
                  <a:t>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ko-KR" sz="32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</a:rPr>
                  <a:t> for different infections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60648"/>
                <a:ext cx="8229600" cy="648072"/>
              </a:xfrm>
              <a:blipFill>
                <a:blip r:embed="rId3"/>
                <a:stretch>
                  <a:fillRect t="-7547" b="-25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8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1512168"/>
                <a:ext cx="8075240" cy="443711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This is especially important for infections for which infection at a certain age is associated with </a:t>
                </a:r>
                <a:r>
                  <a:rPr lang="en-US" altLang="ko-KR" dirty="0"/>
                  <a:t>complications e.g.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rubella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Congenital Rubella Syndrome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polio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increased risk of paralytic polio for adults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measles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and measles encephalitis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number of new infections per unit time </a:t>
                </a:r>
                <a:endParaRPr lang="en-US" altLang="ko-KR" b="0" i="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λ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 smtClean="0"/>
                  <a:t>The </a:t>
                </a:r>
                <a:r>
                  <a:rPr lang="en-US" altLang="ko-KR" dirty="0"/>
                  <a:t>number of new infections at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a given 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a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λ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a</m:t>
                          </m:r>
                        </m:e>
                      </m:d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512168"/>
                <a:ext cx="8075240" cy="4437112"/>
              </a:xfrm>
              <a:blipFill>
                <a:blip r:embed="rId2"/>
                <a:stretch>
                  <a:fillRect l="-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5. Age-specific </a:t>
            </a:r>
            <a:r>
              <a:rPr lang="en-US" altLang="ko-KR" sz="3200" dirty="0"/>
              <a:t>incidence of infection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55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34380" y="1484784"/>
                <a:ext cx="8075240" cy="4896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Estimating the average age at </a:t>
                </a:r>
                <a:r>
                  <a:rPr lang="en-US" altLang="ko-KR" dirty="0"/>
                  <a:t>infection A :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Using the λ estimated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for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mumps,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ko-KR" b="0" i="0" dirty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  <m:r>
                      <m:rPr>
                        <m:nor/>
                      </m:rPr>
                      <a:rPr lang="en-US" altLang="ko-KR" dirty="0"/>
                      <m:t>1/</m:t>
                    </m:r>
                    <m:r>
                      <m:rPr>
                        <m:nor/>
                      </m:rPr>
                      <a:rPr lang="en-US" altLang="ko-KR" dirty="0"/>
                      <m:t>λ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= 1/0.198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= 5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years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Estimating the </a:t>
                </a:r>
                <a:r>
                  <a:rPr lang="en-US" altLang="ko-KR" dirty="0"/>
                  <a:t>proportion susceptible s :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Assuming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that life expectancy (L) = 70 years, and that the population has a rectangular age distribution 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 ≈ A/L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dirty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  <m: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5/70 =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0.07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Estimating </a:t>
                </a:r>
                <a:r>
                  <a:rPr lang="en-US" altLang="ko-KR" dirty="0" smtClean="0"/>
                  <a:t>the </a:t>
                </a:r>
                <a:r>
                  <a:rPr lang="en-US" altLang="ko-KR" dirty="0"/>
                  <a:t>basic reproduction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altLang="ko-KR" dirty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pt-BR" altLang="ko-KR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> :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altLang="ko-KR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pt-BR" altLang="ko-KR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/>
                      </a:rPr>
                      <m:t>≈</m:t>
                    </m:r>
                  </m:oMath>
                </a14:m>
                <a:r>
                  <a:rPr lang="pt-BR" altLang="ko-KR" dirty="0">
                    <a:solidFill>
                      <a:schemeClr val="tx1"/>
                    </a:solidFill>
                  </a:rPr>
                  <a:t> 1/s </a:t>
                </a:r>
                <a14:m>
                  <m:oMath xmlns:m="http://schemas.openxmlformats.org/officeDocument/2006/math">
                    <m:r>
                      <a:rPr lang="en-US" altLang="ko-KR" b="0" i="0" dirty="0">
                        <a:solidFill>
                          <a:schemeClr val="tx1"/>
                        </a:solidFill>
                        <a:latin typeface="Cambria Math"/>
                      </a:rPr>
                      <m:t>≈ </m:t>
                    </m:r>
                  </m:oMath>
                </a14:m>
                <a:r>
                  <a:rPr lang="pt-BR" altLang="ko-KR" dirty="0">
                    <a:solidFill>
                      <a:schemeClr val="tx1"/>
                    </a:solidFill>
                  </a:rPr>
                  <a:t>1/0.07 </a:t>
                </a:r>
                <a14:m>
                  <m:oMath xmlns:m="http://schemas.openxmlformats.org/officeDocument/2006/math">
                    <m:r>
                      <a:rPr lang="en-US" altLang="ko-KR" b="0" i="0" dirty="0">
                        <a:solidFill>
                          <a:schemeClr val="tx1"/>
                        </a:solidFill>
                        <a:latin typeface="Cambria Math"/>
                      </a:rPr>
                      <m:t>≈ </m:t>
                    </m:r>
                  </m:oMath>
                </a14:m>
                <a:r>
                  <a:rPr lang="pt-BR" altLang="ko-KR" dirty="0">
                    <a:solidFill>
                      <a:schemeClr val="tx1"/>
                    </a:solidFill>
                  </a:rPr>
                  <a:t>14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380" y="1484784"/>
                <a:ext cx="8075240" cy="4896544"/>
              </a:xfrm>
              <a:blipFill>
                <a:blip r:embed="rId2"/>
                <a:stretch>
                  <a:fillRect l="-831" t="-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648072"/>
          </a:xfrm>
        </p:spPr>
        <p:txBody>
          <a:bodyPr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Example: Use of the average </a:t>
            </a:r>
            <a:r>
              <a:rPr lang="en-US" altLang="ko-KR" sz="3200" dirty="0">
                <a:solidFill>
                  <a:schemeClr val="tx1"/>
                </a:solidFill>
              </a:rPr>
              <a:t>force of </a:t>
            </a:r>
            <a:r>
              <a:rPr lang="en-US" altLang="ko-KR" sz="3200" dirty="0" smtClean="0">
                <a:solidFill>
                  <a:schemeClr val="tx1"/>
                </a:solidFill>
              </a:rPr>
              <a:t>infection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8229600" cy="309634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Solid immunity to infection during the first 6 months of life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s(a) = 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−0.5</m:t>
                            </m:r>
                          </m:e>
                        </m:d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269875">
                  <a:lnSpc>
                    <a:spcPct val="120000"/>
                  </a:lnSpc>
                  <a:buAutoNum type="romanLcParenR"/>
                </a:pP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229600" cy="3096344"/>
              </a:xfrm>
              <a:blipFill>
                <a:blip r:embed="rId3"/>
                <a:stretch>
                  <a:fillRect l="-667" b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07904" y="1996300"/>
                <a:ext cx="1800000" cy="8309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Susceptible</a:t>
                </a:r>
                <a:b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s</m:t>
                      </m:r>
                      <m:r>
                        <a:rPr lang="en-US" altLang="ko-KR" sz="200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0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a</m:t>
                      </m:r>
                      <m:r>
                        <a:rPr lang="en-US" altLang="ko-KR" sz="200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996300"/>
                <a:ext cx="1800000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47544" y="1996302"/>
                <a:ext cx="1968872" cy="797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(Ever) infected</a:t>
                </a:r>
                <a:b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z</m:t>
                    </m:r>
                    <m:r>
                      <a:rPr lang="en-US" altLang="ko-KR" sz="200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ko-KR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44" y="1996302"/>
                <a:ext cx="1968872" cy="797078"/>
              </a:xfrm>
              <a:prstGeom prst="rect">
                <a:avLst/>
              </a:prstGeom>
              <a:blipFill rotWithShape="0">
                <a:blip r:embed="rId5"/>
                <a:stretch>
                  <a:fillRect b="-1029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V="1">
            <a:off x="5507904" y="2411797"/>
            <a:ext cx="547381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5" idx="3"/>
            <a:endCxn id="6" idx="1"/>
          </p:cNvCxnSpPr>
          <p:nvPr/>
        </p:nvCxnSpPr>
        <p:spPr>
          <a:xfrm flipV="1">
            <a:off x="5507904" y="2394841"/>
            <a:ext cx="839640" cy="169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6421" y="1996301"/>
            <a:ext cx="1800000" cy="797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Maternal Protection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836421" y="2411800"/>
            <a:ext cx="547381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9" idx="3"/>
            <a:endCxn id="5" idx="1"/>
          </p:cNvCxnSpPr>
          <p:nvPr/>
        </p:nvCxnSpPr>
        <p:spPr>
          <a:xfrm>
            <a:off x="2836421" y="2394840"/>
            <a:ext cx="871483" cy="16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39692" y="1885727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692" y="1885727"/>
                <a:ext cx="576064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► Maternally-derived immunity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57200" y="4797152"/>
                <a:ext cx="7618286" cy="1113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Maternal 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immunity is lost at a constant rate</a:t>
                </a:r>
                <a:r>
                  <a:rPr lang="en-US" altLang="ko-KR" sz="2000" dirty="0"/>
                  <a:t> </a:t>
                </a:r>
                <a:r>
                  <a:rPr lang="el-GR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endParaRPr lang="en-US" altLang="ko-KR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μa</m:t>
                                </m:r>
                              </m:sup>
                            </m:sSup>
                            <m:r>
                              <a:rPr lang="en-US" altLang="ko-KR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λa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den>
                    </m:f>
                  </m:oMath>
                </a14:m>
                <a:endParaRPr lang="ko-KR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97152"/>
                <a:ext cx="7618286" cy="1113062"/>
              </a:xfrm>
              <a:prstGeom prst="rect">
                <a:avLst/>
              </a:prstGeom>
              <a:blipFill>
                <a:blip r:embed="rId7"/>
                <a:stretch>
                  <a:fillRect l="-720" t="-1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0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380" y="1628800"/>
            <a:ext cx="8075240" cy="43204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/>
              <a:t>Aim:</a:t>
            </a:r>
            <a:r>
              <a:rPr lang="en-US" altLang="ko-KR" dirty="0"/>
              <a:t> </a:t>
            </a:r>
            <a:r>
              <a:rPr lang="en-US" altLang="ko-KR" dirty="0" smtClean="0"/>
              <a:t>Applying </a:t>
            </a:r>
            <a:r>
              <a:rPr lang="en-US" altLang="ko-KR" dirty="0"/>
              <a:t>modelling techniques to </a:t>
            </a:r>
            <a:r>
              <a:rPr lang="en-US" altLang="ko-KR" dirty="0" smtClean="0"/>
              <a:t>analyze </a:t>
            </a:r>
            <a:r>
              <a:rPr lang="en-US" altLang="ko-KR" dirty="0" err="1" smtClean="0"/>
              <a:t>seroprevalence</a:t>
            </a:r>
            <a:r>
              <a:rPr lang="en-US" altLang="ko-KR" dirty="0" smtClean="0"/>
              <a:t> data </a:t>
            </a:r>
            <a:r>
              <a:rPr lang="en-US" altLang="ko-KR" dirty="0"/>
              <a:t>to estimate the </a:t>
            </a:r>
            <a:r>
              <a:rPr lang="en-US" altLang="ko-KR" dirty="0" smtClean="0"/>
              <a:t>key parameters used in the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Objectives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Relationship </a:t>
            </a:r>
            <a:r>
              <a:rPr lang="en-US" altLang="ko-KR" dirty="0"/>
              <a:t>between long-term data on the infection incidence </a:t>
            </a:r>
            <a:r>
              <a:rPr lang="en-US" altLang="ko-KR" dirty="0" smtClean="0"/>
              <a:t>and cross-sectional </a:t>
            </a:r>
            <a:r>
              <a:rPr lang="en-US" altLang="ko-KR" dirty="0"/>
              <a:t>data on the age-specific prevalence of previous </a:t>
            </a:r>
            <a:r>
              <a:rPr lang="en-US" altLang="ko-KR" dirty="0" smtClean="0"/>
              <a:t>infection</a:t>
            </a:r>
            <a:endParaRPr lang="en-US" altLang="ko-KR" b="1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Estimate the </a:t>
            </a:r>
            <a:r>
              <a:rPr lang="en-US" altLang="ko-KR" dirty="0"/>
              <a:t>average force </a:t>
            </a:r>
            <a:r>
              <a:rPr lang="en-US" altLang="ko-KR" dirty="0" smtClean="0"/>
              <a:t>of infection by </a:t>
            </a:r>
            <a:r>
              <a:rPr lang="en-US" altLang="ko-KR" dirty="0"/>
              <a:t>fitting </a:t>
            </a:r>
            <a:r>
              <a:rPr lang="en-US" altLang="ko-KR" dirty="0" smtClean="0"/>
              <a:t>a catalytic </a:t>
            </a:r>
            <a:r>
              <a:rPr lang="en-US" altLang="ko-KR" dirty="0"/>
              <a:t>model to </a:t>
            </a:r>
            <a:r>
              <a:rPr lang="en-US" altLang="ko-KR" spc="-5" dirty="0" err="1"/>
              <a:t>seroprevalence</a:t>
            </a:r>
            <a:r>
              <a:rPr lang="en-US" altLang="ko-KR" spc="-5" dirty="0"/>
              <a:t> </a:t>
            </a:r>
            <a:r>
              <a:rPr lang="en-US" altLang="ko-KR" dirty="0" smtClean="0"/>
              <a:t>data</a:t>
            </a:r>
            <a:endParaRPr lang="en-US" altLang="ko-KR" spc="-5" dirty="0" smtClean="0"/>
          </a:p>
          <a:p>
            <a:pPr>
              <a:lnSpc>
                <a:spcPct val="120000"/>
              </a:lnSpc>
              <a:spcBef>
                <a:spcPts val="55"/>
              </a:spcBef>
            </a:pPr>
            <a:r>
              <a:rPr lang="en-US" altLang="ko-KR" spc="-5" dirty="0" smtClean="0"/>
              <a:t>Calculate </a:t>
            </a:r>
            <a:r>
              <a:rPr lang="en-US" altLang="ko-KR" spc="-5" dirty="0"/>
              <a:t>the average age at infection, proportion susceptible and </a:t>
            </a:r>
            <a:r>
              <a:rPr lang="en-US" altLang="ko-KR" dirty="0"/>
              <a:t>R</a:t>
            </a:r>
            <a:r>
              <a:rPr lang="en-US" altLang="ko-KR" baseline="-22222" dirty="0"/>
              <a:t>0 </a:t>
            </a:r>
            <a:r>
              <a:rPr lang="en-US" altLang="ko-KR" spc="-5" dirty="0"/>
              <a:t>using </a:t>
            </a:r>
            <a:r>
              <a:rPr lang="en-US" altLang="ko-KR" spc="-10" dirty="0"/>
              <a:t>the </a:t>
            </a:r>
            <a:r>
              <a:rPr lang="en-US" altLang="ko-KR" spc="-5" dirty="0"/>
              <a:t>force of </a:t>
            </a:r>
            <a:r>
              <a:rPr lang="en-US" altLang="ko-KR" spc="-5" dirty="0" smtClean="0"/>
              <a:t>infection</a:t>
            </a: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</a:rPr>
              <a:t>Aims and </a:t>
            </a:r>
            <a:r>
              <a:rPr lang="en-US" altLang="ko-KR" sz="3200" dirty="0" smtClean="0">
                <a:solidFill>
                  <a:schemeClr val="tx1"/>
                </a:solidFill>
              </a:rPr>
              <a:t>objectives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10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300217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96944" cy="648072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</a:rPr>
              <a:t>Observed data and best-fitting </a:t>
            </a:r>
            <a:r>
              <a:rPr lang="en-US" altLang="ko-KR" sz="3200" dirty="0" smtClean="0">
                <a:solidFill>
                  <a:schemeClr val="tx1"/>
                </a:solidFill>
              </a:rPr>
              <a:t>model</a:t>
            </a:r>
            <a:endParaRPr lang="ko-KR" altLang="en-US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356992"/>
            <a:ext cx="5544616" cy="284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32856"/>
            <a:ext cx="3672408" cy="257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► Age-dependency </a:t>
            </a:r>
            <a:r>
              <a:rPr lang="en-US" altLang="ko-KR" sz="3200" dirty="0">
                <a:solidFill>
                  <a:schemeClr val="tx1"/>
                </a:solidFill>
              </a:rPr>
              <a:t>in the force of infection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83568" y="1340768"/>
            <a:ext cx="7920880" cy="43204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Plot –ln{observed proportion </a:t>
            </a:r>
            <a:r>
              <a:rPr lang="en-US" altLang="ko-KR" sz="1800" dirty="0" smtClean="0"/>
              <a:t>seronegative</a:t>
            </a:r>
            <a:r>
              <a:rPr lang="en-US" altLang="ko-KR" sz="1800" dirty="0"/>
              <a:t>} </a:t>
            </a:r>
            <a:r>
              <a:rPr lang="en-US" altLang="ko-KR" sz="1800" dirty="0" smtClean="0"/>
              <a:t>against </a:t>
            </a:r>
            <a:r>
              <a:rPr lang="en-US" altLang="ko-KR" sz="1800" dirty="0"/>
              <a:t>the </a:t>
            </a:r>
            <a:r>
              <a:rPr lang="en-US" altLang="ko-KR" sz="1800" dirty="0" smtClean="0"/>
              <a:t>age</a:t>
            </a:r>
            <a:endParaRPr lang="en-US" altLang="ko-KR" sz="1800" dirty="0"/>
          </a:p>
        </p:txBody>
      </p:sp>
      <p:sp>
        <p:nvSpPr>
          <p:cNvPr id="3" name="직사각형 2"/>
          <p:cNvSpPr/>
          <p:nvPr/>
        </p:nvSpPr>
        <p:spPr>
          <a:xfrm>
            <a:off x="646651" y="4869160"/>
            <a:ext cx="7994713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resulting plot is a straight line, then:</a:t>
            </a:r>
          </a:p>
          <a:p>
            <a:pPr marL="54000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force of infection is the same for all age groups </a:t>
            </a:r>
          </a:p>
          <a:p>
            <a:pPr marL="54000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gradient of the line equals the force of infection, λ</a:t>
            </a:r>
          </a:p>
          <a:p>
            <a:pPr lvl="0">
              <a:spcBef>
                <a:spcPct val="20000"/>
              </a:spcBef>
            </a:pP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force of infection cannot be assumed to be </a:t>
            </a:r>
            <a:r>
              <a:rPr lang="en-US" altLang="ko-K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 with age.</a:t>
            </a:r>
            <a:endParaRPr lang="en-US" altLang="ko-KR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89" y="2165513"/>
            <a:ext cx="300217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2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Age-dependency </a:t>
            </a:r>
            <a:r>
              <a:rPr lang="en-US" altLang="ko-KR" sz="3200" dirty="0">
                <a:solidFill>
                  <a:schemeClr val="tx1"/>
                </a:solidFill>
              </a:rPr>
              <a:t>in the force of infection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340768"/>
                <a:ext cx="7704856" cy="5400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If the force of infection is not age-dependent, then the proportion of individuals of age a who are susceptible is given by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en-US" altLang="ko-KR" b="0" i="0">
                            <a:solidFill>
                              <a:schemeClr val="tx1"/>
                            </a:solidFill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en-US" altLang="ko-KR" b="0" i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b="0" i="0">
                            <a:solidFill>
                              <a:schemeClr val="tx1"/>
                            </a:solidFill>
                            <a:latin typeface="Cambria Math"/>
                          </a:rPr>
                          <m:t>λa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ko-KR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λa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λa</m:t>
                          </m:r>
                          <m:r>
                            <m:rPr>
                              <m:nor/>
                            </m:rPr>
                            <a:rPr lang="en-US" altLang="ko-K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340768"/>
                <a:ext cx="7704856" cy="5400600"/>
              </a:xfrm>
              <a:blipFill rotWithShape="0">
                <a:blip r:embed="rId3"/>
                <a:stretch>
                  <a:fillRect l="-791" t="-113" r="-1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05064"/>
            <a:ext cx="4536503" cy="235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2627784" y="3501008"/>
                <a:ext cx="1520736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s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a</m:t>
                          </m:r>
                        </m:e>
                      </m:d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e</m:t>
                          </m:r>
                        </m:e>
                        <m:sup>
                          <m: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−0.1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a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501008"/>
                <a:ext cx="1520736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644008" y="3501008"/>
                <a:ext cx="1979837" cy="467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=0.1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a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01008"/>
                <a:ext cx="1979837" cy="4675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4123" y="1470936"/>
                <a:ext cx="5987008" cy="8640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sz="1800" dirty="0" smtClean="0">
                    <a:solidFill>
                      <a:schemeClr val="tx1"/>
                    </a:solidFill>
                  </a:rPr>
                  <a:t>We assume that the force of infection differs between the age groups &lt;15 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altLang="ko-KR" sz="1800" dirty="0" smtClean="0">
                    <a:solidFill>
                      <a:schemeClr val="tx1"/>
                    </a:solidFill>
                  </a:rPr>
                  <a:t>15 years (denoted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1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123" y="1470936"/>
                <a:ext cx="5987008" cy="864096"/>
              </a:xfrm>
              <a:blipFill>
                <a:blip r:embed="rId2"/>
                <a:stretch>
                  <a:fillRect l="-814" r="-11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3"/>
          <a:stretch/>
        </p:blipFill>
        <p:spPr bwMode="auto">
          <a:xfrm>
            <a:off x="6683139" y="1628800"/>
            <a:ext cx="186576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90451" y="3991496"/>
            <a:ext cx="52369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4123" y="2407040"/>
            <a:ext cx="4572000" cy="3942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proportion susceptible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4123" y="2675530"/>
                <a:ext cx="5112568" cy="955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15 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𝑦𝑒𝑎𝑟𝑠</m:t>
                            </m:r>
                          </m:e>
                          <m:e>
                            <m: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−15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−15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      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≥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15 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𝑦𝑒𝑎𝑟𝑠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23" y="2675530"/>
                <a:ext cx="5112568" cy="955646"/>
              </a:xfrm>
              <a:prstGeom prst="rect">
                <a:avLst/>
              </a:prstGeom>
              <a:blipFill>
                <a:blip r:embed="rId4"/>
                <a:stretch>
                  <a:fillRect l="-11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</a:rPr>
              <a:t>Age-dependent force of infection</a:t>
            </a:r>
            <a:endParaRPr lang="ko-KR" altLang="en-US" sz="32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1"/>
          <a:stretch/>
        </p:blipFill>
        <p:spPr bwMode="auto">
          <a:xfrm>
            <a:off x="4644008" y="4005344"/>
            <a:ext cx="2981761" cy="2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19" y="4005344"/>
            <a:ext cx="2827041" cy="234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6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556792"/>
            <a:ext cx="8064896" cy="4642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 smtClean="0"/>
              <a:t>Reversible or SIS model: </a:t>
            </a:r>
            <a:r>
              <a:rPr lang="en-US" altLang="ko-KR" sz="1800" dirty="0"/>
              <a:t>tuberculin, diphtheria, malaria, </a:t>
            </a:r>
            <a:r>
              <a:rPr lang="en-US" altLang="ko-KR" sz="1800" dirty="0" err="1" smtClean="0"/>
              <a:t>filariasis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1800" dirty="0" smtClean="0"/>
          </a:p>
          <a:p>
            <a:pPr>
              <a:lnSpc>
                <a:spcPct val="120000"/>
              </a:lnSpc>
            </a:pPr>
            <a:endParaRPr lang="en-US" altLang="ko-KR" sz="18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sz="1800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916" y="2359241"/>
            <a:ext cx="3240000" cy="168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365105"/>
            <a:ext cx="3240000" cy="183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549646" y="1850194"/>
            <a:ext cx="3443084" cy="1014367"/>
            <a:chOff x="4427984" y="755412"/>
            <a:chExt cx="3443084" cy="1014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156176" y="755412"/>
                  <a:ext cx="3802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λ</m:t>
                        </m:r>
                      </m:oMath>
                    </m:oMathPara>
                  </a14:m>
                  <a:endPara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176" y="755412"/>
                  <a:ext cx="38023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그룹 10"/>
            <p:cNvGrpSpPr/>
            <p:nvPr/>
          </p:nvGrpSpPr>
          <p:grpSpPr>
            <a:xfrm>
              <a:off x="4427984" y="1124744"/>
              <a:ext cx="3443084" cy="645035"/>
              <a:chOff x="4430815" y="1631837"/>
              <a:chExt cx="3443084" cy="64503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430815" y="1631837"/>
                <a:ext cx="1511952" cy="427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Susceptible</a:t>
                </a:r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778727" y="1631837"/>
                <a:ext cx="1095172" cy="427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Infected</a:t>
                </a:r>
                <a:endParaRPr lang="ko-KR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" name="직선 화살표 연결선 5"/>
              <p:cNvCxnSpPr/>
              <p:nvPr/>
            </p:nvCxnSpPr>
            <p:spPr>
              <a:xfrm>
                <a:off x="5942767" y="1744495"/>
                <a:ext cx="7894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5942767" y="1888511"/>
                <a:ext cx="7894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156176" y="1815207"/>
                    <a:ext cx="3946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μ</m:t>
                          </m:r>
                        </m:oMath>
                      </m:oMathPara>
                    </a14:m>
                    <a:endParaRPr lang="en-US" altLang="ko-KR" sz="2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6176" y="1815207"/>
                    <a:ext cx="394659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" name="그룹 12"/>
          <p:cNvGrpSpPr/>
          <p:nvPr/>
        </p:nvGrpSpPr>
        <p:grpSpPr>
          <a:xfrm>
            <a:off x="555803" y="5539877"/>
            <a:ext cx="4590536" cy="427746"/>
            <a:chOff x="4488898" y="3501008"/>
            <a:chExt cx="4590536" cy="427746"/>
          </a:xfrm>
        </p:grpSpPr>
        <p:sp>
          <p:nvSpPr>
            <p:cNvPr id="14" name="TextBox 13"/>
            <p:cNvSpPr txBox="1"/>
            <p:nvPr/>
          </p:nvSpPr>
          <p:spPr>
            <a:xfrm>
              <a:off x="4488898" y="3501008"/>
              <a:ext cx="1511952" cy="4277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85140" y="3501008"/>
              <a:ext cx="1095172" cy="4277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Infected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직선 화살표 연결선 15"/>
            <p:cNvCxnSpPr>
              <a:stCxn id="14" idx="3"/>
              <a:endCxn id="15" idx="1"/>
            </p:cNvCxnSpPr>
            <p:nvPr/>
          </p:nvCxnSpPr>
          <p:spPr>
            <a:xfrm>
              <a:off x="6000850" y="3714881"/>
              <a:ext cx="2842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654044" y="3501008"/>
              <a:ext cx="1425390" cy="4277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Recovered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직선 화살표 연결선 22"/>
            <p:cNvCxnSpPr>
              <a:stCxn id="15" idx="3"/>
              <a:endCxn id="21" idx="1"/>
            </p:cNvCxnSpPr>
            <p:nvPr/>
          </p:nvCxnSpPr>
          <p:spPr>
            <a:xfrm>
              <a:off x="7380312" y="3714881"/>
              <a:ext cx="2737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555803" y="3914658"/>
            <a:ext cx="4590536" cy="427746"/>
            <a:chOff x="4488898" y="4336545"/>
            <a:chExt cx="4590536" cy="427746"/>
          </a:xfrm>
        </p:grpSpPr>
        <p:sp>
          <p:nvSpPr>
            <p:cNvPr id="26" name="TextBox 25"/>
            <p:cNvSpPr txBox="1"/>
            <p:nvPr/>
          </p:nvSpPr>
          <p:spPr>
            <a:xfrm>
              <a:off x="4488898" y="4336545"/>
              <a:ext cx="1511952" cy="4277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Susceptible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85140" y="4336545"/>
              <a:ext cx="1095172" cy="4277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Infected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6000850" y="4437112"/>
              <a:ext cx="2378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654044" y="4336545"/>
              <a:ext cx="1425390" cy="4277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Recovered</a:t>
              </a:r>
              <a:endParaRPr lang="ko-KR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직선 화살표 연결선 29"/>
            <p:cNvCxnSpPr>
              <a:stCxn id="27" idx="3"/>
              <a:endCxn id="29" idx="1"/>
            </p:cNvCxnSpPr>
            <p:nvPr/>
          </p:nvCxnSpPr>
          <p:spPr>
            <a:xfrm>
              <a:off x="7380312" y="4550418"/>
              <a:ext cx="2737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6000850" y="4653136"/>
              <a:ext cx="2378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</a:rPr>
              <a:t>► Variants of the simple catalytic model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536" y="4956643"/>
            <a:ext cx="354456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Compound model: hookworm</a:t>
            </a:r>
            <a:endParaRPr lang="ko-KR" alt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5536" y="3284984"/>
            <a:ext cx="43652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stage or SIR: yaws, histoplasmosis </a:t>
            </a:r>
          </a:p>
        </p:txBody>
      </p:sp>
    </p:spTree>
    <p:extLst>
      <p:ext uri="{BB962C8B-B14F-4D97-AF65-F5344CB8AC3E}">
        <p14:creationId xmlns:p14="http://schemas.microsoft.com/office/powerpoint/2010/main" val="4093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solidFill>
                      <a:schemeClr val="tx1"/>
                    </a:solidFill>
                  </a:rPr>
                  <a:t>A1: The proportion susceptible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1/(1+L/A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) 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58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86409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800" dirty="0" smtClean="0"/>
                  <a:t>proportion of the original cohort still alive by age a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Arial"/>
                          </a:rPr>
                          <m:t>𝑚𝑎</m:t>
                        </m:r>
                      </m:sup>
                    </m:sSup>
                  </m:oMath>
                </a14:m>
                <a:endParaRPr lang="en-US" altLang="ko-KR" sz="18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 smtClean="0"/>
                  <a:t>proportion of the </a:t>
                </a:r>
                <a:r>
                  <a:rPr lang="en-US" altLang="ko-KR" sz="1800" dirty="0"/>
                  <a:t>original cohort </a:t>
                </a:r>
                <a:r>
                  <a:rPr lang="en-US" altLang="ko-KR" sz="1800" dirty="0" smtClean="0"/>
                  <a:t>still </a:t>
                </a:r>
                <a:r>
                  <a:rPr lang="en-US" altLang="ko-KR" sz="1800" dirty="0"/>
                  <a:t>alive </a:t>
                </a:r>
                <a:r>
                  <a:rPr lang="en-US" altLang="ko-KR" sz="1800" dirty="0" smtClean="0"/>
                  <a:t>and susceptible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cs typeface="Arial"/>
                              </a:rPr>
                              <m:t>𝑚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𝜆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sup>
                    </m:sSup>
                  </m:oMath>
                </a14:m>
                <a:endParaRPr lang="en-US" altLang="ko-KR" sz="18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864096"/>
              </a:xfrm>
              <a:blipFill rotWithShape="0">
                <a:blip r:embed="rId3"/>
                <a:stretch>
                  <a:fillRect l="-444" t="-704" b="-3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890"/>
            <a:ext cx="314769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355976" y="3068960"/>
                <a:ext cx="4248472" cy="3462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total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population size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nary>
                        <m:nary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𝑚𝑎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𝐿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8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total number of </a:t>
                </a:r>
                <a:r>
                  <a:rPr lang="en-US" altLang="ko-KR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susceptibles</a:t>
                </a:r>
                <a:endParaRPr lang="en-US" altLang="ko-KR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𝜆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1/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𝐿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+1/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proportion susceptible </a:t>
                </a:r>
                <a:endParaRPr lang="en-US" altLang="ko-KR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𝑠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≈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1+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𝐿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/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068960"/>
                <a:ext cx="4248472" cy="3462936"/>
              </a:xfrm>
              <a:prstGeom prst="rect">
                <a:avLst/>
              </a:prstGeom>
              <a:blipFill rotWithShape="0">
                <a:blip r:embed="rId5"/>
                <a:stretch>
                  <a:fillRect l="-10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83568" y="2204864"/>
                <a:ext cx="763284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that a total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individuals are born each year and that the number of population is constant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204864"/>
                <a:ext cx="763284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639" t="-5660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88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665" y="332656"/>
            <a:ext cx="8572815" cy="648072"/>
          </a:xfrm>
        </p:spPr>
        <p:txBody>
          <a:bodyPr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Structure of the model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8702" y="2822266"/>
                <a:ext cx="7701730" cy="2838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parameters</a:t>
                </a:r>
              </a:p>
              <a:p>
                <a:pPr marL="342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pre-infectious period</a:t>
                </a:r>
              </a:p>
              <a:p>
                <a:pPr marL="342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Infectious period</a:t>
                </a:r>
              </a:p>
              <a:p>
                <a:pPr marL="342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birth and death rates</a:t>
                </a:r>
                <a:endParaRPr lang="en-US" altLang="ko-KR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β: the rate at which two specific individuals come into effective  contact per unit time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β</m:t>
                    </m:r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20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ND</m:t>
                        </m:r>
                      </m:den>
                    </m:f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</m:oMath>
                </a14:m>
                <a:r>
                  <a:rPr lang="en-US" altLang="ko-KR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= total population size, D = duration of infectiousness)</a:t>
                </a:r>
                <a:endParaRPr lang="en-US" altLang="ko-KR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02" y="2822266"/>
                <a:ext cx="7701730" cy="2838982"/>
              </a:xfrm>
              <a:prstGeom prst="rect">
                <a:avLst/>
              </a:prstGeom>
              <a:blipFill>
                <a:blip r:embed="rId3"/>
                <a:stretch>
                  <a:fillRect l="-791" t="-215" r="-1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58702" y="5798108"/>
                <a:ext cx="6614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2000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Q: HOW DO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0000FF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ko-KR" sz="2000">
                            <a:solidFill>
                              <a:srgbClr val="00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02" y="5798108"/>
                <a:ext cx="6614020" cy="461665"/>
              </a:xfrm>
              <a:prstGeom prst="rect">
                <a:avLst/>
              </a:prstGeom>
              <a:blipFill>
                <a:blip r:embed="rId4"/>
                <a:stretch>
                  <a:fillRect l="-922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/>
          <p:cNvGrpSpPr/>
          <p:nvPr/>
        </p:nvGrpSpPr>
        <p:grpSpPr>
          <a:xfrm>
            <a:off x="470670" y="1124744"/>
            <a:ext cx="8277794" cy="1562759"/>
            <a:chOff x="470670" y="1988840"/>
            <a:chExt cx="8277794" cy="1562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976958" y="2276872"/>
                  <a:ext cx="1440160" cy="64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Susceptible</a:t>
                  </a:r>
                  <a:b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/>
                          </a:rPr>
                          <m:t>𝑆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958" y="2276872"/>
                  <a:ext cx="1440160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13" t="-2703" b="-4505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921174" y="2276872"/>
                  <a:ext cx="1656184" cy="64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Pre-infectious</a:t>
                  </a:r>
                  <a:b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𝐸</m:t>
                      </m:r>
                      <m:r>
                        <a:rPr lang="en-US" altLang="ko-KR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i="1" dirty="0" smtClean="0">
                          <a:latin typeface="Cambria Math"/>
                        </a:rPr>
                        <m:t>𝑡</m:t>
                      </m:r>
                    </m:oMath>
                  </a14:m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174" y="2276872"/>
                  <a:ext cx="1656184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61" t="-2703" r="-361" b="-10811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081414" y="2276872"/>
                  <a:ext cx="1440160" cy="64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Infectious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𝐼</m:t>
                      </m:r>
                      <m:r>
                        <a:rPr lang="en-US" altLang="ko-KR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i="1" dirty="0" smtClean="0">
                          <a:latin typeface="Cambria Math"/>
                        </a:rPr>
                        <m:t>𝑡</m:t>
                      </m:r>
                    </m:oMath>
                  </a14:m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414" y="2276872"/>
                  <a:ext cx="1440160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2703" b="-10811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64288" y="2138372"/>
                  <a:ext cx="1584176" cy="92333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Immune</a:t>
                  </a:r>
                  <a:b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(“Recovered”)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/>
                          </a:rPr>
                          <m:t>𝑅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2138372"/>
                  <a:ext cx="1584176" cy="92333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642" t="-1923" r="-2264" b="-3205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화살표 연결선 39"/>
            <p:cNvCxnSpPr/>
            <p:nvPr/>
          </p:nvCxnSpPr>
          <p:spPr>
            <a:xfrm>
              <a:off x="470670" y="2600037"/>
              <a:ext cx="36004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2417118" y="2600037"/>
              <a:ext cx="36004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4582716" y="2600037"/>
              <a:ext cx="36004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6521574" y="2600037"/>
              <a:ext cx="4266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6" idx="2"/>
            </p:cNvCxnSpPr>
            <p:nvPr/>
          </p:nvCxnSpPr>
          <p:spPr>
            <a:xfrm>
              <a:off x="1697038" y="2923203"/>
              <a:ext cx="0" cy="3617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3731804" y="2923203"/>
              <a:ext cx="0" cy="3617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5801494" y="2923203"/>
              <a:ext cx="0" cy="3617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7956376" y="3045802"/>
              <a:ext cx="0" cy="3617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470670" y="2600038"/>
              <a:ext cx="506288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endCxn id="37" idx="1"/>
            </p:cNvCxnSpPr>
            <p:nvPr/>
          </p:nvCxnSpPr>
          <p:spPr>
            <a:xfrm flipV="1">
              <a:off x="2442692" y="2600038"/>
              <a:ext cx="478482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endCxn id="38" idx="1"/>
            </p:cNvCxnSpPr>
            <p:nvPr/>
          </p:nvCxnSpPr>
          <p:spPr>
            <a:xfrm flipV="1">
              <a:off x="4575126" y="2600038"/>
              <a:ext cx="506288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endCxn id="39" idx="1"/>
            </p:cNvCxnSpPr>
            <p:nvPr/>
          </p:nvCxnSpPr>
          <p:spPr>
            <a:xfrm flipV="1">
              <a:off x="6573788" y="2600037"/>
              <a:ext cx="590500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36" idx="2"/>
            </p:cNvCxnSpPr>
            <p:nvPr/>
          </p:nvCxnSpPr>
          <p:spPr>
            <a:xfrm>
              <a:off x="1697038" y="2923203"/>
              <a:ext cx="0" cy="505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3731804" y="2923203"/>
              <a:ext cx="0" cy="505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801494" y="2923203"/>
              <a:ext cx="0" cy="505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956376" y="3045802"/>
              <a:ext cx="0" cy="505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267744" y="1999872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/>
                          </a:rPr>
                          <m:t>𝛽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1999872"/>
                  <a:ext cx="864096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431110" y="1988840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/>
                          </a:rPr>
                          <m:t>𝑓𝐸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110" y="1988840"/>
                  <a:ext cx="864096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6375326" y="1988840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/>
                          </a:rPr>
                          <m:t>𝑟𝐼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326" y="1988840"/>
                  <a:ext cx="864096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/>
            <p:cNvSpPr txBox="1"/>
            <p:nvPr/>
          </p:nvSpPr>
          <p:spPr>
            <a:xfrm>
              <a:off x="832942" y="3174592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deaths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67708" y="3174592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deaths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42756" y="3174592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deaths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92280" y="3174592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deaths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3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3216"/>
            <a:ext cx="721818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3528" y="5661248"/>
                <a:ext cx="8424936" cy="797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2000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Q: What is the relationship between these age-specific patterns,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ko-KR" sz="2000" b="0" i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altLang="ko-KR" sz="2000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and the dynamic predictions from the models?</a:t>
                </a:r>
                <a:endParaRPr lang="ko-KR" altLang="en-US" sz="2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661248"/>
                <a:ext cx="8424936" cy="797078"/>
              </a:xfrm>
              <a:prstGeom prst="rect">
                <a:avLst/>
              </a:prstGeom>
              <a:blipFill>
                <a:blip r:embed="rId4"/>
                <a:stretch>
                  <a:fillRect t="-769" b="-1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5212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Proportion </a:t>
            </a:r>
            <a:r>
              <a:rPr lang="en-US" altLang="ko-KR" dirty="0">
                <a:solidFill>
                  <a:schemeClr val="tx1"/>
                </a:solidFill>
              </a:rPr>
              <a:t>of individuals seropositive to mumps and rubella antibodies in the UK (late 1980s)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2687728" cy="26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4904872"/>
            <a:ext cx="784887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If we were track to individuals born in year 80, proportion of individuals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who have ever experienced infection (seropositive) change as the cohort ages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 If an infection is endemic, these patterns should be similar to those seen in cross-sectional data.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457200" y="40466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0" kern="1200"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Relation between age-specific proportion seropositive and predictions from a dynamic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916832"/>
            <a:ext cx="3969133" cy="26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41651" y="4507230"/>
            <a:ext cx="2880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Predictions from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dynamic model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5076056" y="4507230"/>
            <a:ext cx="2999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Age-specific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proportion seropositive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1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71" y="3501008"/>
            <a:ext cx="369089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2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404664"/>
                <a:ext cx="8229600" cy="1152128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3200">
                            <a:solidFill>
                              <a:schemeClr val="tx1"/>
                            </a:solidFill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ko-KR" sz="320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3200" dirty="0" smtClean="0">
                    <a:solidFill>
                      <a:schemeClr val="tx1"/>
                    </a:solidFill>
                  </a:rPr>
                  <a:t> and age-specific </a:t>
                </a:r>
                <a:r>
                  <a:rPr lang="en-US" altLang="ko-KR" sz="3200" dirty="0">
                    <a:solidFill>
                      <a:schemeClr val="tx1"/>
                    </a:solidFill>
                  </a:rPr>
                  <a:t>proportion </a:t>
                </a:r>
                <a:r>
                  <a:rPr lang="en-US" altLang="ko-KR" sz="3200" dirty="0" smtClean="0">
                    <a:solidFill>
                      <a:schemeClr val="tx1"/>
                    </a:solidFill>
                  </a:rPr>
                  <a:t>seropositive</a:t>
                </a:r>
                <a:endParaRPr lang="en-US" altLang="ko-KR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404664"/>
                <a:ext cx="8229600" cy="1152128"/>
              </a:xfrm>
              <a:blipFill>
                <a:blip r:embed="rId4"/>
                <a:stretch>
                  <a:fillRect r="-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11560" y="1550801"/>
                <a:ext cx="807524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31445">
                  <a:lnSpc>
                    <a:spcPct val="120000"/>
                  </a:lnSpc>
                  <a:spcBef>
                    <a:spcPts val="415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ko-KR" sz="200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influences the proportion of individuals that have ever been infected by given </a:t>
                </a: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ages. We 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ko-KR" sz="200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by studying age-specific serological </a:t>
                </a: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data. </a:t>
                </a:r>
                <a:r>
                  <a:rPr lang="en-US" altLang="ko-KR" sz="2000" spc="10" dirty="0" smtClean="0">
                    <a:latin typeface="Arial"/>
                    <a:cs typeface="Arial"/>
                  </a:rPr>
                  <a:t>They </a:t>
                </a:r>
                <a:r>
                  <a:rPr lang="en-US" altLang="ko-KR" sz="2000" spc="10" dirty="0">
                    <a:latin typeface="Arial"/>
                    <a:cs typeface="Arial"/>
                  </a:rPr>
                  <a:t>are </a:t>
                </a:r>
                <a:r>
                  <a:rPr lang="en-US" altLang="ko-KR" sz="2000" spc="5" dirty="0">
                    <a:latin typeface="Arial"/>
                    <a:cs typeface="Arial"/>
                  </a:rPr>
                  <a:t>typically analyzed </a:t>
                </a:r>
                <a:r>
                  <a:rPr lang="en-US" altLang="ko-KR" sz="2000" spc="10" dirty="0">
                    <a:latin typeface="Arial"/>
                    <a:cs typeface="Arial"/>
                  </a:rPr>
                  <a:t>using </a:t>
                </a:r>
                <a:r>
                  <a:rPr lang="en-US" altLang="ko-KR" sz="2000" spc="5" dirty="0">
                    <a:latin typeface="Arial"/>
                    <a:cs typeface="Arial"/>
                  </a:rPr>
                  <a:t>catalytic </a:t>
                </a:r>
                <a:r>
                  <a:rPr lang="en-US" altLang="ko-KR" sz="2000" spc="10" dirty="0" smtClean="0">
                    <a:latin typeface="Arial"/>
                    <a:cs typeface="Arial"/>
                  </a:rPr>
                  <a:t>models </a:t>
                </a:r>
                <a:r>
                  <a:rPr lang="en-US" altLang="ko-KR" sz="2000" spc="5" dirty="0">
                    <a:latin typeface="Arial"/>
                    <a:cs typeface="Arial"/>
                  </a:rPr>
                  <a:t>to </a:t>
                </a:r>
                <a:r>
                  <a:rPr lang="en-US" altLang="ko-KR" sz="2000" spc="10" dirty="0">
                    <a:latin typeface="Arial"/>
                    <a:cs typeface="Arial"/>
                  </a:rPr>
                  <a:t>estimate the average force of infection, which </a:t>
                </a:r>
                <a:r>
                  <a:rPr lang="en-US" altLang="ko-KR" sz="2000" spc="5" dirty="0">
                    <a:latin typeface="Arial"/>
                    <a:cs typeface="Arial"/>
                  </a:rPr>
                  <a:t>is </a:t>
                </a:r>
                <a:r>
                  <a:rPr lang="en-US" altLang="ko-KR" sz="2000" spc="10" dirty="0" smtClean="0">
                    <a:latin typeface="Arial"/>
                    <a:cs typeface="Arial"/>
                  </a:rPr>
                  <a:t>used </a:t>
                </a:r>
                <a:r>
                  <a:rPr lang="en-US" altLang="ko-KR" sz="2000" spc="5" dirty="0">
                    <a:latin typeface="Arial"/>
                    <a:cs typeface="Arial"/>
                  </a:rPr>
                  <a:t>to calculate:</a:t>
                </a: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0801"/>
                <a:ext cx="8075240" cy="1569660"/>
              </a:xfrm>
              <a:prstGeom prst="rect">
                <a:avLst/>
              </a:prstGeom>
              <a:blipFill>
                <a:blip r:embed="rId5"/>
                <a:stretch>
                  <a:fillRect l="-755" b="-38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4499992" y="3717032"/>
            <a:ext cx="4176464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44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altLang="ko-KR" sz="2000" spc="10" dirty="0">
                <a:latin typeface="Arial"/>
                <a:cs typeface="Arial"/>
              </a:rPr>
              <a:t>The average age </a:t>
            </a:r>
            <a:r>
              <a:rPr lang="en-US" altLang="ko-KR" sz="2000" spc="5" dirty="0">
                <a:latin typeface="Arial"/>
                <a:cs typeface="Arial"/>
              </a:rPr>
              <a:t>at</a:t>
            </a:r>
            <a:r>
              <a:rPr lang="en-US" altLang="ko-KR" sz="2000" spc="-60" dirty="0">
                <a:latin typeface="Arial"/>
                <a:cs typeface="Arial"/>
              </a:rPr>
              <a:t> </a:t>
            </a:r>
            <a:r>
              <a:rPr lang="en-US" altLang="ko-KR" sz="2000" spc="5" dirty="0">
                <a:latin typeface="Arial"/>
                <a:cs typeface="Arial"/>
              </a:rPr>
              <a:t>infection</a:t>
            </a:r>
            <a:endParaRPr lang="en-US" altLang="ko-KR" sz="2000" dirty="0"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spcBef>
                <a:spcPts val="45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altLang="ko-KR" sz="2000" spc="10" dirty="0">
                <a:latin typeface="Arial"/>
                <a:cs typeface="Arial"/>
              </a:rPr>
              <a:t>The proportion</a:t>
            </a:r>
            <a:r>
              <a:rPr lang="en-US" altLang="ko-KR" sz="2000" spc="-30" dirty="0">
                <a:latin typeface="Arial"/>
                <a:cs typeface="Arial"/>
              </a:rPr>
              <a:t> </a:t>
            </a:r>
            <a:r>
              <a:rPr lang="en-US" altLang="ko-KR" sz="2000" spc="10" dirty="0">
                <a:latin typeface="Arial"/>
                <a:cs typeface="Arial"/>
              </a:rPr>
              <a:t>susceptible</a:t>
            </a:r>
            <a:endParaRPr lang="en-US" altLang="ko-KR" sz="2000" dirty="0"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spcBef>
                <a:spcPts val="45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altLang="ko-KR" sz="2000" spc="5" dirty="0">
                <a:latin typeface="Arial"/>
                <a:cs typeface="Arial"/>
              </a:rPr>
              <a:t>R</a:t>
            </a:r>
            <a:r>
              <a:rPr lang="en-US" altLang="ko-KR" sz="2000" spc="7" baseline="-18518" dirty="0">
                <a:latin typeface="Arial"/>
                <a:cs typeface="Arial"/>
              </a:rPr>
              <a:t>0 </a:t>
            </a:r>
            <a:r>
              <a:rPr lang="en-US" altLang="ko-KR" sz="2000" spc="10" dirty="0">
                <a:latin typeface="Arial"/>
                <a:cs typeface="Arial"/>
              </a:rPr>
              <a:t>and herd immunity</a:t>
            </a:r>
            <a:r>
              <a:rPr lang="en-US" altLang="ko-KR" sz="2000" spc="-10" dirty="0">
                <a:latin typeface="Arial"/>
                <a:cs typeface="Arial"/>
              </a:rPr>
              <a:t> </a:t>
            </a:r>
            <a:r>
              <a:rPr lang="en-US" altLang="ko-KR" sz="2000" spc="10" dirty="0">
                <a:latin typeface="Arial"/>
                <a:cs typeface="Arial"/>
              </a:rPr>
              <a:t>threshold</a:t>
            </a:r>
            <a:endParaRPr lang="en-US" altLang="ko-KR" sz="2000" dirty="0"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spcBef>
                <a:spcPts val="44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altLang="ko-KR" sz="2000" spc="5" dirty="0">
                <a:latin typeface="Arial"/>
                <a:cs typeface="Arial"/>
              </a:rPr>
              <a:t>Infection</a:t>
            </a:r>
            <a:r>
              <a:rPr lang="en-US" altLang="ko-KR" sz="2000" spc="-15" dirty="0">
                <a:latin typeface="Arial"/>
                <a:cs typeface="Arial"/>
              </a:rPr>
              <a:t> </a:t>
            </a:r>
            <a:r>
              <a:rPr lang="en-US" altLang="ko-KR" sz="2000" spc="5" dirty="0">
                <a:latin typeface="Arial"/>
                <a:cs typeface="Arial"/>
              </a:rPr>
              <a:t>incidence</a:t>
            </a:r>
            <a:endParaRPr lang="en-US" altLang="ko-K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4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91264" cy="151216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 smtClean="0"/>
                  <a:t>F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orce of infection = rate at which </a:t>
                </a:r>
                <a:r>
                  <a:rPr lang="en-US" altLang="ko-KR" dirty="0" err="1" smtClean="0">
                    <a:solidFill>
                      <a:schemeClr val="tx1"/>
                    </a:solidFill>
                  </a:rPr>
                  <a:t>susceptibles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are infected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λ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βI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dirty="0" smtClean="0"/>
                  <a:t>F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or an endemic infection, the force of infection changes over time,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but on average, it remains unchanged.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91264" cy="1512168"/>
              </a:xfrm>
              <a:blipFill rotWithShape="0">
                <a:blip r:embed="rId2"/>
                <a:stretch>
                  <a:fillRect l="-735" b="-120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12976"/>
            <a:ext cx="4747387" cy="304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793841"/>
                <a:ext cx="3240360" cy="58554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Average annual force of infection =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0.47×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−3</m:t>
                        </m:r>
                      </m:sup>
                    </m:sSup>
                    <m:r>
                      <a:rPr lang="en-US" altLang="ko-KR" sz="1400" b="0" i="1" smtClean="0">
                        <a:latin typeface="Cambria Math"/>
                      </a:rPr>
                      <m:t>×365</m:t>
                    </m:r>
                  </m:oMath>
                </a14:m>
                <a:r>
                  <a:rPr lang="ko-KR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0.17 per year</a:t>
                </a:r>
                <a:endParaRPr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793841"/>
                <a:ext cx="3240360" cy="585545"/>
              </a:xfrm>
              <a:prstGeom prst="rect">
                <a:avLst/>
              </a:prstGeom>
              <a:blipFill>
                <a:blip r:embed="rId4"/>
                <a:stretch>
                  <a:fillRect l="-564" b="-114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4860032" y="4379386"/>
            <a:ext cx="1008112" cy="705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1. Average </a:t>
            </a:r>
            <a:r>
              <a:rPr lang="en-US" altLang="ko-KR" sz="3200" dirty="0"/>
              <a:t>force of </a:t>
            </a:r>
            <a:r>
              <a:rPr lang="en-US" altLang="ko-KR" sz="3200" dirty="0" smtClean="0"/>
              <a:t>infection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46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52736"/>
            <a:ext cx="3165661" cy="117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60188" y="2648062"/>
                <a:ext cx="8229600" cy="12788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sz="1800" dirty="0" smtClean="0"/>
                  <a:t>Assumptions: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 smtClean="0"/>
                  <a:t>a constant force of infection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/>
                      </a:rPr>
                      <m:t>λ</m:t>
                    </m:r>
                  </m:oMath>
                </a14:m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is neither age nor time dependent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 smtClean="0"/>
                  <a:t>all individuals are susceptible at birth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188" y="2648062"/>
                <a:ext cx="8229600" cy="1278847"/>
              </a:xfrm>
              <a:blipFill>
                <a:blip r:embed="rId4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688632" y="1638084"/>
            <a:ext cx="4439640" cy="861774"/>
            <a:chOff x="2189746" y="1412776"/>
            <a:chExt cx="4439640" cy="861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189746" y="1597442"/>
                  <a:ext cx="1800000" cy="64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Susceptible</a:t>
                  </a:r>
                  <a:b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0" dirty="0" smtClean="0">
                            <a:latin typeface="Cambria Math"/>
                          </a:rPr>
                          <m:t>S</m:t>
                        </m:r>
                        <m:r>
                          <a:rPr lang="en-US" altLang="ko-KR" i="0" dirty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/>
                          </a:rPr>
                          <m:t>a</m:t>
                        </m:r>
                        <m:r>
                          <a:rPr lang="en-US" altLang="ko-KR" i="0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746" y="1597442"/>
                  <a:ext cx="180000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703" b="-5405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829386" y="1597442"/>
                  <a:ext cx="1800000" cy="67710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(Ever) infected</a:t>
                  </a:r>
                  <a:b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dirty="0" smtClean="0">
                          <a:latin typeface="Cambria Math"/>
                        </a:rPr>
                        <m:t>z</m:t>
                      </m:r>
                      <m:r>
                        <a:rPr lang="en-US" altLang="ko-KR" sz="2000" i="0" dirty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000" b="0" i="0" dirty="0" smtClean="0">
                          <a:latin typeface="Cambria Math"/>
                        </a:rPr>
                        <m:t>a</m:t>
                      </m:r>
                    </m:oMath>
                  </a14:m>
                  <a:r>
                    <a:rPr lang="en-US" altLang="ko-KR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9386" y="1597442"/>
                  <a:ext cx="1800000" cy="67710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586" b="-12931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/>
            <p:cNvCxnSpPr/>
            <p:nvPr/>
          </p:nvCxnSpPr>
          <p:spPr>
            <a:xfrm flipV="1">
              <a:off x="3989746" y="1920610"/>
              <a:ext cx="54738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endCxn id="5" idx="1"/>
            </p:cNvCxnSpPr>
            <p:nvPr/>
          </p:nvCxnSpPr>
          <p:spPr>
            <a:xfrm>
              <a:off x="3989746" y="1920612"/>
              <a:ext cx="839640" cy="15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965290" y="1412776"/>
                  <a:ext cx="8640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λ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5290" y="1412776"/>
                  <a:ext cx="86409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</a:rPr>
              <a:t>Catalytic models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40760" y="4763248"/>
                <a:ext cx="1609223" cy="1495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/>
                            </a:rPr>
                            <m:t>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/>
                            </a:rPr>
                            <m:t>da</m:t>
                          </m:r>
                        </m:den>
                      </m:f>
                      <m:r>
                        <a:rPr lang="en-US" altLang="ko-KR" sz="2000">
                          <a:latin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2000">
                          <a:latin typeface="Cambria Math"/>
                        </a:rPr>
                        <m:t>λs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en-US" altLang="ko-KR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/>
                            </a:rPr>
                            <m:t>dz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/>
                            </a:rPr>
                            <m:t>da</m:t>
                          </m:r>
                        </m:den>
                      </m:f>
                      <m:r>
                        <a:rPr lang="en-US" altLang="ko-KR" sz="20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000">
                          <a:latin typeface="Cambria Math"/>
                        </a:rPr>
                        <m:t>λs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760" y="4763248"/>
                <a:ext cx="1609223" cy="14951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93088" y="5065850"/>
                <a:ext cx="1977529" cy="921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>
                          <a:latin typeface="Cambria Math"/>
                        </a:rPr>
                        <m:t>s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/>
                            </a:rPr>
                            <m:t>a</m:t>
                          </m:r>
                        </m:e>
                      </m:d>
                      <m:r>
                        <a:rPr lang="en-US" altLang="ko-KR" sz="20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/>
                            </a:rPr>
                            <m:t>e</m:t>
                          </m:r>
                        </m:e>
                        <m:sup>
                          <m:r>
                            <a:rPr lang="en-US" altLang="ko-KR" sz="200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/>
                            </a:rPr>
                            <m:t>λa</m:t>
                          </m:r>
                        </m:sup>
                      </m:sSup>
                    </m:oMath>
                  </m:oMathPara>
                </a14:m>
                <a:endPara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rgbClr val="FF0000"/>
                          </a:solidFill>
                          <a:latin typeface="Cambria Math"/>
                        </a:rPr>
                        <m:t>z</m:t>
                      </m:r>
                      <m:d>
                        <m:d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a</m:t>
                          </m:r>
                        </m:e>
                      </m:d>
                      <m:r>
                        <a:rPr lang="en-US" altLang="ko-K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e</m:t>
                          </m:r>
                        </m:e>
                        <m:sup>
                          <m:r>
                            <a:rPr lang="en-US" altLang="ko-KR" sz="2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λa</m:t>
                          </m:r>
                        </m:sup>
                      </m:sSup>
                    </m:oMath>
                  </m:oMathPara>
                </a14:m>
                <a:endParaRPr lang="en-US" altLang="ko-KR" sz="2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088" y="5065850"/>
                <a:ext cx="1977529" cy="921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/>
          <p:nvPr/>
        </p:nvCxnSpPr>
        <p:spPr>
          <a:xfrm>
            <a:off x="3784976" y="5555336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663231" y="4033875"/>
                <a:ext cx="7182544" cy="757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rate of change in the 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age-specific </a:t>
                </a:r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proportion susceptible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solidFill>
                          <a:prstClr val="black"/>
                        </a:solidFill>
                        <a:latin typeface="Cambria Math"/>
                      </a:rPr>
                      <m:t>s</m:t>
                    </m:r>
                    <m:d>
                      <m:dPr>
                        <m:ctrlPr>
                          <a:rPr lang="en-US" altLang="ko-K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and those ever infected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solidFill>
                          <a:prstClr val="black"/>
                        </a:solidFill>
                        <a:latin typeface="Cambria Math"/>
                      </a:rPr>
                      <m:t>z</m:t>
                    </m:r>
                    <m:d>
                      <m:d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prstClr val="black"/>
                            </a:solidFill>
                            <a:latin typeface="Cambria Math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can be written as</a:t>
                </a:r>
                <a:endParaRPr lang="en-US" altLang="ko-KR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31" y="4033875"/>
                <a:ext cx="7182544" cy="757130"/>
              </a:xfrm>
              <a:prstGeom prst="rect">
                <a:avLst/>
              </a:prstGeom>
              <a:blipFill>
                <a:blip r:embed="rId10"/>
                <a:stretch>
                  <a:fillRect l="-764" t="-806" b="-8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6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60848"/>
            <a:ext cx="2979326" cy="209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36104"/>
          </a:xfrm>
        </p:spPr>
        <p:txBody>
          <a:bodyPr/>
          <a:lstStyle/>
          <a:p>
            <a:r>
              <a:rPr lang="en-US" altLang="ko-KR" sz="3200" dirty="0" smtClean="0">
                <a:solidFill>
                  <a:schemeClr val="tx1"/>
                </a:solidFill>
              </a:rPr>
              <a:t>Fitting </a:t>
            </a:r>
            <a:r>
              <a:rPr lang="en-US" altLang="ko-KR" sz="3200" dirty="0">
                <a:solidFill>
                  <a:schemeClr val="tx1"/>
                </a:solidFill>
              </a:rPr>
              <a:t>catalytic model </a:t>
            </a:r>
            <a:r>
              <a:rPr lang="en-US" altLang="ko-KR" sz="3200" dirty="0" smtClean="0">
                <a:solidFill>
                  <a:schemeClr val="tx1"/>
                </a:solidFill>
              </a:rPr>
              <a:t>to seropositive data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201910" y="4270852"/>
                <a:ext cx="1970490" cy="382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solidFill>
                            <a:schemeClr val="tx1"/>
                          </a:solidFill>
                          <a:latin typeface="Cambria Math"/>
                        </a:rPr>
                        <m:t>z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</m:t>
                          </m:r>
                        </m:e>
                        <m:sup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λa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910" y="4270852"/>
                <a:ext cx="1970490" cy="382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5589"/>
            <a:ext cx="4392488" cy="264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43608" y="4644756"/>
            <a:ext cx="381642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Comparison between the mumps data observed in the UK and best-fitting simple catalytic model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1681</Words>
  <Application>Microsoft Office PowerPoint</Application>
  <PresentationFormat>화면 슬라이드 쇼(4:3)</PresentationFormat>
  <Paragraphs>298</Paragraphs>
  <Slides>25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Session 8 Applying modelling techniques  to analyze (seroprevalence) data</vt:lpstr>
      <vt:lpstr>Aims and objectives</vt:lpstr>
      <vt:lpstr>Structure of the model</vt:lpstr>
      <vt:lpstr>Proportion of individuals seropositive to mumps and rubella antibodies in the UK (late 1980s)</vt:lpstr>
      <vt:lpstr>PowerPoint 프레젠테이션</vt:lpstr>
      <vt:lpstr>R_0 and age-specific proportion seropositive</vt:lpstr>
      <vt:lpstr>1. Average force of infection</vt:lpstr>
      <vt:lpstr>Catalytic models</vt:lpstr>
      <vt:lpstr>Fitting catalytic model to seropositive data</vt:lpstr>
      <vt:lpstr>Catalytic model and transmission model</vt:lpstr>
      <vt:lpstr>2. Average age at infection</vt:lpstr>
      <vt:lpstr>The average age at infection  from the average force of infection</vt:lpstr>
      <vt:lpstr>3. The proportion susceptible</vt:lpstr>
      <vt:lpstr>The proportion susceptible</vt:lpstr>
      <vt:lpstr>4. Basic reproduction number R_0</vt:lpstr>
      <vt:lpstr>Estimates of R_0 for different infections</vt:lpstr>
      <vt:lpstr>5. Age-specific incidence of infection</vt:lpstr>
      <vt:lpstr>Example: Use of the average force of infection</vt:lpstr>
      <vt:lpstr>► Maternally-derived immunity</vt:lpstr>
      <vt:lpstr>Observed data and best-fitting model</vt:lpstr>
      <vt:lpstr>► Age-dependency in the force of infection</vt:lpstr>
      <vt:lpstr>Age-dependency in the force of infection</vt:lpstr>
      <vt:lpstr>Age-dependent force of infection</vt:lpstr>
      <vt:lpstr>► Variants of the simple catalytic model</vt:lpstr>
      <vt:lpstr>A1: The proportion susceptible s ≈ 1/(1+L/A)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LZH-PC</cp:lastModifiedBy>
  <cp:revision>216</cp:revision>
  <dcterms:created xsi:type="dcterms:W3CDTF">2018-07-17T07:35:11Z</dcterms:created>
  <dcterms:modified xsi:type="dcterms:W3CDTF">2021-01-08T05:46:37Z</dcterms:modified>
</cp:coreProperties>
</file>