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281" r:id="rId16"/>
    <p:sldId id="312" r:id="rId17"/>
    <p:sldId id="311" r:id="rId18"/>
    <p:sldId id="283" r:id="rId19"/>
    <p:sldId id="286" r:id="rId20"/>
    <p:sldId id="313" r:id="rId21"/>
    <p:sldId id="314" r:id="rId22"/>
    <p:sldId id="321" r:id="rId23"/>
    <p:sldId id="287" r:id="rId24"/>
    <p:sldId id="317" r:id="rId25"/>
    <p:sldId id="318" r:id="rId26"/>
    <p:sldId id="324" r:id="rId27"/>
    <p:sldId id="328" r:id="rId28"/>
    <p:sldId id="329" r:id="rId29"/>
    <p:sldId id="330" r:id="rId30"/>
    <p:sldId id="332" r:id="rId31"/>
    <p:sldId id="334" r:id="rId32"/>
    <p:sldId id="335" r:id="rId33"/>
    <p:sldId id="343" r:id="rId34"/>
    <p:sldId id="364" r:id="rId35"/>
    <p:sldId id="366" r:id="rId36"/>
    <p:sldId id="363" r:id="rId37"/>
    <p:sldId id="349" r:id="rId38"/>
    <p:sldId id="354" r:id="rId39"/>
    <p:sldId id="355" r:id="rId40"/>
    <p:sldId id="360" r:id="rId41"/>
    <p:sldId id="368" r:id="rId42"/>
    <p:sldId id="367" r:id="rId43"/>
    <p:sldId id="316" r:id="rId44"/>
    <p:sldId id="291" r:id="rId45"/>
    <p:sldId id="295" r:id="rId46"/>
    <p:sldId id="357" r:id="rId47"/>
    <p:sldId id="358" r:id="rId48"/>
    <p:sldId id="359" r:id="rId49"/>
    <p:sldId id="347" r:id="rId50"/>
    <p:sldId id="320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99FF"/>
    <a:srgbClr val="FFE5E5"/>
    <a:srgbClr val="FFF3F3"/>
    <a:srgbClr val="EB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87" autoAdjust="0"/>
    <p:restoredTop sz="79468" autoAdjust="0"/>
  </p:normalViewPr>
  <p:slideViewPr>
    <p:cSldViewPr snapToGrid="0">
      <p:cViewPr varScale="1">
        <p:scale>
          <a:sx n="132" d="100"/>
          <a:sy n="132" d="100"/>
        </p:scale>
        <p:origin x="187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2627A-20E5-463D-9D23-EE8C226E98EB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80750-EAB3-4637-AFB3-73002D553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E72CF-C433-45D5-91DD-7430ADD387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27C3E-AF51-4B18-A73E-7D0BB9DD4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3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27C3E-AF51-4B18-A73E-7D0BB9DD4B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29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 may replace f by 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27C3E-AF51-4B18-A73E-7D0BB9DD4B4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67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Red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line with the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exact value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200" b="0" dirty="0" smtClean="0"/>
                  <a:t>As </a:t>
                </a:r>
                <a:r>
                  <a:rPr lang="en-US" altLang="ko-KR" sz="1200" b="0" dirty="0" smtClean="0"/>
                  <a:t>the number of iteration becomes larger, the probability distribution seems to follow some distribution.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altLang="ko-KR" sz="1200" b="0" dirty="0" smtClean="0"/>
                  <a:t> Stationary </a:t>
                </a:r>
                <a:r>
                  <a:rPr lang="en-US" altLang="ko-KR" sz="1200" b="0" dirty="0" smtClean="0"/>
                  <a:t>distribution</a:t>
                </a:r>
                <a:endParaRPr lang="en-US" altLang="ko-KR" sz="1200" b="0" dirty="0" smtClean="0"/>
              </a:p>
              <a:p>
                <a:pPr marL="0" indent="0">
                  <a:buNone/>
                </a:pPr>
                <a:r>
                  <a:rPr lang="en-US" altLang="ko-KR" sz="1200" b="0" dirty="0" smtClean="0"/>
                  <a:t>The goal of MCMC is that the posterior distribution coincides with the stationary distribution.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0" dirty="0" smtClean="0"/>
                  <a:t>It may take quite a long time to obtain stationary distribution.</a:t>
                </a:r>
              </a:p>
              <a:p>
                <a:pPr marL="0" indent="0">
                  <a:buNone/>
                </a:pPr>
                <a:endParaRPr lang="en-US" altLang="ko-KR" sz="1200" b="0" dirty="0" smtClean="0"/>
              </a:p>
              <a:p>
                <a:endParaRPr lang="ko-KR" altLang="en-US" b="0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Red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line with the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exact value </a:t>
                </a:r>
                <a:r>
                  <a:rPr lang="en-US" altLang="ko-KR" i="0">
                    <a:latin typeface="Cambria Math" panose="02040503050406030204" pitchFamily="18" charset="0"/>
                  </a:rPr>
                  <a:t>𝜆=3.5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200" b="0" dirty="0" smtClean="0"/>
                  <a:t>As </a:t>
                </a:r>
                <a:r>
                  <a:rPr lang="en-US" altLang="ko-KR" sz="1200" b="0" dirty="0" smtClean="0"/>
                  <a:t>the number of iteration becomes larger, the probability distribution seems to follow some distribution.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altLang="ko-KR" sz="1200" b="0" dirty="0" smtClean="0"/>
                  <a:t> Stationary </a:t>
                </a:r>
                <a:r>
                  <a:rPr lang="en-US" altLang="ko-KR" sz="1200" b="0" dirty="0" smtClean="0"/>
                  <a:t>distribution</a:t>
                </a:r>
                <a:endParaRPr lang="en-US" altLang="ko-KR" sz="1200" b="0" dirty="0" smtClean="0"/>
              </a:p>
              <a:p>
                <a:pPr marL="0" indent="0">
                  <a:buNone/>
                </a:pPr>
                <a:r>
                  <a:rPr lang="en-US" altLang="ko-KR" sz="1200" b="0" dirty="0" smtClean="0"/>
                  <a:t>The goal of MCMC is that the posterior distribution coincides with the stationary distribution.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0" dirty="0" smtClean="0"/>
                  <a:t>It may take quite a long time to obtain stationary distribution.</a:t>
                </a:r>
              </a:p>
              <a:p>
                <a:pPr marL="0" indent="0">
                  <a:buNone/>
                </a:pPr>
                <a:endParaRPr lang="en-US" altLang="ko-KR" sz="1200" b="0" dirty="0" smtClean="0"/>
              </a:p>
              <a:p>
                <a:endParaRPr lang="ko-KR" altLang="en-US" b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27C3E-AF51-4B18-A73E-7D0BB9DD4B4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2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/>
              <a:t>MCMC estimates the posterior distribution of a set of parameter without having to explore the whole parameter space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/>
              <a:t>Different starting points (initial value) may lead</a:t>
            </a:r>
            <a:r>
              <a:rPr lang="en-US" altLang="ko-KR" sz="1200" b="0" baseline="0" dirty="0" smtClean="0"/>
              <a:t> to</a:t>
            </a:r>
            <a:r>
              <a:rPr lang="en-US" altLang="ko-KR" sz="1200" b="0" dirty="0" smtClean="0"/>
              <a:t> different estimated results. MCMC can</a:t>
            </a:r>
            <a:r>
              <a:rPr lang="en-US" altLang="ko-KR" sz="1200" b="0" baseline="0" dirty="0" smtClean="0"/>
              <a:t> escape local maximum and reach global maximum.</a:t>
            </a:r>
            <a:endParaRPr lang="en-US" altLang="ko-KR" sz="1200" b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/>
              <a:t>Available packages and software by R: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ko-KR" sz="1200" dirty="0" smtClean="0"/>
              <a:t>MCMC pack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ko-KR" sz="1200" dirty="0" err="1" smtClean="0"/>
              <a:t>mcmc</a:t>
            </a:r>
            <a:endParaRPr lang="en-US" altLang="ko-KR" sz="12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altLang="ko-KR" sz="1200" dirty="0" err="1" smtClean="0"/>
              <a:t>Brugs</a:t>
            </a:r>
            <a:r>
              <a:rPr lang="en-US" altLang="ko-KR" sz="1200" dirty="0" smtClean="0"/>
              <a:t>, R2WinBugs(BUGS)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ko-KR" sz="1200" dirty="0" err="1" smtClean="0"/>
              <a:t>rstan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stan</a:t>
            </a:r>
            <a:r>
              <a:rPr lang="en-US" altLang="ko-KR" sz="1200" dirty="0" smtClean="0"/>
              <a:t>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ko-KR" sz="1200" dirty="0" err="1" smtClean="0"/>
              <a:t>abc</a:t>
            </a:r>
            <a:endParaRPr lang="en-US" altLang="ko-KR" sz="12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altLang="ko-KR" sz="1200" dirty="0" err="1" smtClean="0"/>
              <a:t>easyABC</a:t>
            </a:r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27C3E-AF51-4B18-A73E-7D0BB9DD4B4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43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27C3E-AF51-4B18-A73E-7D0BB9DD4B4F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7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To give reliable assumption, model parameters without enough knowledge should be inferred using empirical</a:t>
            </a:r>
            <a:r>
              <a:rPr lang="en-US" altLang="ko-KR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altLang="ko-KR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is called model calibration, fitting model, parameter estimation.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27C3E-AF51-4B18-A73E-7D0BB9DD4B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1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Baguelin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M, van Hoek AJ, </a:t>
            </a:r>
            <a:r>
              <a:rPr lang="en-US" altLang="ko-K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Jit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M, </a:t>
            </a:r>
            <a:r>
              <a:rPr lang="en-US" altLang="ko-K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Flasche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S, White PJ, Edmunds WJ. Vaccination against pandemic influenza A/H1N1v in England: a real-time economic evaluation. Vaccine 2010; 28(12):2370-84</a:t>
            </a:r>
          </a:p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27C3E-AF51-4B18-A73E-7D0BB9DD4B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27C3E-AF51-4B18-A73E-7D0BB9DD4B4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27C3E-AF51-4B18-A73E-7D0BB9DD4B4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31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27C3E-AF51-4B18-A73E-7D0BB9DD4B4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90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27C3E-AF51-4B18-A73E-7D0BB9DD4B4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5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1632E-5563-4784-BF4C-E464E1186D7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8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 may replace f by 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27C3E-AF51-4B18-A73E-7D0BB9DD4B4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8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0B7D-CAFA-4F8B-8712-0D9F2F4B069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898-6484-43B5-ACEB-5C5343EB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0B7D-CAFA-4F8B-8712-0D9F2F4B069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898-6484-43B5-ACEB-5C5343EB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0B7D-CAFA-4F8B-8712-0D9F2F4B069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898-6484-43B5-ACEB-5C5343EB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4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 smtClean="0"/>
              <a:t>Master text style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0B7D-CAFA-4F8B-8712-0D9F2F4B069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898-6484-43B5-ACEB-5C5343EB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4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0B7D-CAFA-4F8B-8712-0D9F2F4B069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898-6484-43B5-ACEB-5C5343EB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0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0B7D-CAFA-4F8B-8712-0D9F2F4B069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898-6484-43B5-ACEB-5C5343EB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4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0B7D-CAFA-4F8B-8712-0D9F2F4B069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898-6484-43B5-ACEB-5C5343EB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2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0B7D-CAFA-4F8B-8712-0D9F2F4B069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898-6484-43B5-ACEB-5C5343EB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2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0B7D-CAFA-4F8B-8712-0D9F2F4B069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898-6484-43B5-ACEB-5C5343EB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5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0B7D-CAFA-4F8B-8712-0D9F2F4B069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898-6484-43B5-ACEB-5C5343EB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3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0B7D-CAFA-4F8B-8712-0D9F2F4B069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898-6484-43B5-ACEB-5C5343EB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9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0B7D-CAFA-4F8B-8712-0D9F2F4B069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7898-6484-43B5-ACEB-5C5343EB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9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7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.emf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5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022" y="1981223"/>
            <a:ext cx="7772400" cy="1987415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Session 9</a:t>
            </a:r>
            <a:b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Fitting models to data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959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Fitting </a:t>
            </a:r>
            <a:r>
              <a:rPr lang="en-US" altLang="ko-KR" dirty="0" smtClean="0"/>
              <a:t>process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5597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sz="2000" u="sng" dirty="0" smtClean="0"/>
                  <a:t>Two key issues: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 smtClean="0"/>
              </a:p>
              <a:p>
                <a:r>
                  <a:rPr lang="en-US" altLang="ko-KR" sz="2000" dirty="0" smtClean="0"/>
                  <a:t>How do we decide whether a model provides a “good” fit to data?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 smtClean="0"/>
                  <a:t>Need a goodness of fit measure (statistical issue)</a:t>
                </a:r>
                <a:endParaRPr lang="en-US" altLang="ko-KR" sz="2000" dirty="0"/>
              </a:p>
              <a:p>
                <a:endParaRPr lang="en-US" altLang="ko-KR" sz="2000" dirty="0" smtClean="0"/>
              </a:p>
              <a:p>
                <a:r>
                  <a:rPr lang="en-US" altLang="ko-KR" sz="2000" dirty="0" smtClean="0"/>
                  <a:t>How do we find the “best fitting” parameters?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ko-KR" sz="2000" dirty="0" smtClean="0"/>
                  <a:t>Need </a:t>
                </a:r>
                <a:r>
                  <a:rPr lang="en-US" altLang="ko-KR" sz="2000" dirty="0"/>
                  <a:t>a </a:t>
                </a:r>
                <a:r>
                  <a:rPr lang="en-US" altLang="ko-KR" sz="2000" dirty="0" smtClean="0"/>
                  <a:t>search algorithm (computational issue)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559710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4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9"/>
          <p:cNvSpPr/>
          <p:nvPr/>
        </p:nvSpPr>
        <p:spPr>
          <a:xfrm>
            <a:off x="6478783" y="3918296"/>
            <a:ext cx="216000" cy="847385"/>
          </a:xfrm>
          <a:custGeom>
            <a:avLst/>
            <a:gdLst/>
            <a:ahLst/>
            <a:cxnLst/>
            <a:rect l="l" t="t" r="r" b="b"/>
            <a:pathLst>
              <a:path w="105410" h="292735">
                <a:moveTo>
                  <a:pt x="0" y="240030"/>
                </a:moveTo>
                <a:lnTo>
                  <a:pt x="26288" y="240030"/>
                </a:lnTo>
                <a:lnTo>
                  <a:pt x="26288" y="0"/>
                </a:lnTo>
                <a:lnTo>
                  <a:pt x="78866" y="0"/>
                </a:lnTo>
                <a:lnTo>
                  <a:pt x="78866" y="240030"/>
                </a:lnTo>
                <a:lnTo>
                  <a:pt x="105155" y="240030"/>
                </a:lnTo>
                <a:lnTo>
                  <a:pt x="52577" y="292608"/>
                </a:lnTo>
                <a:lnTo>
                  <a:pt x="0" y="240030"/>
                </a:lnTo>
                <a:close/>
              </a:path>
            </a:pathLst>
          </a:custGeom>
          <a:solidFill>
            <a:srgbClr val="FFF3F3"/>
          </a:solidFill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1"/>
          <p:cNvSpPr/>
          <p:nvPr/>
        </p:nvSpPr>
        <p:spPr>
          <a:xfrm>
            <a:off x="7131997" y="2444994"/>
            <a:ext cx="216000" cy="2317110"/>
          </a:xfrm>
          <a:custGeom>
            <a:avLst/>
            <a:gdLst/>
            <a:ahLst/>
            <a:cxnLst/>
            <a:rect l="l" t="t" r="r" b="b"/>
            <a:pathLst>
              <a:path w="105410" h="795654">
                <a:moveTo>
                  <a:pt x="0" y="742950"/>
                </a:moveTo>
                <a:lnTo>
                  <a:pt x="26288" y="742950"/>
                </a:lnTo>
                <a:lnTo>
                  <a:pt x="26288" y="0"/>
                </a:lnTo>
                <a:lnTo>
                  <a:pt x="78866" y="0"/>
                </a:lnTo>
                <a:lnTo>
                  <a:pt x="78866" y="742950"/>
                </a:lnTo>
                <a:lnTo>
                  <a:pt x="105155" y="742950"/>
                </a:lnTo>
                <a:lnTo>
                  <a:pt x="52577" y="795527"/>
                </a:lnTo>
                <a:lnTo>
                  <a:pt x="0" y="742950"/>
                </a:lnTo>
                <a:close/>
              </a:path>
            </a:pathLst>
          </a:custGeom>
          <a:solidFill>
            <a:srgbClr val="FFF3F3"/>
          </a:solidFill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05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Goodness </a:t>
            </a:r>
            <a:r>
              <a:rPr lang="en-US" altLang="ko-KR" dirty="0"/>
              <a:t>of fit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1" y="1512581"/>
                <a:ext cx="3170266" cy="85107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 parameters to model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512581"/>
                <a:ext cx="3170266" cy="851073"/>
              </a:xfrm>
              <a:blipFill rotWithShape="0">
                <a:blip r:embed="rId2"/>
                <a:stretch>
                  <a:fillRect l="-1923" r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11"/>
          <p:cNvSpPr/>
          <p:nvPr/>
        </p:nvSpPr>
        <p:spPr>
          <a:xfrm>
            <a:off x="628650" y="3426627"/>
            <a:ext cx="3937574" cy="2512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사각형 설명선 17"/>
              <p:cNvSpPr/>
              <p:nvPr/>
            </p:nvSpPr>
            <p:spPr>
              <a:xfrm>
                <a:off x="5420273" y="1512581"/>
                <a:ext cx="2915053" cy="1023338"/>
              </a:xfrm>
              <a:prstGeom prst="wedgeRectCallout">
                <a:avLst>
                  <a:gd name="adj1" fmla="val -135586"/>
                  <a:gd name="adj2" fmla="val 18071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predictions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 time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), …,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사각형 설명선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273" y="1512581"/>
                <a:ext cx="2915053" cy="1023338"/>
              </a:xfrm>
              <a:prstGeom prst="wedgeRectCallout">
                <a:avLst>
                  <a:gd name="adj1" fmla="val -135586"/>
                  <a:gd name="adj2" fmla="val 180716"/>
                </a:avLst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사각형 설명선 18"/>
              <p:cNvSpPr/>
              <p:nvPr/>
            </p:nvSpPr>
            <p:spPr>
              <a:xfrm>
                <a:off x="5420272" y="3149629"/>
                <a:ext cx="2915053" cy="987999"/>
              </a:xfrm>
              <a:prstGeom prst="wedgeRectCallout">
                <a:avLst>
                  <a:gd name="adj1" fmla="val -116402"/>
                  <a:gd name="adj2" fmla="val 2695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Observed data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at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time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b="0" i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사각형 설명선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272" y="3149629"/>
                <a:ext cx="2915053" cy="987999"/>
              </a:xfrm>
              <a:prstGeom prst="wedgeRectCallout">
                <a:avLst>
                  <a:gd name="adj1" fmla="val -116402"/>
                  <a:gd name="adj2" fmla="val 26958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13"/>
          <p:cNvSpPr/>
          <p:nvPr/>
        </p:nvSpPr>
        <p:spPr>
          <a:xfrm rot="193924">
            <a:off x="2112569" y="3157733"/>
            <a:ext cx="246852" cy="890327"/>
          </a:xfrm>
          <a:custGeom>
            <a:avLst/>
            <a:gdLst/>
            <a:ahLst/>
            <a:cxnLst/>
            <a:rect l="l" t="t" r="r" b="b"/>
            <a:pathLst>
              <a:path w="49529" h="448944">
                <a:moveTo>
                  <a:pt x="5841" y="400812"/>
                </a:moveTo>
                <a:lnTo>
                  <a:pt x="762" y="403859"/>
                </a:lnTo>
                <a:lnTo>
                  <a:pt x="0" y="407162"/>
                </a:lnTo>
                <a:lnTo>
                  <a:pt x="1650" y="409701"/>
                </a:lnTo>
                <a:lnTo>
                  <a:pt x="25907" y="448945"/>
                </a:lnTo>
                <a:lnTo>
                  <a:pt x="31621" y="438530"/>
                </a:lnTo>
                <a:lnTo>
                  <a:pt x="20319" y="438530"/>
                </a:lnTo>
                <a:lnTo>
                  <a:pt x="19788" y="418801"/>
                </a:lnTo>
                <a:lnTo>
                  <a:pt x="10667" y="404114"/>
                </a:lnTo>
                <a:lnTo>
                  <a:pt x="9143" y="401574"/>
                </a:lnTo>
                <a:lnTo>
                  <a:pt x="5841" y="400812"/>
                </a:lnTo>
                <a:close/>
              </a:path>
              <a:path w="49529" h="448944">
                <a:moveTo>
                  <a:pt x="19788" y="418801"/>
                </a:moveTo>
                <a:lnTo>
                  <a:pt x="20319" y="438530"/>
                </a:lnTo>
                <a:lnTo>
                  <a:pt x="30987" y="438276"/>
                </a:lnTo>
                <a:lnTo>
                  <a:pt x="30922" y="435864"/>
                </a:lnTo>
                <a:lnTo>
                  <a:pt x="20954" y="435864"/>
                </a:lnTo>
                <a:lnTo>
                  <a:pt x="25370" y="427790"/>
                </a:lnTo>
                <a:lnTo>
                  <a:pt x="19788" y="418801"/>
                </a:lnTo>
                <a:close/>
              </a:path>
              <a:path w="49529" h="448944">
                <a:moveTo>
                  <a:pt x="43434" y="399796"/>
                </a:moveTo>
                <a:lnTo>
                  <a:pt x="40259" y="400812"/>
                </a:lnTo>
                <a:lnTo>
                  <a:pt x="38735" y="403351"/>
                </a:lnTo>
                <a:lnTo>
                  <a:pt x="30454" y="418492"/>
                </a:lnTo>
                <a:lnTo>
                  <a:pt x="30987" y="438276"/>
                </a:lnTo>
                <a:lnTo>
                  <a:pt x="20319" y="438530"/>
                </a:lnTo>
                <a:lnTo>
                  <a:pt x="31621" y="438530"/>
                </a:lnTo>
                <a:lnTo>
                  <a:pt x="49529" y="405892"/>
                </a:lnTo>
                <a:lnTo>
                  <a:pt x="48640" y="402590"/>
                </a:lnTo>
                <a:lnTo>
                  <a:pt x="45974" y="401193"/>
                </a:lnTo>
                <a:lnTo>
                  <a:pt x="43434" y="399796"/>
                </a:lnTo>
                <a:close/>
              </a:path>
              <a:path w="49529" h="448944">
                <a:moveTo>
                  <a:pt x="25370" y="427790"/>
                </a:moveTo>
                <a:lnTo>
                  <a:pt x="20954" y="435864"/>
                </a:lnTo>
                <a:lnTo>
                  <a:pt x="30225" y="435609"/>
                </a:lnTo>
                <a:lnTo>
                  <a:pt x="25370" y="427790"/>
                </a:lnTo>
                <a:close/>
              </a:path>
              <a:path w="49529" h="448944">
                <a:moveTo>
                  <a:pt x="30454" y="418492"/>
                </a:moveTo>
                <a:lnTo>
                  <a:pt x="25370" y="427790"/>
                </a:lnTo>
                <a:lnTo>
                  <a:pt x="30225" y="435609"/>
                </a:lnTo>
                <a:lnTo>
                  <a:pt x="20954" y="435864"/>
                </a:lnTo>
                <a:lnTo>
                  <a:pt x="30922" y="435864"/>
                </a:lnTo>
                <a:lnTo>
                  <a:pt x="30454" y="418492"/>
                </a:lnTo>
                <a:close/>
              </a:path>
              <a:path w="49529" h="448944">
                <a:moveTo>
                  <a:pt x="19176" y="0"/>
                </a:moveTo>
                <a:lnTo>
                  <a:pt x="8509" y="253"/>
                </a:lnTo>
                <a:lnTo>
                  <a:pt x="19788" y="418801"/>
                </a:lnTo>
                <a:lnTo>
                  <a:pt x="25370" y="427790"/>
                </a:lnTo>
                <a:lnTo>
                  <a:pt x="30454" y="418492"/>
                </a:lnTo>
                <a:lnTo>
                  <a:pt x="1917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그룹 12"/>
          <p:cNvGrpSpPr/>
          <p:nvPr/>
        </p:nvGrpSpPr>
        <p:grpSpPr>
          <a:xfrm>
            <a:off x="1498027" y="2626458"/>
            <a:ext cx="1431511" cy="537365"/>
            <a:chOff x="1498027" y="2889452"/>
            <a:chExt cx="1431511" cy="63480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4" name="object 8"/>
            <p:cNvSpPr/>
            <p:nvPr/>
          </p:nvSpPr>
          <p:spPr>
            <a:xfrm>
              <a:off x="1498027" y="2889452"/>
              <a:ext cx="1431511" cy="634802"/>
            </a:xfrm>
            <a:custGeom>
              <a:avLst/>
              <a:gdLst/>
              <a:ahLst/>
              <a:cxnLst/>
              <a:rect l="l" t="t" r="r" b="b"/>
              <a:pathLst>
                <a:path w="567054" h="251460">
                  <a:moveTo>
                    <a:pt x="0" y="251459"/>
                  </a:moveTo>
                  <a:lnTo>
                    <a:pt x="566927" y="251459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2514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 txBox="1"/>
            <p:nvPr/>
          </p:nvSpPr>
          <p:spPr>
            <a:xfrm>
              <a:off x="1840136" y="2997971"/>
              <a:ext cx="747292" cy="32252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0" tIns="1460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4"/>
                </a:spcBef>
              </a:pPr>
              <a:r>
                <a:rPr sz="2000" spc="15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sz="2000" spc="0" dirty="0">
                  <a:latin typeface="Arial" panose="020B0604020202020204" pitchFamily="34" charset="0"/>
                  <a:cs typeface="Arial" panose="020B0604020202020204" pitchFamily="34" charset="0"/>
                </a:rPr>
                <a:t>odel</a:t>
              </a:r>
              <a:endParaRPr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2"/>
          <p:cNvSpPr/>
          <p:nvPr/>
        </p:nvSpPr>
        <p:spPr>
          <a:xfrm>
            <a:off x="2154857" y="2297642"/>
            <a:ext cx="117853" cy="287079"/>
          </a:xfrm>
          <a:custGeom>
            <a:avLst/>
            <a:gdLst/>
            <a:ahLst/>
            <a:cxnLst/>
            <a:rect l="l" t="t" r="r" b="b"/>
            <a:pathLst>
              <a:path w="49529" h="120650">
                <a:moveTo>
                  <a:pt x="5968" y="71881"/>
                </a:moveTo>
                <a:lnTo>
                  <a:pt x="888" y="74929"/>
                </a:lnTo>
                <a:lnTo>
                  <a:pt x="0" y="78104"/>
                </a:lnTo>
                <a:lnTo>
                  <a:pt x="1524" y="80645"/>
                </a:lnTo>
                <a:lnTo>
                  <a:pt x="24764" y="120650"/>
                </a:lnTo>
                <a:lnTo>
                  <a:pt x="30962" y="109981"/>
                </a:lnTo>
                <a:lnTo>
                  <a:pt x="19430" y="109981"/>
                </a:lnTo>
                <a:lnTo>
                  <a:pt x="19430" y="90333"/>
                </a:lnTo>
                <a:lnTo>
                  <a:pt x="10667" y="75310"/>
                </a:lnTo>
                <a:lnTo>
                  <a:pt x="9271" y="72771"/>
                </a:lnTo>
                <a:lnTo>
                  <a:pt x="5968" y="71881"/>
                </a:lnTo>
                <a:close/>
              </a:path>
              <a:path w="49529" h="120650">
                <a:moveTo>
                  <a:pt x="19430" y="90333"/>
                </a:moveTo>
                <a:lnTo>
                  <a:pt x="19430" y="109981"/>
                </a:lnTo>
                <a:lnTo>
                  <a:pt x="30099" y="109981"/>
                </a:lnTo>
                <a:lnTo>
                  <a:pt x="30099" y="107315"/>
                </a:lnTo>
                <a:lnTo>
                  <a:pt x="20192" y="107315"/>
                </a:lnTo>
                <a:lnTo>
                  <a:pt x="24764" y="99477"/>
                </a:lnTo>
                <a:lnTo>
                  <a:pt x="19430" y="90333"/>
                </a:lnTo>
                <a:close/>
              </a:path>
              <a:path w="49529" h="120650">
                <a:moveTo>
                  <a:pt x="43561" y="71881"/>
                </a:moveTo>
                <a:lnTo>
                  <a:pt x="40259" y="72771"/>
                </a:lnTo>
                <a:lnTo>
                  <a:pt x="38862" y="75310"/>
                </a:lnTo>
                <a:lnTo>
                  <a:pt x="30099" y="90333"/>
                </a:lnTo>
                <a:lnTo>
                  <a:pt x="30099" y="109981"/>
                </a:lnTo>
                <a:lnTo>
                  <a:pt x="30962" y="109981"/>
                </a:lnTo>
                <a:lnTo>
                  <a:pt x="48005" y="80645"/>
                </a:lnTo>
                <a:lnTo>
                  <a:pt x="49529" y="78104"/>
                </a:lnTo>
                <a:lnTo>
                  <a:pt x="48640" y="74929"/>
                </a:lnTo>
                <a:lnTo>
                  <a:pt x="43561" y="71881"/>
                </a:lnTo>
                <a:close/>
              </a:path>
              <a:path w="49529" h="120650">
                <a:moveTo>
                  <a:pt x="24764" y="99477"/>
                </a:moveTo>
                <a:lnTo>
                  <a:pt x="20192" y="107315"/>
                </a:lnTo>
                <a:lnTo>
                  <a:pt x="29337" y="107315"/>
                </a:lnTo>
                <a:lnTo>
                  <a:pt x="24764" y="99477"/>
                </a:lnTo>
                <a:close/>
              </a:path>
              <a:path w="49529" h="120650">
                <a:moveTo>
                  <a:pt x="30099" y="90333"/>
                </a:moveTo>
                <a:lnTo>
                  <a:pt x="24764" y="99477"/>
                </a:lnTo>
                <a:lnTo>
                  <a:pt x="29337" y="107315"/>
                </a:lnTo>
                <a:lnTo>
                  <a:pt x="30099" y="107315"/>
                </a:lnTo>
                <a:lnTo>
                  <a:pt x="30099" y="90333"/>
                </a:lnTo>
                <a:close/>
              </a:path>
              <a:path w="49529" h="120650">
                <a:moveTo>
                  <a:pt x="30099" y="0"/>
                </a:moveTo>
                <a:lnTo>
                  <a:pt x="19430" y="0"/>
                </a:lnTo>
                <a:lnTo>
                  <a:pt x="19430" y="90333"/>
                </a:lnTo>
                <a:lnTo>
                  <a:pt x="24764" y="99477"/>
                </a:lnTo>
                <a:lnTo>
                  <a:pt x="30099" y="90333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425872" y="4782171"/>
                <a:ext cx="2909454" cy="1118916"/>
              </a:xfrm>
              <a:prstGeom prst="rect">
                <a:avLst/>
              </a:prstGeom>
              <a:solidFill>
                <a:srgbClr val="FFF3F3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Goodness of fit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ko-KR" altLang="en-US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872" y="4782171"/>
                <a:ext cx="2909454" cy="1118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6592"/>
          </a:xfrm>
        </p:spPr>
        <p:txBody>
          <a:bodyPr/>
          <a:lstStyle/>
          <a:p>
            <a:pPr algn="ctr"/>
            <a:r>
              <a:rPr lang="en-US" altLang="ko-KR" dirty="0" smtClean="0"/>
              <a:t>Goodness </a:t>
            </a:r>
            <a:r>
              <a:rPr lang="en-US" altLang="ko-KR" dirty="0"/>
              <a:t>of </a:t>
            </a:r>
            <a:r>
              <a:rPr lang="en-US" altLang="ko-KR" dirty="0" smtClean="0"/>
              <a:t>fit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4915"/>
                <a:ext cx="7886700" cy="24691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The goodness of fit function,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 smtClean="0"/>
                  <a:t>, describes how well the model predictions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 fit the target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at time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for a given parameter value of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8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The </a:t>
                </a:r>
                <a:r>
                  <a:rPr lang="en-US" altLang="ko-KR" sz="2000" dirty="0"/>
                  <a:t>smaller (or </a:t>
                </a:r>
                <a:r>
                  <a:rPr lang="en-US" altLang="ko-KR" sz="2000" dirty="0" smtClean="0"/>
                  <a:t>larger, depending on the function) it is, the better the model fit to data. It is called the objective function.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4915"/>
                <a:ext cx="7886700" cy="2469196"/>
              </a:xfrm>
              <a:blipFill>
                <a:blip r:embed="rId2"/>
                <a:stretch>
                  <a:fillRect l="-773" t="-247" r="-9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340920" y="4465043"/>
                <a:ext cx="6489232" cy="1456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spcBef>
                    <a:spcPts val="1000"/>
                  </a:spcBef>
                </a:pPr>
                <a:r>
                  <a:rPr lang="en-US" altLang="ko-KR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Optimization problem:</a:t>
                </a:r>
              </a:p>
              <a:p>
                <a:pPr lvl="0" algn="ctr">
                  <a:lnSpc>
                    <a:spcPct val="120000"/>
                  </a:lnSpc>
                  <a:spcBef>
                    <a:spcPts val="1000"/>
                  </a:spcBef>
                </a:pPr>
                <a:r>
                  <a:rPr lang="en-US" altLang="ko-KR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subject to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ctr">
                  <a:lnSpc>
                    <a:spcPct val="120000"/>
                  </a:lnSpc>
                  <a:spcBef>
                    <a:spcPts val="1000"/>
                  </a:spcBef>
                </a:pPr>
                <a:r>
                  <a:rPr lang="en-US" altLang="ko-KR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920" y="4465043"/>
                <a:ext cx="6489232" cy="1456809"/>
              </a:xfrm>
              <a:prstGeom prst="rect">
                <a:avLst/>
              </a:prstGeom>
              <a:blipFill>
                <a:blip r:embed="rId3"/>
                <a:stretch>
                  <a:fillRect l="-1034" b="-46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236846" y="4365057"/>
            <a:ext cx="6670308" cy="17373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1029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Least squares method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" name="object 52"/>
          <p:cNvSpPr/>
          <p:nvPr/>
        </p:nvSpPr>
        <p:spPr>
          <a:xfrm>
            <a:off x="1246009" y="1636053"/>
            <a:ext cx="2580033" cy="2087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직사각형 5"/>
          <p:cNvSpPr/>
          <p:nvPr/>
        </p:nvSpPr>
        <p:spPr>
          <a:xfrm>
            <a:off x="4381400" y="2869916"/>
            <a:ext cx="3492843" cy="683741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8381" y="4180815"/>
            <a:ext cx="76672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Linear distance (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residual):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Positive and negative distances cancel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 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Absolute distance: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Strange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behavior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at zero makes the function difficult to deal with both analytically 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computationally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quared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distances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(residual sum of squares: SSR) </a:t>
            </a:r>
          </a:p>
          <a:p>
            <a:pPr algn="just">
              <a:lnSpc>
                <a:spcPct val="120000"/>
              </a:lnSpc>
            </a:pPr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 </a:t>
            </a:r>
            <a:r>
              <a:rPr lang="en-US" altLang="ko-KR" dirty="0" smtClean="0">
                <a:solidFill>
                  <a:srgbClr val="3333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⇒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squares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572000" y="1578915"/>
                <a:ext cx="3111645" cy="1873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000" dirty="0" smtClean="0"/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ko-KR" sz="2000" dirty="0" smtClean="0"/>
              </a:p>
              <a:p>
                <a:pPr>
                  <a:lnSpc>
                    <a:spcPct val="120000"/>
                  </a:lnSpc>
                </a:pP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 smtClean="0"/>
                  <a:t>3.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78915"/>
                <a:ext cx="3111645" cy="1873333"/>
              </a:xfrm>
              <a:prstGeom prst="rect">
                <a:avLst/>
              </a:prstGeom>
              <a:blipFill>
                <a:blip r:embed="rId3"/>
                <a:stretch>
                  <a:fillRect l="-1961" t="-24430" b="-371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4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8781"/>
          </a:xfrm>
        </p:spPr>
        <p:txBody>
          <a:bodyPr/>
          <a:lstStyle/>
          <a:p>
            <a:pPr algn="ctr"/>
            <a:r>
              <a:rPr lang="en-US" altLang="ko-KR" dirty="0" smtClean="0"/>
              <a:t>Least squares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29276" y="5043637"/>
                <a:ext cx="7886700" cy="136197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800" dirty="0" smtClean="0"/>
                  <a:t>Possible choices of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1800" dirty="0" smtClean="0"/>
                  <a:t>Reciprocal of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(if known)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1800" dirty="0" smtClean="0"/>
                  <a:t>Reciprocal of model values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: Pearson chi-squared </a:t>
                </a:r>
                <a:r>
                  <a:rPr lang="en-US" altLang="ko-KR" sz="1800" dirty="0" smtClean="0"/>
                  <a:t>statistic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276" y="5043637"/>
                <a:ext cx="7886700" cy="1361974"/>
              </a:xfrm>
              <a:blipFill>
                <a:blip r:embed="rId2"/>
                <a:stretch>
                  <a:fillRect l="-618" t="-2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29276" y="3778219"/>
                <a:ext cx="7475821" cy="1231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spcBef>
                    <a:spcPts val="100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Weighted least squares method</a:t>
                </a:r>
              </a:p>
              <a:p>
                <a:pPr lvl="0">
                  <a:lnSpc>
                    <a:spcPct val="12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76" y="3778219"/>
                <a:ext cx="7475821" cy="1231427"/>
              </a:xfrm>
              <a:prstGeom prst="rect">
                <a:avLst/>
              </a:prstGeom>
              <a:blipFill>
                <a:blip r:embed="rId3"/>
                <a:stretch>
                  <a:fillRect l="-653" t="-4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558566" y="1412363"/>
            <a:ext cx="80172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It is very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popular because simple, intuitive and easy 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</a:p>
          <a:p>
            <a:pPr marL="54000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 assumptions needed for how deviance occurs</a:t>
            </a:r>
          </a:p>
          <a:p>
            <a:pPr marL="54000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If the deviance of data is independent and normally distributed, it is the same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maximum likelihood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SSR doesn’t actually tell us how “good” a fit the model is to data </a:t>
            </a:r>
          </a:p>
          <a:p>
            <a:pPr marL="54000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are not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taking into account how uncertain we are about our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1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1346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3333FF"/>
                </a:solidFill>
              </a:rPr>
              <a:t>Maximum </a:t>
            </a:r>
            <a:r>
              <a:rPr lang="en-US" altLang="ko-KR" dirty="0" smtClean="0">
                <a:solidFill>
                  <a:srgbClr val="3333FF"/>
                </a:solidFill>
              </a:rPr>
              <a:t>likelihood estimation (MLE)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28650" y="1357112"/>
            <a:ext cx="7886700" cy="82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  <a:spcBef>
                <a:spcPts val="105"/>
              </a:spcBef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14834" y="1831665"/>
            <a:ext cx="6228690" cy="501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/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What 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is </a:t>
            </a:r>
            <a:r>
              <a:rPr lang="en-US" altLang="ko-KR" sz="2000" dirty="0" smtClean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“likelihood”?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4834" y="2652488"/>
            <a:ext cx="6228690" cy="72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What are the parameter values which give the “best fit” to the observed data, given the model?</a:t>
            </a:r>
            <a:endParaRPr lang="ko-KR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14834" y="3697757"/>
            <a:ext cx="6228690" cy="72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Likelihood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a measure of how 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values 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likely” 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observed data is given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14834" y="5200228"/>
            <a:ext cx="6228690" cy="72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We only know the probability of the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data 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occurring in the model with a given parameter values.</a:t>
            </a:r>
            <a:endParaRPr lang="ko-KR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8411" y="4655104"/>
            <a:ext cx="5001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The </a:t>
            </a: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probability and 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Likelihood are proportional to each other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16" name="위쪽/아래쪽 화살표 15"/>
          <p:cNvSpPr/>
          <p:nvPr/>
        </p:nvSpPr>
        <p:spPr>
          <a:xfrm>
            <a:off x="3262966" y="4568924"/>
            <a:ext cx="202130" cy="480135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1346"/>
          </a:xfrm>
        </p:spPr>
        <p:txBody>
          <a:bodyPr/>
          <a:lstStyle/>
          <a:p>
            <a:pPr algn="ctr"/>
            <a:r>
              <a:rPr lang="en-US" altLang="ko-KR" dirty="0" smtClean="0"/>
              <a:t>MLE -</a:t>
            </a:r>
            <a:r>
              <a:rPr lang="en-US" altLang="ko-KR" dirty="0" smtClean="0">
                <a:solidFill>
                  <a:prstClr val="black"/>
                </a:solidFill>
              </a:rPr>
              <a:t> Likelihood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47455" y="1436143"/>
            <a:ext cx="6228690" cy="501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457200" latinLnBrk="0"/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Example: Selection of parameter value using MLE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7455" y="2338939"/>
            <a:ext cx="6349006" cy="104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know disease prevalence (p) in a population where </a:t>
            </a:r>
            <a:r>
              <a:rPr lang="it-IT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seropositive </a:t>
            </a:r>
            <a:r>
              <a:rPr lang="it-IT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obtained </a:t>
            </a:r>
            <a:r>
              <a:rPr lang="it-IT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random sample of </a:t>
            </a:r>
            <a:r>
              <a:rPr lang="it-IT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</a:t>
            </a:r>
          </a:p>
          <a:p>
            <a:pPr algn="ctr" defTabSz="457200" latinLnBrk="0">
              <a:defRPr/>
            </a:pPr>
            <a:r>
              <a:rPr lang="it-IT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Model: Number of seropositives follows the binomial process</a:t>
            </a:r>
            <a:endParaRPr lang="ko-KR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47455" y="3630355"/>
            <a:ext cx="6349006" cy="9578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What value of p is most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likely 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the model when “</a:t>
            </a:r>
            <a:r>
              <a:rPr lang="it-IT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it-IT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seropositive in 10 samples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” 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given? </a:t>
            </a:r>
          </a:p>
          <a:p>
            <a:pPr algn="ctr" defTabSz="457200" latinLnBrk="0"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(maximizing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likelihood function)</a:t>
            </a:r>
            <a:endParaRPr lang="ko-KR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47455" y="5219479"/>
            <a:ext cx="6349006" cy="72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What value of 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 gives the highest probability of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it-IT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seropositive in 10 samples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”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occurring in the model?</a:t>
            </a:r>
            <a:endParaRPr lang="ko-KR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1032" y="4750257"/>
            <a:ext cx="5001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The </a:t>
            </a: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probability and 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Likelihood are proportional to each other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16" name="위쪽/아래쪽 화살표 15"/>
          <p:cNvSpPr/>
          <p:nvPr/>
        </p:nvSpPr>
        <p:spPr>
          <a:xfrm>
            <a:off x="3181149" y="4663759"/>
            <a:ext cx="202130" cy="480135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1346"/>
          </a:xfrm>
        </p:spPr>
        <p:txBody>
          <a:bodyPr/>
          <a:lstStyle/>
          <a:p>
            <a:pPr algn="ctr"/>
            <a:r>
              <a:rPr lang="en-US" altLang="ko-KR" dirty="0" smtClean="0"/>
              <a:t>MLE -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Likelihood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56733" y="2129442"/>
                <a:ext cx="7507621" cy="519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733" y="2129442"/>
                <a:ext cx="7507621" cy="5197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/>
          <p:cNvSpPr txBox="1">
            <a:spLocks/>
          </p:cNvSpPr>
          <p:nvPr/>
        </p:nvSpPr>
        <p:spPr>
          <a:xfrm>
            <a:off x="628650" y="1357112"/>
            <a:ext cx="7886700" cy="82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  <a:spcBef>
                <a:spcPts val="105"/>
              </a:spcBef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856733" y="1357112"/>
                <a:ext cx="7507621" cy="757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probability of number of seropositive becomes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it-IT" altLang="ko-KR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follows the binomial process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two 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𝐵𝑖𝑛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: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33" y="1357112"/>
                <a:ext cx="7507621" cy="757130"/>
              </a:xfrm>
              <a:prstGeom prst="rect">
                <a:avLst/>
              </a:prstGeom>
              <a:blipFill>
                <a:blip r:embed="rId3"/>
                <a:stretch>
                  <a:fillRect l="-731" t="-806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856733" y="2565205"/>
                <a:ext cx="7658617" cy="1089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variable representing the number of seropositive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obtained</a:t>
                </a: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probability of each serum being positive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number of sera in the sample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33" y="2565205"/>
                <a:ext cx="7658617" cy="1089529"/>
              </a:xfrm>
              <a:prstGeom prst="rect">
                <a:avLst/>
              </a:prstGeom>
              <a:blipFill>
                <a:blip r:embed="rId4"/>
                <a:stretch>
                  <a:fillRect t="-559" b="-5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187" y="4162324"/>
            <a:ext cx="6759311" cy="19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206409"/>
                  </p:ext>
                </p:extLst>
              </p:nvPr>
            </p:nvGraphicFramePr>
            <p:xfrm>
              <a:off x="1247765" y="6142324"/>
              <a:ext cx="6666153" cy="2756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22051">
                      <a:extLst>
                        <a:ext uri="{9D8B030D-6E8A-4147-A177-3AD203B41FA5}">
                          <a16:colId xmlns:a16="http://schemas.microsoft.com/office/drawing/2014/main" val="872991954"/>
                        </a:ext>
                      </a:extLst>
                    </a:gridCol>
                    <a:gridCol w="2222051">
                      <a:extLst>
                        <a:ext uri="{9D8B030D-6E8A-4147-A177-3AD203B41FA5}">
                          <a16:colId xmlns:a16="http://schemas.microsoft.com/office/drawing/2014/main" val="851311341"/>
                        </a:ext>
                      </a:extLst>
                    </a:gridCol>
                    <a:gridCol w="2222051">
                      <a:extLst>
                        <a:ext uri="{9D8B030D-6E8A-4147-A177-3AD203B41FA5}">
                          <a16:colId xmlns:a16="http://schemas.microsoft.com/office/drawing/2014/main" val="1084785279"/>
                        </a:ext>
                      </a:extLst>
                    </a:gridCol>
                  </a:tblGrid>
                  <a:tr h="27566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=5</m:t>
                                    </m:r>
                                  </m:e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=0.25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=0.06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=5</m:t>
                                    </m:r>
                                  </m:e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=0.5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=0.25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=5</m:t>
                                    </m:r>
                                  </m:e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=0.75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=0.06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582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206409"/>
                  </p:ext>
                </p:extLst>
              </p:nvPr>
            </p:nvGraphicFramePr>
            <p:xfrm>
              <a:off x="1247765" y="6142324"/>
              <a:ext cx="6666153" cy="2756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22051">
                      <a:extLst>
                        <a:ext uri="{9D8B030D-6E8A-4147-A177-3AD203B41FA5}">
                          <a16:colId xmlns:a16="http://schemas.microsoft.com/office/drawing/2014/main" val="872991954"/>
                        </a:ext>
                      </a:extLst>
                    </a:gridCol>
                    <a:gridCol w="2222051">
                      <a:extLst>
                        <a:ext uri="{9D8B030D-6E8A-4147-A177-3AD203B41FA5}">
                          <a16:colId xmlns:a16="http://schemas.microsoft.com/office/drawing/2014/main" val="851311341"/>
                        </a:ext>
                      </a:extLst>
                    </a:gridCol>
                    <a:gridCol w="2222051">
                      <a:extLst>
                        <a:ext uri="{9D8B030D-6E8A-4147-A177-3AD203B41FA5}">
                          <a16:colId xmlns:a16="http://schemas.microsoft.com/office/drawing/2014/main" val="1084785279"/>
                        </a:ext>
                      </a:extLst>
                    </a:gridCol>
                  </a:tblGrid>
                  <a:tr h="27566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5582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394519" y="3778268"/>
                <a:ext cx="4432047" cy="3652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/>
                  <a:t>Probability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=10,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  <m:sup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519" y="3778268"/>
                <a:ext cx="4432047" cy="365228"/>
              </a:xfrm>
              <a:prstGeom prst="rect">
                <a:avLst/>
              </a:prstGeom>
              <a:blipFill>
                <a:blip r:embed="rId7"/>
                <a:stretch>
                  <a:fillRect l="-825" b="-2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9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282458" y="2483662"/>
                <a:ext cx="4081112" cy="9394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1600" dirty="0" smtClean="0">
                    <a:ea typeface="Cambria Math" panose="02040503050406030204" pitchFamily="18" charset="0"/>
                  </a:rPr>
                  <a:t>The likelihood function is maximized at 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sz="1600" dirty="0" smtClean="0">
                    <a:ea typeface="Cambria Math" panose="02040503050406030204" pitchFamily="18" charset="0"/>
                  </a:rPr>
                  <a:t>which</a:t>
                </a:r>
                <a:r>
                  <a:rPr lang="ko-KR" altLang="en-US" sz="1600" dirty="0" smtClean="0"/>
                  <a:t> </a:t>
                </a:r>
                <a:r>
                  <a:rPr lang="en-US" altLang="ko-KR" sz="1600" dirty="0" smtClean="0">
                    <a:ea typeface="Cambria Math" panose="02040503050406030204" pitchFamily="18" charset="0"/>
                  </a:rPr>
                  <a:t>is the maximum likelihood estimate for</a:t>
                </a:r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ko-KR" altLang="en-US" sz="160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sz="1600" dirty="0" smtClean="0">
                    <a:ea typeface="Cambria Math" panose="02040503050406030204" pitchFamily="18" charset="0"/>
                  </a:rPr>
                  <a:t>having 5 seropositive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  <a:endParaRPr lang="ko-KR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2458" y="2483662"/>
                <a:ext cx="4081112" cy="939470"/>
              </a:xfrm>
              <a:blipFill>
                <a:blip r:embed="rId3"/>
                <a:stretch>
                  <a:fillRect l="-897" b="-8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501" r="466" b="-1"/>
          <a:stretch/>
        </p:blipFill>
        <p:spPr>
          <a:xfrm>
            <a:off x="902804" y="1483744"/>
            <a:ext cx="3175339" cy="19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82458" y="1474367"/>
                <a:ext cx="403858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Plot </a:t>
                </a:r>
                <a:r>
                  <a:rPr lang="en-US" altLang="ko-KR" sz="16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 </a:t>
                </a:r>
                <a:r>
                  <a:rPr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probability as a function of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which is the likelihood function,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58" y="1474367"/>
                <a:ext cx="4038582" cy="584775"/>
              </a:xfrm>
              <a:prstGeom prst="rect">
                <a:avLst/>
              </a:prstGeom>
              <a:blipFill>
                <a:blip r:embed="rId5"/>
                <a:stretch>
                  <a:fillRect l="-906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5092315" y="2122098"/>
                <a:ext cx="2418867" cy="359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15" y="2122098"/>
                <a:ext cx="2418867" cy="359650"/>
              </a:xfrm>
              <a:prstGeom prst="rect">
                <a:avLst/>
              </a:prstGeom>
              <a:blipFill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제목 1"/>
          <p:cNvSpPr txBox="1">
            <a:spLocks/>
          </p:cNvSpPr>
          <p:nvPr/>
        </p:nvSpPr>
        <p:spPr>
          <a:xfrm>
            <a:off x="628650" y="365126"/>
            <a:ext cx="7886700" cy="881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dirty="0" smtClean="0"/>
              <a:t>MLE -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Likelihood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902804" y="3701016"/>
            <a:ext cx="7543364" cy="697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 smtClean="0"/>
              <a:t>Maximum likelihood estimation is a method of finding best  fitting parameter values by maximizing the likelihood function of the model given the observed data.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02804" y="4513686"/>
            <a:ext cx="7543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Residual sum of squares is the maximum likelihood </a:t>
            </a:r>
            <a:r>
              <a:rPr lang="en-US" altLang="ko-KR" dirty="0" smtClean="0"/>
              <a:t>estimate for the model if </a:t>
            </a:r>
            <a:r>
              <a:rPr lang="en-US" altLang="ko-KR" dirty="0"/>
              <a:t>errors around observations obey </a:t>
            </a:r>
            <a:r>
              <a:rPr lang="en-US" altLang="ko-KR" dirty="0" smtClean="0"/>
              <a:t>following conditions:</a:t>
            </a:r>
            <a:endParaRPr lang="en-US" altLang="ko-KR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dirty="0" smtClean="0"/>
              <a:t>Errors </a:t>
            </a:r>
            <a:r>
              <a:rPr lang="en-US" altLang="ko-KR" dirty="0"/>
              <a:t>around each </a:t>
            </a:r>
            <a:r>
              <a:rPr lang="en-US" altLang="ko-KR" dirty="0" smtClean="0"/>
              <a:t>observation are </a:t>
            </a:r>
            <a:r>
              <a:rPr lang="en-US" altLang="ko-KR" dirty="0"/>
              <a:t>uncorrelated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dirty="0" smtClean="0"/>
              <a:t>Errors </a:t>
            </a:r>
            <a:r>
              <a:rPr lang="en-US" altLang="ko-KR" dirty="0" smtClean="0"/>
              <a:t>have </a:t>
            </a:r>
            <a:r>
              <a:rPr lang="en-US" altLang="ko-KR" dirty="0"/>
              <a:t>equal variances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dirty="0" smtClean="0"/>
              <a:t>Errors </a:t>
            </a:r>
            <a:r>
              <a:rPr lang="en-US" altLang="ko-KR" dirty="0" smtClean="0"/>
              <a:t>are </a:t>
            </a:r>
            <a:r>
              <a:rPr lang="en-US" altLang="ko-KR" dirty="0"/>
              <a:t>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9535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4690"/>
          </a:xfrm>
        </p:spPr>
        <p:txBody>
          <a:bodyPr/>
          <a:lstStyle/>
          <a:p>
            <a:pPr algn="ctr"/>
            <a:r>
              <a:rPr lang="en-US" altLang="ko-KR" dirty="0" smtClean="0"/>
              <a:t>MLE – Catalytic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332574" y="1664792"/>
                <a:ext cx="4350674" cy="1973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ko-KR" sz="1600" dirty="0" smtClean="0"/>
                  <a:t>We are trying to fit the force </a:t>
                </a:r>
                <a:r>
                  <a:rPr lang="en-US" altLang="ko-KR" sz="1600" dirty="0"/>
                  <a:t>of infection,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600" dirty="0" smtClean="0"/>
                  <a:t>, </a:t>
                </a:r>
                <a:r>
                  <a:rPr lang="en-US" altLang="ko-KR" sz="1600" dirty="0"/>
                  <a:t>so that </a:t>
                </a:r>
                <a:r>
                  <a:rPr lang="en-US" altLang="ko-KR" sz="1600" dirty="0" smtClean="0"/>
                  <a:t>model </a:t>
                </a:r>
                <a:r>
                  <a:rPr lang="en-US" altLang="ko-KR" sz="1600" dirty="0"/>
                  <a:t>predictions </a:t>
                </a:r>
                <a:r>
                  <a:rPr lang="en-US" altLang="ko-KR" sz="1600" dirty="0" smtClean="0"/>
                  <a:t>for expected number of positive samples at </a:t>
                </a:r>
                <a:r>
                  <a:rPr lang="en-US" altLang="ko-KR" sz="1600" dirty="0"/>
                  <a:t>each </a:t>
                </a:r>
                <a:r>
                  <a:rPr lang="en-US" altLang="ko-KR" sz="1600" dirty="0" smtClean="0"/>
                  <a:t>age is </a:t>
                </a:r>
                <a:r>
                  <a:rPr lang="en-US" altLang="ko-KR" sz="1600" dirty="0"/>
                  <a:t>close to </a:t>
                </a:r>
                <a:r>
                  <a:rPr lang="en-US" altLang="ko-KR" sz="1600" dirty="0" smtClean="0"/>
                  <a:t> observed number </a:t>
                </a:r>
                <a:r>
                  <a:rPr lang="en-US" altLang="ko-KR" sz="1600" dirty="0"/>
                  <a:t>of positive </a:t>
                </a:r>
                <a:r>
                  <a:rPr lang="en-US" altLang="ko-KR" sz="1600" dirty="0" smtClean="0"/>
                  <a:t>samples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.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The number of positive samples </a:t>
                </a:r>
                <a:r>
                  <a:rPr lang="en-US" altLang="ko-KR" sz="1600" dirty="0" smtClean="0"/>
                  <a:t>in </a:t>
                </a:r>
                <a:r>
                  <a:rPr lang="en-US" altLang="ko-KR" sz="1600" dirty="0"/>
                  <a:t>age group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en-US" altLang="ko-KR" sz="1600" dirty="0"/>
                  <a:t>is binomially distributed</a:t>
                </a:r>
                <a:r>
                  <a:rPr lang="en-US" altLang="ko-KR" sz="1600" dirty="0" smtClean="0"/>
                  <a:t>,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2574" y="1664792"/>
                <a:ext cx="4350674" cy="1973553"/>
              </a:xfrm>
              <a:blipFill>
                <a:blip r:embed="rId2"/>
                <a:stretch>
                  <a:fillRect l="-842" t="-617" r="-1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588227" y="1633474"/>
            <a:ext cx="3567805" cy="2507069"/>
            <a:chOff x="392992" y="1925030"/>
            <a:chExt cx="3749912" cy="2250736"/>
          </a:xfrm>
        </p:grpSpPr>
        <p:sp>
          <p:nvSpPr>
            <p:cNvPr id="11" name="object 8"/>
            <p:cNvSpPr/>
            <p:nvPr/>
          </p:nvSpPr>
          <p:spPr>
            <a:xfrm>
              <a:off x="887931" y="2098012"/>
              <a:ext cx="0" cy="1698676"/>
            </a:xfrm>
            <a:custGeom>
              <a:avLst/>
              <a:gdLst/>
              <a:ahLst/>
              <a:cxnLst/>
              <a:rect l="l" t="t" r="r" b="b"/>
              <a:pathLst>
                <a:path h="638810">
                  <a:moveTo>
                    <a:pt x="0" y="6383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9"/>
            <p:cNvSpPr/>
            <p:nvPr/>
          </p:nvSpPr>
          <p:spPr>
            <a:xfrm>
              <a:off x="856606" y="3795430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0"/>
            <p:cNvSpPr/>
            <p:nvPr/>
          </p:nvSpPr>
          <p:spPr>
            <a:xfrm>
              <a:off x="856606" y="3622922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1"/>
            <p:cNvSpPr/>
            <p:nvPr/>
          </p:nvSpPr>
          <p:spPr>
            <a:xfrm>
              <a:off x="856606" y="3457317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2"/>
            <p:cNvSpPr/>
            <p:nvPr/>
          </p:nvSpPr>
          <p:spPr>
            <a:xfrm>
              <a:off x="856606" y="3284811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3"/>
            <p:cNvSpPr/>
            <p:nvPr/>
          </p:nvSpPr>
          <p:spPr>
            <a:xfrm>
              <a:off x="856606" y="3119249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4"/>
            <p:cNvSpPr/>
            <p:nvPr/>
          </p:nvSpPr>
          <p:spPr>
            <a:xfrm>
              <a:off x="856606" y="2946743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5"/>
            <p:cNvSpPr/>
            <p:nvPr/>
          </p:nvSpPr>
          <p:spPr>
            <a:xfrm>
              <a:off x="856606" y="2774238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6"/>
            <p:cNvSpPr/>
            <p:nvPr/>
          </p:nvSpPr>
          <p:spPr>
            <a:xfrm>
              <a:off x="856606" y="2608630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17"/>
            <p:cNvSpPr/>
            <p:nvPr/>
          </p:nvSpPr>
          <p:spPr>
            <a:xfrm>
              <a:off x="856606" y="2436125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18"/>
            <p:cNvSpPr/>
            <p:nvPr/>
          </p:nvSpPr>
          <p:spPr>
            <a:xfrm>
              <a:off x="856606" y="2263620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19"/>
            <p:cNvSpPr/>
            <p:nvPr/>
          </p:nvSpPr>
          <p:spPr>
            <a:xfrm>
              <a:off x="856606" y="2098012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0"/>
            <p:cNvSpPr/>
            <p:nvPr/>
          </p:nvSpPr>
          <p:spPr>
            <a:xfrm>
              <a:off x="887931" y="3795429"/>
              <a:ext cx="3128515" cy="41045"/>
            </a:xfrm>
            <a:custGeom>
              <a:avLst/>
              <a:gdLst/>
              <a:ahLst/>
              <a:cxnLst/>
              <a:rect l="l" t="t" r="r" b="b"/>
              <a:pathLst>
                <a:path w="1156335">
                  <a:moveTo>
                    <a:pt x="0" y="0"/>
                  </a:moveTo>
                  <a:lnTo>
                    <a:pt x="115615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1"/>
            <p:cNvSpPr/>
            <p:nvPr/>
          </p:nvSpPr>
          <p:spPr>
            <a:xfrm>
              <a:off x="887931" y="3795430"/>
              <a:ext cx="0" cy="2870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0"/>
                  </a:moveTo>
                  <a:lnTo>
                    <a:pt x="0" y="10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2"/>
            <p:cNvSpPr/>
            <p:nvPr/>
          </p:nvSpPr>
          <p:spPr>
            <a:xfrm>
              <a:off x="1537844" y="3795430"/>
              <a:ext cx="0" cy="2870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0"/>
                  </a:moveTo>
                  <a:lnTo>
                    <a:pt x="0" y="10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3"/>
            <p:cNvSpPr/>
            <p:nvPr/>
          </p:nvSpPr>
          <p:spPr>
            <a:xfrm>
              <a:off x="2180087" y="3795430"/>
              <a:ext cx="0" cy="2870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0"/>
                  </a:moveTo>
                  <a:lnTo>
                    <a:pt x="0" y="10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4"/>
            <p:cNvSpPr/>
            <p:nvPr/>
          </p:nvSpPr>
          <p:spPr>
            <a:xfrm>
              <a:off x="2830053" y="3795430"/>
              <a:ext cx="0" cy="2870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0"/>
                  </a:moveTo>
                  <a:lnTo>
                    <a:pt x="0" y="10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5"/>
            <p:cNvSpPr/>
            <p:nvPr/>
          </p:nvSpPr>
          <p:spPr>
            <a:xfrm>
              <a:off x="3480019" y="3795430"/>
              <a:ext cx="0" cy="2870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0"/>
                  </a:moveTo>
                  <a:lnTo>
                    <a:pt x="0" y="10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27"/>
            <p:cNvSpPr/>
            <p:nvPr/>
          </p:nvSpPr>
          <p:spPr>
            <a:xfrm>
              <a:off x="891845" y="2108316"/>
              <a:ext cx="2811967" cy="1691922"/>
            </a:xfrm>
            <a:custGeom>
              <a:avLst/>
              <a:gdLst/>
              <a:ahLst/>
              <a:cxnLst/>
              <a:rect l="l" t="t" r="r" b="b"/>
              <a:pathLst>
                <a:path w="1005204" h="636269">
                  <a:moveTo>
                    <a:pt x="0" y="635758"/>
                  </a:moveTo>
                  <a:lnTo>
                    <a:pt x="33592" y="531961"/>
                  </a:lnTo>
                  <a:lnTo>
                    <a:pt x="55987" y="474872"/>
                  </a:lnTo>
                  <a:lnTo>
                    <a:pt x="81181" y="420379"/>
                  </a:lnTo>
                  <a:lnTo>
                    <a:pt x="103576" y="373670"/>
                  </a:lnTo>
                  <a:lnTo>
                    <a:pt x="125970" y="332151"/>
                  </a:lnTo>
                  <a:lnTo>
                    <a:pt x="148365" y="295822"/>
                  </a:lnTo>
                  <a:lnTo>
                    <a:pt x="173559" y="264683"/>
                  </a:lnTo>
                  <a:lnTo>
                    <a:pt x="195954" y="233544"/>
                  </a:lnTo>
                  <a:lnTo>
                    <a:pt x="240744" y="184240"/>
                  </a:lnTo>
                  <a:lnTo>
                    <a:pt x="288333" y="145316"/>
                  </a:lnTo>
                  <a:lnTo>
                    <a:pt x="310728" y="129746"/>
                  </a:lnTo>
                  <a:lnTo>
                    <a:pt x="333123" y="114177"/>
                  </a:lnTo>
                  <a:lnTo>
                    <a:pt x="358317" y="101202"/>
                  </a:lnTo>
                  <a:lnTo>
                    <a:pt x="380712" y="90822"/>
                  </a:lnTo>
                  <a:lnTo>
                    <a:pt x="403106" y="80442"/>
                  </a:lnTo>
                  <a:lnTo>
                    <a:pt x="425501" y="70063"/>
                  </a:lnTo>
                  <a:lnTo>
                    <a:pt x="450695" y="62278"/>
                  </a:lnTo>
                  <a:lnTo>
                    <a:pt x="473090" y="54493"/>
                  </a:lnTo>
                  <a:lnTo>
                    <a:pt x="495485" y="49303"/>
                  </a:lnTo>
                  <a:lnTo>
                    <a:pt x="520679" y="41518"/>
                  </a:lnTo>
                  <a:lnTo>
                    <a:pt x="543074" y="36329"/>
                  </a:lnTo>
                  <a:lnTo>
                    <a:pt x="565469" y="33734"/>
                  </a:lnTo>
                  <a:lnTo>
                    <a:pt x="587864" y="28544"/>
                  </a:lnTo>
                  <a:lnTo>
                    <a:pt x="613058" y="25949"/>
                  </a:lnTo>
                  <a:lnTo>
                    <a:pt x="635453" y="20759"/>
                  </a:lnTo>
                  <a:lnTo>
                    <a:pt x="657848" y="18164"/>
                  </a:lnTo>
                  <a:lnTo>
                    <a:pt x="680242" y="15569"/>
                  </a:lnTo>
                  <a:lnTo>
                    <a:pt x="705437" y="12974"/>
                  </a:lnTo>
                  <a:lnTo>
                    <a:pt x="727831" y="12974"/>
                  </a:lnTo>
                  <a:lnTo>
                    <a:pt x="750226" y="10379"/>
                  </a:lnTo>
                  <a:lnTo>
                    <a:pt x="772621" y="7784"/>
                  </a:lnTo>
                  <a:lnTo>
                    <a:pt x="797815" y="7784"/>
                  </a:lnTo>
                  <a:lnTo>
                    <a:pt x="820210" y="5189"/>
                  </a:lnTo>
                  <a:lnTo>
                    <a:pt x="842605" y="5189"/>
                  </a:lnTo>
                  <a:lnTo>
                    <a:pt x="865000" y="2594"/>
                  </a:lnTo>
                  <a:lnTo>
                    <a:pt x="890194" y="2594"/>
                  </a:lnTo>
                  <a:lnTo>
                    <a:pt x="912589" y="2594"/>
                  </a:lnTo>
                  <a:lnTo>
                    <a:pt x="934984" y="0"/>
                  </a:lnTo>
                  <a:lnTo>
                    <a:pt x="957378" y="0"/>
                  </a:lnTo>
                  <a:lnTo>
                    <a:pt x="982573" y="0"/>
                  </a:lnTo>
                  <a:lnTo>
                    <a:pt x="1004967" y="0"/>
                  </a:lnTo>
                </a:path>
              </a:pathLst>
            </a:custGeom>
            <a:ln w="530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28"/>
            <p:cNvSpPr/>
            <p:nvPr/>
          </p:nvSpPr>
          <p:spPr>
            <a:xfrm>
              <a:off x="895761" y="351482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49"/>
                  </a:lnTo>
                  <a:lnTo>
                    <a:pt x="9334" y="17296"/>
                  </a:lnTo>
                  <a:lnTo>
                    <a:pt x="18669" y="864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29"/>
            <p:cNvSpPr/>
            <p:nvPr/>
          </p:nvSpPr>
          <p:spPr>
            <a:xfrm>
              <a:off x="895761" y="351482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96"/>
                  </a:moveTo>
                  <a:lnTo>
                    <a:pt x="0" y="8649"/>
                  </a:lnTo>
                  <a:lnTo>
                    <a:pt x="9334" y="0"/>
                  </a:lnTo>
                  <a:lnTo>
                    <a:pt x="18669" y="8649"/>
                  </a:lnTo>
                  <a:lnTo>
                    <a:pt x="9334" y="17296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0"/>
            <p:cNvSpPr/>
            <p:nvPr/>
          </p:nvSpPr>
          <p:spPr>
            <a:xfrm>
              <a:off x="960477" y="342132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46"/>
                  </a:lnTo>
                  <a:lnTo>
                    <a:pt x="9334" y="17292"/>
                  </a:lnTo>
                  <a:lnTo>
                    <a:pt x="18669" y="8646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1"/>
            <p:cNvSpPr/>
            <p:nvPr/>
          </p:nvSpPr>
          <p:spPr>
            <a:xfrm>
              <a:off x="960477" y="342132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92"/>
                  </a:moveTo>
                  <a:lnTo>
                    <a:pt x="0" y="8646"/>
                  </a:lnTo>
                  <a:lnTo>
                    <a:pt x="9334" y="0"/>
                  </a:lnTo>
                  <a:lnTo>
                    <a:pt x="18669" y="8646"/>
                  </a:lnTo>
                  <a:lnTo>
                    <a:pt x="9334" y="17292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2"/>
            <p:cNvSpPr/>
            <p:nvPr/>
          </p:nvSpPr>
          <p:spPr>
            <a:xfrm>
              <a:off x="1025181" y="342658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49"/>
                  </a:lnTo>
                  <a:lnTo>
                    <a:pt x="9334" y="17296"/>
                  </a:lnTo>
                  <a:lnTo>
                    <a:pt x="18669" y="864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3"/>
            <p:cNvSpPr/>
            <p:nvPr/>
          </p:nvSpPr>
          <p:spPr>
            <a:xfrm>
              <a:off x="1025181" y="342658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96"/>
                  </a:moveTo>
                  <a:lnTo>
                    <a:pt x="0" y="8649"/>
                  </a:lnTo>
                  <a:lnTo>
                    <a:pt x="9334" y="0"/>
                  </a:lnTo>
                  <a:lnTo>
                    <a:pt x="18669" y="8649"/>
                  </a:lnTo>
                  <a:lnTo>
                    <a:pt x="9334" y="17296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4"/>
            <p:cNvSpPr/>
            <p:nvPr/>
          </p:nvSpPr>
          <p:spPr>
            <a:xfrm>
              <a:off x="1089896" y="325790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46"/>
                  </a:lnTo>
                  <a:lnTo>
                    <a:pt x="9334" y="17292"/>
                  </a:lnTo>
                  <a:lnTo>
                    <a:pt x="18669" y="8646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5"/>
            <p:cNvSpPr/>
            <p:nvPr/>
          </p:nvSpPr>
          <p:spPr>
            <a:xfrm>
              <a:off x="1089896" y="325790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92"/>
                  </a:moveTo>
                  <a:lnTo>
                    <a:pt x="0" y="8646"/>
                  </a:lnTo>
                  <a:lnTo>
                    <a:pt x="9334" y="0"/>
                  </a:lnTo>
                  <a:lnTo>
                    <a:pt x="18669" y="8646"/>
                  </a:lnTo>
                  <a:lnTo>
                    <a:pt x="9334" y="17292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6"/>
            <p:cNvSpPr/>
            <p:nvPr/>
          </p:nvSpPr>
          <p:spPr>
            <a:xfrm>
              <a:off x="1154611" y="303313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49"/>
                  </a:lnTo>
                  <a:lnTo>
                    <a:pt x="9334" y="17299"/>
                  </a:lnTo>
                  <a:lnTo>
                    <a:pt x="18669" y="864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37"/>
            <p:cNvSpPr/>
            <p:nvPr/>
          </p:nvSpPr>
          <p:spPr>
            <a:xfrm>
              <a:off x="1154611" y="303313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99"/>
                  </a:moveTo>
                  <a:lnTo>
                    <a:pt x="0" y="8649"/>
                  </a:lnTo>
                  <a:lnTo>
                    <a:pt x="9334" y="0"/>
                  </a:lnTo>
                  <a:lnTo>
                    <a:pt x="18669" y="8649"/>
                  </a:lnTo>
                  <a:lnTo>
                    <a:pt x="9334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38"/>
            <p:cNvSpPr/>
            <p:nvPr/>
          </p:nvSpPr>
          <p:spPr>
            <a:xfrm>
              <a:off x="1219315" y="286384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49"/>
                  </a:lnTo>
                  <a:lnTo>
                    <a:pt x="9334" y="17299"/>
                  </a:lnTo>
                  <a:lnTo>
                    <a:pt x="18669" y="864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39"/>
            <p:cNvSpPr/>
            <p:nvPr/>
          </p:nvSpPr>
          <p:spPr>
            <a:xfrm>
              <a:off x="1219315" y="286384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99"/>
                  </a:moveTo>
                  <a:lnTo>
                    <a:pt x="0" y="8649"/>
                  </a:lnTo>
                  <a:lnTo>
                    <a:pt x="9334" y="0"/>
                  </a:lnTo>
                  <a:lnTo>
                    <a:pt x="18669" y="8649"/>
                  </a:lnTo>
                  <a:lnTo>
                    <a:pt x="9334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0"/>
            <p:cNvSpPr/>
            <p:nvPr/>
          </p:nvSpPr>
          <p:spPr>
            <a:xfrm>
              <a:off x="1284030" y="283762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49"/>
                  </a:lnTo>
                  <a:lnTo>
                    <a:pt x="9334" y="17264"/>
                  </a:lnTo>
                  <a:lnTo>
                    <a:pt x="18669" y="864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1"/>
            <p:cNvSpPr/>
            <p:nvPr/>
          </p:nvSpPr>
          <p:spPr>
            <a:xfrm>
              <a:off x="1284030" y="283762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64"/>
                  </a:moveTo>
                  <a:lnTo>
                    <a:pt x="0" y="8649"/>
                  </a:lnTo>
                  <a:lnTo>
                    <a:pt x="9334" y="0"/>
                  </a:lnTo>
                  <a:lnTo>
                    <a:pt x="18669" y="8649"/>
                  </a:lnTo>
                  <a:lnTo>
                    <a:pt x="9334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2"/>
            <p:cNvSpPr/>
            <p:nvPr/>
          </p:nvSpPr>
          <p:spPr>
            <a:xfrm>
              <a:off x="1348734" y="2644973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49"/>
                  </a:lnTo>
                  <a:lnTo>
                    <a:pt x="9334" y="17299"/>
                  </a:lnTo>
                  <a:lnTo>
                    <a:pt x="18673" y="864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3"/>
            <p:cNvSpPr/>
            <p:nvPr/>
          </p:nvSpPr>
          <p:spPr>
            <a:xfrm>
              <a:off x="1348734" y="2644973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99"/>
                  </a:moveTo>
                  <a:lnTo>
                    <a:pt x="0" y="8649"/>
                  </a:lnTo>
                  <a:lnTo>
                    <a:pt x="9334" y="0"/>
                  </a:lnTo>
                  <a:lnTo>
                    <a:pt x="18673" y="8649"/>
                  </a:lnTo>
                  <a:lnTo>
                    <a:pt x="9334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4"/>
            <p:cNvSpPr/>
            <p:nvPr/>
          </p:nvSpPr>
          <p:spPr>
            <a:xfrm>
              <a:off x="1413449" y="2504943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15"/>
                  </a:lnTo>
                  <a:lnTo>
                    <a:pt x="9334" y="17264"/>
                  </a:lnTo>
                  <a:lnTo>
                    <a:pt x="18669" y="8615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5"/>
            <p:cNvSpPr/>
            <p:nvPr/>
          </p:nvSpPr>
          <p:spPr>
            <a:xfrm>
              <a:off x="1413449" y="2504943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64"/>
                  </a:moveTo>
                  <a:lnTo>
                    <a:pt x="0" y="8615"/>
                  </a:lnTo>
                  <a:lnTo>
                    <a:pt x="9334" y="0"/>
                  </a:lnTo>
                  <a:lnTo>
                    <a:pt x="18669" y="8615"/>
                  </a:lnTo>
                  <a:lnTo>
                    <a:pt x="9334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6"/>
            <p:cNvSpPr/>
            <p:nvPr/>
          </p:nvSpPr>
          <p:spPr>
            <a:xfrm>
              <a:off x="1478165" y="260173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16" y="0"/>
                  </a:moveTo>
                  <a:lnTo>
                    <a:pt x="0" y="8649"/>
                  </a:lnTo>
                  <a:lnTo>
                    <a:pt x="9316" y="17299"/>
                  </a:lnTo>
                  <a:lnTo>
                    <a:pt x="18684" y="8649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47"/>
            <p:cNvSpPr/>
            <p:nvPr/>
          </p:nvSpPr>
          <p:spPr>
            <a:xfrm>
              <a:off x="1478165" y="260173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16" y="17299"/>
                  </a:moveTo>
                  <a:lnTo>
                    <a:pt x="0" y="8649"/>
                  </a:lnTo>
                  <a:lnTo>
                    <a:pt x="9316" y="0"/>
                  </a:lnTo>
                  <a:lnTo>
                    <a:pt x="18684" y="8649"/>
                  </a:lnTo>
                  <a:lnTo>
                    <a:pt x="9316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48"/>
            <p:cNvSpPr/>
            <p:nvPr/>
          </p:nvSpPr>
          <p:spPr>
            <a:xfrm>
              <a:off x="1542857" y="249546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49"/>
            <p:cNvSpPr/>
            <p:nvPr/>
          </p:nvSpPr>
          <p:spPr>
            <a:xfrm>
              <a:off x="1542857" y="249546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0"/>
            <p:cNvSpPr/>
            <p:nvPr/>
          </p:nvSpPr>
          <p:spPr>
            <a:xfrm>
              <a:off x="1607592" y="236647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1"/>
            <p:cNvSpPr/>
            <p:nvPr/>
          </p:nvSpPr>
          <p:spPr>
            <a:xfrm>
              <a:off x="1607592" y="236647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2"/>
            <p:cNvSpPr/>
            <p:nvPr/>
          </p:nvSpPr>
          <p:spPr>
            <a:xfrm>
              <a:off x="1672330" y="244504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3"/>
            <p:cNvSpPr/>
            <p:nvPr/>
          </p:nvSpPr>
          <p:spPr>
            <a:xfrm>
              <a:off x="1672330" y="244504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4"/>
            <p:cNvSpPr/>
            <p:nvPr/>
          </p:nvSpPr>
          <p:spPr>
            <a:xfrm>
              <a:off x="1736961" y="231771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68" y="0"/>
                  </a:moveTo>
                  <a:lnTo>
                    <a:pt x="0" y="8649"/>
                  </a:lnTo>
                  <a:lnTo>
                    <a:pt x="9368" y="17299"/>
                  </a:lnTo>
                  <a:lnTo>
                    <a:pt x="18699" y="8649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5"/>
            <p:cNvSpPr/>
            <p:nvPr/>
          </p:nvSpPr>
          <p:spPr>
            <a:xfrm>
              <a:off x="1736961" y="231771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68" y="17299"/>
                  </a:moveTo>
                  <a:lnTo>
                    <a:pt x="0" y="8649"/>
                  </a:lnTo>
                  <a:lnTo>
                    <a:pt x="9368" y="0"/>
                  </a:lnTo>
                  <a:lnTo>
                    <a:pt x="18699" y="8649"/>
                  </a:lnTo>
                  <a:lnTo>
                    <a:pt x="9368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6"/>
            <p:cNvSpPr/>
            <p:nvPr/>
          </p:nvSpPr>
          <p:spPr>
            <a:xfrm>
              <a:off x="1801696" y="242563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57"/>
            <p:cNvSpPr/>
            <p:nvPr/>
          </p:nvSpPr>
          <p:spPr>
            <a:xfrm>
              <a:off x="1801696" y="242563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58"/>
            <p:cNvSpPr/>
            <p:nvPr/>
          </p:nvSpPr>
          <p:spPr>
            <a:xfrm>
              <a:off x="1866431" y="233418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59"/>
            <p:cNvSpPr/>
            <p:nvPr/>
          </p:nvSpPr>
          <p:spPr>
            <a:xfrm>
              <a:off x="1866431" y="233418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0"/>
            <p:cNvSpPr/>
            <p:nvPr/>
          </p:nvSpPr>
          <p:spPr>
            <a:xfrm>
              <a:off x="1931168" y="223831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1"/>
            <p:cNvSpPr/>
            <p:nvPr/>
          </p:nvSpPr>
          <p:spPr>
            <a:xfrm>
              <a:off x="1931168" y="223831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2"/>
            <p:cNvSpPr/>
            <p:nvPr/>
          </p:nvSpPr>
          <p:spPr>
            <a:xfrm>
              <a:off x="1995799" y="228560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68" y="0"/>
                  </a:moveTo>
                  <a:lnTo>
                    <a:pt x="0" y="8649"/>
                  </a:lnTo>
                  <a:lnTo>
                    <a:pt x="9368" y="17299"/>
                  </a:lnTo>
                  <a:lnTo>
                    <a:pt x="18699" y="8649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3"/>
            <p:cNvSpPr/>
            <p:nvPr/>
          </p:nvSpPr>
          <p:spPr>
            <a:xfrm>
              <a:off x="1995799" y="228560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68" y="17299"/>
                  </a:moveTo>
                  <a:lnTo>
                    <a:pt x="0" y="8649"/>
                  </a:lnTo>
                  <a:lnTo>
                    <a:pt x="9368" y="0"/>
                  </a:lnTo>
                  <a:lnTo>
                    <a:pt x="18699" y="8649"/>
                  </a:lnTo>
                  <a:lnTo>
                    <a:pt x="9368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4"/>
            <p:cNvSpPr/>
            <p:nvPr/>
          </p:nvSpPr>
          <p:spPr>
            <a:xfrm>
              <a:off x="2060534" y="228477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5"/>
            <p:cNvSpPr/>
            <p:nvPr/>
          </p:nvSpPr>
          <p:spPr>
            <a:xfrm>
              <a:off x="2060534" y="228477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6"/>
            <p:cNvSpPr/>
            <p:nvPr/>
          </p:nvSpPr>
          <p:spPr>
            <a:xfrm>
              <a:off x="2125269" y="231642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67"/>
            <p:cNvSpPr/>
            <p:nvPr/>
          </p:nvSpPr>
          <p:spPr>
            <a:xfrm>
              <a:off x="2125269" y="231642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68"/>
            <p:cNvSpPr/>
            <p:nvPr/>
          </p:nvSpPr>
          <p:spPr>
            <a:xfrm>
              <a:off x="2190004" y="2236294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15"/>
                  </a:lnTo>
                  <a:lnTo>
                    <a:pt x="9331" y="17264"/>
                  </a:lnTo>
                  <a:lnTo>
                    <a:pt x="18662" y="8615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69"/>
            <p:cNvSpPr/>
            <p:nvPr/>
          </p:nvSpPr>
          <p:spPr>
            <a:xfrm>
              <a:off x="2190004" y="2236294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64"/>
                  </a:moveTo>
                  <a:lnTo>
                    <a:pt x="0" y="8615"/>
                  </a:lnTo>
                  <a:lnTo>
                    <a:pt x="9331" y="0"/>
                  </a:lnTo>
                  <a:lnTo>
                    <a:pt x="18662" y="8615"/>
                  </a:lnTo>
                  <a:lnTo>
                    <a:pt x="9331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0"/>
            <p:cNvSpPr/>
            <p:nvPr/>
          </p:nvSpPr>
          <p:spPr>
            <a:xfrm>
              <a:off x="2254741" y="2356543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1"/>
            <p:cNvSpPr/>
            <p:nvPr/>
          </p:nvSpPr>
          <p:spPr>
            <a:xfrm>
              <a:off x="2254741" y="2356543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2"/>
            <p:cNvSpPr/>
            <p:nvPr/>
          </p:nvSpPr>
          <p:spPr>
            <a:xfrm>
              <a:off x="2319373" y="218633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64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3"/>
            <p:cNvSpPr/>
            <p:nvPr/>
          </p:nvSpPr>
          <p:spPr>
            <a:xfrm>
              <a:off x="2319373" y="218633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64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4"/>
            <p:cNvSpPr/>
            <p:nvPr/>
          </p:nvSpPr>
          <p:spPr>
            <a:xfrm>
              <a:off x="2384107" y="219038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5"/>
            <p:cNvSpPr/>
            <p:nvPr/>
          </p:nvSpPr>
          <p:spPr>
            <a:xfrm>
              <a:off x="2384107" y="219038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6"/>
            <p:cNvSpPr/>
            <p:nvPr/>
          </p:nvSpPr>
          <p:spPr>
            <a:xfrm>
              <a:off x="2448842" y="214272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77"/>
            <p:cNvSpPr/>
            <p:nvPr/>
          </p:nvSpPr>
          <p:spPr>
            <a:xfrm>
              <a:off x="2448842" y="214272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78"/>
            <p:cNvSpPr/>
            <p:nvPr/>
          </p:nvSpPr>
          <p:spPr>
            <a:xfrm>
              <a:off x="2513580" y="220114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79"/>
            <p:cNvSpPr/>
            <p:nvPr/>
          </p:nvSpPr>
          <p:spPr>
            <a:xfrm>
              <a:off x="2513580" y="220114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0"/>
            <p:cNvSpPr/>
            <p:nvPr/>
          </p:nvSpPr>
          <p:spPr>
            <a:xfrm>
              <a:off x="2578211" y="222323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99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1"/>
            <p:cNvSpPr/>
            <p:nvPr/>
          </p:nvSpPr>
          <p:spPr>
            <a:xfrm>
              <a:off x="2578211" y="222323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99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2"/>
            <p:cNvSpPr/>
            <p:nvPr/>
          </p:nvSpPr>
          <p:spPr>
            <a:xfrm>
              <a:off x="2642946" y="215983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3"/>
            <p:cNvSpPr/>
            <p:nvPr/>
          </p:nvSpPr>
          <p:spPr>
            <a:xfrm>
              <a:off x="2642946" y="215983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4"/>
            <p:cNvSpPr/>
            <p:nvPr/>
          </p:nvSpPr>
          <p:spPr>
            <a:xfrm>
              <a:off x="2707681" y="224254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5"/>
            <p:cNvSpPr/>
            <p:nvPr/>
          </p:nvSpPr>
          <p:spPr>
            <a:xfrm>
              <a:off x="2707681" y="224254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object 86"/>
            <p:cNvSpPr/>
            <p:nvPr/>
          </p:nvSpPr>
          <p:spPr>
            <a:xfrm>
              <a:off x="2772418" y="222221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64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bject 87"/>
            <p:cNvSpPr/>
            <p:nvPr/>
          </p:nvSpPr>
          <p:spPr>
            <a:xfrm>
              <a:off x="2772418" y="222221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64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88"/>
            <p:cNvSpPr/>
            <p:nvPr/>
          </p:nvSpPr>
          <p:spPr>
            <a:xfrm>
              <a:off x="2837049" y="2299223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99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bject 89"/>
            <p:cNvSpPr/>
            <p:nvPr/>
          </p:nvSpPr>
          <p:spPr>
            <a:xfrm>
              <a:off x="2837049" y="2299223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99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bject 90"/>
            <p:cNvSpPr/>
            <p:nvPr/>
          </p:nvSpPr>
          <p:spPr>
            <a:xfrm>
              <a:off x="2901784" y="2176674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64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91"/>
            <p:cNvSpPr/>
            <p:nvPr/>
          </p:nvSpPr>
          <p:spPr>
            <a:xfrm>
              <a:off x="2901784" y="2176674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64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bject 92"/>
            <p:cNvSpPr/>
            <p:nvPr/>
          </p:nvSpPr>
          <p:spPr>
            <a:xfrm>
              <a:off x="2966522" y="216223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3"/>
            <p:cNvSpPr/>
            <p:nvPr/>
          </p:nvSpPr>
          <p:spPr>
            <a:xfrm>
              <a:off x="2966522" y="216223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94"/>
            <p:cNvSpPr/>
            <p:nvPr/>
          </p:nvSpPr>
          <p:spPr>
            <a:xfrm>
              <a:off x="3031256" y="215330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bject 95"/>
            <p:cNvSpPr/>
            <p:nvPr/>
          </p:nvSpPr>
          <p:spPr>
            <a:xfrm>
              <a:off x="3031256" y="215330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96"/>
            <p:cNvSpPr/>
            <p:nvPr/>
          </p:nvSpPr>
          <p:spPr>
            <a:xfrm>
              <a:off x="3095888" y="224043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68" y="0"/>
                  </a:moveTo>
                  <a:lnTo>
                    <a:pt x="0" y="8649"/>
                  </a:lnTo>
                  <a:lnTo>
                    <a:pt x="9368" y="17299"/>
                  </a:lnTo>
                  <a:lnTo>
                    <a:pt x="18699" y="8649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97"/>
            <p:cNvSpPr/>
            <p:nvPr/>
          </p:nvSpPr>
          <p:spPr>
            <a:xfrm>
              <a:off x="3095888" y="224043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68" y="17299"/>
                  </a:moveTo>
                  <a:lnTo>
                    <a:pt x="0" y="8649"/>
                  </a:lnTo>
                  <a:lnTo>
                    <a:pt x="9368" y="0"/>
                  </a:lnTo>
                  <a:lnTo>
                    <a:pt x="18699" y="8649"/>
                  </a:lnTo>
                  <a:lnTo>
                    <a:pt x="9368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98"/>
            <p:cNvSpPr/>
            <p:nvPr/>
          </p:nvSpPr>
          <p:spPr>
            <a:xfrm>
              <a:off x="3160623" y="211512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99"/>
            <p:cNvSpPr/>
            <p:nvPr/>
          </p:nvSpPr>
          <p:spPr>
            <a:xfrm>
              <a:off x="3160623" y="211512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bject 100"/>
            <p:cNvSpPr/>
            <p:nvPr/>
          </p:nvSpPr>
          <p:spPr>
            <a:xfrm>
              <a:off x="3225357" y="215753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bject 101"/>
            <p:cNvSpPr/>
            <p:nvPr/>
          </p:nvSpPr>
          <p:spPr>
            <a:xfrm>
              <a:off x="3225357" y="215753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bject 102"/>
            <p:cNvSpPr/>
            <p:nvPr/>
          </p:nvSpPr>
          <p:spPr>
            <a:xfrm>
              <a:off x="3290095" y="2236294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15"/>
                  </a:lnTo>
                  <a:lnTo>
                    <a:pt x="9331" y="17264"/>
                  </a:lnTo>
                  <a:lnTo>
                    <a:pt x="18662" y="8615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3"/>
            <p:cNvSpPr/>
            <p:nvPr/>
          </p:nvSpPr>
          <p:spPr>
            <a:xfrm>
              <a:off x="3290095" y="2236294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64"/>
                  </a:moveTo>
                  <a:lnTo>
                    <a:pt x="0" y="8615"/>
                  </a:lnTo>
                  <a:lnTo>
                    <a:pt x="9331" y="0"/>
                  </a:lnTo>
                  <a:lnTo>
                    <a:pt x="18662" y="8615"/>
                  </a:lnTo>
                  <a:lnTo>
                    <a:pt x="9331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4"/>
            <p:cNvSpPr/>
            <p:nvPr/>
          </p:nvSpPr>
          <p:spPr>
            <a:xfrm>
              <a:off x="3354726" y="2183761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68" y="0"/>
                  </a:moveTo>
                  <a:lnTo>
                    <a:pt x="0" y="8649"/>
                  </a:lnTo>
                  <a:lnTo>
                    <a:pt x="9368" y="17264"/>
                  </a:lnTo>
                  <a:lnTo>
                    <a:pt x="18699" y="8649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object 105"/>
            <p:cNvSpPr/>
            <p:nvPr/>
          </p:nvSpPr>
          <p:spPr>
            <a:xfrm>
              <a:off x="3354726" y="2183761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68" y="17264"/>
                  </a:moveTo>
                  <a:lnTo>
                    <a:pt x="0" y="8649"/>
                  </a:lnTo>
                  <a:lnTo>
                    <a:pt x="9368" y="0"/>
                  </a:lnTo>
                  <a:lnTo>
                    <a:pt x="18699" y="8649"/>
                  </a:lnTo>
                  <a:lnTo>
                    <a:pt x="9368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106"/>
            <p:cNvSpPr/>
            <p:nvPr/>
          </p:nvSpPr>
          <p:spPr>
            <a:xfrm>
              <a:off x="3419461" y="2133341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object 107"/>
            <p:cNvSpPr/>
            <p:nvPr/>
          </p:nvSpPr>
          <p:spPr>
            <a:xfrm>
              <a:off x="3419461" y="2133341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08"/>
            <p:cNvSpPr/>
            <p:nvPr/>
          </p:nvSpPr>
          <p:spPr>
            <a:xfrm>
              <a:off x="3484196" y="207041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15"/>
                  </a:lnTo>
                  <a:lnTo>
                    <a:pt x="9331" y="17264"/>
                  </a:lnTo>
                  <a:lnTo>
                    <a:pt x="18662" y="8615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109"/>
            <p:cNvSpPr/>
            <p:nvPr/>
          </p:nvSpPr>
          <p:spPr>
            <a:xfrm>
              <a:off x="3484196" y="207041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64"/>
                  </a:moveTo>
                  <a:lnTo>
                    <a:pt x="0" y="8615"/>
                  </a:lnTo>
                  <a:lnTo>
                    <a:pt x="9331" y="0"/>
                  </a:lnTo>
                  <a:lnTo>
                    <a:pt x="18662" y="8615"/>
                  </a:lnTo>
                  <a:lnTo>
                    <a:pt x="9331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110"/>
            <p:cNvSpPr/>
            <p:nvPr/>
          </p:nvSpPr>
          <p:spPr>
            <a:xfrm>
              <a:off x="3548933" y="214769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64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111"/>
            <p:cNvSpPr/>
            <p:nvPr/>
          </p:nvSpPr>
          <p:spPr>
            <a:xfrm>
              <a:off x="3548933" y="214769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64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112"/>
            <p:cNvSpPr/>
            <p:nvPr/>
          </p:nvSpPr>
          <p:spPr>
            <a:xfrm>
              <a:off x="3613668" y="215983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bject 113"/>
            <p:cNvSpPr/>
            <p:nvPr/>
          </p:nvSpPr>
          <p:spPr>
            <a:xfrm>
              <a:off x="3613668" y="215983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object 114"/>
            <p:cNvSpPr/>
            <p:nvPr/>
          </p:nvSpPr>
          <p:spPr>
            <a:xfrm>
              <a:off x="3678299" y="207041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15"/>
                  </a:lnTo>
                  <a:lnTo>
                    <a:pt x="9331" y="17264"/>
                  </a:lnTo>
                  <a:lnTo>
                    <a:pt x="18699" y="8615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15"/>
            <p:cNvSpPr/>
            <p:nvPr/>
          </p:nvSpPr>
          <p:spPr>
            <a:xfrm>
              <a:off x="3678299" y="207041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64"/>
                  </a:moveTo>
                  <a:lnTo>
                    <a:pt x="0" y="8615"/>
                  </a:lnTo>
                  <a:lnTo>
                    <a:pt x="9331" y="0"/>
                  </a:lnTo>
                  <a:lnTo>
                    <a:pt x="18699" y="8615"/>
                  </a:lnTo>
                  <a:lnTo>
                    <a:pt x="9331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bject 119"/>
            <p:cNvSpPr/>
            <p:nvPr/>
          </p:nvSpPr>
          <p:spPr>
            <a:xfrm>
              <a:off x="2571631" y="2815638"/>
              <a:ext cx="47962" cy="48968"/>
            </a:xfrm>
            <a:custGeom>
              <a:avLst/>
              <a:gdLst/>
              <a:ahLst/>
              <a:cxnLst/>
              <a:rect l="l" t="t" r="r" b="b"/>
              <a:pathLst>
                <a:path w="17145" h="18414">
                  <a:moveTo>
                    <a:pt x="8398" y="0"/>
                  </a:moveTo>
                  <a:lnTo>
                    <a:pt x="0" y="9064"/>
                  </a:lnTo>
                  <a:lnTo>
                    <a:pt x="8398" y="18164"/>
                  </a:lnTo>
                  <a:lnTo>
                    <a:pt x="16796" y="9064"/>
                  </a:lnTo>
                  <a:lnTo>
                    <a:pt x="839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object 120"/>
            <p:cNvSpPr/>
            <p:nvPr/>
          </p:nvSpPr>
          <p:spPr>
            <a:xfrm>
              <a:off x="2571631" y="2815638"/>
              <a:ext cx="47962" cy="48968"/>
            </a:xfrm>
            <a:custGeom>
              <a:avLst/>
              <a:gdLst/>
              <a:ahLst/>
              <a:cxnLst/>
              <a:rect l="l" t="t" r="r" b="b"/>
              <a:pathLst>
                <a:path w="17145" h="18414">
                  <a:moveTo>
                    <a:pt x="8398" y="18164"/>
                  </a:moveTo>
                  <a:lnTo>
                    <a:pt x="0" y="9064"/>
                  </a:lnTo>
                  <a:lnTo>
                    <a:pt x="8398" y="0"/>
                  </a:lnTo>
                  <a:lnTo>
                    <a:pt x="16796" y="9064"/>
                  </a:lnTo>
                  <a:lnTo>
                    <a:pt x="8398" y="181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object 121"/>
            <p:cNvSpPr txBox="1"/>
            <p:nvPr/>
          </p:nvSpPr>
          <p:spPr>
            <a:xfrm>
              <a:off x="2438506" y="2760437"/>
              <a:ext cx="1034246" cy="298182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horz" wrap="square" lIns="0" tIns="11430" rIns="0" bIns="0" rtlCol="0">
              <a:spAutoFit/>
            </a:bodyPr>
            <a:lstStyle/>
            <a:p>
              <a:pPr marL="83820" algn="ctr">
                <a:lnSpc>
                  <a:spcPct val="100000"/>
                </a:lnSpc>
                <a:spcBef>
                  <a:spcPts val="90"/>
                </a:spcBef>
              </a:pPr>
              <a:r>
                <a:rPr lang="en-US" sz="1000" spc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sz="1000" spc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Observed</a:t>
              </a:r>
              <a:endParaRPr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" algn="ctr">
                <a:lnSpc>
                  <a:spcPct val="100000"/>
                </a:lnSpc>
                <a:spcBef>
                  <a:spcPts val="145"/>
                </a:spcBef>
              </a:pPr>
              <a:r>
                <a:rPr sz="1000" u="sng" spc="7" baseline="33333" dirty="0">
                  <a:uFill>
                    <a:solidFill>
                      <a:srgbClr val="FF00FF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sz="1000" spc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P</a:t>
              </a:r>
              <a:r>
                <a:rPr sz="1000" spc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redicted</a:t>
              </a:r>
              <a:endParaRPr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object 123"/>
            <p:cNvSpPr txBox="1"/>
            <p:nvPr/>
          </p:nvSpPr>
          <p:spPr>
            <a:xfrm>
              <a:off x="392992" y="2320703"/>
              <a:ext cx="161891" cy="1241405"/>
            </a:xfrm>
            <a:prstGeom prst="rect">
              <a:avLst/>
            </a:prstGeom>
          </p:spPr>
          <p:txBody>
            <a:bodyPr vert="vert270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000" b="1" spc="0" dirty="0">
                  <a:latin typeface="Arial" panose="020B0604020202020204" pitchFamily="34" charset="0"/>
                  <a:cs typeface="Arial" panose="020B0604020202020204" pitchFamily="34" charset="0"/>
                </a:rPr>
                <a:t>Proportion</a:t>
              </a:r>
              <a:r>
                <a:rPr sz="1000" b="1" spc="-1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000" b="1" spc="0" dirty="0">
                  <a:latin typeface="Arial" panose="020B0604020202020204" pitchFamily="34" charset="0"/>
                  <a:cs typeface="Arial" panose="020B0604020202020204" pitchFamily="34" charset="0"/>
                </a:rPr>
                <a:t>positive</a:t>
              </a:r>
              <a:endParaRPr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bject 124"/>
            <p:cNvSpPr txBox="1"/>
            <p:nvPr/>
          </p:nvSpPr>
          <p:spPr>
            <a:xfrm>
              <a:off x="849397" y="3874706"/>
              <a:ext cx="3293507" cy="30106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4"/>
                </a:spcBef>
                <a:tabLst>
                  <a:tab pos="231140" algn="l"/>
                  <a:tab pos="694690" algn="l"/>
                  <a:tab pos="926465" algn="l"/>
                </a:tabLst>
              </a:pPr>
              <a:r>
                <a:rPr lang="en-US" sz="1000" spc="1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	          </a:t>
              </a:r>
              <a:r>
                <a:rPr sz="1000" spc="1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sz="1000" spc="1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1000" spc="1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 </a:t>
              </a:r>
              <a:r>
                <a:rPr sz="1000" spc="1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sz="1000" spc="1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1000" spc="2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spc="2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</a:t>
              </a:r>
              <a:r>
                <a:rPr sz="1000" spc="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sz="1000" spc="1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1000" spc="1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 </a:t>
              </a:r>
              <a:r>
                <a:rPr sz="1000" spc="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1000" spc="15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</a:p>
            <a:p>
              <a:pPr algn="ctr">
                <a:lnSpc>
                  <a:spcPct val="100000"/>
                </a:lnSpc>
                <a:spcBef>
                  <a:spcPts val="114"/>
                </a:spcBef>
                <a:tabLst>
                  <a:tab pos="231140" algn="l"/>
                  <a:tab pos="694690" algn="l"/>
                  <a:tab pos="926465" algn="l"/>
                </a:tabLst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000" b="1" spc="1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r>
                <a:rPr lang="en-US" altLang="ko-KR" sz="1000" b="1" spc="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000" b="1" spc="5" dirty="0" err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altLang="ko-K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ko-KR" sz="1000" b="1" spc="5" dirty="0" err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ko-KR" sz="1000" b="1" spc="5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object 116"/>
            <p:cNvSpPr txBox="1"/>
            <p:nvPr/>
          </p:nvSpPr>
          <p:spPr>
            <a:xfrm flipH="1">
              <a:off x="624842" y="1925030"/>
              <a:ext cx="268515" cy="1919756"/>
            </a:xfrm>
            <a:prstGeom prst="rect">
              <a:avLst/>
            </a:prstGeom>
          </p:spPr>
          <p:txBody>
            <a:bodyPr vert="horz" wrap="square" lIns="0" tIns="12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900" dirty="0">
                <a:latin typeface="Times New Roman"/>
                <a:cs typeface="Times New Roman"/>
              </a:endParaRPr>
            </a:p>
            <a:p>
              <a:pPr marL="29209">
                <a:lnSpc>
                  <a:spcPct val="100000"/>
                </a:lnSpc>
                <a:spcBef>
                  <a:spcPts val="5"/>
                </a:spcBef>
              </a:pPr>
              <a:r>
                <a:rPr sz="900" spc="15" dirty="0">
                  <a:latin typeface="Arial"/>
                  <a:cs typeface="Arial"/>
                </a:rPr>
                <a:t>1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9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8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7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6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5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4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3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2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1</a:t>
              </a:r>
              <a:endParaRPr sz="900" dirty="0">
                <a:latin typeface="Arial"/>
                <a:cs typeface="Arial"/>
              </a:endParaRPr>
            </a:p>
            <a:p>
              <a:pPr marL="29209">
                <a:lnSpc>
                  <a:spcPct val="100000"/>
                </a:lnSpc>
                <a:spcBef>
                  <a:spcPts val="204"/>
                </a:spcBef>
              </a:pPr>
              <a:r>
                <a:rPr sz="900" spc="15" dirty="0">
                  <a:latin typeface="Arial"/>
                  <a:cs typeface="Arial"/>
                </a:rPr>
                <a:t>0</a:t>
              </a:r>
              <a:endParaRPr sz="900" dirty="0">
                <a:latin typeface="Arial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88227" y="4464208"/>
                <a:ext cx="8265426" cy="1705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Pre>
                            <m:sPre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PrePr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sPr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where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27" y="4464208"/>
                <a:ext cx="8265426" cy="17055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60360" y="3562107"/>
                <a:ext cx="180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i="1" dirty="0" err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60" y="3562107"/>
                <a:ext cx="180600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4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Aims and </a:t>
            </a: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015095"/>
            <a:ext cx="7886700" cy="35819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2000" b="1" dirty="0"/>
              <a:t>Aim:</a:t>
            </a:r>
            <a:r>
              <a:rPr lang="en-US" altLang="ko-KR" sz="2000" dirty="0"/>
              <a:t> Applying </a:t>
            </a:r>
            <a:r>
              <a:rPr lang="en-US" altLang="ko-KR" sz="2000" dirty="0" smtClean="0"/>
              <a:t>model calibration methods to estimate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parameters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b="1" dirty="0"/>
              <a:t>Objectives</a:t>
            </a:r>
          </a:p>
          <a:p>
            <a:pPr marL="572447" lvl="1" indent="-342900">
              <a:spcBef>
                <a:spcPts val="244"/>
              </a:spcBef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terms about </a:t>
            </a:r>
            <a:r>
              <a:rPr lang="en-US" altLang="ko-KR" sz="2000" spc="-4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fitting</a:t>
            </a:r>
            <a:r>
              <a:rPr lang="en-US" altLang="ko-KR" sz="2000" spc="-4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 spc="-4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300" lvl="1" indent="-342900">
              <a:spcBef>
                <a:spcPts val="244"/>
              </a:spcBef>
            </a:pPr>
            <a:r>
              <a:rPr lang="en-US" altLang="ko-KR" sz="2000" spc="-4" dirty="0" smtClean="0">
                <a:latin typeface="Arial" panose="020B0604020202020204" pitchFamily="34" charset="0"/>
                <a:cs typeface="Arial" panose="020B0604020202020204" pitchFamily="34" charset="0"/>
              </a:rPr>
              <a:t>Least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squares method</a:t>
            </a:r>
          </a:p>
          <a:p>
            <a:pPr marL="573300" lvl="1" indent="-342900">
              <a:spcBef>
                <a:spcPts val="244"/>
              </a:spcBef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likelihood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</a:p>
          <a:p>
            <a:pPr marL="573300" lvl="1" indent="-342900">
              <a:spcBef>
                <a:spcPts val="244"/>
              </a:spcBef>
            </a:pPr>
            <a:r>
              <a:rPr lang="en-US" altLang="ko-KR" sz="2000" dirty="0" smtClean="0"/>
              <a:t>Bayesian </a:t>
            </a:r>
            <a:r>
              <a:rPr lang="en-US" altLang="ko-KR" sz="2000" dirty="0" smtClean="0"/>
              <a:t>inference</a:t>
            </a:r>
          </a:p>
          <a:p>
            <a:pPr marL="573300" lvl="1" indent="-342900">
              <a:spcBef>
                <a:spcPts val="244"/>
              </a:spcBef>
            </a:pPr>
            <a:r>
              <a:rPr lang="en-US" altLang="ko-KR" sz="2000" dirty="0"/>
              <a:t>Optimization algorithms</a:t>
            </a:r>
          </a:p>
          <a:p>
            <a:pPr marL="230400" lvl="1" indent="0">
              <a:spcBef>
                <a:spcPts val="244"/>
              </a:spcBef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963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4690"/>
          </a:xfrm>
        </p:spPr>
        <p:txBody>
          <a:bodyPr/>
          <a:lstStyle/>
          <a:p>
            <a:pPr algn="ctr"/>
            <a:r>
              <a:rPr lang="en-US" altLang="ko-KR" dirty="0"/>
              <a:t>MLE – Catalytic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771108" y="1788385"/>
                <a:ext cx="7840495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Likelihood:</a:t>
                </a:r>
                <a:r>
                  <a:rPr lang="en-US" altLang="ko-KR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08" y="1788385"/>
                <a:ext cx="7840495" cy="424732"/>
              </a:xfrm>
              <a:prstGeom prst="rect">
                <a:avLst/>
              </a:prstGeom>
              <a:blipFill>
                <a:blip r:embed="rId2"/>
                <a:stretch>
                  <a:fillRect l="-622" t="-95714" b="-15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771107" y="3326823"/>
                <a:ext cx="7840495" cy="40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Log likelihood</a:t>
                </a:r>
                <a:r>
                  <a:rPr lang="en-US" altLang="ko-KR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07" y="3326823"/>
                <a:ext cx="7840495" cy="409856"/>
              </a:xfrm>
              <a:prstGeom prst="rect">
                <a:avLst/>
              </a:prstGeom>
              <a:blipFill>
                <a:blip r:embed="rId3"/>
                <a:stretch>
                  <a:fillRect l="-622" t="-100000" b="-1671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771107" y="4845936"/>
                <a:ext cx="7840495" cy="394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Negative log likelihood</a:t>
                </a:r>
                <a:r>
                  <a:rPr lang="en-US" altLang="ko-KR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07" y="4845936"/>
                <a:ext cx="7840495" cy="394210"/>
              </a:xfrm>
              <a:prstGeom prst="rect">
                <a:avLst/>
              </a:prstGeom>
              <a:blipFill>
                <a:blip r:embed="rId4"/>
                <a:stretch>
                  <a:fillRect l="-622" t="-103077" b="-17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35781" y="2441931"/>
            <a:ext cx="7064943" cy="656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1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likelihood value is often extremely small for given parameters and data. It is commonly treated as log value for computational convenience. 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35780" y="3902084"/>
            <a:ext cx="7064943" cy="656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Since log </a:t>
            </a:r>
            <a:r>
              <a:rPr lang="en-US" altLang="ko-KR" sz="1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likelihood always takes negative value, </a:t>
            </a:r>
            <a:r>
              <a:rPr lang="en-US" altLang="ko-KR" sz="1600" u="sng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negative</a:t>
            </a:r>
            <a:r>
              <a:rPr lang="en-US" altLang="ko-K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u="sng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altLang="ko-KR" sz="1600" u="sng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likelihood</a:t>
            </a:r>
            <a:r>
              <a:rPr lang="en-US" altLang="ko-KR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 commonly used. 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2229" y="4740443"/>
            <a:ext cx="7840495" cy="635268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4690"/>
          </a:xfrm>
        </p:spPr>
        <p:txBody>
          <a:bodyPr/>
          <a:lstStyle/>
          <a:p>
            <a:pPr algn="ctr"/>
            <a:r>
              <a:rPr lang="en-US" altLang="ko-KR" dirty="0"/>
              <a:t>MLE – Catalytic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74"/>
          <a:stretch/>
        </p:blipFill>
        <p:spPr>
          <a:xfrm>
            <a:off x="1825191" y="1596778"/>
            <a:ext cx="2125712" cy="19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1"/>
          <a:stretch/>
        </p:blipFill>
        <p:spPr>
          <a:xfrm>
            <a:off x="1825191" y="3960795"/>
            <a:ext cx="2125712" cy="198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6" r="33716"/>
          <a:stretch/>
        </p:blipFill>
        <p:spPr>
          <a:xfrm>
            <a:off x="4973236" y="1591864"/>
            <a:ext cx="2128352" cy="198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380581" y="3900224"/>
            <a:ext cx="3006809" cy="2241707"/>
            <a:chOff x="392992" y="1925030"/>
            <a:chExt cx="3749912" cy="2250736"/>
          </a:xfrm>
        </p:grpSpPr>
        <p:sp>
          <p:nvSpPr>
            <p:cNvPr id="12" name="object 8"/>
            <p:cNvSpPr/>
            <p:nvPr/>
          </p:nvSpPr>
          <p:spPr>
            <a:xfrm>
              <a:off x="887931" y="2098012"/>
              <a:ext cx="0" cy="1698676"/>
            </a:xfrm>
            <a:custGeom>
              <a:avLst/>
              <a:gdLst/>
              <a:ahLst/>
              <a:cxnLst/>
              <a:rect l="l" t="t" r="r" b="b"/>
              <a:pathLst>
                <a:path h="638810">
                  <a:moveTo>
                    <a:pt x="0" y="6383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9"/>
            <p:cNvSpPr/>
            <p:nvPr/>
          </p:nvSpPr>
          <p:spPr>
            <a:xfrm>
              <a:off x="856606" y="3795430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0"/>
            <p:cNvSpPr/>
            <p:nvPr/>
          </p:nvSpPr>
          <p:spPr>
            <a:xfrm>
              <a:off x="856606" y="3622922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1"/>
            <p:cNvSpPr/>
            <p:nvPr/>
          </p:nvSpPr>
          <p:spPr>
            <a:xfrm>
              <a:off x="856606" y="3457317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2"/>
            <p:cNvSpPr/>
            <p:nvPr/>
          </p:nvSpPr>
          <p:spPr>
            <a:xfrm>
              <a:off x="856606" y="3284811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3"/>
            <p:cNvSpPr/>
            <p:nvPr/>
          </p:nvSpPr>
          <p:spPr>
            <a:xfrm>
              <a:off x="856606" y="3119249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4"/>
            <p:cNvSpPr/>
            <p:nvPr/>
          </p:nvSpPr>
          <p:spPr>
            <a:xfrm>
              <a:off x="856606" y="2946743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5"/>
            <p:cNvSpPr/>
            <p:nvPr/>
          </p:nvSpPr>
          <p:spPr>
            <a:xfrm>
              <a:off x="856606" y="2774238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16"/>
            <p:cNvSpPr/>
            <p:nvPr/>
          </p:nvSpPr>
          <p:spPr>
            <a:xfrm>
              <a:off x="856606" y="2608630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17"/>
            <p:cNvSpPr/>
            <p:nvPr/>
          </p:nvSpPr>
          <p:spPr>
            <a:xfrm>
              <a:off x="856606" y="2436125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18"/>
            <p:cNvSpPr/>
            <p:nvPr/>
          </p:nvSpPr>
          <p:spPr>
            <a:xfrm>
              <a:off x="856606" y="2263620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19"/>
            <p:cNvSpPr/>
            <p:nvPr/>
          </p:nvSpPr>
          <p:spPr>
            <a:xfrm>
              <a:off x="856606" y="2098012"/>
              <a:ext cx="31974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0"/>
            <p:cNvSpPr/>
            <p:nvPr/>
          </p:nvSpPr>
          <p:spPr>
            <a:xfrm>
              <a:off x="887931" y="3795429"/>
              <a:ext cx="3128515" cy="41045"/>
            </a:xfrm>
            <a:custGeom>
              <a:avLst/>
              <a:gdLst/>
              <a:ahLst/>
              <a:cxnLst/>
              <a:rect l="l" t="t" r="r" b="b"/>
              <a:pathLst>
                <a:path w="1156335">
                  <a:moveTo>
                    <a:pt x="0" y="0"/>
                  </a:moveTo>
                  <a:lnTo>
                    <a:pt x="115615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1"/>
            <p:cNvSpPr/>
            <p:nvPr/>
          </p:nvSpPr>
          <p:spPr>
            <a:xfrm>
              <a:off x="887931" y="3795430"/>
              <a:ext cx="0" cy="2870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0"/>
                  </a:moveTo>
                  <a:lnTo>
                    <a:pt x="0" y="10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2"/>
            <p:cNvSpPr/>
            <p:nvPr/>
          </p:nvSpPr>
          <p:spPr>
            <a:xfrm>
              <a:off x="1537844" y="3795430"/>
              <a:ext cx="0" cy="2870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0"/>
                  </a:moveTo>
                  <a:lnTo>
                    <a:pt x="0" y="10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3"/>
            <p:cNvSpPr/>
            <p:nvPr/>
          </p:nvSpPr>
          <p:spPr>
            <a:xfrm>
              <a:off x="2180087" y="3795430"/>
              <a:ext cx="0" cy="2870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0"/>
                  </a:moveTo>
                  <a:lnTo>
                    <a:pt x="0" y="10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4"/>
            <p:cNvSpPr/>
            <p:nvPr/>
          </p:nvSpPr>
          <p:spPr>
            <a:xfrm>
              <a:off x="2830053" y="3795430"/>
              <a:ext cx="0" cy="2870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0"/>
                  </a:moveTo>
                  <a:lnTo>
                    <a:pt x="0" y="10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5"/>
            <p:cNvSpPr/>
            <p:nvPr/>
          </p:nvSpPr>
          <p:spPr>
            <a:xfrm>
              <a:off x="3480019" y="3795430"/>
              <a:ext cx="0" cy="2870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0"/>
                  </a:moveTo>
                  <a:lnTo>
                    <a:pt x="0" y="10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27"/>
            <p:cNvSpPr/>
            <p:nvPr/>
          </p:nvSpPr>
          <p:spPr>
            <a:xfrm>
              <a:off x="891845" y="2108316"/>
              <a:ext cx="2811967" cy="1691922"/>
            </a:xfrm>
            <a:custGeom>
              <a:avLst/>
              <a:gdLst/>
              <a:ahLst/>
              <a:cxnLst/>
              <a:rect l="l" t="t" r="r" b="b"/>
              <a:pathLst>
                <a:path w="1005204" h="636269">
                  <a:moveTo>
                    <a:pt x="0" y="635758"/>
                  </a:moveTo>
                  <a:lnTo>
                    <a:pt x="33592" y="531961"/>
                  </a:lnTo>
                  <a:lnTo>
                    <a:pt x="55987" y="474872"/>
                  </a:lnTo>
                  <a:lnTo>
                    <a:pt x="81181" y="420379"/>
                  </a:lnTo>
                  <a:lnTo>
                    <a:pt x="103576" y="373670"/>
                  </a:lnTo>
                  <a:lnTo>
                    <a:pt x="125970" y="332151"/>
                  </a:lnTo>
                  <a:lnTo>
                    <a:pt x="148365" y="295822"/>
                  </a:lnTo>
                  <a:lnTo>
                    <a:pt x="173559" y="264683"/>
                  </a:lnTo>
                  <a:lnTo>
                    <a:pt x="195954" y="233544"/>
                  </a:lnTo>
                  <a:lnTo>
                    <a:pt x="240744" y="184240"/>
                  </a:lnTo>
                  <a:lnTo>
                    <a:pt x="288333" y="145316"/>
                  </a:lnTo>
                  <a:lnTo>
                    <a:pt x="310728" y="129746"/>
                  </a:lnTo>
                  <a:lnTo>
                    <a:pt x="333123" y="114177"/>
                  </a:lnTo>
                  <a:lnTo>
                    <a:pt x="358317" y="101202"/>
                  </a:lnTo>
                  <a:lnTo>
                    <a:pt x="380712" y="90822"/>
                  </a:lnTo>
                  <a:lnTo>
                    <a:pt x="403106" y="80442"/>
                  </a:lnTo>
                  <a:lnTo>
                    <a:pt x="425501" y="70063"/>
                  </a:lnTo>
                  <a:lnTo>
                    <a:pt x="450695" y="62278"/>
                  </a:lnTo>
                  <a:lnTo>
                    <a:pt x="473090" y="54493"/>
                  </a:lnTo>
                  <a:lnTo>
                    <a:pt x="495485" y="49303"/>
                  </a:lnTo>
                  <a:lnTo>
                    <a:pt x="520679" y="41518"/>
                  </a:lnTo>
                  <a:lnTo>
                    <a:pt x="543074" y="36329"/>
                  </a:lnTo>
                  <a:lnTo>
                    <a:pt x="565469" y="33734"/>
                  </a:lnTo>
                  <a:lnTo>
                    <a:pt x="587864" y="28544"/>
                  </a:lnTo>
                  <a:lnTo>
                    <a:pt x="613058" y="25949"/>
                  </a:lnTo>
                  <a:lnTo>
                    <a:pt x="635453" y="20759"/>
                  </a:lnTo>
                  <a:lnTo>
                    <a:pt x="657848" y="18164"/>
                  </a:lnTo>
                  <a:lnTo>
                    <a:pt x="680242" y="15569"/>
                  </a:lnTo>
                  <a:lnTo>
                    <a:pt x="705437" y="12974"/>
                  </a:lnTo>
                  <a:lnTo>
                    <a:pt x="727831" y="12974"/>
                  </a:lnTo>
                  <a:lnTo>
                    <a:pt x="750226" y="10379"/>
                  </a:lnTo>
                  <a:lnTo>
                    <a:pt x="772621" y="7784"/>
                  </a:lnTo>
                  <a:lnTo>
                    <a:pt x="797815" y="7784"/>
                  </a:lnTo>
                  <a:lnTo>
                    <a:pt x="820210" y="5189"/>
                  </a:lnTo>
                  <a:lnTo>
                    <a:pt x="842605" y="5189"/>
                  </a:lnTo>
                  <a:lnTo>
                    <a:pt x="865000" y="2594"/>
                  </a:lnTo>
                  <a:lnTo>
                    <a:pt x="890194" y="2594"/>
                  </a:lnTo>
                  <a:lnTo>
                    <a:pt x="912589" y="2594"/>
                  </a:lnTo>
                  <a:lnTo>
                    <a:pt x="934984" y="0"/>
                  </a:lnTo>
                  <a:lnTo>
                    <a:pt x="957378" y="0"/>
                  </a:lnTo>
                  <a:lnTo>
                    <a:pt x="982573" y="0"/>
                  </a:lnTo>
                  <a:lnTo>
                    <a:pt x="1004967" y="0"/>
                  </a:lnTo>
                </a:path>
              </a:pathLst>
            </a:custGeom>
            <a:ln w="530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28"/>
            <p:cNvSpPr/>
            <p:nvPr/>
          </p:nvSpPr>
          <p:spPr>
            <a:xfrm>
              <a:off x="895761" y="351482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49"/>
                  </a:lnTo>
                  <a:lnTo>
                    <a:pt x="9334" y="17296"/>
                  </a:lnTo>
                  <a:lnTo>
                    <a:pt x="18669" y="864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29"/>
            <p:cNvSpPr/>
            <p:nvPr/>
          </p:nvSpPr>
          <p:spPr>
            <a:xfrm>
              <a:off x="895761" y="351482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96"/>
                  </a:moveTo>
                  <a:lnTo>
                    <a:pt x="0" y="8649"/>
                  </a:lnTo>
                  <a:lnTo>
                    <a:pt x="9334" y="0"/>
                  </a:lnTo>
                  <a:lnTo>
                    <a:pt x="18669" y="8649"/>
                  </a:lnTo>
                  <a:lnTo>
                    <a:pt x="9334" y="17296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0"/>
            <p:cNvSpPr/>
            <p:nvPr/>
          </p:nvSpPr>
          <p:spPr>
            <a:xfrm>
              <a:off x="960477" y="342132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46"/>
                  </a:lnTo>
                  <a:lnTo>
                    <a:pt x="9334" y="17292"/>
                  </a:lnTo>
                  <a:lnTo>
                    <a:pt x="18669" y="8646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1"/>
            <p:cNvSpPr/>
            <p:nvPr/>
          </p:nvSpPr>
          <p:spPr>
            <a:xfrm>
              <a:off x="960477" y="342132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92"/>
                  </a:moveTo>
                  <a:lnTo>
                    <a:pt x="0" y="8646"/>
                  </a:lnTo>
                  <a:lnTo>
                    <a:pt x="9334" y="0"/>
                  </a:lnTo>
                  <a:lnTo>
                    <a:pt x="18669" y="8646"/>
                  </a:lnTo>
                  <a:lnTo>
                    <a:pt x="9334" y="17292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2"/>
            <p:cNvSpPr/>
            <p:nvPr/>
          </p:nvSpPr>
          <p:spPr>
            <a:xfrm>
              <a:off x="1025181" y="342658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49"/>
                  </a:lnTo>
                  <a:lnTo>
                    <a:pt x="9334" y="17296"/>
                  </a:lnTo>
                  <a:lnTo>
                    <a:pt x="18669" y="864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3"/>
            <p:cNvSpPr/>
            <p:nvPr/>
          </p:nvSpPr>
          <p:spPr>
            <a:xfrm>
              <a:off x="1025181" y="342658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96"/>
                  </a:moveTo>
                  <a:lnTo>
                    <a:pt x="0" y="8649"/>
                  </a:lnTo>
                  <a:lnTo>
                    <a:pt x="9334" y="0"/>
                  </a:lnTo>
                  <a:lnTo>
                    <a:pt x="18669" y="8649"/>
                  </a:lnTo>
                  <a:lnTo>
                    <a:pt x="9334" y="17296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4"/>
            <p:cNvSpPr/>
            <p:nvPr/>
          </p:nvSpPr>
          <p:spPr>
            <a:xfrm>
              <a:off x="1089896" y="325790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46"/>
                  </a:lnTo>
                  <a:lnTo>
                    <a:pt x="9334" y="17292"/>
                  </a:lnTo>
                  <a:lnTo>
                    <a:pt x="18669" y="8646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5"/>
            <p:cNvSpPr/>
            <p:nvPr/>
          </p:nvSpPr>
          <p:spPr>
            <a:xfrm>
              <a:off x="1089896" y="325790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92"/>
                  </a:moveTo>
                  <a:lnTo>
                    <a:pt x="0" y="8646"/>
                  </a:lnTo>
                  <a:lnTo>
                    <a:pt x="9334" y="0"/>
                  </a:lnTo>
                  <a:lnTo>
                    <a:pt x="18669" y="8646"/>
                  </a:lnTo>
                  <a:lnTo>
                    <a:pt x="9334" y="17292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6"/>
            <p:cNvSpPr/>
            <p:nvPr/>
          </p:nvSpPr>
          <p:spPr>
            <a:xfrm>
              <a:off x="1154611" y="303313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49"/>
                  </a:lnTo>
                  <a:lnTo>
                    <a:pt x="9334" y="17299"/>
                  </a:lnTo>
                  <a:lnTo>
                    <a:pt x="18669" y="864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37"/>
            <p:cNvSpPr/>
            <p:nvPr/>
          </p:nvSpPr>
          <p:spPr>
            <a:xfrm>
              <a:off x="1154611" y="303313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99"/>
                  </a:moveTo>
                  <a:lnTo>
                    <a:pt x="0" y="8649"/>
                  </a:lnTo>
                  <a:lnTo>
                    <a:pt x="9334" y="0"/>
                  </a:lnTo>
                  <a:lnTo>
                    <a:pt x="18669" y="8649"/>
                  </a:lnTo>
                  <a:lnTo>
                    <a:pt x="9334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38"/>
            <p:cNvSpPr/>
            <p:nvPr/>
          </p:nvSpPr>
          <p:spPr>
            <a:xfrm>
              <a:off x="1219315" y="286384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49"/>
                  </a:lnTo>
                  <a:lnTo>
                    <a:pt x="9334" y="17299"/>
                  </a:lnTo>
                  <a:lnTo>
                    <a:pt x="18669" y="864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39"/>
            <p:cNvSpPr/>
            <p:nvPr/>
          </p:nvSpPr>
          <p:spPr>
            <a:xfrm>
              <a:off x="1219315" y="286384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99"/>
                  </a:moveTo>
                  <a:lnTo>
                    <a:pt x="0" y="8649"/>
                  </a:lnTo>
                  <a:lnTo>
                    <a:pt x="9334" y="0"/>
                  </a:lnTo>
                  <a:lnTo>
                    <a:pt x="18669" y="8649"/>
                  </a:lnTo>
                  <a:lnTo>
                    <a:pt x="9334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0"/>
            <p:cNvSpPr/>
            <p:nvPr/>
          </p:nvSpPr>
          <p:spPr>
            <a:xfrm>
              <a:off x="1284030" y="283762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49"/>
                  </a:lnTo>
                  <a:lnTo>
                    <a:pt x="9334" y="17264"/>
                  </a:lnTo>
                  <a:lnTo>
                    <a:pt x="18669" y="864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1"/>
            <p:cNvSpPr/>
            <p:nvPr/>
          </p:nvSpPr>
          <p:spPr>
            <a:xfrm>
              <a:off x="1284030" y="283762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64"/>
                  </a:moveTo>
                  <a:lnTo>
                    <a:pt x="0" y="8649"/>
                  </a:lnTo>
                  <a:lnTo>
                    <a:pt x="9334" y="0"/>
                  </a:lnTo>
                  <a:lnTo>
                    <a:pt x="18669" y="8649"/>
                  </a:lnTo>
                  <a:lnTo>
                    <a:pt x="9334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2"/>
            <p:cNvSpPr/>
            <p:nvPr/>
          </p:nvSpPr>
          <p:spPr>
            <a:xfrm>
              <a:off x="1348734" y="2644973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49"/>
                  </a:lnTo>
                  <a:lnTo>
                    <a:pt x="9334" y="17299"/>
                  </a:lnTo>
                  <a:lnTo>
                    <a:pt x="18673" y="864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3"/>
            <p:cNvSpPr/>
            <p:nvPr/>
          </p:nvSpPr>
          <p:spPr>
            <a:xfrm>
              <a:off x="1348734" y="2644973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99"/>
                  </a:moveTo>
                  <a:lnTo>
                    <a:pt x="0" y="8649"/>
                  </a:lnTo>
                  <a:lnTo>
                    <a:pt x="9334" y="0"/>
                  </a:lnTo>
                  <a:lnTo>
                    <a:pt x="18673" y="8649"/>
                  </a:lnTo>
                  <a:lnTo>
                    <a:pt x="9334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4"/>
            <p:cNvSpPr/>
            <p:nvPr/>
          </p:nvSpPr>
          <p:spPr>
            <a:xfrm>
              <a:off x="1413449" y="2504943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0"/>
                  </a:moveTo>
                  <a:lnTo>
                    <a:pt x="0" y="8615"/>
                  </a:lnTo>
                  <a:lnTo>
                    <a:pt x="9334" y="17264"/>
                  </a:lnTo>
                  <a:lnTo>
                    <a:pt x="18669" y="8615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5"/>
            <p:cNvSpPr/>
            <p:nvPr/>
          </p:nvSpPr>
          <p:spPr>
            <a:xfrm>
              <a:off x="1413449" y="2504943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4" y="17264"/>
                  </a:moveTo>
                  <a:lnTo>
                    <a:pt x="0" y="8615"/>
                  </a:lnTo>
                  <a:lnTo>
                    <a:pt x="9334" y="0"/>
                  </a:lnTo>
                  <a:lnTo>
                    <a:pt x="18669" y="8615"/>
                  </a:lnTo>
                  <a:lnTo>
                    <a:pt x="9334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6"/>
            <p:cNvSpPr/>
            <p:nvPr/>
          </p:nvSpPr>
          <p:spPr>
            <a:xfrm>
              <a:off x="1478165" y="260173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16" y="0"/>
                  </a:moveTo>
                  <a:lnTo>
                    <a:pt x="0" y="8649"/>
                  </a:lnTo>
                  <a:lnTo>
                    <a:pt x="9316" y="17299"/>
                  </a:lnTo>
                  <a:lnTo>
                    <a:pt x="18684" y="8649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47"/>
            <p:cNvSpPr/>
            <p:nvPr/>
          </p:nvSpPr>
          <p:spPr>
            <a:xfrm>
              <a:off x="1478165" y="260173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16" y="17299"/>
                  </a:moveTo>
                  <a:lnTo>
                    <a:pt x="0" y="8649"/>
                  </a:lnTo>
                  <a:lnTo>
                    <a:pt x="9316" y="0"/>
                  </a:lnTo>
                  <a:lnTo>
                    <a:pt x="18684" y="8649"/>
                  </a:lnTo>
                  <a:lnTo>
                    <a:pt x="9316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48"/>
            <p:cNvSpPr/>
            <p:nvPr/>
          </p:nvSpPr>
          <p:spPr>
            <a:xfrm>
              <a:off x="1542857" y="249546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49"/>
            <p:cNvSpPr/>
            <p:nvPr/>
          </p:nvSpPr>
          <p:spPr>
            <a:xfrm>
              <a:off x="1542857" y="249546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0"/>
            <p:cNvSpPr/>
            <p:nvPr/>
          </p:nvSpPr>
          <p:spPr>
            <a:xfrm>
              <a:off x="1607592" y="236647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1"/>
            <p:cNvSpPr/>
            <p:nvPr/>
          </p:nvSpPr>
          <p:spPr>
            <a:xfrm>
              <a:off x="1607592" y="236647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2"/>
            <p:cNvSpPr/>
            <p:nvPr/>
          </p:nvSpPr>
          <p:spPr>
            <a:xfrm>
              <a:off x="1672330" y="244504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3"/>
            <p:cNvSpPr/>
            <p:nvPr/>
          </p:nvSpPr>
          <p:spPr>
            <a:xfrm>
              <a:off x="1672330" y="244504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4"/>
            <p:cNvSpPr/>
            <p:nvPr/>
          </p:nvSpPr>
          <p:spPr>
            <a:xfrm>
              <a:off x="1736961" y="231771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68" y="0"/>
                  </a:moveTo>
                  <a:lnTo>
                    <a:pt x="0" y="8649"/>
                  </a:lnTo>
                  <a:lnTo>
                    <a:pt x="9368" y="17299"/>
                  </a:lnTo>
                  <a:lnTo>
                    <a:pt x="18699" y="8649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5"/>
            <p:cNvSpPr/>
            <p:nvPr/>
          </p:nvSpPr>
          <p:spPr>
            <a:xfrm>
              <a:off x="1736961" y="231771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68" y="17299"/>
                  </a:moveTo>
                  <a:lnTo>
                    <a:pt x="0" y="8649"/>
                  </a:lnTo>
                  <a:lnTo>
                    <a:pt x="9368" y="0"/>
                  </a:lnTo>
                  <a:lnTo>
                    <a:pt x="18699" y="8649"/>
                  </a:lnTo>
                  <a:lnTo>
                    <a:pt x="9368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6"/>
            <p:cNvSpPr/>
            <p:nvPr/>
          </p:nvSpPr>
          <p:spPr>
            <a:xfrm>
              <a:off x="1801696" y="242563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57"/>
            <p:cNvSpPr/>
            <p:nvPr/>
          </p:nvSpPr>
          <p:spPr>
            <a:xfrm>
              <a:off x="1801696" y="242563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58"/>
            <p:cNvSpPr/>
            <p:nvPr/>
          </p:nvSpPr>
          <p:spPr>
            <a:xfrm>
              <a:off x="1866431" y="233418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59"/>
            <p:cNvSpPr/>
            <p:nvPr/>
          </p:nvSpPr>
          <p:spPr>
            <a:xfrm>
              <a:off x="1866431" y="233418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0"/>
            <p:cNvSpPr/>
            <p:nvPr/>
          </p:nvSpPr>
          <p:spPr>
            <a:xfrm>
              <a:off x="1931168" y="223831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1"/>
            <p:cNvSpPr/>
            <p:nvPr/>
          </p:nvSpPr>
          <p:spPr>
            <a:xfrm>
              <a:off x="1931168" y="223831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2"/>
            <p:cNvSpPr/>
            <p:nvPr/>
          </p:nvSpPr>
          <p:spPr>
            <a:xfrm>
              <a:off x="1995799" y="228560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68" y="0"/>
                  </a:moveTo>
                  <a:lnTo>
                    <a:pt x="0" y="8649"/>
                  </a:lnTo>
                  <a:lnTo>
                    <a:pt x="9368" y="17299"/>
                  </a:lnTo>
                  <a:lnTo>
                    <a:pt x="18699" y="8649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3"/>
            <p:cNvSpPr/>
            <p:nvPr/>
          </p:nvSpPr>
          <p:spPr>
            <a:xfrm>
              <a:off x="1995799" y="228560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68" y="17299"/>
                  </a:moveTo>
                  <a:lnTo>
                    <a:pt x="0" y="8649"/>
                  </a:lnTo>
                  <a:lnTo>
                    <a:pt x="9368" y="0"/>
                  </a:lnTo>
                  <a:lnTo>
                    <a:pt x="18699" y="8649"/>
                  </a:lnTo>
                  <a:lnTo>
                    <a:pt x="9368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4"/>
            <p:cNvSpPr/>
            <p:nvPr/>
          </p:nvSpPr>
          <p:spPr>
            <a:xfrm>
              <a:off x="2060534" y="228477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5"/>
            <p:cNvSpPr/>
            <p:nvPr/>
          </p:nvSpPr>
          <p:spPr>
            <a:xfrm>
              <a:off x="2060534" y="2284778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6"/>
            <p:cNvSpPr/>
            <p:nvPr/>
          </p:nvSpPr>
          <p:spPr>
            <a:xfrm>
              <a:off x="2125269" y="231642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67"/>
            <p:cNvSpPr/>
            <p:nvPr/>
          </p:nvSpPr>
          <p:spPr>
            <a:xfrm>
              <a:off x="2125269" y="231642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68"/>
            <p:cNvSpPr/>
            <p:nvPr/>
          </p:nvSpPr>
          <p:spPr>
            <a:xfrm>
              <a:off x="2190004" y="2236294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15"/>
                  </a:lnTo>
                  <a:lnTo>
                    <a:pt x="9331" y="17264"/>
                  </a:lnTo>
                  <a:lnTo>
                    <a:pt x="18662" y="8615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69"/>
            <p:cNvSpPr/>
            <p:nvPr/>
          </p:nvSpPr>
          <p:spPr>
            <a:xfrm>
              <a:off x="2190004" y="2236294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64"/>
                  </a:moveTo>
                  <a:lnTo>
                    <a:pt x="0" y="8615"/>
                  </a:lnTo>
                  <a:lnTo>
                    <a:pt x="9331" y="0"/>
                  </a:lnTo>
                  <a:lnTo>
                    <a:pt x="18662" y="8615"/>
                  </a:lnTo>
                  <a:lnTo>
                    <a:pt x="9331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0"/>
            <p:cNvSpPr/>
            <p:nvPr/>
          </p:nvSpPr>
          <p:spPr>
            <a:xfrm>
              <a:off x="2254741" y="2356543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1"/>
            <p:cNvSpPr/>
            <p:nvPr/>
          </p:nvSpPr>
          <p:spPr>
            <a:xfrm>
              <a:off x="2254741" y="2356543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2"/>
            <p:cNvSpPr/>
            <p:nvPr/>
          </p:nvSpPr>
          <p:spPr>
            <a:xfrm>
              <a:off x="2319373" y="218633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64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3"/>
            <p:cNvSpPr/>
            <p:nvPr/>
          </p:nvSpPr>
          <p:spPr>
            <a:xfrm>
              <a:off x="2319373" y="218633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64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4"/>
            <p:cNvSpPr/>
            <p:nvPr/>
          </p:nvSpPr>
          <p:spPr>
            <a:xfrm>
              <a:off x="2384107" y="219038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5"/>
            <p:cNvSpPr/>
            <p:nvPr/>
          </p:nvSpPr>
          <p:spPr>
            <a:xfrm>
              <a:off x="2384107" y="219038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6"/>
            <p:cNvSpPr/>
            <p:nvPr/>
          </p:nvSpPr>
          <p:spPr>
            <a:xfrm>
              <a:off x="2448842" y="214272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77"/>
            <p:cNvSpPr/>
            <p:nvPr/>
          </p:nvSpPr>
          <p:spPr>
            <a:xfrm>
              <a:off x="2448842" y="214272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78"/>
            <p:cNvSpPr/>
            <p:nvPr/>
          </p:nvSpPr>
          <p:spPr>
            <a:xfrm>
              <a:off x="2513580" y="220114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79"/>
            <p:cNvSpPr/>
            <p:nvPr/>
          </p:nvSpPr>
          <p:spPr>
            <a:xfrm>
              <a:off x="2513580" y="220114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0"/>
            <p:cNvSpPr/>
            <p:nvPr/>
          </p:nvSpPr>
          <p:spPr>
            <a:xfrm>
              <a:off x="2578211" y="222323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99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1"/>
            <p:cNvSpPr/>
            <p:nvPr/>
          </p:nvSpPr>
          <p:spPr>
            <a:xfrm>
              <a:off x="2578211" y="222323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99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2"/>
            <p:cNvSpPr/>
            <p:nvPr/>
          </p:nvSpPr>
          <p:spPr>
            <a:xfrm>
              <a:off x="2642946" y="215983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3"/>
            <p:cNvSpPr/>
            <p:nvPr/>
          </p:nvSpPr>
          <p:spPr>
            <a:xfrm>
              <a:off x="2642946" y="215983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4"/>
            <p:cNvSpPr/>
            <p:nvPr/>
          </p:nvSpPr>
          <p:spPr>
            <a:xfrm>
              <a:off x="2707681" y="224254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5"/>
            <p:cNvSpPr/>
            <p:nvPr/>
          </p:nvSpPr>
          <p:spPr>
            <a:xfrm>
              <a:off x="2707681" y="224254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object 86"/>
            <p:cNvSpPr/>
            <p:nvPr/>
          </p:nvSpPr>
          <p:spPr>
            <a:xfrm>
              <a:off x="2772418" y="222221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64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bject 87"/>
            <p:cNvSpPr/>
            <p:nvPr/>
          </p:nvSpPr>
          <p:spPr>
            <a:xfrm>
              <a:off x="2772418" y="2222217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64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88"/>
            <p:cNvSpPr/>
            <p:nvPr/>
          </p:nvSpPr>
          <p:spPr>
            <a:xfrm>
              <a:off x="2837049" y="2299223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99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bject 89"/>
            <p:cNvSpPr/>
            <p:nvPr/>
          </p:nvSpPr>
          <p:spPr>
            <a:xfrm>
              <a:off x="2837049" y="2299223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99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bject 90"/>
            <p:cNvSpPr/>
            <p:nvPr/>
          </p:nvSpPr>
          <p:spPr>
            <a:xfrm>
              <a:off x="2901784" y="2176674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64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91"/>
            <p:cNvSpPr/>
            <p:nvPr/>
          </p:nvSpPr>
          <p:spPr>
            <a:xfrm>
              <a:off x="2901784" y="2176674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64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bject 92"/>
            <p:cNvSpPr/>
            <p:nvPr/>
          </p:nvSpPr>
          <p:spPr>
            <a:xfrm>
              <a:off x="2966522" y="216223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3"/>
            <p:cNvSpPr/>
            <p:nvPr/>
          </p:nvSpPr>
          <p:spPr>
            <a:xfrm>
              <a:off x="2966522" y="216223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94"/>
            <p:cNvSpPr/>
            <p:nvPr/>
          </p:nvSpPr>
          <p:spPr>
            <a:xfrm>
              <a:off x="3031256" y="215330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bject 95"/>
            <p:cNvSpPr/>
            <p:nvPr/>
          </p:nvSpPr>
          <p:spPr>
            <a:xfrm>
              <a:off x="3031256" y="215330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96"/>
            <p:cNvSpPr/>
            <p:nvPr/>
          </p:nvSpPr>
          <p:spPr>
            <a:xfrm>
              <a:off x="3095888" y="224043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68" y="0"/>
                  </a:moveTo>
                  <a:lnTo>
                    <a:pt x="0" y="8649"/>
                  </a:lnTo>
                  <a:lnTo>
                    <a:pt x="9368" y="17299"/>
                  </a:lnTo>
                  <a:lnTo>
                    <a:pt x="18699" y="8649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97"/>
            <p:cNvSpPr/>
            <p:nvPr/>
          </p:nvSpPr>
          <p:spPr>
            <a:xfrm>
              <a:off x="3095888" y="224043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68" y="17299"/>
                  </a:moveTo>
                  <a:lnTo>
                    <a:pt x="0" y="8649"/>
                  </a:lnTo>
                  <a:lnTo>
                    <a:pt x="9368" y="0"/>
                  </a:lnTo>
                  <a:lnTo>
                    <a:pt x="18699" y="8649"/>
                  </a:lnTo>
                  <a:lnTo>
                    <a:pt x="9368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98"/>
            <p:cNvSpPr/>
            <p:nvPr/>
          </p:nvSpPr>
          <p:spPr>
            <a:xfrm>
              <a:off x="3160623" y="211512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99"/>
            <p:cNvSpPr/>
            <p:nvPr/>
          </p:nvSpPr>
          <p:spPr>
            <a:xfrm>
              <a:off x="3160623" y="2115126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bject 100"/>
            <p:cNvSpPr/>
            <p:nvPr/>
          </p:nvSpPr>
          <p:spPr>
            <a:xfrm>
              <a:off x="3225357" y="215753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bject 101"/>
            <p:cNvSpPr/>
            <p:nvPr/>
          </p:nvSpPr>
          <p:spPr>
            <a:xfrm>
              <a:off x="3225357" y="215753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bject 102"/>
            <p:cNvSpPr/>
            <p:nvPr/>
          </p:nvSpPr>
          <p:spPr>
            <a:xfrm>
              <a:off x="3290095" y="2236294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15"/>
                  </a:lnTo>
                  <a:lnTo>
                    <a:pt x="9331" y="17264"/>
                  </a:lnTo>
                  <a:lnTo>
                    <a:pt x="18662" y="8615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3"/>
            <p:cNvSpPr/>
            <p:nvPr/>
          </p:nvSpPr>
          <p:spPr>
            <a:xfrm>
              <a:off x="3290095" y="2236294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64"/>
                  </a:moveTo>
                  <a:lnTo>
                    <a:pt x="0" y="8615"/>
                  </a:lnTo>
                  <a:lnTo>
                    <a:pt x="9331" y="0"/>
                  </a:lnTo>
                  <a:lnTo>
                    <a:pt x="18662" y="8615"/>
                  </a:lnTo>
                  <a:lnTo>
                    <a:pt x="9331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4"/>
            <p:cNvSpPr/>
            <p:nvPr/>
          </p:nvSpPr>
          <p:spPr>
            <a:xfrm>
              <a:off x="3354726" y="2183761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68" y="0"/>
                  </a:moveTo>
                  <a:lnTo>
                    <a:pt x="0" y="8649"/>
                  </a:lnTo>
                  <a:lnTo>
                    <a:pt x="9368" y="17264"/>
                  </a:lnTo>
                  <a:lnTo>
                    <a:pt x="18699" y="8649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object 105"/>
            <p:cNvSpPr/>
            <p:nvPr/>
          </p:nvSpPr>
          <p:spPr>
            <a:xfrm>
              <a:off x="3354726" y="2183761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68" y="17264"/>
                  </a:moveTo>
                  <a:lnTo>
                    <a:pt x="0" y="8649"/>
                  </a:lnTo>
                  <a:lnTo>
                    <a:pt x="9368" y="0"/>
                  </a:lnTo>
                  <a:lnTo>
                    <a:pt x="18699" y="8649"/>
                  </a:lnTo>
                  <a:lnTo>
                    <a:pt x="9368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106"/>
            <p:cNvSpPr/>
            <p:nvPr/>
          </p:nvSpPr>
          <p:spPr>
            <a:xfrm>
              <a:off x="3419461" y="2133341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object 107"/>
            <p:cNvSpPr/>
            <p:nvPr/>
          </p:nvSpPr>
          <p:spPr>
            <a:xfrm>
              <a:off x="3419461" y="2133341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08"/>
            <p:cNvSpPr/>
            <p:nvPr/>
          </p:nvSpPr>
          <p:spPr>
            <a:xfrm>
              <a:off x="3484196" y="207041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15"/>
                  </a:lnTo>
                  <a:lnTo>
                    <a:pt x="9331" y="17264"/>
                  </a:lnTo>
                  <a:lnTo>
                    <a:pt x="18662" y="8615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109"/>
            <p:cNvSpPr/>
            <p:nvPr/>
          </p:nvSpPr>
          <p:spPr>
            <a:xfrm>
              <a:off x="3484196" y="207041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64"/>
                  </a:moveTo>
                  <a:lnTo>
                    <a:pt x="0" y="8615"/>
                  </a:lnTo>
                  <a:lnTo>
                    <a:pt x="9331" y="0"/>
                  </a:lnTo>
                  <a:lnTo>
                    <a:pt x="18662" y="8615"/>
                  </a:lnTo>
                  <a:lnTo>
                    <a:pt x="9331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110"/>
            <p:cNvSpPr/>
            <p:nvPr/>
          </p:nvSpPr>
          <p:spPr>
            <a:xfrm>
              <a:off x="3548933" y="214769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64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111"/>
            <p:cNvSpPr/>
            <p:nvPr/>
          </p:nvSpPr>
          <p:spPr>
            <a:xfrm>
              <a:off x="3548933" y="2147695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64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112"/>
            <p:cNvSpPr/>
            <p:nvPr/>
          </p:nvSpPr>
          <p:spPr>
            <a:xfrm>
              <a:off x="3613668" y="215983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49"/>
                  </a:lnTo>
                  <a:lnTo>
                    <a:pt x="9331" y="17299"/>
                  </a:lnTo>
                  <a:lnTo>
                    <a:pt x="18662" y="8649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bject 113"/>
            <p:cNvSpPr/>
            <p:nvPr/>
          </p:nvSpPr>
          <p:spPr>
            <a:xfrm>
              <a:off x="3613668" y="2159839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99"/>
                  </a:moveTo>
                  <a:lnTo>
                    <a:pt x="0" y="8649"/>
                  </a:lnTo>
                  <a:lnTo>
                    <a:pt x="9331" y="0"/>
                  </a:lnTo>
                  <a:lnTo>
                    <a:pt x="18662" y="8649"/>
                  </a:lnTo>
                  <a:lnTo>
                    <a:pt x="9331" y="17299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object 114"/>
            <p:cNvSpPr/>
            <p:nvPr/>
          </p:nvSpPr>
          <p:spPr>
            <a:xfrm>
              <a:off x="3678299" y="207041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0"/>
                  </a:moveTo>
                  <a:lnTo>
                    <a:pt x="0" y="8615"/>
                  </a:lnTo>
                  <a:lnTo>
                    <a:pt x="9331" y="17264"/>
                  </a:lnTo>
                  <a:lnTo>
                    <a:pt x="18699" y="8615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15"/>
            <p:cNvSpPr/>
            <p:nvPr/>
          </p:nvSpPr>
          <p:spPr>
            <a:xfrm>
              <a:off x="3678299" y="2070410"/>
              <a:ext cx="53291" cy="47279"/>
            </a:xfrm>
            <a:custGeom>
              <a:avLst/>
              <a:gdLst/>
              <a:ahLst/>
              <a:cxnLst/>
              <a:rect l="l" t="t" r="r" b="b"/>
              <a:pathLst>
                <a:path w="19050" h="17780">
                  <a:moveTo>
                    <a:pt x="9331" y="17264"/>
                  </a:moveTo>
                  <a:lnTo>
                    <a:pt x="0" y="8615"/>
                  </a:lnTo>
                  <a:lnTo>
                    <a:pt x="9331" y="0"/>
                  </a:lnTo>
                  <a:lnTo>
                    <a:pt x="18699" y="8615"/>
                  </a:lnTo>
                  <a:lnTo>
                    <a:pt x="9331" y="17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2571631" y="2815638"/>
              <a:ext cx="47962" cy="48968"/>
            </a:xfrm>
            <a:custGeom>
              <a:avLst/>
              <a:gdLst/>
              <a:ahLst/>
              <a:cxnLst/>
              <a:rect l="l" t="t" r="r" b="b"/>
              <a:pathLst>
                <a:path w="17145" h="18414">
                  <a:moveTo>
                    <a:pt x="8398" y="0"/>
                  </a:moveTo>
                  <a:lnTo>
                    <a:pt x="0" y="9064"/>
                  </a:lnTo>
                  <a:lnTo>
                    <a:pt x="8398" y="18164"/>
                  </a:lnTo>
                  <a:lnTo>
                    <a:pt x="16796" y="9064"/>
                  </a:lnTo>
                  <a:lnTo>
                    <a:pt x="839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2571631" y="2815638"/>
              <a:ext cx="47962" cy="48968"/>
            </a:xfrm>
            <a:custGeom>
              <a:avLst/>
              <a:gdLst/>
              <a:ahLst/>
              <a:cxnLst/>
              <a:rect l="l" t="t" r="r" b="b"/>
              <a:pathLst>
                <a:path w="17145" h="18414">
                  <a:moveTo>
                    <a:pt x="8398" y="18164"/>
                  </a:moveTo>
                  <a:lnTo>
                    <a:pt x="0" y="9064"/>
                  </a:lnTo>
                  <a:lnTo>
                    <a:pt x="8398" y="0"/>
                  </a:lnTo>
                  <a:lnTo>
                    <a:pt x="16796" y="9064"/>
                  </a:lnTo>
                  <a:lnTo>
                    <a:pt x="8398" y="181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object 121"/>
            <p:cNvSpPr txBox="1"/>
            <p:nvPr/>
          </p:nvSpPr>
          <p:spPr>
            <a:xfrm>
              <a:off x="2438506" y="2760437"/>
              <a:ext cx="1034246" cy="298182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horz" wrap="square" lIns="0" tIns="11430" rIns="0" bIns="0" rtlCol="0">
              <a:spAutoFit/>
            </a:bodyPr>
            <a:lstStyle/>
            <a:p>
              <a:pPr marL="83820" algn="ctr">
                <a:lnSpc>
                  <a:spcPct val="100000"/>
                </a:lnSpc>
                <a:spcBef>
                  <a:spcPts val="90"/>
                </a:spcBef>
              </a:pPr>
              <a:r>
                <a:rPr lang="en-US" sz="1000" spc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sz="1000" spc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Observed</a:t>
              </a:r>
              <a:endParaRPr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" algn="ctr">
                <a:lnSpc>
                  <a:spcPct val="100000"/>
                </a:lnSpc>
                <a:spcBef>
                  <a:spcPts val="145"/>
                </a:spcBef>
              </a:pPr>
              <a:r>
                <a:rPr sz="1000" u="sng" spc="7" baseline="33333" dirty="0">
                  <a:uFill>
                    <a:solidFill>
                      <a:srgbClr val="FF00FF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sz="1000" spc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P</a:t>
              </a:r>
              <a:r>
                <a:rPr sz="1000" spc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redicted</a:t>
              </a:r>
              <a:endParaRPr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object 123"/>
            <p:cNvSpPr txBox="1"/>
            <p:nvPr/>
          </p:nvSpPr>
          <p:spPr>
            <a:xfrm>
              <a:off x="392992" y="2320703"/>
              <a:ext cx="161891" cy="1241405"/>
            </a:xfrm>
            <a:prstGeom prst="rect">
              <a:avLst/>
            </a:prstGeom>
          </p:spPr>
          <p:txBody>
            <a:bodyPr vert="vert270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000" b="1" spc="0" dirty="0">
                  <a:latin typeface="Arial" panose="020B0604020202020204" pitchFamily="34" charset="0"/>
                  <a:cs typeface="Arial" panose="020B0604020202020204" pitchFamily="34" charset="0"/>
                </a:rPr>
                <a:t>Proportion</a:t>
              </a:r>
              <a:r>
                <a:rPr sz="1000" b="1" spc="-1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000" b="1" spc="0" dirty="0">
                  <a:latin typeface="Arial" panose="020B0604020202020204" pitchFamily="34" charset="0"/>
                  <a:cs typeface="Arial" panose="020B0604020202020204" pitchFamily="34" charset="0"/>
                </a:rPr>
                <a:t>positive</a:t>
              </a:r>
              <a:endParaRPr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object 124"/>
            <p:cNvSpPr txBox="1"/>
            <p:nvPr/>
          </p:nvSpPr>
          <p:spPr>
            <a:xfrm>
              <a:off x="849397" y="3874706"/>
              <a:ext cx="3293507" cy="30106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4"/>
                </a:spcBef>
                <a:tabLst>
                  <a:tab pos="231140" algn="l"/>
                  <a:tab pos="694690" algn="l"/>
                  <a:tab pos="926465" algn="l"/>
                </a:tabLst>
              </a:pPr>
              <a:r>
                <a:rPr lang="en-US" sz="1000" spc="1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	          </a:t>
              </a:r>
              <a:r>
                <a:rPr sz="1000" spc="1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sz="1000" spc="1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1000" spc="1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 </a:t>
              </a:r>
              <a:r>
                <a:rPr sz="1000" spc="1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sz="1000" spc="1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1000" spc="2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spc="2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</a:t>
              </a:r>
              <a:r>
                <a:rPr sz="1000" spc="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sz="1000" spc="1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1000" spc="1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 </a:t>
              </a:r>
              <a:r>
                <a:rPr sz="1000" spc="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1000" spc="15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</a:p>
            <a:p>
              <a:pPr algn="ctr">
                <a:lnSpc>
                  <a:spcPct val="100000"/>
                </a:lnSpc>
                <a:spcBef>
                  <a:spcPts val="114"/>
                </a:spcBef>
                <a:tabLst>
                  <a:tab pos="231140" algn="l"/>
                  <a:tab pos="694690" algn="l"/>
                  <a:tab pos="926465" algn="l"/>
                </a:tabLst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000" b="1" spc="1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r>
                <a:rPr lang="en-US" altLang="ko-KR" sz="1000" b="1" spc="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000" b="1" spc="5" dirty="0" err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altLang="ko-K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ko-KR" sz="1000" b="1" spc="5" dirty="0" err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ko-KR" sz="1000" b="1" spc="5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bject 116"/>
            <p:cNvSpPr txBox="1"/>
            <p:nvPr/>
          </p:nvSpPr>
          <p:spPr>
            <a:xfrm flipH="1">
              <a:off x="624842" y="1925030"/>
              <a:ext cx="268515" cy="1919756"/>
            </a:xfrm>
            <a:prstGeom prst="rect">
              <a:avLst/>
            </a:prstGeom>
          </p:spPr>
          <p:txBody>
            <a:bodyPr vert="horz" wrap="square" lIns="0" tIns="12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900" dirty="0">
                <a:latin typeface="Times New Roman"/>
                <a:cs typeface="Times New Roman"/>
              </a:endParaRPr>
            </a:p>
            <a:p>
              <a:pPr marL="29209">
                <a:lnSpc>
                  <a:spcPct val="100000"/>
                </a:lnSpc>
                <a:spcBef>
                  <a:spcPts val="5"/>
                </a:spcBef>
              </a:pPr>
              <a:r>
                <a:rPr sz="900" spc="15" dirty="0">
                  <a:latin typeface="Arial"/>
                  <a:cs typeface="Arial"/>
                </a:rPr>
                <a:t>1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9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8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7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6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5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4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3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2</a:t>
              </a:r>
              <a:endParaRPr sz="9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4"/>
                </a:spcBef>
              </a:pPr>
              <a:r>
                <a:rPr sz="900" spc="10" dirty="0">
                  <a:latin typeface="Arial"/>
                  <a:cs typeface="Arial"/>
                </a:rPr>
                <a:t>0.</a:t>
              </a:r>
              <a:r>
                <a:rPr sz="900" spc="15" dirty="0">
                  <a:latin typeface="Arial"/>
                  <a:cs typeface="Arial"/>
                </a:rPr>
                <a:t>1</a:t>
              </a:r>
              <a:endParaRPr sz="900" dirty="0">
                <a:latin typeface="Arial"/>
                <a:cs typeface="Arial"/>
              </a:endParaRPr>
            </a:p>
            <a:p>
              <a:pPr marL="29209">
                <a:lnSpc>
                  <a:spcPct val="100000"/>
                </a:lnSpc>
                <a:spcBef>
                  <a:spcPts val="204"/>
                </a:spcBef>
              </a:pPr>
              <a:r>
                <a:rPr sz="900" spc="15" dirty="0">
                  <a:latin typeface="Arial"/>
                  <a:cs typeface="Arial"/>
                </a:rPr>
                <a:t>0</a:t>
              </a:r>
              <a:endParaRPr sz="9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4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4690"/>
          </a:xfrm>
        </p:spPr>
        <p:txBody>
          <a:bodyPr/>
          <a:lstStyle/>
          <a:p>
            <a:pPr algn="ctr"/>
            <a:r>
              <a:rPr lang="en-US" altLang="ko-KR" dirty="0" smtClean="0"/>
              <a:t>MLE </a:t>
            </a:r>
            <a:r>
              <a:rPr lang="en-US" altLang="ko-KR" dirty="0" smtClean="0"/>
              <a:t>– SIR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55584" y="1480023"/>
                <a:ext cx="6679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Fit to SIR model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incidence data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 estimate transmission rate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84" y="1480023"/>
                <a:ext cx="6679008" cy="369332"/>
              </a:xfrm>
              <a:prstGeom prst="rect">
                <a:avLst/>
              </a:prstGeom>
              <a:blipFill>
                <a:blip r:embed="rId3"/>
                <a:stretch>
                  <a:fillRect l="-82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46172" y="4166540"/>
                <a:ext cx="4031647" cy="14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ko-KR" alt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72" y="4166540"/>
                <a:ext cx="4031647" cy="1422441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21"/>
          <p:cNvSpPr txBox="1"/>
          <p:nvPr/>
        </p:nvSpPr>
        <p:spPr>
          <a:xfrm>
            <a:off x="1611978" y="2162639"/>
            <a:ext cx="1455768" cy="619400"/>
          </a:xfrm>
          <a:prstGeom prst="rect">
            <a:avLst/>
          </a:prstGeom>
          <a:noFill/>
          <a:ln w="10670">
            <a:solidFill>
              <a:schemeClr val="tx1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Susceptible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5"/>
          <p:cNvSpPr txBox="1"/>
          <p:nvPr/>
        </p:nvSpPr>
        <p:spPr>
          <a:xfrm>
            <a:off x="3710048" y="2126915"/>
            <a:ext cx="1367771" cy="620683"/>
          </a:xfrm>
          <a:prstGeom prst="rect">
            <a:avLst/>
          </a:prstGeom>
          <a:noFill/>
          <a:ln w="7621">
            <a:solidFill>
              <a:schemeClr val="tx1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en-US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baseline="-208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Infectious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27"/>
          <p:cNvSpPr txBox="1"/>
          <p:nvPr/>
        </p:nvSpPr>
        <p:spPr>
          <a:xfrm>
            <a:off x="5688520" y="2126915"/>
            <a:ext cx="1293620" cy="620041"/>
          </a:xfrm>
          <a:prstGeom prst="rect">
            <a:avLst/>
          </a:prstGeom>
          <a:noFill/>
          <a:ln w="7621">
            <a:solidFill>
              <a:schemeClr val="tx1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4"/>
              </a:spcBef>
            </a:pP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Recovered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31"/>
          <p:cNvSpPr/>
          <p:nvPr/>
        </p:nvSpPr>
        <p:spPr>
          <a:xfrm>
            <a:off x="3111764" y="2393429"/>
            <a:ext cx="555210" cy="85579"/>
          </a:xfrm>
          <a:custGeom>
            <a:avLst/>
            <a:gdLst/>
            <a:ahLst/>
            <a:cxnLst/>
            <a:rect l="l" t="t" r="r" b="b"/>
            <a:pathLst>
              <a:path w="188595" h="35560">
                <a:moveTo>
                  <a:pt x="158241" y="0"/>
                </a:moveTo>
                <a:lnTo>
                  <a:pt x="155955" y="635"/>
                </a:lnTo>
                <a:lnTo>
                  <a:pt x="154812" y="2413"/>
                </a:lnTo>
                <a:lnTo>
                  <a:pt x="153796" y="4191"/>
                </a:lnTo>
                <a:lnTo>
                  <a:pt x="154431" y="6604"/>
                </a:lnTo>
                <a:lnTo>
                  <a:pt x="156209" y="7620"/>
                </a:lnTo>
                <a:lnTo>
                  <a:pt x="167028" y="13930"/>
                </a:lnTo>
                <a:lnTo>
                  <a:pt x="180975" y="13970"/>
                </a:lnTo>
                <a:lnTo>
                  <a:pt x="180975" y="21590"/>
                </a:lnTo>
                <a:lnTo>
                  <a:pt x="166760" y="21590"/>
                </a:lnTo>
                <a:lnTo>
                  <a:pt x="156209" y="27686"/>
                </a:lnTo>
                <a:lnTo>
                  <a:pt x="154304" y="28702"/>
                </a:lnTo>
                <a:lnTo>
                  <a:pt x="153796" y="31115"/>
                </a:lnTo>
                <a:lnTo>
                  <a:pt x="155828" y="34671"/>
                </a:lnTo>
                <a:lnTo>
                  <a:pt x="158241" y="35306"/>
                </a:lnTo>
                <a:lnTo>
                  <a:pt x="181996" y="21590"/>
                </a:lnTo>
                <a:lnTo>
                  <a:pt x="180975" y="21590"/>
                </a:lnTo>
                <a:lnTo>
                  <a:pt x="182065" y="21550"/>
                </a:lnTo>
                <a:lnTo>
                  <a:pt x="188594" y="17780"/>
                </a:lnTo>
                <a:lnTo>
                  <a:pt x="160019" y="1016"/>
                </a:lnTo>
                <a:lnTo>
                  <a:pt x="158241" y="0"/>
                </a:lnTo>
                <a:close/>
              </a:path>
              <a:path w="188595" h="35560">
                <a:moveTo>
                  <a:pt x="173491" y="17701"/>
                </a:moveTo>
                <a:lnTo>
                  <a:pt x="166829" y="21550"/>
                </a:lnTo>
                <a:lnTo>
                  <a:pt x="180975" y="21590"/>
                </a:lnTo>
                <a:lnTo>
                  <a:pt x="180975" y="20955"/>
                </a:lnTo>
                <a:lnTo>
                  <a:pt x="179069" y="20955"/>
                </a:lnTo>
                <a:lnTo>
                  <a:pt x="173491" y="17701"/>
                </a:lnTo>
                <a:close/>
              </a:path>
              <a:path w="188595" h="35560">
                <a:moveTo>
                  <a:pt x="0" y="13462"/>
                </a:moveTo>
                <a:lnTo>
                  <a:pt x="0" y="21082"/>
                </a:lnTo>
                <a:lnTo>
                  <a:pt x="166829" y="21550"/>
                </a:lnTo>
                <a:lnTo>
                  <a:pt x="173491" y="17701"/>
                </a:lnTo>
                <a:lnTo>
                  <a:pt x="167028" y="13930"/>
                </a:lnTo>
                <a:lnTo>
                  <a:pt x="0" y="13462"/>
                </a:lnTo>
                <a:close/>
              </a:path>
              <a:path w="188595" h="35560">
                <a:moveTo>
                  <a:pt x="179069" y="14478"/>
                </a:moveTo>
                <a:lnTo>
                  <a:pt x="173491" y="17701"/>
                </a:lnTo>
                <a:lnTo>
                  <a:pt x="179069" y="20955"/>
                </a:lnTo>
                <a:lnTo>
                  <a:pt x="179069" y="14478"/>
                </a:lnTo>
                <a:close/>
              </a:path>
              <a:path w="188595" h="35560">
                <a:moveTo>
                  <a:pt x="180975" y="14478"/>
                </a:moveTo>
                <a:lnTo>
                  <a:pt x="179069" y="14478"/>
                </a:lnTo>
                <a:lnTo>
                  <a:pt x="179069" y="20955"/>
                </a:lnTo>
                <a:lnTo>
                  <a:pt x="180975" y="20955"/>
                </a:lnTo>
                <a:lnTo>
                  <a:pt x="180975" y="14478"/>
                </a:lnTo>
                <a:close/>
              </a:path>
              <a:path w="188595" h="35560">
                <a:moveTo>
                  <a:pt x="167028" y="13930"/>
                </a:moveTo>
                <a:lnTo>
                  <a:pt x="173491" y="17701"/>
                </a:lnTo>
                <a:lnTo>
                  <a:pt x="179069" y="14478"/>
                </a:lnTo>
                <a:lnTo>
                  <a:pt x="180975" y="14478"/>
                </a:lnTo>
                <a:lnTo>
                  <a:pt x="180975" y="13970"/>
                </a:lnTo>
                <a:lnTo>
                  <a:pt x="167028" y="13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2"/>
          <p:cNvSpPr/>
          <p:nvPr/>
        </p:nvSpPr>
        <p:spPr>
          <a:xfrm>
            <a:off x="5105943" y="2393429"/>
            <a:ext cx="555210" cy="85579"/>
          </a:xfrm>
          <a:custGeom>
            <a:avLst/>
            <a:gdLst/>
            <a:ahLst/>
            <a:cxnLst/>
            <a:rect l="l" t="t" r="r" b="b"/>
            <a:pathLst>
              <a:path w="188595" h="35560">
                <a:moveTo>
                  <a:pt x="158242" y="0"/>
                </a:moveTo>
                <a:lnTo>
                  <a:pt x="155956" y="635"/>
                </a:lnTo>
                <a:lnTo>
                  <a:pt x="154812" y="2413"/>
                </a:lnTo>
                <a:lnTo>
                  <a:pt x="153797" y="4191"/>
                </a:lnTo>
                <a:lnTo>
                  <a:pt x="154432" y="6604"/>
                </a:lnTo>
                <a:lnTo>
                  <a:pt x="156210" y="7620"/>
                </a:lnTo>
                <a:lnTo>
                  <a:pt x="167028" y="13930"/>
                </a:lnTo>
                <a:lnTo>
                  <a:pt x="180975" y="13970"/>
                </a:lnTo>
                <a:lnTo>
                  <a:pt x="180975" y="21590"/>
                </a:lnTo>
                <a:lnTo>
                  <a:pt x="166760" y="21590"/>
                </a:lnTo>
                <a:lnTo>
                  <a:pt x="156210" y="27686"/>
                </a:lnTo>
                <a:lnTo>
                  <a:pt x="154305" y="28702"/>
                </a:lnTo>
                <a:lnTo>
                  <a:pt x="153797" y="31115"/>
                </a:lnTo>
                <a:lnTo>
                  <a:pt x="155828" y="34671"/>
                </a:lnTo>
                <a:lnTo>
                  <a:pt x="158242" y="35306"/>
                </a:lnTo>
                <a:lnTo>
                  <a:pt x="181996" y="21590"/>
                </a:lnTo>
                <a:lnTo>
                  <a:pt x="180975" y="21590"/>
                </a:lnTo>
                <a:lnTo>
                  <a:pt x="182065" y="21550"/>
                </a:lnTo>
                <a:lnTo>
                  <a:pt x="188595" y="17780"/>
                </a:lnTo>
                <a:lnTo>
                  <a:pt x="160020" y="1016"/>
                </a:lnTo>
                <a:lnTo>
                  <a:pt x="158242" y="0"/>
                </a:lnTo>
                <a:close/>
              </a:path>
              <a:path w="188595" h="35560">
                <a:moveTo>
                  <a:pt x="173491" y="17701"/>
                </a:moveTo>
                <a:lnTo>
                  <a:pt x="166829" y="21550"/>
                </a:lnTo>
                <a:lnTo>
                  <a:pt x="180975" y="21590"/>
                </a:lnTo>
                <a:lnTo>
                  <a:pt x="180975" y="20955"/>
                </a:lnTo>
                <a:lnTo>
                  <a:pt x="179070" y="20955"/>
                </a:lnTo>
                <a:lnTo>
                  <a:pt x="173491" y="17701"/>
                </a:lnTo>
                <a:close/>
              </a:path>
              <a:path w="188595" h="35560">
                <a:moveTo>
                  <a:pt x="0" y="13462"/>
                </a:moveTo>
                <a:lnTo>
                  <a:pt x="0" y="21082"/>
                </a:lnTo>
                <a:lnTo>
                  <a:pt x="166829" y="21550"/>
                </a:lnTo>
                <a:lnTo>
                  <a:pt x="173491" y="17701"/>
                </a:lnTo>
                <a:lnTo>
                  <a:pt x="167028" y="13930"/>
                </a:lnTo>
                <a:lnTo>
                  <a:pt x="0" y="13462"/>
                </a:lnTo>
                <a:close/>
              </a:path>
              <a:path w="188595" h="35560">
                <a:moveTo>
                  <a:pt x="179070" y="14478"/>
                </a:moveTo>
                <a:lnTo>
                  <a:pt x="173491" y="17701"/>
                </a:lnTo>
                <a:lnTo>
                  <a:pt x="179070" y="20955"/>
                </a:lnTo>
                <a:lnTo>
                  <a:pt x="179070" y="14478"/>
                </a:lnTo>
                <a:close/>
              </a:path>
              <a:path w="188595" h="35560">
                <a:moveTo>
                  <a:pt x="180975" y="14478"/>
                </a:moveTo>
                <a:lnTo>
                  <a:pt x="179070" y="14478"/>
                </a:lnTo>
                <a:lnTo>
                  <a:pt x="179070" y="20955"/>
                </a:lnTo>
                <a:lnTo>
                  <a:pt x="180975" y="20955"/>
                </a:lnTo>
                <a:lnTo>
                  <a:pt x="180975" y="14478"/>
                </a:lnTo>
                <a:close/>
              </a:path>
              <a:path w="188595" h="35560">
                <a:moveTo>
                  <a:pt x="167028" y="13930"/>
                </a:moveTo>
                <a:lnTo>
                  <a:pt x="173491" y="17701"/>
                </a:lnTo>
                <a:lnTo>
                  <a:pt x="179070" y="14478"/>
                </a:lnTo>
                <a:lnTo>
                  <a:pt x="180975" y="14478"/>
                </a:lnTo>
                <a:lnTo>
                  <a:pt x="180975" y="13970"/>
                </a:lnTo>
                <a:lnTo>
                  <a:pt x="167028" y="13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3154838" y="2024097"/>
                <a:ext cx="37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838" y="2024097"/>
                <a:ext cx="372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5172505" y="2032167"/>
                <a:ext cx="362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05" y="2032167"/>
                <a:ext cx="3628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/>
              <p:cNvSpPr/>
              <p:nvPr/>
            </p:nvSpPr>
            <p:spPr>
              <a:xfrm>
                <a:off x="760142" y="3151192"/>
                <a:ext cx="7402080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200" latinLnBrk="0">
                  <a:lnSpc>
                    <a:spcPct val="120000"/>
                  </a:lnSpc>
                  <a:defRPr/>
                </a:pPr>
                <a:r>
                  <a:rPr lang="it-IT" altLang="ko-KR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 </a:t>
                </a:r>
                <a:r>
                  <a:rPr lang="it-IT" altLang="ko-KR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it-IT" altLang="ko-KR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incidence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altLang="ko-KR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follows </a:t>
                </a:r>
                <a:r>
                  <a:rPr lang="it-IT" altLang="ko-KR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altLang="ko-KR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poisson distribution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𝑃𝑜𝑖𝑠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2" y="3151192"/>
                <a:ext cx="7402080" cy="424732"/>
              </a:xfrm>
              <a:prstGeom prst="rect">
                <a:avLst/>
              </a:prstGeom>
              <a:blipFill>
                <a:blip r:embed="rId7"/>
                <a:stretch>
                  <a:fillRect l="-741" t="-1429" b="-1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ject 64"/>
          <p:cNvSpPr/>
          <p:nvPr/>
        </p:nvSpPr>
        <p:spPr>
          <a:xfrm>
            <a:off x="5393043" y="3828135"/>
            <a:ext cx="2769179" cy="23396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0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4690"/>
          </a:xfrm>
        </p:spPr>
        <p:txBody>
          <a:bodyPr/>
          <a:lstStyle/>
          <a:p>
            <a:pPr algn="ctr"/>
            <a:r>
              <a:rPr lang="en-US" altLang="ko-KR" dirty="0" smtClean="0"/>
              <a:t>MLE - Uncertainty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9901" y="2391878"/>
            <a:ext cx="7844197" cy="150154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</a:rPr>
              <a:t>Likelihood function consists of estimation and </a:t>
            </a:r>
            <a:r>
              <a:rPr lang="en-US" altLang="ko-KR" sz="1800" dirty="0" err="1" smtClean="0">
                <a:solidFill>
                  <a:prstClr val="black"/>
                </a:solidFill>
              </a:rPr>
              <a:t>stochasticity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</a:rPr>
              <a:t>Stochastic model in the likelihood </a:t>
            </a:r>
            <a:r>
              <a:rPr lang="en-US" altLang="ko-KR" sz="1800" dirty="0">
                <a:solidFill>
                  <a:prstClr val="black"/>
                </a:solidFill>
              </a:rPr>
              <a:t>function </a:t>
            </a:r>
            <a:r>
              <a:rPr lang="en-US" altLang="ko-KR" sz="1800" dirty="0" smtClean="0">
                <a:solidFill>
                  <a:prstClr val="black"/>
                </a:solidFill>
              </a:rPr>
              <a:t>describes how uncertainty (variability) occurs in the system to be modelled.</a:t>
            </a:r>
          </a:p>
          <a:p>
            <a:pPr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</a:rPr>
              <a:t>Choice </a:t>
            </a:r>
            <a:r>
              <a:rPr lang="en-US" altLang="ko-KR" sz="1800" dirty="0">
                <a:solidFill>
                  <a:prstClr val="black"/>
                </a:solidFill>
              </a:rPr>
              <a:t>of </a:t>
            </a:r>
            <a:r>
              <a:rPr lang="en-US" altLang="ko-KR" sz="1800" dirty="0" smtClean="0">
                <a:solidFill>
                  <a:prstClr val="black"/>
                </a:solidFill>
              </a:rPr>
              <a:t>stochastic </a:t>
            </a:r>
            <a:r>
              <a:rPr lang="en-US" altLang="ko-KR" sz="1800" dirty="0">
                <a:solidFill>
                  <a:prstClr val="black"/>
                </a:solidFill>
              </a:rPr>
              <a:t>model </a:t>
            </a:r>
            <a:r>
              <a:rPr lang="en-US" altLang="ko-KR" sz="1800" dirty="0" smtClean="0">
                <a:solidFill>
                  <a:prstClr val="black"/>
                </a:solidFill>
              </a:rPr>
              <a:t>defines the origin of uncertainty in the system.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8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42451"/>
              </p:ext>
            </p:extLst>
          </p:nvPr>
        </p:nvGraphicFramePr>
        <p:xfrm>
          <a:off x="907979" y="4029570"/>
          <a:ext cx="724943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04652">
                  <a:extLst>
                    <a:ext uri="{9D8B030D-6E8A-4147-A177-3AD203B41FA5}">
                      <a16:colId xmlns:a16="http://schemas.microsoft.com/office/drawing/2014/main" val="2253888761"/>
                    </a:ext>
                  </a:extLst>
                </a:gridCol>
                <a:gridCol w="3344778">
                  <a:extLst>
                    <a:ext uri="{9D8B030D-6E8A-4147-A177-3AD203B41FA5}">
                      <a16:colId xmlns:a16="http://schemas.microsoft.com/office/drawing/2014/main" val="1395773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</a:t>
                      </a:r>
                      <a:endParaRPr lang="ko-KR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Stochastic model 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6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Proportional event, test result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 branch process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4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Rare event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Poisson, Negative binomial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5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Aggregation of multiple numerical event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Doubling process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Log-normal</a:t>
                      </a:r>
                      <a:endParaRPr lang="ko-KR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431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1153" y="1609397"/>
            <a:ext cx="7844197" cy="72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Why the binomial process is applied in the likelihood of the catalytic model example?</a:t>
            </a:r>
          </a:p>
        </p:txBody>
      </p:sp>
    </p:spTree>
    <p:extLst>
      <p:ext uri="{BB962C8B-B14F-4D97-AF65-F5344CB8AC3E}">
        <p14:creationId xmlns:p14="http://schemas.microsoft.com/office/powerpoint/2010/main" val="24708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4690"/>
          </a:xfrm>
        </p:spPr>
        <p:txBody>
          <a:bodyPr/>
          <a:lstStyle/>
          <a:p>
            <a:pPr algn="ctr"/>
            <a:r>
              <a:rPr lang="en-US" altLang="ko-KR" dirty="0" smtClean="0"/>
              <a:t>MLE - Uncertainty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74094" y="2081298"/>
                <a:ext cx="7844197" cy="86146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ko-KR" sz="1800" dirty="0">
                    <a:solidFill>
                      <a:prstClr val="black"/>
                    </a:solidFill>
                  </a:rPr>
                  <a:t>negative log likelihood when </a:t>
                </a:r>
                <a:r>
                  <a:rPr lang="en-US" altLang="ko-KR" sz="1800" dirty="0" smtClean="0">
                    <a:solidFill>
                      <a:prstClr val="black"/>
                    </a:solidFill>
                  </a:rPr>
                  <a:t>the value of parameter is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1800" dirty="0" smtClean="0">
                  <a:solidFill>
                    <a:prstClr val="black"/>
                  </a:solidFill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ko-KR" sz="1600" dirty="0"/>
                              <m:t>MLE</m:t>
                            </m:r>
                            <m:r>
                              <m:rPr>
                                <m:nor/>
                              </m:rPr>
                              <a:rPr lang="en-US" altLang="ko-KR" sz="1600" dirty="0"/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>
                    <a:solidFill>
                      <a:prstClr val="black"/>
                    </a:solidFill>
                  </a:rPr>
                  <a:t> negative log likelihood when</a:t>
                </a:r>
                <a:r>
                  <a:rPr lang="en-US" altLang="ko-KR" sz="18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ko-KR" sz="1800" dirty="0">
                    <a:solidFill>
                      <a:prstClr val="black"/>
                    </a:solidFill>
                  </a:rPr>
                  <a:t>takes </a:t>
                </a:r>
                <a:r>
                  <a:rPr lang="en-US" altLang="ko-KR" sz="1800" dirty="0" smtClean="0"/>
                  <a:t>MLE</a:t>
                </a:r>
                <a:endParaRPr lang="en-US" altLang="ko-KR" sz="18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4094" y="2081298"/>
                <a:ext cx="7844197" cy="861461"/>
              </a:xfrm>
              <a:blipFill>
                <a:blip r:embed="rId3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916597" y="1606826"/>
            <a:ext cx="7844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Confidence interval in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MLE using Chi-square distribution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113327" y="2966824"/>
                <a:ext cx="3400097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altLang="ko-KR" dirty="0"/>
                                    <m:t>MLE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dirty="0"/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327" y="2966824"/>
                <a:ext cx="3400097" cy="373179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895346" y="3467709"/>
                <a:ext cx="78441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has a Chi-square distribution with one degree of freedom for given data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46" y="3467709"/>
                <a:ext cx="7844197" cy="369332"/>
              </a:xfrm>
              <a:prstGeom prst="rect">
                <a:avLst/>
              </a:prstGeom>
              <a:blipFill>
                <a:blip r:embed="rId5"/>
                <a:stretch>
                  <a:fillRect l="-69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26969" r="22330"/>
          <a:stretch/>
        </p:blipFill>
        <p:spPr>
          <a:xfrm>
            <a:off x="4612372" y="4196616"/>
            <a:ext cx="1995370" cy="190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8" t="17484" r="28999" b="18179"/>
          <a:stretch/>
        </p:blipFill>
        <p:spPr>
          <a:xfrm>
            <a:off x="6622181" y="4196616"/>
            <a:ext cx="2006868" cy="190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F2001F-C597-4A27-B0E4-4FA901C5FE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0107" y="4196616"/>
            <a:ext cx="2687826" cy="1908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5" y="4523875"/>
            <a:ext cx="2150008" cy="1424585"/>
          </a:xfrm>
          <a:prstGeom prst="rect">
            <a:avLst/>
          </a:prstGeom>
        </p:spPr>
      </p:pic>
      <p:sp>
        <p:nvSpPr>
          <p:cNvPr id="22" name="화살표: 위쪽/아래쪽 28">
            <a:extLst>
              <a:ext uri="{FF2B5EF4-FFF2-40B4-BE49-F238E27FC236}">
                <a16:creationId xmlns:a16="http://schemas.microsoft.com/office/drawing/2014/main" id="{848C25DA-1261-473F-AA0C-1A38D366FB11}"/>
              </a:ext>
            </a:extLst>
          </p:cNvPr>
          <p:cNvSpPr/>
          <p:nvPr/>
        </p:nvSpPr>
        <p:spPr>
          <a:xfrm>
            <a:off x="2535172" y="5459100"/>
            <a:ext cx="45719" cy="2294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71497-8658-4186-A2A1-D04EB37FC97C}"/>
              </a:ext>
            </a:extLst>
          </p:cNvPr>
          <p:cNvSpPr txBox="1"/>
          <p:nvPr/>
        </p:nvSpPr>
        <p:spPr>
          <a:xfrm>
            <a:off x="2551159" y="5459100"/>
            <a:ext cx="469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1.92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100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4690"/>
          </a:xfrm>
        </p:spPr>
        <p:txBody>
          <a:bodyPr/>
          <a:lstStyle/>
          <a:p>
            <a:pPr algn="ctr"/>
            <a:r>
              <a:rPr lang="en-US" altLang="ko-KR" dirty="0" smtClean="0"/>
              <a:t>MLE - Uncertainty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16597" y="2143863"/>
                <a:ext cx="7345629" cy="86146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ko-KR" sz="1800" dirty="0" smtClean="0">
                    <a:solidFill>
                      <a:prstClr val="black"/>
                    </a:solidFill>
                  </a:rPr>
                  <a:t>When the model has two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solidFill>
                      <a:prstClr val="black"/>
                    </a:solidFill>
                  </a:rPr>
                  <a:t>) and only one of them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solidFill>
                      <a:prstClr val="black"/>
                    </a:solidFill>
                  </a:rPr>
                  <a:t>) is a target of interest, CI can be obtained using </a:t>
                </a:r>
                <a:r>
                  <a:rPr lang="en-US" altLang="ko-KR" sz="1800" dirty="0"/>
                  <a:t>profile </a:t>
                </a:r>
                <a:r>
                  <a:rPr lang="en-US" altLang="ko-KR" sz="1800" dirty="0" smtClean="0"/>
                  <a:t>likelihood:</a:t>
                </a:r>
                <a:endParaRPr lang="en-US" altLang="ko-KR" sz="1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6597" y="2143863"/>
                <a:ext cx="7345629" cy="861461"/>
              </a:xfrm>
              <a:blipFill>
                <a:blip r:embed="rId3"/>
                <a:stretch>
                  <a:fillRect l="-664" t="-709" r="-1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916597" y="1606826"/>
            <a:ext cx="7844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Confidence interval in MLE using profile likelihood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881771" y="3173029"/>
                <a:ext cx="7380457" cy="501041"/>
              </a:xfrm>
              <a:prstGeom prst="rect">
                <a:avLst/>
              </a:prstGeom>
              <a:noFill/>
              <a:ln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457200" latinLnBrk="0"/>
                <a:r>
                  <a:rPr kumimoji="0" lang="en-US" altLang="ko-KR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   Find </a:t>
                </a:r>
                <a:r>
                  <a:rPr kumimoji="0" lang="en-US" altLang="ko-KR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MLE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ko-KR" alt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kumimoji="0" lang="en-US" altLang="ko-KR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ko-KR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 is fixed as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kumimoji="0" lang="en-US" altLang="ko-KR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 and obtain the lowest </a:t>
                </a:r>
                <a:r>
                  <a:rPr kumimoji="0" lang="en-US" altLang="ko-KR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nLL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71" y="3173029"/>
                <a:ext cx="7380457" cy="501041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  <a:ln>
                <a:solidFill>
                  <a:srgbClr val="3333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881770" y="3951674"/>
                <a:ext cx="7380457" cy="501041"/>
              </a:xfrm>
              <a:prstGeom prst="rect">
                <a:avLst/>
              </a:prstGeom>
              <a:noFill/>
              <a:ln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457200" latinLnBrk="0"/>
                <a:r>
                  <a:rPr kumimoji="0" lang="en-US" altLang="ko-KR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   Repeat</a:t>
                </a:r>
                <a:r>
                  <a:rPr kumimoji="0" lang="en-US" altLang="ko-KR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kumimoji="0" lang="en-US" altLang="ko-KR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for enough values of</a:t>
                </a:r>
                <a:r>
                  <a:rPr kumimoji="0" lang="en-US" altLang="ko-KR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ko-KR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 to plot the</a:t>
                </a:r>
                <a:r>
                  <a:rPr kumimoji="0" lang="en-US" altLang="ko-KR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 graph of </a:t>
                </a:r>
                <a:r>
                  <a:rPr kumimoji="0" lang="en-US" altLang="ko-KR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nLL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70" y="3951674"/>
                <a:ext cx="7380457" cy="501041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  <a:ln>
                <a:solidFill>
                  <a:srgbClr val="3333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881769" y="4730319"/>
                <a:ext cx="7380457" cy="1150717"/>
              </a:xfrm>
              <a:prstGeom prst="rect">
                <a:avLst/>
              </a:prstGeom>
              <a:noFill/>
              <a:ln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457200" latinLnBrk="0"/>
                <a:r>
                  <a:rPr kumimoji="0" lang="en-US" altLang="ko-KR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   Determine the MLE</a:t>
                </a:r>
                <a:r>
                  <a:rPr kumimoji="0" lang="en-US" altLang="ko-KR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 and CI for</a:t>
                </a:r>
                <a:r>
                  <a:rPr kumimoji="0" lang="en-US" altLang="ko-KR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ko-KR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 using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the profile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likelihood</a:t>
                </a:r>
              </a:p>
              <a:p>
                <a:pPr marL="720000" lvl="0" indent="-285750" defTabSz="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Lowest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profile likelihood gives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MLE</a:t>
                </a:r>
                <a:endPara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  <a:p>
                <a:pPr marL="720000" lvl="0" indent="-285750" defTabSz="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Chi-square distribution with two degree of freedom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gives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CI</a:t>
                </a:r>
                <a:endParaRPr lang="ko-KR" altLang="en-US" dirty="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69" y="4730319"/>
                <a:ext cx="7380457" cy="11507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3333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5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4690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MLE - Uncertainty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6597" y="1606826"/>
            <a:ext cx="7844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Confidence interval in MLE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using Bootstrapping</a:t>
            </a:r>
          </a:p>
        </p:txBody>
      </p:sp>
    </p:spTree>
    <p:extLst>
      <p:ext uri="{BB962C8B-B14F-4D97-AF65-F5344CB8AC3E}">
        <p14:creationId xmlns:p14="http://schemas.microsoft.com/office/powerpoint/2010/main" val="15785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4838-8FFE-4147-8479-9ABB1882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028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rgbClr val="3333FF"/>
                </a:solidFill>
              </a:rPr>
              <a:t>Bayesian </a:t>
            </a:r>
            <a:r>
              <a:rPr lang="en-US" altLang="ko-KR" dirty="0" smtClean="0">
                <a:solidFill>
                  <a:srgbClr val="3333FF"/>
                </a:solidFill>
              </a:rPr>
              <a:t>inference</a:t>
            </a:r>
            <a:endParaRPr lang="en-US" sz="3200" dirty="0">
              <a:solidFill>
                <a:srgbClr val="3333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3485-773F-F24F-BB47-AAD6FC187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32" y="1840063"/>
            <a:ext cx="7495072" cy="8020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A medical </a:t>
            </a:r>
            <a:r>
              <a:rPr lang="en-US" sz="1800" dirty="0"/>
              <a:t>doctor </a:t>
            </a:r>
            <a:r>
              <a:rPr lang="en-US" sz="1800" dirty="0" smtClean="0"/>
              <a:t>examines </a:t>
            </a:r>
            <a:r>
              <a:rPr lang="en-US" sz="1800" dirty="0"/>
              <a:t>a </a:t>
            </a:r>
            <a:r>
              <a:rPr lang="en-US" sz="1800" dirty="0" smtClean="0"/>
              <a:t>patient and wants to find out if it is caused by Malaria by asking “What’s your problem/symptom?”			</a:t>
            </a:r>
            <a:endParaRPr 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74720"/>
              </p:ext>
            </p:extLst>
          </p:nvPr>
        </p:nvGraphicFramePr>
        <p:xfrm>
          <a:off x="742046" y="3472446"/>
          <a:ext cx="7483643" cy="219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6897">
                  <a:extLst>
                    <a:ext uri="{9D8B030D-6E8A-4147-A177-3AD203B41FA5}">
                      <a16:colId xmlns:a16="http://schemas.microsoft.com/office/drawing/2014/main" val="2044625991"/>
                    </a:ext>
                  </a:extLst>
                </a:gridCol>
                <a:gridCol w="3446746">
                  <a:extLst>
                    <a:ext uri="{9D8B030D-6E8A-4147-A177-3AD203B41FA5}">
                      <a16:colId xmlns:a16="http://schemas.microsoft.com/office/drawing/2014/main" val="188666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Cause of high fever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43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have high fever.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common cold… 70%?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Influenza… 20%?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Malaria… 5%?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86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have high fever</a:t>
                      </a:r>
                      <a:r>
                        <a:rPr lang="en-US" altLang="ko-KR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since I came back from South Africa.</a:t>
                      </a:r>
                      <a:endParaRPr lang="en-US" altLang="ko-KR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common cold… 50%?	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Influenza… 10%?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Malaria… 30%?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87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0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2727AB-2CE5-4C44-B36D-9DC39469D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6718" y="1830438"/>
                <a:ext cx="7317004" cy="155765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set </a:t>
                </a:r>
                <a:r>
                  <a:rPr lang="en-US" sz="2000" dirty="0"/>
                  <a:t>of parameters and unknown </a:t>
                </a:r>
                <a:r>
                  <a:rPr lang="en-US" sz="2000" dirty="0" smtClean="0"/>
                  <a:t>factors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000" dirty="0"/>
                  <a:t>: </a:t>
                </a:r>
                <a:r>
                  <a:rPr lang="en-US" altLang="ko-KR" sz="2000" dirty="0" smtClean="0"/>
                  <a:t>data</a:t>
                </a:r>
                <a:endParaRPr lang="en-US" sz="20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probability </a:t>
                </a:r>
                <a:r>
                  <a:rPr lang="en-US" sz="2000" dirty="0"/>
                  <a:t>distribution which generates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probability </a:t>
                </a:r>
                <a:r>
                  <a:rPr lang="en-US" sz="2000" dirty="0"/>
                  <a:t>which generates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under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2727AB-2CE5-4C44-B36D-9DC39469D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6718" y="1830438"/>
                <a:ext cx="7317004" cy="1557655"/>
              </a:xfrm>
              <a:blipFill>
                <a:blip r:embed="rId2"/>
                <a:stretch>
                  <a:fillRect l="-749"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4BDE4838-8FFE-4147-8479-9ABB188232F3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78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dirty="0"/>
              <a:t>Bayesian </a:t>
            </a:r>
            <a:r>
              <a:rPr lang="en-US" altLang="ko-KR" dirty="0" smtClean="0"/>
              <a:t>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61462" y="3541106"/>
                <a:ext cx="7348888" cy="1717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⇒ </a:t>
                </a:r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estimate </a:t>
                </a:r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probability distribution</a:t>
                </a:r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800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called prior distribution </a:t>
                </a:r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posterior distribution, respectively.</a:t>
                </a: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62" y="3541106"/>
                <a:ext cx="7348888" cy="1717393"/>
              </a:xfrm>
              <a:prstGeom prst="rect">
                <a:avLst/>
              </a:prstGeom>
              <a:blipFill>
                <a:blip r:embed="rId3"/>
                <a:stretch>
                  <a:fillRect l="-829" t="-709" b="-3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6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A0C1D-D63B-DD44-8510-FDDBEF909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1037" y="1527241"/>
                <a:ext cx="7307379" cy="46329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dirty="0" smtClean="0"/>
                  <a:t>Observing high fever (data), how likely</a:t>
                </a:r>
                <a:r>
                  <a:rPr lang="en-US" altLang="ko-KR" sz="1900" dirty="0" smtClean="0"/>
                  <a:t> </a:t>
                </a:r>
                <a:r>
                  <a:rPr lang="en-US" altLang="ko-KR" sz="1900" dirty="0"/>
                  <a:t>it </a:t>
                </a:r>
                <a:r>
                  <a:rPr lang="en-US" altLang="ko-KR" sz="1900" dirty="0" smtClean="0"/>
                  <a:t>is caused </a:t>
                </a:r>
                <a:r>
                  <a:rPr lang="en-US" altLang="ko-KR" sz="1900" dirty="0"/>
                  <a:t>by Malaria?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900" dirty="0"/>
                  <a:t>: </a:t>
                </a:r>
                <a:r>
                  <a:rPr lang="en-US" sz="1900" dirty="0" smtClean="0"/>
                  <a:t>set </a:t>
                </a:r>
                <a:r>
                  <a:rPr lang="en-US" sz="1900" dirty="0"/>
                  <a:t>of </a:t>
                </a:r>
                <a:r>
                  <a:rPr lang="en-US" sz="1900" dirty="0" smtClean="0"/>
                  <a:t>causes</a:t>
                </a:r>
                <a:endParaRPr lang="en-US" sz="19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: the common cold.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: influenza.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/>
                  <a:t>: </a:t>
                </a:r>
                <a:r>
                  <a:rPr lang="en-US" sz="1600" b="1" dirty="0"/>
                  <a:t>Malaria</a:t>
                </a:r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</a:t>
                </a:r>
                <a:r>
                  <a:rPr lang="en-US" sz="1900" dirty="0" smtClean="0"/>
                  <a:t>probability </a:t>
                </a:r>
                <a:r>
                  <a:rPr lang="en-US" sz="1900" dirty="0"/>
                  <a:t>of having the above </a:t>
                </a:r>
                <a:r>
                  <a:rPr lang="en-US" sz="1900" dirty="0" smtClean="0"/>
                  <a:t>diseases</a:t>
                </a:r>
                <a:endParaRPr lang="en-US" sz="19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900" dirty="0"/>
                  <a:t>: high fever or no fever.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: </a:t>
                </a:r>
                <a:r>
                  <a:rPr lang="en-US" sz="1600" b="1" dirty="0"/>
                  <a:t>high fever</a:t>
                </a:r>
                <a:r>
                  <a:rPr lang="en-US" sz="16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: no fever.</a:t>
                </a:r>
              </a:p>
              <a:p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900" dirty="0"/>
                  <a:t>: a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/>
                  <a:t>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1900" dirty="0" smtClean="0"/>
                  <a:t>Estimate </a:t>
                </a:r>
                <a:r>
                  <a:rPr lang="en-US" sz="1900" dirty="0"/>
                  <a:t>the posterior distribution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by Bayesian inference.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A0C1D-D63B-DD44-8510-FDDBEF909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1037" y="1527241"/>
                <a:ext cx="7307379" cy="4632927"/>
              </a:xfrm>
              <a:blipFill>
                <a:blip r:embed="rId2"/>
                <a:stretch>
                  <a:fillRect l="-751" t="-132" b="-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BDE4838-8FFE-4147-8479-9ABB188232F3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78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dirty="0"/>
              <a:t>Bayesian </a:t>
            </a:r>
            <a:r>
              <a:rPr lang="en-US" altLang="ko-KR" dirty="0" smtClean="0"/>
              <a:t>inference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88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35562" y="1579957"/>
            <a:ext cx="3407080" cy="501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Identify the question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88796" y="2160138"/>
            <a:ext cx="3407080" cy="501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Identify existing knowledge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39600" y="2727792"/>
            <a:ext cx="3407080" cy="501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Choose model structure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41398" y="3295446"/>
            <a:ext cx="3407080" cy="501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Choose modelling method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94632" y="3875627"/>
            <a:ext cx="3407080" cy="501041"/>
          </a:xfrm>
          <a:prstGeom prst="rect">
            <a:avLst/>
          </a:prstGeom>
          <a:solidFill>
            <a:srgbClr val="3333FF"/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Model quantification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45436" y="4443281"/>
            <a:ext cx="3407080" cy="501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Model validation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07775" y="5043953"/>
            <a:ext cx="3407080" cy="501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Prediction and optimization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61009" y="5624134"/>
            <a:ext cx="3407080" cy="501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Decision making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object 24"/>
          <p:cNvSpPr txBox="1"/>
          <p:nvPr/>
        </p:nvSpPr>
        <p:spPr>
          <a:xfrm>
            <a:off x="436718" y="565880"/>
            <a:ext cx="818829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ctr" defTabSz="4572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 development steps</a:t>
            </a:r>
          </a:p>
        </p:txBody>
      </p:sp>
    </p:spTree>
    <p:extLst>
      <p:ext uri="{BB962C8B-B14F-4D97-AF65-F5344CB8AC3E}">
        <p14:creationId xmlns:p14="http://schemas.microsoft.com/office/powerpoint/2010/main" val="2523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BDFD-FC6A-EB46-AF06-18E26882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1779"/>
          </a:xfrm>
        </p:spPr>
        <p:txBody>
          <a:bodyPr/>
          <a:lstStyle/>
          <a:p>
            <a:pPr algn="ctr"/>
            <a:r>
              <a:rPr lang="en-US" dirty="0" smtClean="0"/>
              <a:t>Bayes</a:t>
            </a:r>
            <a:r>
              <a:rPr lang="en-US" dirty="0"/>
              <a:t>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30C60-E822-1448-8EC2-D2F0A9305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8287"/>
                <a:ext cx="7886700" cy="1838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b="1" dirty="0"/>
                  <a:t>Conditional probability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The probability of the event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000" dirty="0"/>
                  <a:t> under the event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/>
                  <a:t> happened: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30C60-E822-1448-8EC2-D2F0A9305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8287"/>
                <a:ext cx="7886700" cy="1838426"/>
              </a:xfrm>
              <a:blipFill>
                <a:blip r:embed="rId2"/>
                <a:stretch>
                  <a:fillRect l="-773" t="-3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20764" y="3166713"/>
                <a:ext cx="43937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764" y="3166713"/>
                <a:ext cx="4393767" cy="400110"/>
              </a:xfrm>
              <a:prstGeom prst="rect">
                <a:avLst/>
              </a:prstGeom>
              <a:blipFill>
                <a:blip r:embed="rId3"/>
                <a:stretch>
                  <a:fillRect l="-1528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28649" y="3812469"/>
                <a:ext cx="788670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Bayes’ </a:t>
                </a:r>
                <a:r>
                  <a:rPr lang="en-US" altLang="ko-K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sz="800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812469"/>
                <a:ext cx="7886701" cy="830997"/>
              </a:xfrm>
              <a:prstGeom prst="rect">
                <a:avLst/>
              </a:prstGeom>
              <a:blipFill>
                <a:blip r:embed="rId4"/>
                <a:stretch>
                  <a:fillRect l="-773" t="-6569" b="-88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165876" y="5019056"/>
                <a:ext cx="2812245" cy="742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876" y="5019056"/>
                <a:ext cx="2812245" cy="742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3108960" y="4957011"/>
            <a:ext cx="3070459" cy="957713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1582-7496-F748-AD57-681A04AA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4402"/>
          </a:xfrm>
        </p:spPr>
        <p:txBody>
          <a:bodyPr/>
          <a:lstStyle/>
          <a:p>
            <a:pPr algn="ctr"/>
            <a:r>
              <a:rPr lang="en-US" dirty="0"/>
              <a:t>Bayesian </a:t>
            </a:r>
            <a:r>
              <a:rPr lang="en-US" dirty="0" smtClean="0"/>
              <a:t>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68245-44FC-AB41-A94E-50C7D6DBA0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68366"/>
                <a:ext cx="7886700" cy="80852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68245-44FC-AB41-A94E-50C7D6DBA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68366"/>
                <a:ext cx="7886700" cy="8085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628650" y="1456293"/>
            <a:ext cx="6353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probability that high fever is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caused by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Malaria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28650" y="2776888"/>
                <a:ext cx="7629826" cy="699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takes continuous values, then we use integral and probability density function instead of sum and probabilities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.)</a:t>
                </a:r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76888"/>
                <a:ext cx="7629826" cy="699166"/>
              </a:xfrm>
              <a:prstGeom prst="rect">
                <a:avLst/>
              </a:prstGeom>
              <a:blipFill>
                <a:blip r:embed="rId3"/>
                <a:stretch>
                  <a:fillRect l="-399" r="-240" b="-11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260595"/>
                  </p:ext>
                </p:extLst>
              </p:nvPr>
            </p:nvGraphicFramePr>
            <p:xfrm>
              <a:off x="1474270" y="3763369"/>
              <a:ext cx="619546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9092">
                      <a:extLst>
                        <a:ext uri="{9D8B030D-6E8A-4147-A177-3AD203B41FA5}">
                          <a16:colId xmlns:a16="http://schemas.microsoft.com/office/drawing/2014/main" val="478913688"/>
                        </a:ext>
                      </a:extLst>
                    </a:gridCol>
                    <a:gridCol w="1239092">
                      <a:extLst>
                        <a:ext uri="{9D8B030D-6E8A-4147-A177-3AD203B41FA5}">
                          <a16:colId xmlns:a16="http://schemas.microsoft.com/office/drawing/2014/main" val="3333871145"/>
                        </a:ext>
                      </a:extLst>
                    </a:gridCol>
                    <a:gridCol w="1239092">
                      <a:extLst>
                        <a:ext uri="{9D8B030D-6E8A-4147-A177-3AD203B41FA5}">
                          <a16:colId xmlns:a16="http://schemas.microsoft.com/office/drawing/2014/main" val="109668514"/>
                        </a:ext>
                      </a:extLst>
                    </a:gridCol>
                    <a:gridCol w="1444520">
                      <a:extLst>
                        <a:ext uri="{9D8B030D-6E8A-4147-A177-3AD203B41FA5}">
                          <a16:colId xmlns:a16="http://schemas.microsoft.com/office/drawing/2014/main" val="1912583387"/>
                        </a:ext>
                      </a:extLst>
                    </a:gridCol>
                    <a:gridCol w="1033664">
                      <a:extLst>
                        <a:ext uri="{9D8B030D-6E8A-4147-A177-3AD203B41FA5}">
                          <a16:colId xmlns:a16="http://schemas.microsoft.com/office/drawing/2014/main" val="2081968247"/>
                        </a:ext>
                      </a:extLst>
                    </a:gridCol>
                  </a:tblGrid>
                  <a:tr h="285586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442898"/>
                      </a:ext>
                    </a:extLst>
                  </a:tr>
                  <a:tr h="2855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Malaria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0.0009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0.01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426334"/>
                      </a:ext>
                    </a:extLst>
                  </a:tr>
                  <a:tr h="2855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Others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0.009</a:t>
                          </a:r>
                          <a:endParaRPr lang="ko-KR" alt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0.0999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0.99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801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260595"/>
                  </p:ext>
                </p:extLst>
              </p:nvPr>
            </p:nvGraphicFramePr>
            <p:xfrm>
              <a:off x="1474270" y="3763369"/>
              <a:ext cx="619546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9092">
                      <a:extLst>
                        <a:ext uri="{9D8B030D-6E8A-4147-A177-3AD203B41FA5}">
                          <a16:colId xmlns:a16="http://schemas.microsoft.com/office/drawing/2014/main" val="478913688"/>
                        </a:ext>
                      </a:extLst>
                    </a:gridCol>
                    <a:gridCol w="1239092">
                      <a:extLst>
                        <a:ext uri="{9D8B030D-6E8A-4147-A177-3AD203B41FA5}">
                          <a16:colId xmlns:a16="http://schemas.microsoft.com/office/drawing/2014/main" val="3333871145"/>
                        </a:ext>
                      </a:extLst>
                    </a:gridCol>
                    <a:gridCol w="1239092">
                      <a:extLst>
                        <a:ext uri="{9D8B030D-6E8A-4147-A177-3AD203B41FA5}">
                          <a16:colId xmlns:a16="http://schemas.microsoft.com/office/drawing/2014/main" val="109668514"/>
                        </a:ext>
                      </a:extLst>
                    </a:gridCol>
                    <a:gridCol w="1444520">
                      <a:extLst>
                        <a:ext uri="{9D8B030D-6E8A-4147-A177-3AD203B41FA5}">
                          <a16:colId xmlns:a16="http://schemas.microsoft.com/office/drawing/2014/main" val="1912583387"/>
                        </a:ext>
                      </a:extLst>
                    </a:gridCol>
                    <a:gridCol w="1033664">
                      <a:extLst>
                        <a:ext uri="{9D8B030D-6E8A-4147-A177-3AD203B41FA5}">
                          <a16:colId xmlns:a16="http://schemas.microsoft.com/office/drawing/2014/main" val="208196824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90" t="-2000" r="-400980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985" t="-2000" r="-302956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00" r="-201471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58228" t="-2000" r="-73418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99412" t="-2000" r="-2353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442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Malaria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0.0009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0.01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4263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Others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0.009</a:t>
                          </a:r>
                          <a:endParaRPr lang="ko-KR" alt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0.0999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0.99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8015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722190"/>
                  </p:ext>
                </p:extLst>
              </p:nvPr>
            </p:nvGraphicFramePr>
            <p:xfrm>
              <a:off x="1474270" y="4791668"/>
              <a:ext cx="619546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9092">
                      <a:extLst>
                        <a:ext uri="{9D8B030D-6E8A-4147-A177-3AD203B41FA5}">
                          <a16:colId xmlns:a16="http://schemas.microsoft.com/office/drawing/2014/main" val="478913688"/>
                        </a:ext>
                      </a:extLst>
                    </a:gridCol>
                    <a:gridCol w="1239092">
                      <a:extLst>
                        <a:ext uri="{9D8B030D-6E8A-4147-A177-3AD203B41FA5}">
                          <a16:colId xmlns:a16="http://schemas.microsoft.com/office/drawing/2014/main" val="3333871145"/>
                        </a:ext>
                      </a:extLst>
                    </a:gridCol>
                    <a:gridCol w="1239092">
                      <a:extLst>
                        <a:ext uri="{9D8B030D-6E8A-4147-A177-3AD203B41FA5}">
                          <a16:colId xmlns:a16="http://schemas.microsoft.com/office/drawing/2014/main" val="109668514"/>
                        </a:ext>
                      </a:extLst>
                    </a:gridCol>
                    <a:gridCol w="1444520">
                      <a:extLst>
                        <a:ext uri="{9D8B030D-6E8A-4147-A177-3AD203B41FA5}">
                          <a16:colId xmlns:a16="http://schemas.microsoft.com/office/drawing/2014/main" val="1912583387"/>
                        </a:ext>
                      </a:extLst>
                    </a:gridCol>
                    <a:gridCol w="1033664">
                      <a:extLst>
                        <a:ext uri="{9D8B030D-6E8A-4147-A177-3AD203B41FA5}">
                          <a16:colId xmlns:a16="http://schemas.microsoft.com/office/drawing/2014/main" val="2081968247"/>
                        </a:ext>
                      </a:extLst>
                    </a:gridCol>
                  </a:tblGrid>
                  <a:tr h="285586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442898"/>
                      </a:ext>
                    </a:extLst>
                  </a:tr>
                  <a:tr h="2855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Malaria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0.09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426334"/>
                      </a:ext>
                    </a:extLst>
                  </a:tr>
                  <a:tr h="2855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Others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</a:t>
                          </a:r>
                          <a:endParaRPr lang="ko-KR" alt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0.09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801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722190"/>
                  </p:ext>
                </p:extLst>
              </p:nvPr>
            </p:nvGraphicFramePr>
            <p:xfrm>
              <a:off x="1474270" y="4791668"/>
              <a:ext cx="619546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9092">
                      <a:extLst>
                        <a:ext uri="{9D8B030D-6E8A-4147-A177-3AD203B41FA5}">
                          <a16:colId xmlns:a16="http://schemas.microsoft.com/office/drawing/2014/main" val="478913688"/>
                        </a:ext>
                      </a:extLst>
                    </a:gridCol>
                    <a:gridCol w="1239092">
                      <a:extLst>
                        <a:ext uri="{9D8B030D-6E8A-4147-A177-3AD203B41FA5}">
                          <a16:colId xmlns:a16="http://schemas.microsoft.com/office/drawing/2014/main" val="3333871145"/>
                        </a:ext>
                      </a:extLst>
                    </a:gridCol>
                    <a:gridCol w="1239092">
                      <a:extLst>
                        <a:ext uri="{9D8B030D-6E8A-4147-A177-3AD203B41FA5}">
                          <a16:colId xmlns:a16="http://schemas.microsoft.com/office/drawing/2014/main" val="109668514"/>
                        </a:ext>
                      </a:extLst>
                    </a:gridCol>
                    <a:gridCol w="1444520">
                      <a:extLst>
                        <a:ext uri="{9D8B030D-6E8A-4147-A177-3AD203B41FA5}">
                          <a16:colId xmlns:a16="http://schemas.microsoft.com/office/drawing/2014/main" val="1912583387"/>
                        </a:ext>
                      </a:extLst>
                    </a:gridCol>
                    <a:gridCol w="1033664">
                      <a:extLst>
                        <a:ext uri="{9D8B030D-6E8A-4147-A177-3AD203B41FA5}">
                          <a16:colId xmlns:a16="http://schemas.microsoft.com/office/drawing/2014/main" val="208196824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90" t="-4000" r="-400980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985" t="-4000" r="-302956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4000" r="-201471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58228" t="-4000" r="-73418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99412" t="-4000" r="-2353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442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Malaria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0.09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4263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Others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</a:t>
                          </a:r>
                          <a:endParaRPr lang="ko-KR" alt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0.09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8015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직사각형 7"/>
          <p:cNvSpPr/>
          <p:nvPr/>
        </p:nvSpPr>
        <p:spPr>
          <a:xfrm>
            <a:off x="6449702" y="4158734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≈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49702" y="5196658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≈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28650" y="5831088"/>
                <a:ext cx="7344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prior probability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has large impact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on the posterior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distribution!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831088"/>
                <a:ext cx="7344703" cy="369332"/>
              </a:xfrm>
              <a:prstGeom prst="rect">
                <a:avLst/>
              </a:prstGeom>
              <a:blipFill>
                <a:blip r:embed="rId6"/>
                <a:stretch>
                  <a:fillRect l="-664" t="-10000" r="-91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7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8621-D801-A948-B46B-CE29D4BA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4718"/>
          </a:xfrm>
        </p:spPr>
        <p:txBody>
          <a:bodyPr/>
          <a:lstStyle/>
          <a:p>
            <a:pPr algn="ctr"/>
            <a:r>
              <a:rPr lang="en-US" altLang="ko-KR" dirty="0"/>
              <a:t>Bayesian inference</a:t>
            </a:r>
            <a:endParaRPr lang="en-US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4E5B3-83E3-8B41-8DDA-7615128A2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28304"/>
                <a:ext cx="7886700" cy="25875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Advantage: We </a:t>
                </a:r>
                <a:r>
                  <a:rPr lang="en-US" sz="1800" dirty="0"/>
                  <a:t>can include the effect of the prior distribution.</a:t>
                </a:r>
              </a:p>
              <a:p>
                <a:r>
                  <a:rPr lang="en-US" sz="1800" dirty="0" smtClean="0"/>
                  <a:t>In </a:t>
                </a:r>
                <a:r>
                  <a:rPr lang="en-US" sz="1800" dirty="0"/>
                  <a:t>general, it is not easy to estimate the prior distribution.</a:t>
                </a:r>
              </a:p>
              <a:p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high dimensional,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estimation </a:t>
                </a:r>
                <a:r>
                  <a:rPr lang="en-US" sz="1800" dirty="0"/>
                  <a:t>of the expected values and marginal distribution of each variable is very complicated and computationally expensive.</a:t>
                </a:r>
              </a:p>
              <a:p>
                <a:pPr>
                  <a:buFont typeface="Symbol" pitchFamily="2" charset="2"/>
                  <a:buChar char="Þ"/>
                </a:pPr>
                <a:r>
                  <a:rPr lang="en-US" sz="1800" dirty="0"/>
                  <a:t> </a:t>
                </a:r>
                <a:r>
                  <a:rPr lang="en-US" altLang="ko-KR" sz="1800" dirty="0"/>
                  <a:t>Markov Chain Monte Carlo </a:t>
                </a:r>
                <a:r>
                  <a:rPr lang="en-US" altLang="ko-KR" sz="1800" dirty="0" smtClean="0"/>
                  <a:t>(MCMC) method permits a great flexibility.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4E5B3-83E3-8B41-8DDA-7615128A2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28304"/>
                <a:ext cx="7886700" cy="2587559"/>
              </a:xfrm>
              <a:blipFill>
                <a:blip r:embed="rId3"/>
                <a:stretch>
                  <a:fillRect l="-618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2"/>
          <p:cNvSpPr txBox="1">
            <a:spLocks/>
          </p:cNvSpPr>
          <p:nvPr/>
        </p:nvSpPr>
        <p:spPr>
          <a:xfrm>
            <a:off x="734852" y="4384305"/>
            <a:ext cx="3837843" cy="1818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A Markov chain is a random process that undergoes transitions from one state to another where the probability distribution of the next state depends only on the current state.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6189041" y="4651464"/>
            <a:ext cx="20886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Monte Carlo method is a method for simulation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random numbers.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estimate pi using monte carlo gif에 대한 이미지 검색결과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76" y="4215863"/>
            <a:ext cx="1948421" cy="194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2903"/>
          </a:xfrm>
        </p:spPr>
        <p:txBody>
          <a:bodyPr/>
          <a:lstStyle/>
          <a:p>
            <a:pPr algn="ctr"/>
            <a:r>
              <a:rPr lang="en-US" altLang="ko-KR" dirty="0"/>
              <a:t>Markov Chain Monte </a:t>
            </a:r>
            <a:r>
              <a:rPr lang="en-US" altLang="ko-KR" dirty="0" smtClean="0"/>
              <a:t>Carlo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3453" y="1445428"/>
            <a:ext cx="7961897" cy="34923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/>
              <a:t>A generic method for approximating sampling from an arbitrary distribution.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/>
              <a:t>Main idea is to generate a </a:t>
            </a:r>
            <a:r>
              <a:rPr lang="en-US" altLang="ko-KR" sz="1800" dirty="0"/>
              <a:t>Markov </a:t>
            </a:r>
            <a:r>
              <a:rPr lang="en-US" altLang="ko-KR" sz="1800" dirty="0" smtClean="0"/>
              <a:t>chain whose limiting distribution is equal to the desired distribution.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800" dirty="0" smtClean="0"/>
          </a:p>
          <a:p>
            <a:pPr>
              <a:spcBef>
                <a:spcPts val="0"/>
              </a:spcBef>
            </a:pPr>
            <a:r>
              <a:rPr lang="en-US" altLang="ko-KR" sz="1800" dirty="0" smtClean="0"/>
              <a:t>Metropolis-Hastings 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introduced </a:t>
            </a:r>
            <a:r>
              <a:rPr lang="en-US" altLang="ko-KR" sz="1800" dirty="0"/>
              <a:t>by Metropolis et al</a:t>
            </a:r>
            <a:r>
              <a:rPr lang="en-US" altLang="ko-KR" sz="1800" dirty="0" smtClean="0"/>
              <a:t>. (1953) and generalized by </a:t>
            </a:r>
            <a:r>
              <a:rPr lang="en-US" altLang="ko-KR" sz="1800" dirty="0"/>
              <a:t>Hastings (1970)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800" dirty="0" smtClean="0"/>
          </a:p>
          <a:p>
            <a:pPr>
              <a:spcBef>
                <a:spcPts val="0"/>
              </a:spcBef>
            </a:pPr>
            <a:r>
              <a:rPr lang="en-US" altLang="ko-KR" sz="1800" dirty="0" smtClean="0"/>
              <a:t>Gibbs sampler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introduced by Josiah Willard Gibbs et al. (1984)</a:t>
            </a:r>
            <a:endParaRPr lang="en-US" altLang="ko-K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28650" y="4495652"/>
                <a:ext cx="7886700" cy="13694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to generate samples from an arbitrary pdf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is known positive function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is normalizing constant.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95652"/>
                <a:ext cx="7886700" cy="1369477"/>
              </a:xfrm>
              <a:prstGeom prst="rect">
                <a:avLst/>
              </a:prstGeom>
              <a:blipFill>
                <a:blip r:embed="rId2"/>
                <a:stretch>
                  <a:fillRect l="-618" b="-6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8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6592"/>
          </a:xfrm>
        </p:spPr>
        <p:txBody>
          <a:bodyPr/>
          <a:lstStyle/>
          <a:p>
            <a:pPr algn="ctr"/>
            <a:r>
              <a:rPr lang="en-US" altLang="ko-KR" dirty="0" smtClean="0"/>
              <a:t>Metropolis-Hastings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23712" y="1848053"/>
                <a:ext cx="7496576" cy="37827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800" dirty="0" smtClean="0"/>
                  <a:t>1. Set </a:t>
                </a:r>
                <a:r>
                  <a:rPr lang="en-US" altLang="ko-KR" sz="1800" dirty="0"/>
                  <a:t>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and the </a:t>
                </a:r>
                <a:r>
                  <a:rPr lang="en-US" altLang="ko-KR" sz="1800" dirty="0" smtClean="0"/>
                  <a:t>proposal </a:t>
                </a:r>
                <a:r>
                  <a:rPr lang="en-US" altLang="ko-KR" sz="1800" dirty="0"/>
                  <a:t>distribution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 smtClean="0"/>
                  <a:t>2. Given the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, generate </a:t>
                </a:r>
                <a:r>
                  <a:rPr lang="en-US" altLang="ko-KR" sz="1800" dirty="0"/>
                  <a:t>candidate</a:t>
                </a:r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800" dirty="0" smtClean="0"/>
                  <a:t> </a:t>
                </a:r>
                <a:r>
                  <a:rPr lang="en-US" altLang="ko-KR" sz="1800" dirty="0"/>
                  <a:t>by</a:t>
                </a:r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 smtClean="0"/>
                  <a:t>.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 smtClean="0"/>
                  <a:t>3. Generate </a:t>
                </a:r>
                <a:r>
                  <a:rPr lang="en-US" altLang="ko-KR" sz="1800" dirty="0"/>
                  <a:t>a </a:t>
                </a:r>
                <a:r>
                  <a:rPr lang="en-US" altLang="ko-KR" sz="1800" dirty="0" smtClean="0"/>
                  <a:t>random </a:t>
                </a:r>
                <a:r>
                  <a:rPr lang="en-US" altLang="ko-KR" sz="1800" dirty="0"/>
                  <a:t>number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1])</m:t>
                    </m:r>
                  </m:oMath>
                </a14:m>
                <a:r>
                  <a:rPr lang="en-US" altLang="ko-KR" sz="1800" dirty="0" smtClean="0"/>
                  <a:t> and deliver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 smtClean="0"/>
                  <a:t>    with acceptance </a:t>
                </a:r>
                <a:r>
                  <a:rPr lang="en-US" altLang="ko-KR" sz="1800" dirty="0"/>
                  <a:t>probability </a:t>
                </a:r>
                <a:endParaRPr lang="en-US" altLang="ko-KR" sz="1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f>
                                <m:f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8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ko-KR" sz="1800" dirty="0" smtClean="0"/>
                  <a:t>4. Repeat </a:t>
                </a:r>
                <a:r>
                  <a:rPr lang="en-US" altLang="ko-KR" sz="1800" dirty="0"/>
                  <a:t>step 2 and </a:t>
                </a:r>
                <a:r>
                  <a:rPr lang="en-US" altLang="ko-KR" sz="1800" dirty="0" smtClean="0"/>
                  <a:t>3.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712" y="1848053"/>
                <a:ext cx="7496576" cy="3782726"/>
              </a:xfrm>
              <a:blipFill>
                <a:blip r:embed="rId3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6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6592"/>
          </a:xfrm>
        </p:spPr>
        <p:txBody>
          <a:bodyPr/>
          <a:lstStyle/>
          <a:p>
            <a:pPr algn="ctr"/>
            <a:r>
              <a:rPr lang="en-US" altLang="ko-KR" dirty="0" smtClean="0"/>
              <a:t>Metropolis-Hastings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23712" y="1573733"/>
                <a:ext cx="7496576" cy="439393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 smtClean="0"/>
                  <a:t>Independent sampler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proposal distribution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800" dirty="0" smtClean="0"/>
                  <a:t> dose not depend on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 smtClean="0"/>
              </a:p>
              <a:p>
                <a:pPr marL="0" indent="0">
                  <a:buNone/>
                </a:pPr>
                <a:r>
                  <a:rPr lang="en-US" altLang="ko-KR" sz="1800" dirty="0" smtClean="0"/>
                  <a:t>acceptance </a:t>
                </a:r>
                <a:r>
                  <a:rPr lang="en-US" altLang="ko-KR" sz="1800" dirty="0"/>
                  <a:t>probability </a:t>
                </a:r>
                <a:endParaRPr lang="en-US" altLang="ko-KR" sz="1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f>
                                <m:f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8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ko-KR" sz="1800" dirty="0" smtClean="0"/>
              </a:p>
              <a:p>
                <a:pPr>
                  <a:spcBef>
                    <a:spcPts val="0"/>
                  </a:spcBef>
                </a:pPr>
                <a:r>
                  <a:rPr lang="en-US" altLang="ko-KR" sz="1800" dirty="0" smtClean="0"/>
                  <a:t>Random walk sampler (Metropolis algorithm)</a:t>
                </a:r>
                <a:endParaRPr lang="en-US" altLang="ko-KR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ko-KR" sz="1800" dirty="0"/>
                  <a:t>proposal distribution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800" dirty="0" smtClean="0"/>
                  <a:t> is symmetric: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1800" dirty="0" smtClean="0"/>
              </a:p>
              <a:p>
                <a:pPr marL="0" indent="0">
                  <a:buNone/>
                </a:pPr>
                <a:r>
                  <a:rPr lang="en-US" altLang="ko-KR" sz="1800" dirty="0"/>
                  <a:t>acceptance probability </a:t>
                </a:r>
                <a:endParaRPr lang="en-US" altLang="ko-KR" sz="1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f>
                                <m:f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712" y="1573733"/>
                <a:ext cx="7496576" cy="4393930"/>
              </a:xfrm>
              <a:blipFill>
                <a:blip r:embed="rId3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7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6592"/>
          </a:xfrm>
        </p:spPr>
        <p:txBody>
          <a:bodyPr/>
          <a:lstStyle/>
          <a:p>
            <a:pPr algn="ctr"/>
            <a:r>
              <a:rPr lang="en-US" altLang="ko-KR" dirty="0" smtClean="0"/>
              <a:t>Gibbs sampler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0496"/>
                <a:ext cx="7886700" cy="4194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800" dirty="0" smtClean="0"/>
                  <a:t>A particular </a:t>
                </a:r>
                <a:r>
                  <a:rPr lang="en-US" altLang="ko-KR" sz="1800" dirty="0"/>
                  <a:t>case of </a:t>
                </a:r>
                <a:r>
                  <a:rPr lang="en-US" altLang="ko-KR" sz="1800" dirty="0" smtClean="0"/>
                  <a:t>the Metropolis-Hastings algorithm for generating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00" dirty="0" smtClean="0"/>
                  <a:t>-</a:t>
                </a:r>
                <a:r>
                  <a:rPr lang="en-US" altLang="ko-KR" sz="1800" dirty="0"/>
                  <a:t>dimensional </a:t>
                </a:r>
                <a:r>
                  <a:rPr lang="en-US" altLang="ko-KR" sz="1800" dirty="0" smtClean="0"/>
                  <a:t>random vectors.</a:t>
                </a:r>
                <a:endParaRPr lang="en-US" altLang="ko-KR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ko-KR" sz="1800" dirty="0"/>
                  <a:t>Goal: to generate </a:t>
                </a:r>
                <a:r>
                  <a:rPr lang="en-US" altLang="ko-KR" sz="1800" dirty="0" smtClean="0"/>
                  <a:t>a </a:t>
                </a:r>
                <a:r>
                  <a:rPr lang="en-US" altLang="ko-KR" sz="1800" dirty="0"/>
                  <a:t>random vector</a:t>
                </a:r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 smtClean="0"/>
                  <a:t> according to a target pdf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ko-KR" sz="18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ko-KR" sz="1800" dirty="0"/>
                  <a:t>1. Set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ko-KR" sz="1800" dirty="0" smtClean="0"/>
                  <a:t>2</a:t>
                </a:r>
                <a:r>
                  <a:rPr lang="en-US" altLang="ko-KR" sz="1800" dirty="0"/>
                  <a:t>. Given the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, </a:t>
                </a:r>
                <a:r>
                  <a:rPr lang="en-US" altLang="ko-KR" sz="1800" dirty="0"/>
                  <a:t>generate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as follows:</a:t>
                </a:r>
                <a:endParaRPr lang="en-US" altLang="ko-KR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US" altLang="ko-KR" sz="1800" dirty="0" smtClean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from the conditional pdf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US" altLang="ko-KR" sz="1800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 from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00" dirty="0" smtClean="0"/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US" altLang="ko-KR" sz="1800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dirty="0"/>
                  <a:t> from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ko-KR" sz="1800" dirty="0" smtClean="0"/>
                  <a:t>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800" dirty="0" smtClean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ko-KR" sz="1800" dirty="0" smtClean="0"/>
                  <a:t>3. Repeat </a:t>
                </a:r>
                <a:r>
                  <a:rPr lang="en-US" altLang="ko-KR" sz="1800" dirty="0"/>
                  <a:t>step </a:t>
                </a:r>
                <a:r>
                  <a:rPr lang="en-US" altLang="ko-KR" sz="1800" dirty="0" smtClean="0"/>
                  <a:t>2.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0496"/>
                <a:ext cx="7886700" cy="4194978"/>
              </a:xfrm>
              <a:blipFill>
                <a:blip r:embed="rId2"/>
                <a:stretch>
                  <a:fillRect l="-618" t="-145" r="-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5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1405"/>
          </a:xfrm>
        </p:spPr>
        <p:txBody>
          <a:bodyPr/>
          <a:lstStyle/>
          <a:p>
            <a:pPr algn="ctr"/>
            <a:r>
              <a:rPr lang="en-US" altLang="ko-KR" dirty="0" smtClean="0"/>
              <a:t>MCMC - Example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3778" y="1859314"/>
                <a:ext cx="7562449" cy="374740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1800" dirty="0" smtClean="0"/>
                  <a:t> </a:t>
                </a:r>
                <a:r>
                  <a:rPr lang="en-US" altLang="ko-KR" sz="1800" dirty="0"/>
                  <a:t>a set of </a:t>
                </a:r>
                <a:r>
                  <a:rPr lang="en-US" altLang="ko-KR" sz="1800" dirty="0" smtClean="0"/>
                  <a:t>observations: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 smtClean="0"/>
                  <a:t>.</a:t>
                </a:r>
                <a:endParaRPr lang="en-US" altLang="ko-KR" sz="1800" b="0" i="1" dirty="0" smtClean="0"/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samples which follow Poisson distribution with parameter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800" dirty="0"/>
                  <a:t>.</a:t>
                </a:r>
              </a:p>
              <a:p>
                <a:r>
                  <a:rPr lang="en-US" altLang="ko-KR" sz="1800" dirty="0" smtClean="0"/>
                  <a:t>Likelihood </a:t>
                </a:r>
                <a:r>
                  <a:rPr lang="en-US" altLang="ko-KR" sz="1800" dirty="0"/>
                  <a:t>function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func>
                                <m:func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r>
                  <a:rPr lang="en-US" altLang="ko-KR" sz="1800" dirty="0"/>
                  <a:t/>
                </a:r>
                <a:br>
                  <a:rPr lang="en-US" altLang="ko-KR" sz="1800" dirty="0"/>
                </a:br>
                <a:r>
                  <a:rPr lang="en-US" altLang="ko-KR" sz="1800" dirty="0" smtClean="0"/>
                  <a:t>   </a:t>
                </a:r>
                <a:r>
                  <a:rPr lang="en-US" altLang="ko-KR" sz="1800" dirty="0" smtClean="0"/>
                  <a:t> Log-likelihood </a:t>
                </a:r>
                <a:r>
                  <a:rPr lang="en-US" altLang="ko-KR" sz="1800" dirty="0"/>
                  <a:t>function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func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778" y="1859314"/>
                <a:ext cx="7562449" cy="3747402"/>
              </a:xfrm>
              <a:blipFill>
                <a:blip r:embed="rId2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2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1779"/>
          </a:xfrm>
        </p:spPr>
        <p:txBody>
          <a:bodyPr/>
          <a:lstStyle/>
          <a:p>
            <a:pPr algn="ctr"/>
            <a:r>
              <a:rPr lang="en-US" altLang="ko-KR" dirty="0" smtClean="0"/>
              <a:t>MCMC – Example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t="-758" r="7499" b="-758"/>
          <a:stretch/>
        </p:blipFill>
        <p:spPr>
          <a:xfrm>
            <a:off x="1018473" y="1882438"/>
            <a:ext cx="1883220" cy="205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6" t="-990" r="7602" b="-1844"/>
          <a:stretch/>
        </p:blipFill>
        <p:spPr>
          <a:xfrm>
            <a:off x="3450681" y="1882438"/>
            <a:ext cx="1889769" cy="205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6" t="-124" r="7607" b="367"/>
          <a:stretch/>
        </p:blipFill>
        <p:spPr>
          <a:xfrm>
            <a:off x="5889438" y="1879497"/>
            <a:ext cx="1943523" cy="205200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1122912" y="5948684"/>
            <a:ext cx="2061796" cy="35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100 times iteration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536290" y="5953767"/>
            <a:ext cx="2061796" cy="35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1000 times iteration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889438" y="5953767"/>
            <a:ext cx="2453055" cy="35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100000 times iteration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6" t="3095" r="49940"/>
          <a:stretch/>
        </p:blipFill>
        <p:spPr>
          <a:xfrm>
            <a:off x="5944157" y="4002427"/>
            <a:ext cx="1872067" cy="180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2678" r="49939"/>
          <a:stretch/>
        </p:blipFill>
        <p:spPr>
          <a:xfrm>
            <a:off x="3472496" y="4002427"/>
            <a:ext cx="1851217" cy="180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2262" r="50363"/>
          <a:stretch/>
        </p:blipFill>
        <p:spPr>
          <a:xfrm>
            <a:off x="1059524" y="3963926"/>
            <a:ext cx="1825432" cy="18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1059524" y="1355829"/>
                <a:ext cx="55106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Influence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of iteration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numbers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24" y="1355829"/>
                <a:ext cx="5510611" cy="369332"/>
              </a:xfrm>
              <a:prstGeom prst="rect">
                <a:avLst/>
              </a:prstGeom>
              <a:blipFill>
                <a:blip r:embed="rId9"/>
                <a:stretch>
                  <a:fillRect l="-99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5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0714"/>
          </a:xfrm>
        </p:spPr>
        <p:txBody>
          <a:bodyPr/>
          <a:lstStyle/>
          <a:p>
            <a:pPr algn="ctr"/>
            <a:r>
              <a:rPr lang="en-US" altLang="ko-KR" dirty="0"/>
              <a:t>MCMC – Example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33995" y="5588183"/>
                <a:ext cx="4194140" cy="37374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(250 </a:t>
                </a:r>
                <a:r>
                  <a:rPr lang="en-US" altLang="ko-KR" sz="1600" dirty="0"/>
                  <a:t>times </a:t>
                </a:r>
                <a:r>
                  <a:rPr lang="en-US" altLang="ko-KR" sz="1600" dirty="0" smtClean="0"/>
                  <a:t>iteration)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995" y="5588183"/>
                <a:ext cx="4194140" cy="373747"/>
              </a:xfrm>
              <a:blipFill>
                <a:blip r:embed="rId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" r="48922"/>
          <a:stretch/>
        </p:blipFill>
        <p:spPr>
          <a:xfrm>
            <a:off x="867584" y="3243506"/>
            <a:ext cx="2204185" cy="212224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218166" y="5111975"/>
            <a:ext cx="324000" cy="332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3995" y="4825029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Burn-in samples</a:t>
            </a:r>
            <a:endParaRPr lang="ko-KR" altLang="en-US" sz="12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20" y="2276374"/>
            <a:ext cx="4240422" cy="27261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2" r="5028"/>
          <a:stretch/>
        </p:blipFill>
        <p:spPr>
          <a:xfrm>
            <a:off x="2142933" y="1968548"/>
            <a:ext cx="2204185" cy="21222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5101389" y="5190281"/>
                <a:ext cx="3135987" cy="656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1, 2, 3, 4,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5, 6 </a:t>
                </a:r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ko-KR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(100 </a:t>
                </a:r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times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iteration)</a:t>
                </a:r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389" y="5190281"/>
                <a:ext cx="3135987" cy="656077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733995" y="1343015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Influence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initial value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4834" y="1831665"/>
            <a:ext cx="5988059" cy="501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/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Which parameters 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be calibrated?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14833" y="2597901"/>
            <a:ext cx="5988059" cy="501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altLang="ko-K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should be targeted for fitting?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14834" y="3364137"/>
            <a:ext cx="5988058" cy="725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decide whether a model </a:t>
            </a:r>
            <a:endParaRPr lang="en-US" altLang="ko-KR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defTabSz="457200" latinLnBrk="0"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“good” fit to </a:t>
            </a:r>
            <a:r>
              <a:rPr lang="en-US" altLang="ko-K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data?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834" y="4354819"/>
            <a:ext cx="5988058" cy="501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/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find the “best fitting” parameters?</a:t>
            </a:r>
          </a:p>
        </p:txBody>
      </p:sp>
      <p:sp>
        <p:nvSpPr>
          <p:cNvPr id="21" name="object 24"/>
          <p:cNvSpPr txBox="1"/>
          <p:nvPr/>
        </p:nvSpPr>
        <p:spPr>
          <a:xfrm>
            <a:off x="436718" y="565880"/>
            <a:ext cx="818829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ctr" defTabSz="4572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 </a:t>
            </a:r>
            <a:r>
              <a:rPr kumimoji="0" lang="en-US" sz="32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calibration </a:t>
            </a:r>
            <a:r>
              <a:rPr kumimoji="0" lang="en-US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steps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14834" y="5121055"/>
            <a:ext cx="5988058" cy="501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the 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calibrated </a:t>
            </a:r>
            <a:r>
              <a:rPr lang="en-US" altLang="ko-K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into the 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altLang="ko-K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8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0339"/>
          </a:xfrm>
        </p:spPr>
        <p:txBody>
          <a:bodyPr/>
          <a:lstStyle/>
          <a:p>
            <a:pPr algn="ctr"/>
            <a:r>
              <a:rPr lang="en-US" altLang="ko-KR" dirty="0"/>
              <a:t>Markov Chain Monte </a:t>
            </a:r>
            <a:r>
              <a:rPr lang="en-US" altLang="ko-KR" dirty="0" smtClean="0"/>
              <a:t>Carlo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65308"/>
            <a:ext cx="7886700" cy="1096210"/>
          </a:xfrm>
        </p:spPr>
        <p:txBody>
          <a:bodyPr>
            <a:normAutofit/>
          </a:bodyPr>
          <a:lstStyle/>
          <a:p>
            <a:pPr marL="285750" lvl="1" indent="-285750">
              <a:spcBef>
                <a:spcPts val="0"/>
              </a:spcBef>
            </a:pPr>
            <a:r>
              <a:rPr lang="en-US" altLang="ko-KR" sz="1800" dirty="0" smtClean="0"/>
              <a:t>Efficient </a:t>
            </a:r>
            <a:r>
              <a:rPr lang="en-US" altLang="ko-KR" sz="1800" dirty="0"/>
              <a:t>method to explore higher dimensional parametric space.</a:t>
            </a:r>
          </a:p>
          <a:p>
            <a:pPr marL="285750" lvl="1" indent="-285750">
              <a:spcBef>
                <a:spcPts val="0"/>
              </a:spcBef>
            </a:pPr>
            <a:r>
              <a:rPr lang="en-US" altLang="ko-KR" sz="1800" dirty="0"/>
              <a:t>Even if the </a:t>
            </a:r>
            <a:r>
              <a:rPr lang="en-US" altLang="ko-KR" sz="1800" dirty="0" smtClean="0"/>
              <a:t>target distribution </a:t>
            </a:r>
            <a:r>
              <a:rPr lang="en-US" altLang="ko-KR" sz="1800" dirty="0"/>
              <a:t>is bimodal, MCMC can find global maximum.</a:t>
            </a:r>
          </a:p>
          <a:p>
            <a:pPr marL="285750" lvl="1" indent="-285750">
              <a:spcBef>
                <a:spcPts val="0"/>
              </a:spcBef>
            </a:pPr>
            <a:r>
              <a:rPr lang="en-US" altLang="ko-KR" sz="1800" dirty="0"/>
              <a:t>There are lots of software and the algorithms are also simple</a:t>
            </a:r>
            <a:r>
              <a:rPr lang="en-US" altLang="ko-KR" sz="1800" dirty="0" smtClean="0"/>
              <a:t>.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188945"/>
              </p:ext>
            </p:extLst>
          </p:nvPr>
        </p:nvGraphicFramePr>
        <p:xfrm>
          <a:off x="628650" y="3211362"/>
          <a:ext cx="7886700" cy="2839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6718">
                  <a:extLst>
                    <a:ext uri="{9D8B030D-6E8A-4147-A177-3AD203B41FA5}">
                      <a16:colId xmlns:a16="http://schemas.microsoft.com/office/drawing/2014/main" val="1102135633"/>
                    </a:ext>
                  </a:extLst>
                </a:gridCol>
                <a:gridCol w="3325529">
                  <a:extLst>
                    <a:ext uri="{9D8B030D-6E8A-4147-A177-3AD203B41FA5}">
                      <a16:colId xmlns:a16="http://schemas.microsoft.com/office/drawing/2014/main" val="2798601779"/>
                    </a:ext>
                  </a:extLst>
                </a:gridCol>
                <a:gridCol w="3144453">
                  <a:extLst>
                    <a:ext uri="{9D8B030D-6E8A-4147-A177-3AD203B41FA5}">
                      <a16:colId xmlns:a16="http://schemas.microsoft.com/office/drawing/2014/main" val="91509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87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 of the frequency of repeated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 of degree of certainty about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0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endParaRPr lang="ko-KR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5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</a:t>
                      </a:r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Confidence Interval </a:t>
                      </a:r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computed 100 times, at least 95 will be expected to include the true value of the parameter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 </a:t>
                      </a:r>
                      <a:r>
                        <a:rPr lang="en-US" altLang="ko-K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 that the true value of </a:t>
                      </a:r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parameter</a:t>
                      </a:r>
                      <a:r>
                        <a:rPr lang="en-US" altLang="ko-K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falls with in </a:t>
                      </a:r>
                      <a:r>
                        <a:rPr lang="en-US" altLang="ko-K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Credible Interval</a:t>
                      </a:r>
                      <a:endParaRPr lang="ko-KR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85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9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28650" y="365126"/>
            <a:ext cx="7886700" cy="65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dirty="0" smtClean="0"/>
              <a:t>Parameter estimation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2794315"/>
                  </p:ext>
                </p:extLst>
              </p:nvPr>
            </p:nvGraphicFramePr>
            <p:xfrm>
              <a:off x="717082" y="1397000"/>
              <a:ext cx="8017843" cy="260845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38977">
                      <a:extLst>
                        <a:ext uri="{9D8B030D-6E8A-4147-A177-3AD203B41FA5}">
                          <a16:colId xmlns:a16="http://schemas.microsoft.com/office/drawing/2014/main" val="2626375692"/>
                        </a:ext>
                      </a:extLst>
                    </a:gridCol>
                    <a:gridCol w="1698859">
                      <a:extLst>
                        <a:ext uri="{9D8B030D-6E8A-4147-A177-3AD203B41FA5}">
                          <a16:colId xmlns:a16="http://schemas.microsoft.com/office/drawing/2014/main" val="3007639306"/>
                        </a:ext>
                      </a:extLst>
                    </a:gridCol>
                    <a:gridCol w="2314876">
                      <a:extLst>
                        <a:ext uri="{9D8B030D-6E8A-4147-A177-3AD203B41FA5}">
                          <a16:colId xmlns:a16="http://schemas.microsoft.com/office/drawing/2014/main" val="2016224986"/>
                        </a:ext>
                      </a:extLst>
                    </a:gridCol>
                    <a:gridCol w="2565131">
                      <a:extLst>
                        <a:ext uri="{9D8B030D-6E8A-4147-A177-3AD203B41FA5}">
                          <a16:colId xmlns:a16="http://schemas.microsoft.com/office/drawing/2014/main" val="23960456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Method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LSM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MLE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Bayesian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362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results for parameter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</a:t>
                          </a:r>
                          <a:endParaRPr lang="ko-KR" alt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confidence interval</a:t>
                          </a:r>
                          <a:endParaRPr lang="ko-KR" alt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probability distribution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4366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</a:t>
                          </a:r>
                          <a:r>
                            <a:rPr lang="en-US" altLang="ko-KR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information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data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data</a:t>
                          </a:r>
                        </a:p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distribution for data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data</a:t>
                          </a:r>
                        </a:p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distribution for data</a:t>
                          </a:r>
                          <a:endParaRPr lang="ko-KR" alt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prior of </a:t>
                          </a:r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ko-KR" alt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328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key formula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ko-K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likelihood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oMath>
                          </a14:m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4641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2794315"/>
                  </p:ext>
                </p:extLst>
              </p:nvPr>
            </p:nvGraphicFramePr>
            <p:xfrm>
              <a:off x="717082" y="1397000"/>
              <a:ext cx="8017843" cy="260845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38977">
                      <a:extLst>
                        <a:ext uri="{9D8B030D-6E8A-4147-A177-3AD203B41FA5}">
                          <a16:colId xmlns:a16="http://schemas.microsoft.com/office/drawing/2014/main" val="2626375692"/>
                        </a:ext>
                      </a:extLst>
                    </a:gridCol>
                    <a:gridCol w="1698859">
                      <a:extLst>
                        <a:ext uri="{9D8B030D-6E8A-4147-A177-3AD203B41FA5}">
                          <a16:colId xmlns:a16="http://schemas.microsoft.com/office/drawing/2014/main" val="3007639306"/>
                        </a:ext>
                      </a:extLst>
                    </a:gridCol>
                    <a:gridCol w="2314876">
                      <a:extLst>
                        <a:ext uri="{9D8B030D-6E8A-4147-A177-3AD203B41FA5}">
                          <a16:colId xmlns:a16="http://schemas.microsoft.com/office/drawing/2014/main" val="2016224986"/>
                        </a:ext>
                      </a:extLst>
                    </a:gridCol>
                    <a:gridCol w="2565131">
                      <a:extLst>
                        <a:ext uri="{9D8B030D-6E8A-4147-A177-3AD203B41FA5}">
                          <a16:colId xmlns:a16="http://schemas.microsoft.com/office/drawing/2014/main" val="23960456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Method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LSM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MLE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Bayesian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3625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results for parameter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</a:t>
                          </a:r>
                          <a:endParaRPr lang="ko-KR" alt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confidence interval</a:t>
                          </a:r>
                          <a:endParaRPr lang="ko-KR" alt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probability distribution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436623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</a:t>
                          </a:r>
                          <a:r>
                            <a:rPr lang="en-US" altLang="ko-KR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information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data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data</a:t>
                          </a:r>
                        </a:p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distribution for data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data</a:t>
                          </a:r>
                        </a:p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distribution for data</a:t>
                          </a:r>
                          <a:endParaRPr lang="ko-KR" alt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prior of </a:t>
                          </a:r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ko-KR" alt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328889"/>
                      </a:ext>
                    </a:extLst>
                  </a:tr>
                  <a:tr h="68313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key formula</a:t>
                          </a:r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84946" t="-287500" r="-288889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789" t="-287500" r="-112105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2827" t="-287500" r="-1188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46411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501" r="466" b="-1"/>
          <a:stretch/>
        </p:blipFill>
        <p:spPr>
          <a:xfrm>
            <a:off x="3553142" y="4645643"/>
            <a:ext cx="2182093" cy="13606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6" t="-124" r="7607" b="367"/>
          <a:stretch/>
        </p:blipFill>
        <p:spPr>
          <a:xfrm>
            <a:off x="6255197" y="4299971"/>
            <a:ext cx="1943523" cy="2052000"/>
          </a:xfrm>
          <a:prstGeom prst="rect">
            <a:avLst/>
          </a:prstGeom>
        </p:spPr>
      </p:pic>
      <p:sp>
        <p:nvSpPr>
          <p:cNvPr id="11" name="object 52"/>
          <p:cNvSpPr/>
          <p:nvPr/>
        </p:nvSpPr>
        <p:spPr>
          <a:xfrm>
            <a:off x="1122103" y="4538985"/>
            <a:ext cx="1911077" cy="15835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7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71022" y="1981223"/>
            <a:ext cx="7772400" cy="1987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600" dirty="0" smtClean="0"/>
              <a:t>Supplement Information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373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4690"/>
          </a:xfrm>
        </p:spPr>
        <p:txBody>
          <a:bodyPr/>
          <a:lstStyle/>
          <a:p>
            <a:pPr algn="ctr"/>
            <a:r>
              <a:rPr lang="en-US" altLang="ko-KR" dirty="0"/>
              <a:t>Maximum likelihood - model deviance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0412" y="1611441"/>
                <a:ext cx="7886700" cy="479759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ko-KR" sz="2000" dirty="0" smtClean="0"/>
                  <a:t>The likelihood function tells us that we have found the “best fitting”  parameters when we have maximized </a:t>
                </a:r>
                <a:r>
                  <a:rPr lang="en-US" altLang="ko-KR" sz="2000" dirty="0"/>
                  <a:t>the </a:t>
                </a:r>
                <a:r>
                  <a:rPr lang="en-US" altLang="ko-KR" sz="2000" dirty="0" smtClean="0"/>
                  <a:t>likelihood. However</a:t>
                </a:r>
                <a:r>
                  <a:rPr lang="en-US" altLang="ko-KR" sz="2000" dirty="0"/>
                  <a:t>, a different model may allow us to get an even better fit to data</a:t>
                </a:r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ko-KR" sz="8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ko-KR" sz="2000" dirty="0" smtClean="0"/>
                  <a:t>One </a:t>
                </a:r>
                <a:r>
                  <a:rPr lang="en-US" altLang="ko-KR" sz="2000" dirty="0"/>
                  <a:t>extreme is a model with a separate variable for every data point </a:t>
                </a:r>
                <a:r>
                  <a:rPr lang="en-US" altLang="ko-KR" sz="2000" dirty="0" smtClean="0"/>
                  <a:t>that would </a:t>
                </a:r>
                <a:r>
                  <a:rPr lang="en-US" altLang="ko-KR" sz="2000" dirty="0"/>
                  <a:t>reproduce the data perfectly </a:t>
                </a:r>
                <a:r>
                  <a:rPr lang="en-US" altLang="ko-KR" sz="2000" dirty="0" smtClean="0"/>
                  <a:t>but </a:t>
                </a:r>
                <a:r>
                  <a:rPr lang="en-US" altLang="ko-KR" sz="2000" dirty="0"/>
                  <a:t>at the cost of not giving us </a:t>
                </a:r>
                <a:r>
                  <a:rPr lang="en-US" altLang="ko-KR" sz="2000" dirty="0" smtClean="0"/>
                  <a:t>any </a:t>
                </a:r>
                <a:r>
                  <a:rPr lang="en-US" altLang="ko-KR" sz="2000" dirty="0"/>
                  <a:t>useful insight at </a:t>
                </a:r>
                <a:r>
                  <a:rPr lang="en-US" altLang="ko-KR" sz="2000" dirty="0" smtClean="0"/>
                  <a:t>all. </a:t>
                </a:r>
                <a:r>
                  <a:rPr lang="en-US" altLang="ko-KR" sz="2000" dirty="0"/>
                  <a:t>Such a model is called a saturated model</a:t>
                </a:r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ko-KR" sz="8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ko-KR" sz="2000" dirty="0" smtClean="0"/>
                  <a:t>The </a:t>
                </a:r>
                <a:r>
                  <a:rPr lang="en-US" altLang="ko-KR" sz="2000" dirty="0"/>
                  <a:t>model deviance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compares the goodness of fit of a model with that of  the saturated model, and is defined </a:t>
                </a:r>
                <a:r>
                  <a:rPr lang="en-US" altLang="ko-KR" sz="2000" dirty="0" smtClean="0"/>
                  <a:t>by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ko-KR" sz="20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m:rPr>
                        <m:nor/>
                      </m:rPr>
                      <a:rPr lang="en-US" altLang="ko-KR" sz="2000" b="0" i="0" smtClean="0"/>
                      <m:t>log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sz="2000" dirty="0" smtClean="0"/>
                  <a:t>			</a:t>
                </a:r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		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model likelihood</a:t>
                </a:r>
                <a:endParaRPr lang="en-US" altLang="ko-KR" sz="2000" b="0" i="1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ko-KR" sz="20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saturated likelihood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412" y="1611441"/>
                <a:ext cx="7886700" cy="4797598"/>
              </a:xfrm>
              <a:blipFill rotWithShape="0">
                <a:blip r:embed="rId2"/>
                <a:stretch>
                  <a:fillRect l="-850" r="-1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9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Maximum likelihood - model deviance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62747" y="1611442"/>
                <a:ext cx="7886700" cy="48328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Useful properties of the deviance</a:t>
                </a:r>
                <a:endParaRPr lang="en-US" altLang="ko-KR" sz="2000" dirty="0"/>
              </a:p>
              <a:p>
                <a:r>
                  <a:rPr lang="en-US" altLang="ko-KR" sz="2000" dirty="0"/>
                  <a:t>If we have two models M1 and M2 then we can find the difference</a:t>
                </a:r>
              </a:p>
              <a:p>
                <a:pPr marL="0" indent="0" algn="ctr">
                  <a:buNone/>
                </a:pPr>
                <a:r>
                  <a:rPr lang="en-US" altLang="ko-KR" sz="2000" dirty="0"/>
                  <a:t>(deviance of M1) – (deviance of M2)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This </a:t>
                </a:r>
                <a:r>
                  <a:rPr lang="en-US" altLang="ko-KR" sz="2000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-distributed </a:t>
                </a:r>
                <a:r>
                  <a:rPr lang="en-US" altLang="ko-KR" sz="2000" dirty="0"/>
                  <a:t>with degrees of freedom equal to</a:t>
                </a:r>
              </a:p>
              <a:p>
                <a:pPr marL="0" indent="0" algn="ctr">
                  <a:buNone/>
                </a:pPr>
                <a:r>
                  <a:rPr lang="en-US" altLang="ko-KR" sz="2000" dirty="0"/>
                  <a:t>(number of parameters in M1) – (number of parameters in M2)</a:t>
                </a:r>
              </a:p>
              <a:p>
                <a:r>
                  <a:rPr lang="en-US" altLang="ko-KR" sz="2000" dirty="0" smtClean="0"/>
                  <a:t>Calculate </a:t>
                </a:r>
                <a:r>
                  <a:rPr lang="en-US" altLang="ko-KR" sz="2000" dirty="0"/>
                  <a:t>confidence intervals around best fitting parameters.</a:t>
                </a:r>
              </a:p>
              <a:p>
                <a:r>
                  <a:rPr lang="en-US" altLang="ko-KR" sz="2000" dirty="0" smtClean="0"/>
                  <a:t>Test </a:t>
                </a:r>
                <a:r>
                  <a:rPr lang="en-US" altLang="ko-KR" sz="2000" dirty="0"/>
                  <a:t>hypotheses (are additional parameters in a more </a:t>
                </a:r>
                <a:r>
                  <a:rPr lang="en-US" altLang="ko-KR" sz="2000" dirty="0" smtClean="0"/>
                  <a:t>complex model </a:t>
                </a:r>
                <a:r>
                  <a:rPr lang="en-US" altLang="ko-KR" sz="2000" dirty="0"/>
                  <a:t>significant?).</a:t>
                </a:r>
              </a:p>
              <a:p>
                <a:r>
                  <a:rPr lang="en-US" altLang="ko-KR" sz="2000" dirty="0" smtClean="0"/>
                  <a:t>Choose </a:t>
                </a:r>
                <a:r>
                  <a:rPr lang="en-US" altLang="ko-KR" sz="2000" dirty="0"/>
                  <a:t>the most parsimonious model using criteria such as </a:t>
                </a:r>
                <a:r>
                  <a:rPr lang="en-US" altLang="ko-KR" sz="2000" dirty="0" smtClean="0"/>
                  <a:t>the </a:t>
                </a:r>
                <a:r>
                  <a:rPr lang="en-US" altLang="ko-KR" sz="2000" dirty="0" err="1" smtClean="0"/>
                  <a:t>Akaike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Information Criterion (AIC).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747" y="1611442"/>
                <a:ext cx="7886700" cy="4832870"/>
              </a:xfrm>
              <a:blipFill rotWithShape="0"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647"/>
          </a:xfrm>
        </p:spPr>
        <p:txBody>
          <a:bodyPr/>
          <a:lstStyle/>
          <a:p>
            <a:pPr algn="ctr"/>
            <a:r>
              <a:rPr lang="en-US" altLang="ko-KR" dirty="0"/>
              <a:t>Example: Catalytic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94270" y="1537300"/>
                <a:ext cx="8427307" cy="48799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1800" dirty="0" smtClean="0"/>
                  <a:t>Model log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log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Pre>
                                <m:sPre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sPre>
                            </m:e>
                            <m:sub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log</m:t>
                    </m:r>
                    <m:sPre>
                      <m:sPre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en-US" altLang="ko-KR" sz="1800" dirty="0"/>
                          <m:t>where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   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)/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sPre>
                  </m:oMath>
                </a14:m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800" dirty="0" smtClean="0"/>
              </a:p>
              <a:p>
                <a:pPr marL="0" indent="0">
                  <a:buNone/>
                </a:pPr>
                <a:r>
                  <a:rPr lang="en-US" altLang="ko-KR" sz="1800" dirty="0" smtClean="0"/>
                  <a:t>Saturated log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1800">
                          <a:latin typeface="Cambria Math" panose="02040503050406030204" pitchFamily="18" charset="0"/>
                        </a:rPr>
                        <m:t>log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Pre>
                                <m:sPre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sPre>
                            </m:e>
                            <m:sub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r>
                  <a:rPr lang="en-US" altLang="ko-KR" sz="1800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sz="1800" i="1" dirty="0">
                    <a:latin typeface="Cambria Math" panose="02040503050406030204" pitchFamily="18" charset="0"/>
                  </a:rPr>
                </a:br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log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ko-KR" sz="180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800">
                        <a:latin typeface="Cambria Math" panose="02040503050406030204" pitchFamily="18" charset="0"/>
                      </a:rPr>
                      <m:t>log</m:t>
                    </m:r>
                    <m:sPre>
                      <m:sPre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800" dirty="0"/>
                          <m:t>where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/>
                          <m:t>  </m:t>
                        </m:r>
                        <m:r>
                          <m:rPr>
                            <m:nor/>
                          </m:rPr>
                          <a:rPr lang="en-US" altLang="ko-KR" sz="1800" dirty="0"/>
                          <m:t> 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sPre>
                  </m:oMath>
                </a14:m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800" dirty="0" smtClean="0"/>
              </a:p>
              <a:p>
                <a:pPr marL="0" indent="0">
                  <a:buNone/>
                </a:pPr>
                <a:r>
                  <a:rPr lang="en-US" altLang="ko-KR" sz="1800" dirty="0" smtClean="0"/>
                  <a:t>Deviance</a:t>
                </a:r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=2(</m:t>
                    </m:r>
                    <m:r>
                      <m:rPr>
                        <m:nor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270" y="1537300"/>
                <a:ext cx="8427307" cy="4879976"/>
              </a:xfrm>
              <a:blipFill rotWithShape="0"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/>
          <p:cNvSpPr/>
          <p:nvPr/>
        </p:nvSpPr>
        <p:spPr>
          <a:xfrm>
            <a:off x="5297905" y="2787910"/>
            <a:ext cx="888712" cy="6068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289592" y="4802286"/>
            <a:ext cx="913499" cy="6068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5"/>
          </p:cNvCxnSpPr>
          <p:nvPr/>
        </p:nvCxnSpPr>
        <p:spPr>
          <a:xfrm>
            <a:off x="6056468" y="3305871"/>
            <a:ext cx="377284" cy="631817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972432" y="4267202"/>
            <a:ext cx="560173" cy="55193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40939" y="3925539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Constants will cancel out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1720"/>
          </a:xfrm>
        </p:spPr>
        <p:txBody>
          <a:bodyPr/>
          <a:lstStyle/>
          <a:p>
            <a:pPr algn="ctr"/>
            <a:r>
              <a:rPr lang="en-US" altLang="ko-KR" dirty="0" smtClean="0"/>
              <a:t>MCMC: Acceptance-rejection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sz="2400" b="1" dirty="0" smtClean="0"/>
                  <a:t>target </a:t>
                </a:r>
                <a:r>
                  <a:rPr lang="en-US" altLang="ko-KR" sz="2400" b="1" dirty="0"/>
                  <a:t>density</a:t>
                </a:r>
                <a:r>
                  <a:rPr lang="en-US" altLang="ko-KR" sz="2400" dirty="0"/>
                  <a:t>: the functional form of the density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2400" dirty="0"/>
                  <a:t> of interest.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2400" b="1" dirty="0"/>
                  <a:t>candidate density</a:t>
                </a:r>
                <a:r>
                  <a:rPr lang="en-US" altLang="ko-KR" sz="2400" dirty="0"/>
                  <a:t>: a simple density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sz="2400" dirty="0"/>
                  <a:t> to </a:t>
                </a:r>
                <a:r>
                  <a:rPr lang="en-US" altLang="ko-KR" sz="2400" b="1" dirty="0"/>
                  <a:t>generate the random variable</a:t>
                </a:r>
                <a:r>
                  <a:rPr lang="en-US" altLang="ko-KR" sz="2400" dirty="0"/>
                  <a:t> for which the simulation is actually done.</a:t>
                </a:r>
                <a:br>
                  <a:rPr lang="en-US" altLang="ko-KR" sz="2400" dirty="0"/>
                </a:br>
                <a:r>
                  <a:rPr lang="en-US" altLang="ko-KR" sz="2400" dirty="0"/>
                  <a:t>The density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sz="2400" dirty="0"/>
                  <a:t> needs to satisfy: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sz="2400" dirty="0"/>
                  <a:t> have compatible supports.</a:t>
                </a:r>
                <a:br>
                  <a:rPr lang="en-US" altLang="ko-KR" sz="2400" dirty="0"/>
                </a:br>
                <a:r>
                  <a:rPr lang="en-US" altLang="ko-KR" sz="2400" dirty="0"/>
                  <a:t>(i.e.,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altLang="ko-KR" sz="2400" dirty="0"/>
                  <a:t> when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altLang="ko-KR" sz="2400" dirty="0"/>
                  <a:t>)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sz="2400" dirty="0"/>
                  <a:t>There is a constant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2400" dirty="0"/>
                  <a:t>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0" r="-7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3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2529"/>
          </a:xfrm>
        </p:spPr>
        <p:txBody>
          <a:bodyPr/>
          <a:lstStyle/>
          <a:p>
            <a:pPr algn="ctr"/>
            <a:r>
              <a:rPr lang="en-US" altLang="ko-KR" dirty="0"/>
              <a:t>Acceptance-rejection method</a:t>
            </a:r>
            <a:endParaRPr lang="ko-KR" altLang="en-US" dirty="0"/>
          </a:p>
        </p:txBody>
      </p:sp>
      <p:pic>
        <p:nvPicPr>
          <p:cNvPr id="1026" name="Picture 2" descr="https://theclevermachine.files.wordpress.com/2012/09/rejectionsamplingcriter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730" y="1690689"/>
            <a:ext cx="6020539" cy="451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Acceptance-rejection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ko-KR" b="1" dirty="0"/>
                  <a:t>Idea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 is the random number to be obtained.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sz="2400" dirty="0"/>
                  <a:t>Generate </a:t>
                </a:r>
                <a14:m>
                  <m:oMath xmlns:m="http://schemas.openxmlformats.org/officeDocument/2006/math">
                    <m:r>
                      <a:rPr lang="en-US" altLang="ko-KR" sz="240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40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40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and independently generate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[0,1]</m:t>
                        </m:r>
                      </m:sub>
                    </m:sSub>
                  </m:oMath>
                </a14:m>
                <a:r>
                  <a:rPr lang="en-US" altLang="ko-KR" sz="24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sz="2400" dirty="0"/>
                  <a:t>Accept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400" dirty="0"/>
                  <a:t>, if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400" i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sz="2400" dirty="0"/>
                  <a:t>Return to 1 until enough number of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400" dirty="0"/>
                  <a:t> generated.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dirty="0"/>
                  <a:t>The algorithm is </a:t>
                </a:r>
                <a:r>
                  <a:rPr lang="en-US" altLang="ko-KR" b="1" dirty="0"/>
                  <a:t>quite simple</a:t>
                </a:r>
                <a:r>
                  <a:rPr lang="en-US" altLang="ko-KR" dirty="0"/>
                  <a:t>, however, </a:t>
                </a:r>
                <a:r>
                  <a:rPr lang="en-US" altLang="ko-KR" b="1" dirty="0"/>
                  <a:t>many rejections occur </a:t>
                </a:r>
                <a:r>
                  <a:rPr lang="en-US" altLang="ko-KR" dirty="0"/>
                  <a:t>until getting enough number of samples.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not so efficient.</a:t>
                </a:r>
                <a:endParaRPr lang="ko-KR" altLang="en-US" dirty="0"/>
              </a:p>
              <a:p>
                <a:pPr marL="457200" lvl="1" indent="0"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664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Metropolis-Hastings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63065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/>
                  <a:t>: the transition probability</a:t>
                </a:r>
                <a:endParaRPr lang="en-US" altLang="ko-KR" sz="2000" i="1" dirty="0"/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: the proposal distribution, the conditional probability of proposing a state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000" dirty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: acceptance ratio, the probability to accept the proposed state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The transition probability can be written as:</a:t>
                </a:r>
                <a:endParaRPr lang="en-US" altLang="ko-KR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Then, from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One common choice to choose an acceptance ratio that fulfills the condition above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63065"/>
              </a:xfrm>
              <a:blipFill>
                <a:blip r:embed="rId2"/>
                <a:stretch>
                  <a:fillRect l="-46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0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6"/>
          <p:cNvSpPr/>
          <p:nvPr/>
        </p:nvSpPr>
        <p:spPr>
          <a:xfrm flipV="1">
            <a:off x="3008835" y="2060641"/>
            <a:ext cx="905453" cy="47452"/>
          </a:xfrm>
          <a:custGeom>
            <a:avLst/>
            <a:gdLst/>
            <a:ahLst/>
            <a:cxnLst/>
            <a:rect l="l" t="t" r="r" b="b"/>
            <a:pathLst>
              <a:path w="370205">
                <a:moveTo>
                  <a:pt x="0" y="0"/>
                </a:moveTo>
                <a:lnTo>
                  <a:pt x="369696" y="0"/>
                </a:ln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20"/>
          <p:cNvSpPr/>
          <p:nvPr/>
        </p:nvSpPr>
        <p:spPr>
          <a:xfrm>
            <a:off x="3008835" y="2108094"/>
            <a:ext cx="943362" cy="2662856"/>
          </a:xfrm>
          <a:custGeom>
            <a:avLst/>
            <a:gdLst/>
            <a:ahLst/>
            <a:cxnLst/>
            <a:rect l="l" t="t" r="r" b="b"/>
            <a:pathLst>
              <a:path w="370205" h="532129">
                <a:moveTo>
                  <a:pt x="0" y="0"/>
                </a:moveTo>
                <a:lnTo>
                  <a:pt x="369697" y="531622"/>
                </a:ln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0"/>
          <p:cNvSpPr/>
          <p:nvPr/>
        </p:nvSpPr>
        <p:spPr>
          <a:xfrm>
            <a:off x="3008835" y="2060643"/>
            <a:ext cx="943362" cy="1876252"/>
          </a:xfrm>
          <a:custGeom>
            <a:avLst/>
            <a:gdLst/>
            <a:ahLst/>
            <a:cxnLst/>
            <a:rect l="l" t="t" r="r" b="b"/>
            <a:pathLst>
              <a:path w="370205" h="532129">
                <a:moveTo>
                  <a:pt x="0" y="0"/>
                </a:moveTo>
                <a:lnTo>
                  <a:pt x="369697" y="531622"/>
                </a:ln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146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0"/>
          <p:cNvSpPr/>
          <p:nvPr/>
        </p:nvSpPr>
        <p:spPr>
          <a:xfrm>
            <a:off x="712733" y="1842120"/>
            <a:ext cx="2335069" cy="715771"/>
          </a:xfrm>
          <a:custGeom>
            <a:avLst/>
            <a:gdLst/>
            <a:ahLst/>
            <a:cxnLst/>
            <a:rect l="l" t="t" r="r" b="b"/>
            <a:pathLst>
              <a:path w="923925" h="462279">
                <a:moveTo>
                  <a:pt x="877316" y="0"/>
                </a:moveTo>
                <a:lnTo>
                  <a:pt x="46164" y="0"/>
                </a:lnTo>
                <a:lnTo>
                  <a:pt x="28198" y="3633"/>
                </a:lnTo>
                <a:lnTo>
                  <a:pt x="13523" y="13541"/>
                </a:lnTo>
                <a:lnTo>
                  <a:pt x="3628" y="28235"/>
                </a:lnTo>
                <a:lnTo>
                  <a:pt x="0" y="46228"/>
                </a:lnTo>
                <a:lnTo>
                  <a:pt x="0" y="415544"/>
                </a:lnTo>
                <a:lnTo>
                  <a:pt x="3628" y="433536"/>
                </a:lnTo>
                <a:lnTo>
                  <a:pt x="13523" y="448230"/>
                </a:lnTo>
                <a:lnTo>
                  <a:pt x="28198" y="458138"/>
                </a:lnTo>
                <a:lnTo>
                  <a:pt x="46164" y="461772"/>
                </a:lnTo>
                <a:lnTo>
                  <a:pt x="877316" y="461772"/>
                </a:lnTo>
                <a:lnTo>
                  <a:pt x="895308" y="458138"/>
                </a:lnTo>
                <a:lnTo>
                  <a:pt x="910002" y="448230"/>
                </a:lnTo>
                <a:lnTo>
                  <a:pt x="919910" y="433536"/>
                </a:lnTo>
                <a:lnTo>
                  <a:pt x="923544" y="415544"/>
                </a:lnTo>
                <a:lnTo>
                  <a:pt x="923544" y="46228"/>
                </a:lnTo>
                <a:lnTo>
                  <a:pt x="919910" y="28235"/>
                </a:lnTo>
                <a:lnTo>
                  <a:pt x="910002" y="13541"/>
                </a:lnTo>
                <a:lnTo>
                  <a:pt x="895308" y="3633"/>
                </a:lnTo>
                <a:lnTo>
                  <a:pt x="87731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/>
          <p:cNvSpPr txBox="1"/>
          <p:nvPr/>
        </p:nvSpPr>
        <p:spPr>
          <a:xfrm>
            <a:off x="751697" y="1915700"/>
            <a:ext cx="2257138" cy="554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33655" rIns="0" bIns="0" rtlCol="0">
            <a:spAutoFit/>
          </a:bodyPr>
          <a:lstStyle/>
          <a:p>
            <a:pPr marR="5080" algn="ctr">
              <a:lnSpc>
                <a:spcPct val="87100"/>
              </a:lnSpc>
              <a:spcBef>
                <a:spcPts val="265"/>
              </a:spcBef>
            </a:pPr>
            <a:r>
              <a:rPr spc="-10" dirty="0" smtClean="0">
                <a:latin typeface="Arial"/>
                <a:cs typeface="Arial"/>
              </a:rPr>
              <a:t>I</a:t>
            </a:r>
            <a:r>
              <a:rPr dirty="0" smtClean="0">
                <a:latin typeface="Arial"/>
                <a:cs typeface="Arial"/>
              </a:rPr>
              <a:t>n</a:t>
            </a:r>
            <a:r>
              <a:rPr spc="0" dirty="0" smtClean="0">
                <a:latin typeface="Arial"/>
                <a:cs typeface="Arial"/>
              </a:rPr>
              <a:t>f</a:t>
            </a:r>
            <a:r>
              <a:rPr dirty="0" smtClean="0">
                <a:latin typeface="Arial"/>
                <a:cs typeface="Arial"/>
              </a:rPr>
              <a:t>ec</a:t>
            </a:r>
            <a:r>
              <a:rPr spc="-5" dirty="0" smtClean="0">
                <a:latin typeface="Arial"/>
                <a:cs typeface="Arial"/>
              </a:rPr>
              <a:t>t</a:t>
            </a:r>
            <a:r>
              <a:rPr dirty="0" smtClean="0">
                <a:latin typeface="Arial"/>
                <a:cs typeface="Arial"/>
              </a:rPr>
              <a:t>ious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D</a:t>
            </a:r>
            <a:r>
              <a:rPr dirty="0" smtClean="0">
                <a:latin typeface="Arial"/>
                <a:cs typeface="Arial"/>
              </a:rPr>
              <a:t>isease</a:t>
            </a:r>
            <a:endParaRPr lang="en-US" dirty="0" smtClean="0">
              <a:latin typeface="Arial"/>
              <a:cs typeface="Arial"/>
            </a:endParaRPr>
          </a:p>
          <a:p>
            <a:pPr marR="5080" algn="ctr">
              <a:lnSpc>
                <a:spcPct val="87100"/>
              </a:lnSpc>
              <a:spcBef>
                <a:spcPts val="265"/>
              </a:spcBef>
            </a:pPr>
            <a:r>
              <a:rPr dirty="0" smtClean="0">
                <a:latin typeface="Arial"/>
                <a:cs typeface="Arial"/>
              </a:rPr>
              <a:t>models</a:t>
            </a:r>
            <a:endParaRPr dirty="0">
              <a:latin typeface="Arial"/>
              <a:cs typeface="Arial"/>
            </a:endParaRPr>
          </a:p>
        </p:txBody>
      </p:sp>
      <p:sp>
        <p:nvSpPr>
          <p:cNvPr id="21" name="object 13"/>
          <p:cNvSpPr/>
          <p:nvPr/>
        </p:nvSpPr>
        <p:spPr>
          <a:xfrm>
            <a:off x="3914289" y="1844644"/>
            <a:ext cx="1315422" cy="432000"/>
          </a:xfrm>
          <a:custGeom>
            <a:avLst/>
            <a:gdLst/>
            <a:ahLst/>
            <a:cxnLst/>
            <a:rect l="l" t="t" r="r" b="b"/>
            <a:pathLst>
              <a:path w="925194" h="462279">
                <a:moveTo>
                  <a:pt x="878839" y="0"/>
                </a:moveTo>
                <a:lnTo>
                  <a:pt x="46227" y="0"/>
                </a:lnTo>
                <a:lnTo>
                  <a:pt x="28235" y="3633"/>
                </a:lnTo>
                <a:lnTo>
                  <a:pt x="13541" y="13541"/>
                </a:lnTo>
                <a:lnTo>
                  <a:pt x="3633" y="28235"/>
                </a:lnTo>
                <a:lnTo>
                  <a:pt x="0" y="46227"/>
                </a:lnTo>
                <a:lnTo>
                  <a:pt x="0" y="415544"/>
                </a:lnTo>
                <a:lnTo>
                  <a:pt x="3633" y="433536"/>
                </a:lnTo>
                <a:lnTo>
                  <a:pt x="13541" y="448230"/>
                </a:lnTo>
                <a:lnTo>
                  <a:pt x="28235" y="458138"/>
                </a:lnTo>
                <a:lnTo>
                  <a:pt x="46227" y="461772"/>
                </a:lnTo>
                <a:lnTo>
                  <a:pt x="878839" y="461772"/>
                </a:lnTo>
                <a:lnTo>
                  <a:pt x="896832" y="458138"/>
                </a:lnTo>
                <a:lnTo>
                  <a:pt x="911526" y="448230"/>
                </a:lnTo>
                <a:lnTo>
                  <a:pt x="921434" y="433536"/>
                </a:lnTo>
                <a:lnTo>
                  <a:pt x="925068" y="415544"/>
                </a:lnTo>
                <a:lnTo>
                  <a:pt x="925068" y="46227"/>
                </a:lnTo>
                <a:lnTo>
                  <a:pt x="921434" y="28235"/>
                </a:lnTo>
                <a:lnTo>
                  <a:pt x="911526" y="13541"/>
                </a:lnTo>
                <a:lnTo>
                  <a:pt x="896832" y="3633"/>
                </a:lnTo>
                <a:lnTo>
                  <a:pt x="87883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5"/>
          <p:cNvSpPr txBox="1"/>
          <p:nvPr/>
        </p:nvSpPr>
        <p:spPr>
          <a:xfrm>
            <a:off x="4071540" y="1915411"/>
            <a:ext cx="1000919" cy="290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uc</a:t>
            </a:r>
            <a:r>
              <a:rPr spc="-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ure</a:t>
            </a:r>
          </a:p>
        </p:txBody>
      </p:sp>
      <p:sp>
        <p:nvSpPr>
          <p:cNvPr id="25" name="object 17"/>
          <p:cNvSpPr/>
          <p:nvPr/>
        </p:nvSpPr>
        <p:spPr>
          <a:xfrm>
            <a:off x="3914289" y="3714186"/>
            <a:ext cx="3527149" cy="432000"/>
          </a:xfrm>
          <a:custGeom>
            <a:avLst/>
            <a:gdLst/>
            <a:ahLst/>
            <a:cxnLst/>
            <a:rect l="l" t="t" r="r" b="b"/>
            <a:pathLst>
              <a:path w="925194" h="462279">
                <a:moveTo>
                  <a:pt x="878839" y="0"/>
                </a:moveTo>
                <a:lnTo>
                  <a:pt x="46227" y="0"/>
                </a:lnTo>
                <a:lnTo>
                  <a:pt x="28235" y="3633"/>
                </a:lnTo>
                <a:lnTo>
                  <a:pt x="13541" y="13541"/>
                </a:lnTo>
                <a:lnTo>
                  <a:pt x="3633" y="28235"/>
                </a:lnTo>
                <a:lnTo>
                  <a:pt x="0" y="46228"/>
                </a:lnTo>
                <a:lnTo>
                  <a:pt x="0" y="415544"/>
                </a:lnTo>
                <a:lnTo>
                  <a:pt x="3633" y="433536"/>
                </a:lnTo>
                <a:lnTo>
                  <a:pt x="13541" y="448230"/>
                </a:lnTo>
                <a:lnTo>
                  <a:pt x="28235" y="458138"/>
                </a:lnTo>
                <a:lnTo>
                  <a:pt x="46227" y="461772"/>
                </a:lnTo>
                <a:lnTo>
                  <a:pt x="878839" y="461772"/>
                </a:lnTo>
                <a:lnTo>
                  <a:pt x="896832" y="458138"/>
                </a:lnTo>
                <a:lnTo>
                  <a:pt x="911526" y="448230"/>
                </a:lnTo>
                <a:lnTo>
                  <a:pt x="921434" y="433536"/>
                </a:lnTo>
                <a:lnTo>
                  <a:pt x="925068" y="415544"/>
                </a:lnTo>
                <a:lnTo>
                  <a:pt x="925068" y="46228"/>
                </a:lnTo>
                <a:lnTo>
                  <a:pt x="921434" y="28235"/>
                </a:lnTo>
                <a:lnTo>
                  <a:pt x="911526" y="13541"/>
                </a:lnTo>
                <a:lnTo>
                  <a:pt x="896832" y="3633"/>
                </a:lnTo>
                <a:lnTo>
                  <a:pt x="87883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9"/>
          <p:cNvSpPr txBox="1"/>
          <p:nvPr/>
        </p:nvSpPr>
        <p:spPr>
          <a:xfrm>
            <a:off x="3995593" y="3792712"/>
            <a:ext cx="3364539" cy="27494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5080" algn="ctr">
              <a:lnSpc>
                <a:spcPct val="87100"/>
              </a:lnSpc>
              <a:spcBef>
                <a:spcPts val="265"/>
              </a:spcBef>
            </a:pPr>
            <a:r>
              <a:rPr dirty="0">
                <a:latin typeface="Arial"/>
                <a:cs typeface="Arial"/>
              </a:rPr>
              <a:t>Para</a:t>
            </a:r>
            <a:r>
              <a:rPr spc="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ers </a:t>
            </a:r>
            <a:r>
              <a:rPr dirty="0" smtClean="0">
                <a:latin typeface="Arial"/>
                <a:cs typeface="Arial"/>
              </a:rPr>
              <a:t>and initial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conditions</a:t>
            </a:r>
            <a:endParaRPr dirty="0">
              <a:latin typeface="Arial"/>
              <a:cs typeface="Arial"/>
            </a:endParaRPr>
          </a:p>
        </p:txBody>
      </p:sp>
      <p:sp>
        <p:nvSpPr>
          <p:cNvPr id="29" name="object 21"/>
          <p:cNvSpPr/>
          <p:nvPr/>
        </p:nvSpPr>
        <p:spPr>
          <a:xfrm>
            <a:off x="3914289" y="4504929"/>
            <a:ext cx="1518197" cy="432000"/>
          </a:xfrm>
          <a:custGeom>
            <a:avLst/>
            <a:gdLst/>
            <a:ahLst/>
            <a:cxnLst/>
            <a:rect l="l" t="t" r="r" b="b"/>
            <a:pathLst>
              <a:path w="925194" h="463550">
                <a:moveTo>
                  <a:pt x="878713" y="0"/>
                </a:moveTo>
                <a:lnTo>
                  <a:pt x="46354" y="0"/>
                </a:lnTo>
                <a:lnTo>
                  <a:pt x="28289" y="3635"/>
                </a:lnTo>
                <a:lnTo>
                  <a:pt x="13557" y="13557"/>
                </a:lnTo>
                <a:lnTo>
                  <a:pt x="3635" y="28289"/>
                </a:lnTo>
                <a:lnTo>
                  <a:pt x="0" y="46355"/>
                </a:lnTo>
                <a:lnTo>
                  <a:pt x="0" y="416941"/>
                </a:lnTo>
                <a:lnTo>
                  <a:pt x="3635" y="435006"/>
                </a:lnTo>
                <a:lnTo>
                  <a:pt x="13557" y="449738"/>
                </a:lnTo>
                <a:lnTo>
                  <a:pt x="28289" y="459660"/>
                </a:lnTo>
                <a:lnTo>
                  <a:pt x="46354" y="463296"/>
                </a:lnTo>
                <a:lnTo>
                  <a:pt x="878713" y="463296"/>
                </a:lnTo>
                <a:lnTo>
                  <a:pt x="896778" y="459660"/>
                </a:lnTo>
                <a:lnTo>
                  <a:pt x="911510" y="449738"/>
                </a:lnTo>
                <a:lnTo>
                  <a:pt x="921432" y="435006"/>
                </a:lnTo>
                <a:lnTo>
                  <a:pt x="925068" y="416941"/>
                </a:lnTo>
                <a:lnTo>
                  <a:pt x="925068" y="46355"/>
                </a:lnTo>
                <a:lnTo>
                  <a:pt x="921432" y="28289"/>
                </a:lnTo>
                <a:lnTo>
                  <a:pt x="911510" y="13557"/>
                </a:lnTo>
                <a:lnTo>
                  <a:pt x="896778" y="3635"/>
                </a:lnTo>
                <a:lnTo>
                  <a:pt x="87871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3"/>
          <p:cNvSpPr txBox="1"/>
          <p:nvPr/>
        </p:nvSpPr>
        <p:spPr>
          <a:xfrm>
            <a:off x="4049176" y="4575697"/>
            <a:ext cx="1248421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Data </a:t>
            </a:r>
            <a:r>
              <a:rPr spc="-5" dirty="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fit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to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89" y="2579544"/>
            <a:ext cx="4468449" cy="8590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31" y="4504929"/>
            <a:ext cx="2228702" cy="18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4690"/>
          </a:xfrm>
        </p:spPr>
        <p:txBody>
          <a:bodyPr/>
          <a:lstStyle/>
          <a:p>
            <a:pPr algn="ctr"/>
            <a:r>
              <a:rPr lang="en-US" altLang="ko-KR" dirty="0" smtClean="0"/>
              <a:t>Optimization algorithm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89789"/>
              </p:ext>
            </p:extLst>
          </p:nvPr>
        </p:nvGraphicFramePr>
        <p:xfrm>
          <a:off x="907979" y="4029570"/>
          <a:ext cx="733606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68358">
                  <a:extLst>
                    <a:ext uri="{9D8B030D-6E8A-4147-A177-3AD203B41FA5}">
                      <a16:colId xmlns:a16="http://schemas.microsoft.com/office/drawing/2014/main" val="2253888761"/>
                    </a:ext>
                  </a:extLst>
                </a:gridCol>
                <a:gridCol w="2098875">
                  <a:extLst>
                    <a:ext uri="{9D8B030D-6E8A-4147-A177-3AD203B41FA5}">
                      <a16:colId xmlns:a16="http://schemas.microsoft.com/office/drawing/2014/main" val="1395773499"/>
                    </a:ext>
                  </a:extLst>
                </a:gridCol>
                <a:gridCol w="2968827">
                  <a:extLst>
                    <a:ext uri="{9D8B030D-6E8A-4147-A177-3AD203B41FA5}">
                      <a16:colId xmlns:a16="http://schemas.microsoft.com/office/drawing/2014/main" val="337404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 function</a:t>
                      </a:r>
                      <a:endParaRPr lang="ko-KR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특징</a:t>
                      </a:r>
                      <a:endParaRPr lang="en-US" altLang="ko-KR" sz="16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6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fminsearch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Nelder</a:t>
                      </a:r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-Mead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fminbnd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4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simulannealbnd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5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</a:t>
                      </a:r>
                      <a:r>
                        <a:rPr lang="en-US" altLang="ko-K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method</a:t>
                      </a:r>
                      <a:endParaRPr lang="en-US" altLang="ko-KR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Steepest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</a:t>
                      </a:r>
                      <a:r>
                        <a:rPr lang="en-US" altLang="ko-K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method</a:t>
                      </a:r>
                      <a:endParaRPr lang="en-US" altLang="ko-KR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4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3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904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Catalytic Model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7"/>
              <p:cNvSpPr txBox="1"/>
              <p:nvPr/>
            </p:nvSpPr>
            <p:spPr>
              <a:xfrm>
                <a:off x="3978642" y="1680913"/>
                <a:ext cx="1492460" cy="620042"/>
              </a:xfrm>
              <a:prstGeom prst="rect">
                <a:avLst/>
              </a:prstGeom>
              <a:solidFill>
                <a:srgbClr val="FFE5E5"/>
              </a:solidFill>
              <a:ln w="10670">
                <a:solidFill>
                  <a:srgbClr val="FFE5E5"/>
                </a:solidFill>
              </a:ln>
            </p:spPr>
            <p:txBody>
              <a:bodyPr vert="horz" wrap="square" lIns="0" tIns="14605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395"/>
                  </a:spcBef>
                </a:pPr>
                <a:r>
                  <a:rPr lang="en-US" spc="5" dirty="0">
                    <a:latin typeface="Arial" panose="020B0604020202020204" pitchFamily="34" charset="0"/>
                    <a:cs typeface="Arial" panose="020B0604020202020204" pitchFamily="34" charset="0"/>
                  </a:rPr>
                  <a:t>Susceptible</a:t>
                </a: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42" y="1680913"/>
                <a:ext cx="1492460" cy="620042"/>
              </a:xfrm>
              <a:prstGeom prst="rect">
                <a:avLst/>
              </a:prstGeom>
              <a:blipFill>
                <a:blip r:embed="rId2"/>
                <a:stretch>
                  <a:fillRect b="-22330"/>
                </a:stretch>
              </a:blipFill>
              <a:ln w="10670">
                <a:solidFill>
                  <a:srgbClr val="FFE5E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8"/>
              <p:cNvSpPr txBox="1"/>
              <p:nvPr/>
            </p:nvSpPr>
            <p:spPr>
              <a:xfrm>
                <a:off x="6386195" y="1680914"/>
                <a:ext cx="1672524" cy="620041"/>
              </a:xfrm>
              <a:prstGeom prst="rect">
                <a:avLst/>
              </a:prstGeom>
              <a:solidFill>
                <a:srgbClr val="FFE5E5"/>
              </a:solidFill>
              <a:ln w="10670">
                <a:solidFill>
                  <a:srgbClr val="FFE5E5"/>
                </a:solidFill>
              </a:ln>
            </p:spPr>
            <p:txBody>
              <a:bodyPr vert="horz" wrap="square" lIns="0" tIns="14604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395"/>
                  </a:spcBef>
                </a:pPr>
                <a:r>
                  <a:rPr lang="en-US" spc="10" dirty="0">
                    <a:latin typeface="Arial" panose="020B0604020202020204" pitchFamily="34" charset="0"/>
                    <a:cs typeface="Arial" panose="020B0604020202020204" pitchFamily="34" charset="0"/>
                  </a:rPr>
                  <a:t>Ever</a:t>
                </a:r>
                <a:r>
                  <a:rPr lang="en-US" spc="-1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pc="5" dirty="0">
                    <a:latin typeface="Arial" panose="020B0604020202020204" pitchFamily="34" charset="0"/>
                    <a:cs typeface="Arial" panose="020B0604020202020204" pitchFamily="34" charset="0"/>
                  </a:rPr>
                  <a:t>infected</a:t>
                </a: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95" y="1680914"/>
                <a:ext cx="1672524" cy="620041"/>
              </a:xfrm>
              <a:prstGeom prst="rect">
                <a:avLst/>
              </a:prstGeom>
              <a:blipFill>
                <a:blip r:embed="rId3"/>
                <a:stretch>
                  <a:fillRect b="-22330"/>
                </a:stretch>
              </a:blipFill>
              <a:ln w="10670">
                <a:solidFill>
                  <a:srgbClr val="FFE5E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29"/>
          <p:cNvSpPr/>
          <p:nvPr/>
        </p:nvSpPr>
        <p:spPr>
          <a:xfrm>
            <a:off x="5508855" y="1917597"/>
            <a:ext cx="839587" cy="130195"/>
          </a:xfrm>
          <a:custGeom>
            <a:avLst/>
            <a:gdLst/>
            <a:ahLst/>
            <a:cxnLst/>
            <a:rect l="l" t="t" r="r" b="b"/>
            <a:pathLst>
              <a:path w="319404" h="49529">
                <a:moveTo>
                  <a:pt x="309806" y="19176"/>
                </a:moveTo>
                <a:lnTo>
                  <a:pt x="308229" y="19176"/>
                </a:lnTo>
                <a:lnTo>
                  <a:pt x="308356" y="29844"/>
                </a:lnTo>
                <a:lnTo>
                  <a:pt x="288586" y="30015"/>
                </a:lnTo>
                <a:lnTo>
                  <a:pt x="271145" y="40386"/>
                </a:lnTo>
                <a:lnTo>
                  <a:pt x="270383" y="43561"/>
                </a:lnTo>
                <a:lnTo>
                  <a:pt x="273431" y="48640"/>
                </a:lnTo>
                <a:lnTo>
                  <a:pt x="276606" y="49529"/>
                </a:lnTo>
                <a:lnTo>
                  <a:pt x="318897" y="24384"/>
                </a:lnTo>
                <a:lnTo>
                  <a:pt x="309806" y="19176"/>
                </a:lnTo>
                <a:close/>
              </a:path>
              <a:path w="319404" h="49529">
                <a:moveTo>
                  <a:pt x="288633" y="19346"/>
                </a:moveTo>
                <a:lnTo>
                  <a:pt x="0" y="21843"/>
                </a:lnTo>
                <a:lnTo>
                  <a:pt x="0" y="32512"/>
                </a:lnTo>
                <a:lnTo>
                  <a:pt x="288586" y="30015"/>
                </a:lnTo>
                <a:lnTo>
                  <a:pt x="297771" y="24563"/>
                </a:lnTo>
                <a:lnTo>
                  <a:pt x="288633" y="19346"/>
                </a:lnTo>
                <a:close/>
              </a:path>
              <a:path w="319404" h="49529">
                <a:moveTo>
                  <a:pt x="297771" y="24563"/>
                </a:moveTo>
                <a:lnTo>
                  <a:pt x="288586" y="30015"/>
                </a:lnTo>
                <a:lnTo>
                  <a:pt x="308356" y="29844"/>
                </a:lnTo>
                <a:lnTo>
                  <a:pt x="308346" y="29082"/>
                </a:lnTo>
                <a:lnTo>
                  <a:pt x="305688" y="29082"/>
                </a:lnTo>
                <a:lnTo>
                  <a:pt x="297771" y="24563"/>
                </a:lnTo>
                <a:close/>
              </a:path>
              <a:path w="319404" h="49529">
                <a:moveTo>
                  <a:pt x="305562" y="19938"/>
                </a:moveTo>
                <a:lnTo>
                  <a:pt x="297771" y="24563"/>
                </a:lnTo>
                <a:lnTo>
                  <a:pt x="305688" y="29082"/>
                </a:lnTo>
                <a:lnTo>
                  <a:pt x="305562" y="19938"/>
                </a:lnTo>
                <a:close/>
              </a:path>
              <a:path w="319404" h="49529">
                <a:moveTo>
                  <a:pt x="308238" y="19938"/>
                </a:moveTo>
                <a:lnTo>
                  <a:pt x="305562" y="19938"/>
                </a:lnTo>
                <a:lnTo>
                  <a:pt x="305688" y="29082"/>
                </a:lnTo>
                <a:lnTo>
                  <a:pt x="308346" y="29082"/>
                </a:lnTo>
                <a:lnTo>
                  <a:pt x="308238" y="19938"/>
                </a:lnTo>
                <a:close/>
              </a:path>
              <a:path w="319404" h="49529">
                <a:moveTo>
                  <a:pt x="308229" y="19176"/>
                </a:moveTo>
                <a:lnTo>
                  <a:pt x="288633" y="19346"/>
                </a:lnTo>
                <a:lnTo>
                  <a:pt x="297771" y="24563"/>
                </a:lnTo>
                <a:lnTo>
                  <a:pt x="305562" y="19938"/>
                </a:lnTo>
                <a:lnTo>
                  <a:pt x="308238" y="19938"/>
                </a:lnTo>
                <a:lnTo>
                  <a:pt x="308229" y="19176"/>
                </a:lnTo>
                <a:close/>
              </a:path>
              <a:path w="319404" h="49529">
                <a:moveTo>
                  <a:pt x="276225" y="0"/>
                </a:moveTo>
                <a:lnTo>
                  <a:pt x="272923" y="888"/>
                </a:lnTo>
                <a:lnTo>
                  <a:pt x="271525" y="3428"/>
                </a:lnTo>
                <a:lnTo>
                  <a:pt x="270001" y="5968"/>
                </a:lnTo>
                <a:lnTo>
                  <a:pt x="270891" y="9270"/>
                </a:lnTo>
                <a:lnTo>
                  <a:pt x="273431" y="10667"/>
                </a:lnTo>
                <a:lnTo>
                  <a:pt x="288633" y="19346"/>
                </a:lnTo>
                <a:lnTo>
                  <a:pt x="309806" y="19176"/>
                </a:lnTo>
                <a:lnTo>
                  <a:pt x="278765" y="1397"/>
                </a:lnTo>
                <a:lnTo>
                  <a:pt x="27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0"/>
          <p:cNvSpPr txBox="1"/>
          <p:nvPr/>
        </p:nvSpPr>
        <p:spPr>
          <a:xfrm>
            <a:off x="838137" y="1821659"/>
            <a:ext cx="2423618" cy="3225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1">
            <a:noFill/>
          </a:ln>
        </p:spPr>
        <p:txBody>
          <a:bodyPr vert="horz" wrap="square" lIns="0" tIns="14604" rIns="0" bIns="0" rtlCol="0">
            <a:spAutoFit/>
          </a:bodyPr>
          <a:lstStyle/>
          <a:p>
            <a:pPr marL="220345" algn="ctr">
              <a:lnSpc>
                <a:spcPct val="100000"/>
              </a:lnSpc>
              <a:spcBef>
                <a:spcPts val="114"/>
              </a:spcBef>
            </a:pPr>
            <a:r>
              <a:rPr sz="2000" spc="10" dirty="0">
                <a:latin typeface="Arial"/>
                <a:cs typeface="Arial"/>
              </a:rPr>
              <a:t>Structure</a:t>
            </a:r>
            <a:endParaRPr sz="20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28568" y="1552235"/>
                <a:ext cx="365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</m:oMath>
                  </m:oMathPara>
                </a14:m>
                <a:endParaRPr lang="en-US" altLang="ko-KR" sz="20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568" y="1552235"/>
                <a:ext cx="36576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78641" y="3467592"/>
                <a:ext cx="2369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ko-KR" b="0" dirty="0" smtClean="0"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Z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41" y="3467592"/>
                <a:ext cx="23698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48"/>
          <p:cNvSpPr txBox="1"/>
          <p:nvPr/>
        </p:nvSpPr>
        <p:spPr>
          <a:xfrm>
            <a:off x="838137" y="2742281"/>
            <a:ext cx="2423618" cy="323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1">
            <a:noFill/>
          </a:ln>
        </p:spPr>
        <p:txBody>
          <a:bodyPr vert="horz" wrap="square" lIns="0" tIns="15875" rIns="0" bIns="0" rtlCol="0">
            <a:spAutoFit/>
          </a:bodyPr>
          <a:lstStyle/>
          <a:p>
            <a:pPr marL="155575" algn="ctr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latin typeface="Arial"/>
                <a:cs typeface="Arial"/>
              </a:rPr>
              <a:t>Parameters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50"/>
          <p:cNvSpPr txBox="1"/>
          <p:nvPr/>
        </p:nvSpPr>
        <p:spPr>
          <a:xfrm>
            <a:off x="838137" y="3509652"/>
            <a:ext cx="2423618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1">
            <a:noFill/>
          </a:ln>
        </p:spPr>
        <p:txBody>
          <a:bodyPr vert="horz" wrap="square" lIns="0" tIns="15240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120"/>
              </a:spcBef>
            </a:pPr>
            <a:r>
              <a:rPr sz="2000" spc="0" dirty="0">
                <a:latin typeface="Arial"/>
                <a:cs typeface="Arial"/>
              </a:rPr>
              <a:t>Initial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conditions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1" name="object 51"/>
          <p:cNvSpPr txBox="1"/>
          <p:nvPr/>
        </p:nvSpPr>
        <p:spPr>
          <a:xfrm>
            <a:off x="838137" y="4347353"/>
            <a:ext cx="2423618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1">
            <a:noFill/>
          </a:ln>
        </p:spPr>
        <p:txBody>
          <a:bodyPr vert="horz" wrap="square" lIns="0" tIns="15240" rIns="0" bIns="0" rtlCol="0">
            <a:spAutoFit/>
          </a:bodyPr>
          <a:lstStyle/>
          <a:p>
            <a:pPr marL="140335" algn="ctr">
              <a:lnSpc>
                <a:spcPct val="100000"/>
              </a:lnSpc>
              <a:spcBef>
                <a:spcPts val="120"/>
              </a:spcBef>
            </a:pPr>
            <a:r>
              <a:rPr sz="2000" spc="10" dirty="0">
                <a:latin typeface="Arial"/>
                <a:cs typeface="Arial"/>
              </a:rPr>
              <a:t>Data to </a:t>
            </a:r>
            <a:r>
              <a:rPr sz="2000" spc="0" dirty="0">
                <a:latin typeface="Arial"/>
                <a:cs typeface="Arial"/>
              </a:rPr>
              <a:t>fit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to</a:t>
            </a:r>
            <a:endParaRPr sz="20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26058" y="2719518"/>
                <a:ext cx="2325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 smtClean="0">
                    <a:cs typeface="Arial" panose="020B0604020202020204" pitchFamily="34" charset="0"/>
                  </a:rPr>
                  <a:t>Force of infection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58" y="2719518"/>
                <a:ext cx="2325137" cy="369332"/>
              </a:xfrm>
              <a:prstGeom prst="rect">
                <a:avLst/>
              </a:prstGeom>
              <a:blipFill>
                <a:blip r:embed="rId6"/>
                <a:stretch>
                  <a:fillRect l="-210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8641" y="4314101"/>
            <a:ext cx="2865973" cy="186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904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Catalytic Model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30"/>
          <p:cNvSpPr txBox="1"/>
          <p:nvPr/>
        </p:nvSpPr>
        <p:spPr>
          <a:xfrm>
            <a:off x="826425" y="1680913"/>
            <a:ext cx="2423618" cy="3225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1">
            <a:noFill/>
          </a:ln>
        </p:spPr>
        <p:txBody>
          <a:bodyPr vert="horz" wrap="square" lIns="0" tIns="14604" rIns="0" bIns="0" rtlCol="0">
            <a:spAutoFit/>
          </a:bodyPr>
          <a:lstStyle/>
          <a:p>
            <a:pPr marL="220345" algn="ctr">
              <a:lnSpc>
                <a:spcPct val="100000"/>
              </a:lnSpc>
              <a:spcBef>
                <a:spcPts val="114"/>
              </a:spcBef>
            </a:pPr>
            <a:r>
              <a:rPr sz="2000" spc="10" dirty="0">
                <a:latin typeface="Arial"/>
                <a:cs typeface="Arial"/>
              </a:rPr>
              <a:t>Structure</a:t>
            </a:r>
            <a:endParaRPr sz="20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90199" y="2466169"/>
                <a:ext cx="2369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ko-KR" b="0" dirty="0" smtClean="0"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z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99" y="2466169"/>
                <a:ext cx="236980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48"/>
          <p:cNvSpPr txBox="1"/>
          <p:nvPr/>
        </p:nvSpPr>
        <p:spPr>
          <a:xfrm>
            <a:off x="826425" y="2298037"/>
            <a:ext cx="2423618" cy="323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1">
            <a:noFill/>
          </a:ln>
        </p:spPr>
        <p:txBody>
          <a:bodyPr vert="horz" wrap="square" lIns="0" tIns="15875" rIns="0" bIns="0" rtlCol="0">
            <a:spAutoFit/>
          </a:bodyPr>
          <a:lstStyle/>
          <a:p>
            <a:pPr marL="155575" algn="ctr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latin typeface="Arial"/>
                <a:cs typeface="Arial"/>
              </a:rPr>
              <a:t>Parameters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50"/>
          <p:cNvSpPr txBox="1"/>
          <p:nvPr/>
        </p:nvSpPr>
        <p:spPr>
          <a:xfrm>
            <a:off x="826425" y="2916445"/>
            <a:ext cx="2423618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1">
            <a:noFill/>
          </a:ln>
        </p:spPr>
        <p:txBody>
          <a:bodyPr vert="horz" wrap="square" lIns="0" tIns="15240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120"/>
              </a:spcBef>
            </a:pPr>
            <a:r>
              <a:rPr sz="2000" spc="0" dirty="0">
                <a:latin typeface="Arial"/>
                <a:cs typeface="Arial"/>
              </a:rPr>
              <a:t>Initial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conditions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1" name="object 51"/>
          <p:cNvSpPr txBox="1"/>
          <p:nvPr/>
        </p:nvSpPr>
        <p:spPr>
          <a:xfrm>
            <a:off x="826425" y="3534211"/>
            <a:ext cx="2423618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1">
            <a:noFill/>
          </a:ln>
        </p:spPr>
        <p:txBody>
          <a:bodyPr vert="horz" wrap="square" lIns="0" tIns="15240" rIns="0" bIns="0" rtlCol="0">
            <a:spAutoFit/>
          </a:bodyPr>
          <a:lstStyle/>
          <a:p>
            <a:pPr marL="140335" algn="ctr">
              <a:lnSpc>
                <a:spcPct val="100000"/>
              </a:lnSpc>
              <a:spcBef>
                <a:spcPts val="120"/>
              </a:spcBef>
            </a:pPr>
            <a:r>
              <a:rPr sz="2000" spc="10" dirty="0">
                <a:latin typeface="Arial"/>
                <a:cs typeface="Arial"/>
              </a:rPr>
              <a:t>Data to </a:t>
            </a:r>
            <a:r>
              <a:rPr sz="2000" spc="0" dirty="0">
                <a:latin typeface="Arial"/>
                <a:cs typeface="Arial"/>
              </a:rPr>
              <a:t>fit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2"/>
          <p:cNvSpPr/>
          <p:nvPr/>
        </p:nvSpPr>
        <p:spPr>
          <a:xfrm>
            <a:off x="4112462" y="3497990"/>
            <a:ext cx="3690875" cy="2470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7"/>
              <p:cNvSpPr txBox="1"/>
              <p:nvPr/>
            </p:nvSpPr>
            <p:spPr>
              <a:xfrm>
                <a:off x="3978642" y="1680913"/>
                <a:ext cx="1492460" cy="620042"/>
              </a:xfrm>
              <a:prstGeom prst="rect">
                <a:avLst/>
              </a:prstGeom>
              <a:solidFill>
                <a:srgbClr val="FFE5E5"/>
              </a:solidFill>
              <a:ln w="10670">
                <a:solidFill>
                  <a:srgbClr val="FFE5E5"/>
                </a:solidFill>
              </a:ln>
            </p:spPr>
            <p:txBody>
              <a:bodyPr vert="horz" wrap="square" lIns="0" tIns="14605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395"/>
                  </a:spcBef>
                </a:pPr>
                <a:r>
                  <a:rPr lang="en-US" spc="5" dirty="0">
                    <a:latin typeface="Arial" panose="020B0604020202020204" pitchFamily="34" charset="0"/>
                    <a:cs typeface="Arial" panose="020B0604020202020204" pitchFamily="34" charset="0"/>
                  </a:rPr>
                  <a:t>Susceptible</a:t>
                </a: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42" y="1680913"/>
                <a:ext cx="1492460" cy="620042"/>
              </a:xfrm>
              <a:prstGeom prst="rect">
                <a:avLst/>
              </a:prstGeom>
              <a:blipFill>
                <a:blip r:embed="rId4"/>
                <a:stretch>
                  <a:fillRect b="-22330"/>
                </a:stretch>
              </a:blipFill>
              <a:ln w="10670">
                <a:solidFill>
                  <a:srgbClr val="FFE5E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8"/>
              <p:cNvSpPr txBox="1"/>
              <p:nvPr/>
            </p:nvSpPr>
            <p:spPr>
              <a:xfrm>
                <a:off x="6386195" y="1680914"/>
                <a:ext cx="1672524" cy="620041"/>
              </a:xfrm>
              <a:prstGeom prst="rect">
                <a:avLst/>
              </a:prstGeom>
              <a:solidFill>
                <a:srgbClr val="FFE5E5"/>
              </a:solidFill>
              <a:ln w="10670">
                <a:solidFill>
                  <a:srgbClr val="FFE5E5"/>
                </a:solidFill>
              </a:ln>
            </p:spPr>
            <p:txBody>
              <a:bodyPr vert="horz" wrap="square" lIns="0" tIns="14604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395"/>
                  </a:spcBef>
                </a:pPr>
                <a:r>
                  <a:rPr lang="en-US" spc="10" dirty="0">
                    <a:latin typeface="Arial" panose="020B0604020202020204" pitchFamily="34" charset="0"/>
                    <a:cs typeface="Arial" panose="020B0604020202020204" pitchFamily="34" charset="0"/>
                  </a:rPr>
                  <a:t>Ever</a:t>
                </a:r>
                <a:r>
                  <a:rPr lang="en-US" spc="-1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pc="5" dirty="0">
                    <a:latin typeface="Arial" panose="020B0604020202020204" pitchFamily="34" charset="0"/>
                    <a:cs typeface="Arial" panose="020B0604020202020204" pitchFamily="34" charset="0"/>
                  </a:rPr>
                  <a:t>infected</a:t>
                </a: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95" y="1680914"/>
                <a:ext cx="1672524" cy="620041"/>
              </a:xfrm>
              <a:prstGeom prst="rect">
                <a:avLst/>
              </a:prstGeom>
              <a:blipFill>
                <a:blip r:embed="rId5"/>
                <a:stretch>
                  <a:fillRect b="-22330"/>
                </a:stretch>
              </a:blipFill>
              <a:ln w="10670">
                <a:solidFill>
                  <a:srgbClr val="FFE5E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29"/>
          <p:cNvSpPr/>
          <p:nvPr/>
        </p:nvSpPr>
        <p:spPr>
          <a:xfrm>
            <a:off x="5508855" y="1917597"/>
            <a:ext cx="839587" cy="130195"/>
          </a:xfrm>
          <a:custGeom>
            <a:avLst/>
            <a:gdLst/>
            <a:ahLst/>
            <a:cxnLst/>
            <a:rect l="l" t="t" r="r" b="b"/>
            <a:pathLst>
              <a:path w="319404" h="49529">
                <a:moveTo>
                  <a:pt x="309806" y="19176"/>
                </a:moveTo>
                <a:lnTo>
                  <a:pt x="308229" y="19176"/>
                </a:lnTo>
                <a:lnTo>
                  <a:pt x="308356" y="29844"/>
                </a:lnTo>
                <a:lnTo>
                  <a:pt x="288586" y="30015"/>
                </a:lnTo>
                <a:lnTo>
                  <a:pt x="271145" y="40386"/>
                </a:lnTo>
                <a:lnTo>
                  <a:pt x="270383" y="43561"/>
                </a:lnTo>
                <a:lnTo>
                  <a:pt x="273431" y="48640"/>
                </a:lnTo>
                <a:lnTo>
                  <a:pt x="276606" y="49529"/>
                </a:lnTo>
                <a:lnTo>
                  <a:pt x="318897" y="24384"/>
                </a:lnTo>
                <a:lnTo>
                  <a:pt x="309806" y="19176"/>
                </a:lnTo>
                <a:close/>
              </a:path>
              <a:path w="319404" h="49529">
                <a:moveTo>
                  <a:pt x="288633" y="19346"/>
                </a:moveTo>
                <a:lnTo>
                  <a:pt x="0" y="21843"/>
                </a:lnTo>
                <a:lnTo>
                  <a:pt x="0" y="32512"/>
                </a:lnTo>
                <a:lnTo>
                  <a:pt x="288586" y="30015"/>
                </a:lnTo>
                <a:lnTo>
                  <a:pt x="297771" y="24563"/>
                </a:lnTo>
                <a:lnTo>
                  <a:pt x="288633" y="19346"/>
                </a:lnTo>
                <a:close/>
              </a:path>
              <a:path w="319404" h="49529">
                <a:moveTo>
                  <a:pt x="297771" y="24563"/>
                </a:moveTo>
                <a:lnTo>
                  <a:pt x="288586" y="30015"/>
                </a:lnTo>
                <a:lnTo>
                  <a:pt x="308356" y="29844"/>
                </a:lnTo>
                <a:lnTo>
                  <a:pt x="308346" y="29082"/>
                </a:lnTo>
                <a:lnTo>
                  <a:pt x="305688" y="29082"/>
                </a:lnTo>
                <a:lnTo>
                  <a:pt x="297771" y="24563"/>
                </a:lnTo>
                <a:close/>
              </a:path>
              <a:path w="319404" h="49529">
                <a:moveTo>
                  <a:pt x="305562" y="19938"/>
                </a:moveTo>
                <a:lnTo>
                  <a:pt x="297771" y="24563"/>
                </a:lnTo>
                <a:lnTo>
                  <a:pt x="305688" y="29082"/>
                </a:lnTo>
                <a:lnTo>
                  <a:pt x="305562" y="19938"/>
                </a:lnTo>
                <a:close/>
              </a:path>
              <a:path w="319404" h="49529">
                <a:moveTo>
                  <a:pt x="308238" y="19938"/>
                </a:moveTo>
                <a:lnTo>
                  <a:pt x="305562" y="19938"/>
                </a:lnTo>
                <a:lnTo>
                  <a:pt x="305688" y="29082"/>
                </a:lnTo>
                <a:lnTo>
                  <a:pt x="308346" y="29082"/>
                </a:lnTo>
                <a:lnTo>
                  <a:pt x="308238" y="19938"/>
                </a:lnTo>
                <a:close/>
              </a:path>
              <a:path w="319404" h="49529">
                <a:moveTo>
                  <a:pt x="308229" y="19176"/>
                </a:moveTo>
                <a:lnTo>
                  <a:pt x="288633" y="19346"/>
                </a:lnTo>
                <a:lnTo>
                  <a:pt x="297771" y="24563"/>
                </a:lnTo>
                <a:lnTo>
                  <a:pt x="305562" y="19938"/>
                </a:lnTo>
                <a:lnTo>
                  <a:pt x="308238" y="19938"/>
                </a:lnTo>
                <a:lnTo>
                  <a:pt x="308229" y="19176"/>
                </a:lnTo>
                <a:close/>
              </a:path>
              <a:path w="319404" h="49529">
                <a:moveTo>
                  <a:pt x="276225" y="0"/>
                </a:moveTo>
                <a:lnTo>
                  <a:pt x="272923" y="888"/>
                </a:lnTo>
                <a:lnTo>
                  <a:pt x="271525" y="3428"/>
                </a:lnTo>
                <a:lnTo>
                  <a:pt x="270001" y="5968"/>
                </a:lnTo>
                <a:lnTo>
                  <a:pt x="270891" y="9270"/>
                </a:lnTo>
                <a:lnTo>
                  <a:pt x="273431" y="10667"/>
                </a:lnTo>
                <a:lnTo>
                  <a:pt x="288633" y="19346"/>
                </a:lnTo>
                <a:lnTo>
                  <a:pt x="309806" y="19176"/>
                </a:lnTo>
                <a:lnTo>
                  <a:pt x="278765" y="1397"/>
                </a:lnTo>
                <a:lnTo>
                  <a:pt x="27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728568" y="1552235"/>
                <a:ext cx="365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</m:oMath>
                  </m:oMathPara>
                </a14:m>
                <a:endParaRPr lang="en-US" altLang="ko-KR" sz="20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568" y="1552235"/>
                <a:ext cx="36576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035800" y="4386785"/>
                <a:ext cx="2880273" cy="1288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ko-K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λa</m:t>
                          </m:r>
                        </m:sup>
                      </m:sSup>
                    </m:oMath>
                  </m:oMathPara>
                </a14:m>
                <a:endParaRPr lang="en-US" altLang="ko-KR" sz="16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 age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proportion of seropositive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force of infection</a:t>
                </a:r>
                <a:endPara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00" y="4386785"/>
                <a:ext cx="2880273" cy="1288110"/>
              </a:xfrm>
              <a:prstGeom prst="rect">
                <a:avLst/>
              </a:prstGeom>
              <a:blipFill>
                <a:blip r:embed="rId7"/>
                <a:stretch>
                  <a:fillRect l="-1271" r="-1907" b="-28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7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3345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Example: </a:t>
            </a: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H1N1 </a:t>
            </a:r>
            <a:r>
              <a:rPr lang="en-US" altLang="ko-KR" dirty="0"/>
              <a:t>Model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81" y="1681652"/>
            <a:ext cx="8387511" cy="681350"/>
          </a:xfrm>
          <a:prstGeom prst="rect">
            <a:avLst/>
          </a:prstGeom>
        </p:spPr>
      </p:pic>
      <p:sp>
        <p:nvSpPr>
          <p:cNvPr id="41" name="object 64"/>
          <p:cNvSpPr/>
          <p:nvPr/>
        </p:nvSpPr>
        <p:spPr>
          <a:xfrm>
            <a:off x="871087" y="3140565"/>
            <a:ext cx="3883794" cy="2984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직사각형 5"/>
          <p:cNvSpPr/>
          <p:nvPr/>
        </p:nvSpPr>
        <p:spPr>
          <a:xfrm>
            <a:off x="5114022" y="3995556"/>
            <a:ext cx="377009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Number of influenza A/H1N1v infections in England: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estimates until 15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Nov (blue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dots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Fitted model predictions (pink shades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4258" y="2413229"/>
            <a:ext cx="47353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(Baguelin, Van Hoek </a:t>
            </a:r>
            <a:r>
              <a:rPr lang="nl-NL" altLang="ko-KR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nl-NL" altLang="ko-KR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l-NL" altLang="ko-K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Vaccine </a:t>
            </a:r>
            <a:r>
              <a:rPr lang="nl-NL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2010; 28:2370)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6546" y="4369190"/>
            <a:ext cx="116165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indent="-116205" algn="ctr">
              <a:lnSpc>
                <a:spcPct val="107600"/>
              </a:lnSpc>
              <a:spcBef>
                <a:spcPts val="85"/>
              </a:spcBef>
            </a:pPr>
            <a:r>
              <a:rPr lang="en-US" altLang="ko-KR" sz="1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Uncertainty intervals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ko-KR" sz="1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spc="10" dirty="0">
                <a:latin typeface="Arial" panose="020B0604020202020204" pitchFamily="34" charset="0"/>
                <a:cs typeface="Arial" panose="020B0604020202020204" pitchFamily="34" charset="0"/>
              </a:rPr>
              <a:t>model  </a:t>
            </a:r>
            <a:r>
              <a:rPr lang="en-US" altLang="ko-KR" sz="1000" spc="5" dirty="0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1779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Terminology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79"/>
          <p:cNvGraphicFramePr>
            <a:graphicFrameLocks noGrp="1"/>
          </p:cNvGraphicFramePr>
          <p:nvPr>
            <p:extLst/>
          </p:nvPr>
        </p:nvGraphicFramePr>
        <p:xfrm>
          <a:off x="540865" y="1663877"/>
          <a:ext cx="8062269" cy="4153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2467">
                <a:tc>
                  <a:txBody>
                    <a:bodyPr/>
                    <a:lstStyle/>
                    <a:p>
                      <a:pPr marL="27305" algn="ctr">
                        <a:lnSpc>
                          <a:spcPct val="120000"/>
                        </a:lnSpc>
                        <a:spcBef>
                          <a:spcPts val="100"/>
                        </a:spcBef>
                      </a:pPr>
                      <a:r>
                        <a:rPr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Parameteri</a:t>
                      </a: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r>
                        <a:rPr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ation</a:t>
                      </a:r>
                      <a:endParaRPr lang="en-US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7305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Quantification)</a:t>
                      </a: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44450" algn="l" latinLnBrk="0">
                        <a:lnSpc>
                          <a:spcPct val="120000"/>
                        </a:lnSpc>
                        <a:spcBef>
                          <a:spcPts val="100"/>
                        </a:spcBef>
                      </a:pP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Giving values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the parameters in a </a:t>
                      </a:r>
                      <a:r>
                        <a:rPr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(by </a:t>
                      </a: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whatever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means </a:t>
                      </a: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eg. guessing, directly  from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literature, fitting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data</a:t>
                      </a:r>
                      <a:r>
                        <a:rPr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515">
                <a:tc>
                  <a:txBody>
                    <a:bodyPr/>
                    <a:lstStyle/>
                    <a:p>
                      <a:pPr marL="27305" algn="ctr">
                        <a:lnSpc>
                          <a:spcPct val="120000"/>
                        </a:lnSpc>
                        <a:spcBef>
                          <a:spcPts val="100"/>
                        </a:spcBef>
                      </a:pP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Fitting</a:t>
                      </a:r>
                    </a:p>
                    <a:p>
                      <a:pPr marL="27305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b="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sz="1800" b="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alibration</a:t>
                      </a: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103505" algn="l" latinLnBrk="0">
                        <a:lnSpc>
                          <a:spcPct val="120000"/>
                        </a:lnSpc>
                        <a:spcBef>
                          <a:spcPts val="100"/>
                        </a:spcBef>
                      </a:pPr>
                      <a:r>
                        <a:rPr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Parameteri</a:t>
                      </a: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r>
                        <a:rPr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ation </a:t>
                      </a: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model by finding </a:t>
                      </a:r>
                      <a:r>
                        <a:rPr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 set that produces model</a:t>
                      </a:r>
                      <a:r>
                        <a:rPr sz="1800" b="0" spc="-1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 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a </a:t>
                      </a: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“good fit”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outcome</a:t>
                      </a:r>
                      <a:r>
                        <a:rPr sz="1800" b="0" spc="-3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311">
                <a:tc>
                  <a:txBody>
                    <a:bodyPr/>
                    <a:lstStyle/>
                    <a:p>
                      <a:pPr marL="27305" algn="ctr">
                        <a:lnSpc>
                          <a:spcPct val="120000"/>
                        </a:lnSpc>
                        <a:spcBef>
                          <a:spcPts val="100"/>
                        </a:spcBef>
                      </a:pPr>
                      <a:r>
                        <a:rPr sz="1800" b="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</a:t>
                      </a:r>
                      <a:endParaRPr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63500" algn="l" latinLnBrk="0">
                        <a:lnSpc>
                          <a:spcPct val="120000"/>
                        </a:lnSpc>
                        <a:spcBef>
                          <a:spcPts val="100"/>
                        </a:spcBef>
                      </a:pP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Comparing </a:t>
                      </a: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 of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parameteri</a:t>
                      </a: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r>
                        <a:rPr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to data to see </a:t>
                      </a: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 </a:t>
                      </a:r>
                      <a:r>
                        <a:rPr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</a:t>
                      </a: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“valid”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(either have </a:t>
                      </a: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 validity or </a:t>
                      </a:r>
                      <a:r>
                        <a:rPr sz="1800" b="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satisfy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 </a:t>
                      </a: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statistical</a:t>
                      </a:r>
                      <a:r>
                        <a:rPr sz="1800" b="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353">
                <a:tc>
                  <a:txBody>
                    <a:bodyPr/>
                    <a:lstStyle/>
                    <a:p>
                      <a:pPr marL="27305" marR="53975" algn="ctr">
                        <a:lnSpc>
                          <a:spcPct val="120000"/>
                        </a:lnSpc>
                        <a:spcBef>
                          <a:spcPts val="100"/>
                        </a:spcBef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ensitivity</a:t>
                      </a:r>
                      <a:r>
                        <a:rPr sz="1800" b="0" spc="-7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</a:t>
                      </a:r>
                    </a:p>
                  </a:txBody>
                  <a:tcPr marL="0" marR="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108585" algn="l" latinLnBrk="0">
                        <a:lnSpc>
                          <a:spcPct val="120000"/>
                        </a:lnSpc>
                        <a:spcBef>
                          <a:spcPts val="100"/>
                        </a:spcBef>
                      </a:pP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Altering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parameters </a:t>
                      </a: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model to </a:t>
                      </a:r>
                      <a:r>
                        <a:rPr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see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</a:t>
                      </a: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 </a:t>
                      </a:r>
                      <a:r>
                        <a:rPr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has </a:t>
                      </a:r>
                      <a:r>
                        <a:rPr sz="18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r>
                        <a:rPr sz="1800" b="0" spc="-3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800" b="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3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3187</TotalTime>
  <Words>2343</Words>
  <Application>Microsoft Office PowerPoint</Application>
  <PresentationFormat>화면 슬라이드 쇼(4:3)</PresentationFormat>
  <Paragraphs>531</Paragraphs>
  <Slides>50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9" baseType="lpstr">
      <vt:lpstr>굴림</vt:lpstr>
      <vt:lpstr>맑은 고딕</vt:lpstr>
      <vt:lpstr>Arial</vt:lpstr>
      <vt:lpstr>Calibri</vt:lpstr>
      <vt:lpstr>Calibri Light</vt:lpstr>
      <vt:lpstr>Cambria Math</vt:lpstr>
      <vt:lpstr>Symbol</vt:lpstr>
      <vt:lpstr>Times New Roman</vt:lpstr>
      <vt:lpstr>Office 테마</vt:lpstr>
      <vt:lpstr>Session 9   Fitting models to data</vt:lpstr>
      <vt:lpstr>Aims and objectives</vt:lpstr>
      <vt:lpstr>PowerPoint 프레젠테이션</vt:lpstr>
      <vt:lpstr>PowerPoint 프레젠테이션</vt:lpstr>
      <vt:lpstr>Introduction</vt:lpstr>
      <vt:lpstr>Example: Catalytic Model</vt:lpstr>
      <vt:lpstr>Example: Catalytic Model</vt:lpstr>
      <vt:lpstr>Example: H1N1 Model</vt:lpstr>
      <vt:lpstr>Terminology</vt:lpstr>
      <vt:lpstr>Fitting process</vt:lpstr>
      <vt:lpstr>Goodness of fit</vt:lpstr>
      <vt:lpstr>Goodness of fit</vt:lpstr>
      <vt:lpstr>Least squares method</vt:lpstr>
      <vt:lpstr>Least squares method</vt:lpstr>
      <vt:lpstr>Maximum likelihood estimation (MLE)</vt:lpstr>
      <vt:lpstr>MLE - Likelihood</vt:lpstr>
      <vt:lpstr>MLE - Likelihood</vt:lpstr>
      <vt:lpstr>PowerPoint 프레젠테이션</vt:lpstr>
      <vt:lpstr>MLE – Catalytic model</vt:lpstr>
      <vt:lpstr>MLE – Catalytic model</vt:lpstr>
      <vt:lpstr>MLE – Catalytic model</vt:lpstr>
      <vt:lpstr>MLE – SIR model</vt:lpstr>
      <vt:lpstr>MLE - Uncertainty</vt:lpstr>
      <vt:lpstr>MLE - Uncertainty</vt:lpstr>
      <vt:lpstr>MLE - Uncertainty</vt:lpstr>
      <vt:lpstr>MLE - Uncertainty</vt:lpstr>
      <vt:lpstr>Bayesian inference</vt:lpstr>
      <vt:lpstr>PowerPoint 프레젠테이션</vt:lpstr>
      <vt:lpstr>PowerPoint 프레젠테이션</vt:lpstr>
      <vt:lpstr>Bayes’ theorem</vt:lpstr>
      <vt:lpstr>Bayesian inference</vt:lpstr>
      <vt:lpstr>Bayesian inference</vt:lpstr>
      <vt:lpstr>Markov Chain Monte Carlo</vt:lpstr>
      <vt:lpstr>Metropolis-Hastings algorithm</vt:lpstr>
      <vt:lpstr>Metropolis-Hastings algorithm</vt:lpstr>
      <vt:lpstr>Gibbs sampler</vt:lpstr>
      <vt:lpstr>MCMC - Example</vt:lpstr>
      <vt:lpstr>MCMC – Example</vt:lpstr>
      <vt:lpstr>MCMC – Example</vt:lpstr>
      <vt:lpstr>Markov Chain Monte Carlo</vt:lpstr>
      <vt:lpstr>PowerPoint 프레젠테이션</vt:lpstr>
      <vt:lpstr>PowerPoint 프레젠테이션</vt:lpstr>
      <vt:lpstr>Maximum likelihood - model deviance </vt:lpstr>
      <vt:lpstr>Maximum likelihood - model deviance </vt:lpstr>
      <vt:lpstr>Example: Catalytic Model</vt:lpstr>
      <vt:lpstr>MCMC: Acceptance-rejection algorithm</vt:lpstr>
      <vt:lpstr>Acceptance-rejection method</vt:lpstr>
      <vt:lpstr>Acceptance-rejection method</vt:lpstr>
      <vt:lpstr>Metropolis-Hastings algorithm</vt:lpstr>
      <vt:lpstr>Optimization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Fitting models to data</dc:title>
  <dc:creator>lee</dc:creator>
  <cp:lastModifiedBy>LZH-PC</cp:lastModifiedBy>
  <cp:revision>241</cp:revision>
  <dcterms:created xsi:type="dcterms:W3CDTF">2018-07-20T01:49:53Z</dcterms:created>
  <dcterms:modified xsi:type="dcterms:W3CDTF">2021-01-21T05:45:55Z</dcterms:modified>
</cp:coreProperties>
</file>