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91" r:id="rId3"/>
    <p:sldId id="289" r:id="rId4"/>
    <p:sldId id="287" r:id="rId5"/>
    <p:sldId id="281" r:id="rId6"/>
    <p:sldId id="290" r:id="rId7"/>
    <p:sldId id="261" r:id="rId8"/>
    <p:sldId id="282" r:id="rId9"/>
    <p:sldId id="283" r:id="rId10"/>
    <p:sldId id="268" r:id="rId11"/>
    <p:sldId id="284" r:id="rId12"/>
    <p:sldId id="269" r:id="rId13"/>
    <p:sldId id="267" r:id="rId14"/>
    <p:sldId id="270" r:id="rId15"/>
    <p:sldId id="285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77" r:id="rId24"/>
    <p:sldId id="278" r:id="rId25"/>
    <p:sldId id="279" r:id="rId26"/>
    <p:sldId id="286" r:id="rId27"/>
    <p:sldId id="26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5BDA-116F-463D-9EBC-345F1CBCE3A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576A-45D2-464F-8042-1BD42FF0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2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5BDA-116F-463D-9EBC-345F1CBCE3A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576A-45D2-464F-8042-1BD42FF0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6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5BDA-116F-463D-9EBC-345F1CBCE3A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576A-45D2-464F-8042-1BD42FF0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5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5BDA-116F-463D-9EBC-345F1CBCE3A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576A-45D2-464F-8042-1BD42FF0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7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5BDA-116F-463D-9EBC-345F1CBCE3A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576A-45D2-464F-8042-1BD42FF0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5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5BDA-116F-463D-9EBC-345F1CBCE3A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576A-45D2-464F-8042-1BD42FF0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0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5BDA-116F-463D-9EBC-345F1CBCE3A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576A-45D2-464F-8042-1BD42FF0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6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5BDA-116F-463D-9EBC-345F1CBCE3A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576A-45D2-464F-8042-1BD42FF0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7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5BDA-116F-463D-9EBC-345F1CBCE3A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576A-45D2-464F-8042-1BD42FF0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0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5BDA-116F-463D-9EBC-345F1CBCE3A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576A-45D2-464F-8042-1BD42FF0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1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5BDA-116F-463D-9EBC-345F1CBCE3A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576A-45D2-464F-8042-1BD42FF0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9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5BDA-116F-463D-9EBC-345F1CBCE3A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2576A-45D2-464F-8042-1BD42FF0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1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-scm.com/book/en/v2/Git-Branching-Branches-in-a-Nutshel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comparing-workflows#gitflow-workflow" TargetMode="External"/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hyperlink" Target="https://try.github.io/levels/1/challenges/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ethrobertson.github.io/GitFixUm/fixup.html" TargetMode="External"/><Relationship Id="rId4" Type="http://schemas.openxmlformats.org/officeDocument/2006/relationships/hyperlink" Target="http://firstaidgit.io/#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ducation.github.com/pac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/gitignor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762" y="1443639"/>
            <a:ext cx="9144000" cy="2387600"/>
          </a:xfrm>
        </p:spPr>
        <p:txBody>
          <a:bodyPr/>
          <a:lstStyle/>
          <a:p>
            <a:r>
              <a:rPr lang="en-US" dirty="0"/>
              <a:t>Project management with </a:t>
            </a:r>
            <a:r>
              <a:rPr lang="en-US" dirty="0" err="1"/>
              <a:t>Git</a:t>
            </a:r>
            <a:r>
              <a:rPr lang="en-US" dirty="0"/>
              <a:t> 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5762" y="3923314"/>
            <a:ext cx="9144000" cy="1655762"/>
          </a:xfrm>
        </p:spPr>
        <p:txBody>
          <a:bodyPr/>
          <a:lstStyle/>
          <a:p>
            <a:r>
              <a:rPr lang="en-US" dirty="0"/>
              <a:t>Presentation by David Weis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432" y="178093"/>
            <a:ext cx="2748568" cy="22847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15" y="672791"/>
            <a:ext cx="3102023" cy="12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23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1638"/>
            <a:ext cx="10515600" cy="43553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Branching and Merging in </a:t>
            </a:r>
            <a:r>
              <a:rPr lang="en-US" dirty="0" err="1"/>
              <a:t>Git</a:t>
            </a:r>
            <a:r>
              <a:rPr lang="en-US" dirty="0"/>
              <a:t> is simple</a:t>
            </a:r>
          </a:p>
          <a:p>
            <a:pPr lvl="1"/>
            <a:r>
              <a:rPr lang="en-US" dirty="0"/>
              <a:t>As opposed to other VCS systems</a:t>
            </a:r>
          </a:p>
          <a:p>
            <a:r>
              <a:rPr lang="en-US" dirty="0"/>
              <a:t>Merge conflicts are not something you evade</a:t>
            </a:r>
          </a:p>
          <a:p>
            <a:pPr lvl="1"/>
            <a:r>
              <a:rPr lang="en-US" dirty="0"/>
              <a:t>They are easy to resolve</a:t>
            </a:r>
          </a:p>
          <a:p>
            <a:r>
              <a:rPr lang="en-US" dirty="0"/>
              <a:t>Common names</a:t>
            </a:r>
          </a:p>
          <a:p>
            <a:pPr lvl="1"/>
            <a:r>
              <a:rPr lang="en-US" dirty="0"/>
              <a:t>Master</a:t>
            </a:r>
          </a:p>
          <a:p>
            <a:pPr lvl="1"/>
            <a:r>
              <a:rPr lang="en-US" dirty="0"/>
              <a:t>Develop</a:t>
            </a:r>
          </a:p>
          <a:p>
            <a:pPr lvl="1"/>
            <a:r>
              <a:rPr lang="en-US" dirty="0"/>
              <a:t>Release</a:t>
            </a:r>
          </a:p>
          <a:p>
            <a:r>
              <a:rPr lang="en-US" dirty="0"/>
              <a:t>In low level terms Branch is a pointer to the latest commit</a:t>
            </a:r>
          </a:p>
          <a:p>
            <a:r>
              <a:rPr lang="en-US" dirty="0" err="1">
                <a:hlinkClick r:id="rId2"/>
              </a:rPr>
              <a:t>Git</a:t>
            </a:r>
            <a:r>
              <a:rPr lang="en-US" dirty="0">
                <a:hlinkClick r:id="rId2"/>
              </a:rPr>
              <a:t> branching in a nutshell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315" y="352367"/>
            <a:ext cx="4142874" cy="133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01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EC77-40AD-4086-84F1-6A81CEE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33B2-B352-4668-B855-FCB8C6C1F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They will happen!</a:t>
            </a:r>
          </a:p>
          <a:p>
            <a:pPr marL="0" indent="0">
              <a:buNone/>
            </a:pPr>
            <a:r>
              <a:rPr lang="en-US" dirty="0"/>
              <a:t>They are not bad!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merge conflict </a:t>
            </a:r>
            <a:r>
              <a:rPr lang="en-US" dirty="0"/>
              <a:t>means that there were two different changes done that are incompatible and you are trying to merge them.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resolve this, go into the conflicting files, edit them to the version you’d like, and then make a new commit.</a:t>
            </a:r>
          </a:p>
        </p:txBody>
      </p:sp>
    </p:spTree>
    <p:extLst>
      <p:ext uri="{BB962C8B-B14F-4D97-AF65-F5344CB8AC3E}">
        <p14:creationId xmlns:p14="http://schemas.microsoft.com/office/powerpoint/2010/main" val="1112345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is decentralized but!</a:t>
            </a:r>
          </a:p>
          <a:p>
            <a:r>
              <a:rPr lang="en-US" dirty="0"/>
              <a:t>Origin is the True Repository</a:t>
            </a:r>
          </a:p>
          <a:p>
            <a:r>
              <a:rPr lang="en-US" dirty="0"/>
              <a:t>Origin/master is branch master at remote origin</a:t>
            </a:r>
          </a:p>
          <a:p>
            <a:r>
              <a:rPr lang="en-US" dirty="0"/>
              <a:t>Local version of a remote branch is a separate branch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318" y="606592"/>
            <a:ext cx="5152656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5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 because they create history</a:t>
            </a:r>
          </a:p>
          <a:p>
            <a:r>
              <a:rPr lang="en-US" dirty="0"/>
              <a:t>Short and concise</a:t>
            </a:r>
          </a:p>
          <a:p>
            <a:r>
              <a:rPr lang="en-US" dirty="0"/>
              <a:t>If applied, this commit will…</a:t>
            </a:r>
          </a:p>
          <a:p>
            <a:pPr lvl="1"/>
            <a:r>
              <a:rPr lang="en-US" dirty="0"/>
              <a:t>What-with what-where</a:t>
            </a:r>
          </a:p>
          <a:p>
            <a:pPr lvl="1"/>
            <a:r>
              <a:rPr lang="en-US" dirty="0"/>
              <a:t>“Fix typo in introduction to user guide”</a:t>
            </a:r>
          </a:p>
          <a:p>
            <a:r>
              <a:rPr lang="en-US" dirty="0"/>
              <a:t>Great blog post: </a:t>
            </a:r>
            <a:r>
              <a:rPr lang="en-US" dirty="0">
                <a:hlinkClick r:id="rId2"/>
              </a:rPr>
              <a:t>chris.beams.io/posts/</a:t>
            </a:r>
            <a:r>
              <a:rPr lang="en-US" dirty="0" err="1">
                <a:hlinkClick r:id="rId2"/>
              </a:rPr>
              <a:t>git</a:t>
            </a:r>
            <a:r>
              <a:rPr lang="en-US" dirty="0">
                <a:hlinkClick r:id="rId2"/>
              </a:rPr>
              <a:t>-commit/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428" y="365125"/>
            <a:ext cx="5017143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38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Subject and body separated by a blank line</a:t>
            </a:r>
          </a:p>
          <a:p>
            <a:r>
              <a:rPr lang="en-US" dirty="0"/>
              <a:t>Subject</a:t>
            </a:r>
          </a:p>
          <a:p>
            <a:pPr lvl="1"/>
            <a:r>
              <a:rPr lang="en-US" dirty="0"/>
              <a:t>In imperative style</a:t>
            </a:r>
          </a:p>
          <a:p>
            <a:pPr lvl="1"/>
            <a:r>
              <a:rPr lang="en-US" dirty="0"/>
              <a:t>Starts with capital letter</a:t>
            </a:r>
          </a:p>
          <a:p>
            <a:pPr lvl="1"/>
            <a:r>
              <a:rPr lang="en-US" dirty="0"/>
              <a:t>No period at the end</a:t>
            </a:r>
          </a:p>
          <a:p>
            <a:pPr lvl="1"/>
            <a:r>
              <a:rPr lang="en-US" dirty="0"/>
              <a:t>No more than 50 characters</a:t>
            </a:r>
          </a:p>
          <a:p>
            <a:r>
              <a:rPr lang="en-US" dirty="0"/>
              <a:t>Body</a:t>
            </a:r>
          </a:p>
          <a:p>
            <a:pPr lvl="1"/>
            <a:r>
              <a:rPr lang="en-US" dirty="0"/>
              <a:t>Wrap after 72 characters</a:t>
            </a:r>
          </a:p>
          <a:p>
            <a:pPr lvl="1"/>
            <a:r>
              <a:rPr lang="en-US" dirty="0"/>
              <a:t>Explain </a:t>
            </a:r>
            <a:r>
              <a:rPr lang="en-US" i="1" dirty="0"/>
              <a:t>What </a:t>
            </a:r>
            <a:r>
              <a:rPr lang="en-US" dirty="0"/>
              <a:t>and </a:t>
            </a:r>
            <a:r>
              <a:rPr lang="en-US" i="1" dirty="0"/>
              <a:t>Why</a:t>
            </a:r>
            <a:r>
              <a:rPr lang="en-US" dirty="0"/>
              <a:t> rather than </a:t>
            </a:r>
            <a:r>
              <a:rPr lang="en-US" i="1" dirty="0"/>
              <a:t>how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39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Desktop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you </a:t>
            </a:r>
            <a:r>
              <a:rPr lang="en-US" b="1" dirty="0"/>
              <a:t>hate</a:t>
            </a:r>
            <a:r>
              <a:rPr lang="en-US" dirty="0"/>
              <a:t> the command line, there are many applications for Git.</a:t>
            </a:r>
          </a:p>
          <a:p>
            <a:pPr marL="0" indent="0">
              <a:buNone/>
            </a:pPr>
            <a:r>
              <a:rPr lang="en-US" b="1" dirty="0"/>
              <a:t>GitHub Desktop</a:t>
            </a:r>
            <a:r>
              <a:rPr lang="en-US" dirty="0"/>
              <a:t> is the easiest to use:</a:t>
            </a:r>
          </a:p>
          <a:p>
            <a:r>
              <a:rPr lang="en-US" dirty="0"/>
              <a:t>On Windows and Mac</a:t>
            </a:r>
          </a:p>
          <a:p>
            <a:r>
              <a:rPr lang="en-US" dirty="0"/>
              <a:t>Comes in two versions</a:t>
            </a:r>
          </a:p>
          <a:p>
            <a:pPr lvl="1"/>
            <a:r>
              <a:rPr lang="en-US" dirty="0"/>
              <a:t>Old version is really good</a:t>
            </a:r>
          </a:p>
          <a:p>
            <a:pPr lvl="1"/>
            <a:r>
              <a:rPr lang="en-US" dirty="0"/>
              <a:t>New version is in beta</a:t>
            </a:r>
          </a:p>
          <a:p>
            <a:r>
              <a:rPr lang="en-US" dirty="0"/>
              <a:t>Links with GitHub account</a:t>
            </a:r>
          </a:p>
          <a:p>
            <a:r>
              <a:rPr lang="en-US" dirty="0"/>
              <a:t>Works with non GitHub repositories too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https://desktop.github.com/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254" y="2384380"/>
            <a:ext cx="2762250" cy="457200"/>
          </a:xfrm>
          <a:prstGeom prst="rect">
            <a:avLst/>
          </a:prstGeom>
        </p:spPr>
      </p:pic>
      <p:pic>
        <p:nvPicPr>
          <p:cNvPr id="5124" name="Picture 4" descr="Image result for github desktop">
            <a:extLst>
              <a:ext uri="{FF2B5EF4-FFF2-40B4-BE49-F238E27FC236}">
                <a16:creationId xmlns:a16="http://schemas.microsoft.com/office/drawing/2014/main" id="{25C7E135-EEE6-4558-9FD2-B9A6657739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5" t="3937" r="5241" b="9930"/>
          <a:stretch/>
        </p:blipFill>
        <p:spPr bwMode="auto">
          <a:xfrm>
            <a:off x="7323909" y="2976517"/>
            <a:ext cx="4472595" cy="298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621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model</a:t>
            </a:r>
          </a:p>
          <a:p>
            <a:r>
              <a:rPr lang="en-US" dirty="0"/>
              <a:t>Takes advantage of </a:t>
            </a:r>
            <a:r>
              <a:rPr lang="en-US" dirty="0" err="1"/>
              <a:t>Git</a:t>
            </a:r>
            <a:r>
              <a:rPr lang="en-US" dirty="0"/>
              <a:t> and branching</a:t>
            </a:r>
          </a:p>
          <a:p>
            <a:r>
              <a:rPr lang="en-US" dirty="0"/>
              <a:t>Incorporates code reviews and tests</a:t>
            </a:r>
          </a:p>
          <a:p>
            <a:r>
              <a:rPr lang="en-US" dirty="0"/>
              <a:t>branches for separating features, releases and hotfixes</a:t>
            </a:r>
          </a:p>
          <a:p>
            <a:r>
              <a:rPr lang="en-US">
                <a:hlinkClick r:id="rId2"/>
              </a:rPr>
              <a:t>Original </a:t>
            </a:r>
            <a:r>
              <a:rPr lang="en-US" dirty="0">
                <a:hlinkClick r:id="rId2"/>
              </a:rPr>
              <a:t>post by Vincent Driessen</a:t>
            </a:r>
            <a:endParaRPr lang="en-US" dirty="0"/>
          </a:p>
          <a:p>
            <a:r>
              <a:rPr lang="en-US" dirty="0" err="1">
                <a:hlinkClick r:id="rId3"/>
              </a:rPr>
              <a:t>Atlassian</a:t>
            </a:r>
            <a:r>
              <a:rPr lang="en-US" dirty="0">
                <a:hlinkClick r:id="rId3"/>
              </a:rPr>
              <a:t> comparing-workflows </a:t>
            </a:r>
            <a:r>
              <a:rPr lang="en-US" dirty="0" err="1">
                <a:hlinkClick r:id="rId3"/>
              </a:rPr>
              <a:t>gitflow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81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flow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main branches</a:t>
            </a:r>
          </a:p>
          <a:p>
            <a:pPr lvl="1"/>
            <a:r>
              <a:rPr lang="en-US" dirty="0"/>
              <a:t>Develop</a:t>
            </a:r>
          </a:p>
          <a:p>
            <a:pPr lvl="2"/>
            <a:r>
              <a:rPr lang="en-US" dirty="0"/>
              <a:t>Branch holding currently worked on version of the code</a:t>
            </a:r>
          </a:p>
          <a:p>
            <a:pPr lvl="1"/>
            <a:r>
              <a:rPr lang="en-US" dirty="0"/>
              <a:t>Master</a:t>
            </a:r>
          </a:p>
          <a:p>
            <a:pPr lvl="2"/>
            <a:r>
              <a:rPr lang="en-US" dirty="0"/>
              <a:t>Branch holds releases of software</a:t>
            </a:r>
          </a:p>
          <a:p>
            <a:r>
              <a:rPr lang="en-US" dirty="0"/>
              <a:t>Temporary branches</a:t>
            </a:r>
          </a:p>
          <a:p>
            <a:pPr lvl="1"/>
            <a:r>
              <a:rPr lang="en-US" dirty="0"/>
              <a:t>Feature</a:t>
            </a:r>
          </a:p>
          <a:p>
            <a:pPr lvl="2"/>
            <a:r>
              <a:rPr lang="en-US" dirty="0"/>
              <a:t>Each feature is a separate branch</a:t>
            </a:r>
          </a:p>
          <a:p>
            <a:pPr lvl="1"/>
            <a:r>
              <a:rPr lang="en-US" dirty="0"/>
              <a:t>Release</a:t>
            </a:r>
          </a:p>
          <a:p>
            <a:pPr lvl="2"/>
            <a:r>
              <a:rPr lang="en-US" dirty="0"/>
              <a:t>Separate branch for pre release preparation</a:t>
            </a:r>
          </a:p>
          <a:p>
            <a:pPr lvl="1"/>
            <a:r>
              <a:rPr lang="en-US" dirty="0"/>
              <a:t>Hotfix</a:t>
            </a:r>
          </a:p>
          <a:p>
            <a:pPr lvl="2"/>
            <a:r>
              <a:rPr lang="en-US" dirty="0"/>
              <a:t>Fixes for releases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525" y="0"/>
            <a:ext cx="4292475" cy="568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05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branch form Develop</a:t>
            </a:r>
          </a:p>
          <a:p>
            <a:r>
              <a:rPr lang="en-US" dirty="0"/>
              <a:t>Must merge to Develop</a:t>
            </a:r>
          </a:p>
          <a:p>
            <a:r>
              <a:rPr lang="en-US" dirty="0"/>
              <a:t>Name can be anything</a:t>
            </a:r>
          </a:p>
          <a:p>
            <a:pPr lvl="1"/>
            <a:r>
              <a:rPr lang="en-US" dirty="0"/>
              <a:t>Should start with word Feature</a:t>
            </a:r>
          </a:p>
          <a:p>
            <a:r>
              <a:rPr lang="en-US" dirty="0"/>
              <a:t>Pull request used to merge back into Develop</a:t>
            </a:r>
          </a:p>
          <a:p>
            <a:pPr lvl="1"/>
            <a:r>
              <a:rPr lang="en-US" dirty="0"/>
              <a:t>Pull request should be Reviewed</a:t>
            </a:r>
          </a:p>
          <a:p>
            <a:r>
              <a:rPr lang="en-US" dirty="0"/>
              <a:t>Deleted once it’s merged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050" y="66675"/>
            <a:ext cx="2239122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99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branch form Develop</a:t>
            </a:r>
          </a:p>
          <a:p>
            <a:r>
              <a:rPr lang="en-US" dirty="0"/>
              <a:t>Must merge to Master (can merge to Develop)</a:t>
            </a:r>
          </a:p>
          <a:p>
            <a:r>
              <a:rPr lang="en-US" dirty="0"/>
              <a:t>Name should be Release-*</a:t>
            </a:r>
          </a:p>
          <a:p>
            <a:pPr lvl="1"/>
            <a:r>
              <a:rPr lang="en-US" dirty="0"/>
              <a:t>* could be release number</a:t>
            </a:r>
          </a:p>
          <a:p>
            <a:r>
              <a:rPr lang="en-US" dirty="0"/>
              <a:t>Changes before release take place here</a:t>
            </a:r>
          </a:p>
          <a:p>
            <a:pPr lvl="1"/>
            <a:r>
              <a:rPr lang="en-US" dirty="0"/>
              <a:t>Minor bug fixes</a:t>
            </a:r>
          </a:p>
          <a:p>
            <a:pPr lvl="1"/>
            <a:r>
              <a:rPr lang="en-US" dirty="0"/>
              <a:t>Release number is added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0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VCS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Imagine you’re working in a team.</a:t>
            </a:r>
          </a:p>
          <a:p>
            <a:pPr marL="0" indent="0">
              <a:buNone/>
            </a:pPr>
            <a:br>
              <a:rPr lang="en-US" sz="3200" dirty="0"/>
            </a:br>
            <a:r>
              <a:rPr lang="en-US" sz="3200" dirty="0"/>
              <a:t>How do you:</a:t>
            </a:r>
          </a:p>
          <a:p>
            <a:r>
              <a:rPr lang="en-US" sz="3200" b="1" dirty="0"/>
              <a:t>Share code with each other?</a:t>
            </a:r>
          </a:p>
          <a:p>
            <a:pPr lvl="1">
              <a:buFontTx/>
              <a:buChar char="-"/>
            </a:pPr>
            <a:r>
              <a:rPr lang="en-US" sz="2800" dirty="0"/>
              <a:t>Especially offline </a:t>
            </a:r>
          </a:p>
          <a:p>
            <a:r>
              <a:rPr lang="en-US" sz="3200" b="1" dirty="0"/>
              <a:t>Back up your code?</a:t>
            </a:r>
          </a:p>
          <a:p>
            <a:r>
              <a:rPr lang="en-US" sz="3200" b="1" dirty="0"/>
              <a:t>Track history of your code?</a:t>
            </a:r>
          </a:p>
          <a:p>
            <a:pPr lvl="1">
              <a:buFontTx/>
              <a:buChar char="-"/>
            </a:pPr>
            <a:r>
              <a:rPr lang="en-US" sz="2800" dirty="0"/>
              <a:t>Who wrote what, when?</a:t>
            </a:r>
          </a:p>
        </p:txBody>
      </p:sp>
    </p:spTree>
    <p:extLst>
      <p:ext uri="{BB962C8B-B14F-4D97-AF65-F5344CB8AC3E}">
        <p14:creationId xmlns:p14="http://schemas.microsoft.com/office/powerpoint/2010/main" val="293865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Hotfix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branch form Master or Develop</a:t>
            </a:r>
          </a:p>
          <a:p>
            <a:r>
              <a:rPr lang="en-US" dirty="0"/>
              <a:t>Must merge to Master and/or Develop</a:t>
            </a:r>
          </a:p>
          <a:p>
            <a:r>
              <a:rPr lang="en-US" dirty="0"/>
              <a:t>Name hotfix-*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92" y="365125"/>
            <a:ext cx="3765908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25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</a:t>
            </a:r>
            <a:r>
              <a:rPr lang="en-US" dirty="0" err="1"/>
              <a:t>git</a:t>
            </a:r>
            <a:r>
              <a:rPr lang="en-US" dirty="0"/>
              <a:t> term, not part of original </a:t>
            </a:r>
            <a:r>
              <a:rPr lang="en-US" dirty="0" err="1"/>
              <a:t>gitflow</a:t>
            </a:r>
            <a:endParaRPr lang="en-US" dirty="0"/>
          </a:p>
          <a:p>
            <a:r>
              <a:rPr lang="en-US" dirty="0"/>
              <a:t>Used in VSTS, Jira, GitHub</a:t>
            </a:r>
          </a:p>
          <a:p>
            <a:r>
              <a:rPr lang="en-US" dirty="0"/>
              <a:t>Requests that changes are applied to main branch</a:t>
            </a:r>
          </a:p>
          <a:p>
            <a:pPr lvl="1"/>
            <a:r>
              <a:rPr lang="en-US" dirty="0"/>
              <a:t>List of changes, commits and reasons for changes</a:t>
            </a:r>
          </a:p>
          <a:p>
            <a:r>
              <a:rPr lang="en-US" dirty="0"/>
              <a:t>Can automatically run test!</a:t>
            </a:r>
          </a:p>
          <a:p>
            <a:r>
              <a:rPr lang="en-US" dirty="0"/>
              <a:t>Has to be reviewed by at least one another person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743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&lt;pull request demo&gt;</a:t>
            </a:r>
          </a:p>
        </p:txBody>
      </p:sp>
    </p:spTree>
    <p:extLst>
      <p:ext uri="{BB962C8B-B14F-4D97-AF65-F5344CB8AC3E}">
        <p14:creationId xmlns:p14="http://schemas.microsoft.com/office/powerpoint/2010/main" val="2698704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in a life of a developer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Take a feature from the backlog</a:t>
            </a:r>
          </a:p>
          <a:p>
            <a:r>
              <a:rPr lang="en-US" dirty="0"/>
              <a:t>Create Feature branch for feature</a:t>
            </a:r>
          </a:p>
          <a:p>
            <a:r>
              <a:rPr lang="en-US" dirty="0"/>
              <a:t>Commit changes on Feature branch</a:t>
            </a:r>
          </a:p>
          <a:p>
            <a:r>
              <a:rPr lang="en-US" dirty="0"/>
              <a:t>Open a Pull Request to merge back to Develop</a:t>
            </a:r>
          </a:p>
          <a:p>
            <a:r>
              <a:rPr lang="en-US" dirty="0"/>
              <a:t>Test automatically verify new code</a:t>
            </a:r>
          </a:p>
          <a:p>
            <a:r>
              <a:rPr lang="en-US" dirty="0"/>
              <a:t>Another developer Reviews the Pull Request </a:t>
            </a:r>
          </a:p>
          <a:p>
            <a:pPr lvl="1"/>
            <a:r>
              <a:rPr lang="en-US" dirty="0"/>
              <a:t>Optional code review</a:t>
            </a:r>
          </a:p>
          <a:p>
            <a:r>
              <a:rPr lang="en-US" dirty="0"/>
              <a:t>Feature branch is merged to develop and deleted</a:t>
            </a:r>
          </a:p>
          <a:p>
            <a:r>
              <a:rPr lang="en-US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1367957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on develop will always work</a:t>
            </a:r>
          </a:p>
          <a:p>
            <a:pPr lvl="1"/>
            <a:r>
              <a:rPr lang="en-US" dirty="0"/>
              <a:t>If developer accidentally breaks something develop stays clean until pull request is resolved</a:t>
            </a:r>
          </a:p>
          <a:p>
            <a:r>
              <a:rPr lang="en-US" dirty="0"/>
              <a:t>At least two developers are aware of all changes to the code</a:t>
            </a:r>
          </a:p>
          <a:p>
            <a:r>
              <a:rPr lang="en-US" dirty="0"/>
              <a:t>Enforces regular tests and code reviews</a:t>
            </a:r>
          </a:p>
          <a:p>
            <a:r>
              <a:rPr lang="en-US" dirty="0"/>
              <a:t>Problematic features are easy to remove</a:t>
            </a:r>
          </a:p>
          <a:p>
            <a:r>
              <a:rPr lang="en-US" dirty="0"/>
              <a:t>History of code is obvious from </a:t>
            </a:r>
            <a:r>
              <a:rPr lang="en-US" dirty="0" err="1"/>
              <a:t>Git</a:t>
            </a:r>
            <a:r>
              <a:rPr lang="en-US" dirty="0"/>
              <a:t> log</a:t>
            </a:r>
          </a:p>
          <a:p>
            <a:r>
              <a:rPr lang="en-US" dirty="0"/>
              <a:t>Code for each release is separate so you can always go back</a:t>
            </a:r>
          </a:p>
          <a:p>
            <a:r>
              <a:rPr lang="en-US" dirty="0"/>
              <a:t>Many, many more</a:t>
            </a:r>
          </a:p>
        </p:txBody>
      </p:sp>
    </p:spTree>
    <p:extLst>
      <p:ext uri="{BB962C8B-B14F-4D97-AF65-F5344CB8AC3E}">
        <p14:creationId xmlns:p14="http://schemas.microsoft.com/office/powerpoint/2010/main" val="4027822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Introduces overhead</a:t>
            </a:r>
          </a:p>
          <a:p>
            <a:r>
              <a:rPr lang="en-US" dirty="0"/>
              <a:t>Release model is not always perfect</a:t>
            </a:r>
          </a:p>
          <a:p>
            <a:pPr lvl="1"/>
            <a:r>
              <a:rPr lang="en-US" dirty="0"/>
              <a:t>GitHub flow is a modified version of </a:t>
            </a:r>
            <a:r>
              <a:rPr lang="en-US" dirty="0" err="1"/>
              <a:t>Git</a:t>
            </a:r>
            <a:r>
              <a:rPr lang="en-US" dirty="0"/>
              <a:t> Flow for continuous deployment</a:t>
            </a:r>
          </a:p>
          <a:p>
            <a:pPr lvl="2"/>
            <a:r>
              <a:rPr lang="en-US" dirty="0"/>
              <a:t>Has no concept of release</a:t>
            </a:r>
          </a:p>
          <a:p>
            <a:pPr lvl="2"/>
            <a:r>
              <a:rPr lang="en-US" dirty="0"/>
              <a:t>Master is always ready to release</a:t>
            </a:r>
          </a:p>
          <a:p>
            <a:r>
              <a:rPr lang="en-US" dirty="0"/>
              <a:t>Some developer believe that simple code changes do not need a code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17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87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Git command line tutorial – Best starting place.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https://try.github.io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Pro Git – Perfect (and free!) e-book about Git.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Pro </a:t>
            </a:r>
            <a:r>
              <a:rPr lang="en-US" dirty="0" err="1">
                <a:hlinkClick r:id="rId3"/>
              </a:rPr>
              <a:t>Git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First-Aid Git - Great place to look for quick solutions.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http://firstaidgit.io/#/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Git fix Um - Great place to search for solutions.</a:t>
            </a:r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sethrobertson.github.io/</a:t>
            </a:r>
            <a:r>
              <a:rPr lang="en-US" dirty="0" err="1">
                <a:hlinkClick r:id="rId5"/>
              </a:rPr>
              <a:t>GitFixUm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16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2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VCS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(hopefully obvious) answer is:</a:t>
            </a:r>
          </a:p>
          <a:p>
            <a:pPr marL="0" indent="0">
              <a:buNone/>
            </a:pPr>
            <a:r>
              <a:rPr lang="en-US" dirty="0"/>
              <a:t>You use a tool.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Version control </a:t>
            </a:r>
            <a:r>
              <a:rPr lang="en-US" dirty="0"/>
              <a:t>(aka source control) tools do all these things and more.</a:t>
            </a:r>
          </a:p>
          <a:p>
            <a:pPr lvl="1">
              <a:buFontTx/>
              <a:buChar char="-"/>
            </a:pPr>
            <a:r>
              <a:rPr lang="en-US" dirty="0"/>
              <a:t>VCS has been around since the late 1970s.</a:t>
            </a:r>
          </a:p>
          <a:p>
            <a:pPr lvl="1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tools help you </a:t>
            </a:r>
            <a:r>
              <a:rPr lang="en-US" b="1" dirty="0"/>
              <a:t>safely share and backup code</a:t>
            </a:r>
            <a:r>
              <a:rPr lang="en-US" dirty="0"/>
              <a:t>.</a:t>
            </a:r>
          </a:p>
          <a:p>
            <a:pPr lvl="1">
              <a:buFontTx/>
              <a:buChar char="-"/>
            </a:pPr>
            <a:r>
              <a:rPr lang="en-US" dirty="0"/>
              <a:t>There is no other reliable way to do this!</a:t>
            </a:r>
          </a:p>
          <a:p>
            <a:pPr lvl="2">
              <a:buFontTx/>
              <a:buChar char="-"/>
            </a:pPr>
            <a:r>
              <a:rPr lang="en-US" dirty="0"/>
              <a:t>Every time you share code over Dropbox, God kills a kitten!</a:t>
            </a:r>
          </a:p>
          <a:p>
            <a:pPr lvl="2">
              <a:buFontTx/>
              <a:buChar char="-"/>
            </a:pPr>
            <a:r>
              <a:rPr lang="en-US" dirty="0"/>
              <a:t>And deletes a random line in your code.</a:t>
            </a:r>
          </a:p>
        </p:txBody>
      </p:sp>
      <p:pic>
        <p:nvPicPr>
          <p:cNvPr id="3074" name="Picture 2" descr="Image result for git">
            <a:extLst>
              <a:ext uri="{FF2B5EF4-FFF2-40B4-BE49-F238E27FC236}">
                <a16:creationId xmlns:a16="http://schemas.microsoft.com/office/drawing/2014/main" id="{DCBBFDBC-A2A4-4C30-82E4-E3B842C53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976" y="-635"/>
            <a:ext cx="5820024" cy="168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72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Git is a </a:t>
            </a:r>
            <a:r>
              <a:rPr lang="en-US" b="1" dirty="0"/>
              <a:t>distributed version control system</a:t>
            </a:r>
            <a:r>
              <a:rPr lang="en-US" dirty="0"/>
              <a:t>.</a:t>
            </a:r>
          </a:p>
          <a:p>
            <a:pPr lvl="1">
              <a:buFontTx/>
              <a:buChar char="-"/>
            </a:pPr>
            <a:r>
              <a:rPr lang="en-US" dirty="0"/>
              <a:t>In a distributed system every developer keeps their own copy of the code.</a:t>
            </a:r>
          </a:p>
          <a:p>
            <a:pPr lvl="1">
              <a:buFontTx/>
              <a:buChar char="-"/>
            </a:pPr>
            <a:r>
              <a:rPr lang="en-US" dirty="0"/>
              <a:t>In a centralized system the code is stored in one central place.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Referred to by its creator, Linus Torvalds, as a “stupid content tracker”.</a:t>
            </a:r>
          </a:p>
          <a:p>
            <a:pPr lvl="1">
              <a:buFontTx/>
              <a:buChar char="-"/>
            </a:pPr>
            <a:r>
              <a:rPr lang="en-US" dirty="0"/>
              <a:t>Created in 2005 to help develop the Linux kernel.</a:t>
            </a:r>
          </a:p>
          <a:p>
            <a:pPr lvl="1">
              <a:buFontTx/>
              <a:buChar char="-"/>
            </a:pPr>
            <a:r>
              <a:rPr lang="en-US" dirty="0"/>
              <a:t>Nothing else was fast enough or suitable for distributed teams.</a:t>
            </a:r>
          </a:p>
          <a:p>
            <a:pPr lvl="1">
              <a:buFontTx/>
              <a:buChar char="-"/>
            </a:pPr>
            <a:r>
              <a:rPr lang="en-US" dirty="0"/>
              <a:t>It is extremely powerful, but the core features are simple.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is by far the most popular VCS tool today.</a:t>
            </a:r>
          </a:p>
          <a:p>
            <a:pPr marL="0" indent="0">
              <a:buNone/>
            </a:pPr>
            <a:r>
              <a:rPr lang="en-US" dirty="0"/>
              <a:t>It is free, and open source under the GNU General Public License.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569" y="520108"/>
            <a:ext cx="2803231" cy="117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8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GitHub is </a:t>
            </a:r>
            <a:r>
              <a:rPr lang="en-US"/>
              <a:t>the most popular </a:t>
            </a:r>
            <a:r>
              <a:rPr lang="en-US" b="1" dirty="0"/>
              <a:t>Git repository hosting service</a:t>
            </a:r>
            <a:r>
              <a:rPr lang="en-US" dirty="0"/>
              <a:t>.</a:t>
            </a:r>
          </a:p>
          <a:p>
            <a:r>
              <a:rPr lang="en-US" dirty="0"/>
              <a:t>One of many (</a:t>
            </a:r>
            <a:r>
              <a:rPr lang="en-US" dirty="0" err="1"/>
              <a:t>BitBucket</a:t>
            </a:r>
            <a:r>
              <a:rPr lang="en-US" dirty="0"/>
              <a:t>, GitLab,…)</a:t>
            </a:r>
          </a:p>
          <a:p>
            <a:r>
              <a:rPr lang="en-US" dirty="0"/>
              <a:t>Git </a:t>
            </a:r>
            <a:r>
              <a:rPr lang="en-US" b="1" dirty="0"/>
              <a:t>does not </a:t>
            </a:r>
            <a:r>
              <a:rPr lang="en-US" dirty="0"/>
              <a:t>belong to GitHub!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GitHub focuses on open source.</a:t>
            </a:r>
          </a:p>
          <a:p>
            <a:pPr lvl="1"/>
            <a:r>
              <a:rPr lang="en-US" dirty="0"/>
              <a:t>Repositories are public by default.</a:t>
            </a:r>
          </a:p>
          <a:p>
            <a:pPr lvl="1"/>
            <a:r>
              <a:rPr lang="en-US" dirty="0"/>
              <a:t>Private repositories are paid (free for students!).</a:t>
            </a:r>
          </a:p>
          <a:p>
            <a:pPr marL="0" indent="0">
              <a:buNone/>
            </a:pPr>
            <a:r>
              <a:rPr lang="en-US" dirty="0"/>
              <a:t>Many other features beside Git</a:t>
            </a:r>
          </a:p>
          <a:p>
            <a:pPr lvl="1"/>
            <a:r>
              <a:rPr lang="en-US" dirty="0"/>
              <a:t>Feature planning, bug tracking,…</a:t>
            </a:r>
          </a:p>
          <a:p>
            <a:pPr lvl="1"/>
            <a:r>
              <a:rPr lang="en-US" dirty="0"/>
              <a:t>Hosting your portfolio for free (</a:t>
            </a:r>
            <a:r>
              <a:rPr lang="en-US" dirty="0">
                <a:hlinkClick r:id="rId2"/>
              </a:rPr>
              <a:t>GitHub Pages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325" y="246062"/>
            <a:ext cx="1881128" cy="156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9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6055-1747-4F86-9788-2FDE3212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Student Developer 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59BC9-F8AB-49B0-ADCC-B6268427A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Great free resources for students!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Lasts as long as you are a student.</a:t>
            </a:r>
          </a:p>
          <a:p>
            <a:pPr lvl="1"/>
            <a:r>
              <a:rPr lang="en-US" dirty="0"/>
              <a:t>Has to be renewed every few years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https://education.github.com/pack</a:t>
            </a:r>
            <a:endParaRPr lang="en-US" dirty="0"/>
          </a:p>
        </p:txBody>
      </p:sp>
      <p:pic>
        <p:nvPicPr>
          <p:cNvPr id="4098" name="Picture 2" descr="Sdp backpack">
            <a:extLst>
              <a:ext uri="{FF2B5EF4-FFF2-40B4-BE49-F238E27FC236}">
                <a16:creationId xmlns:a16="http://schemas.microsoft.com/office/drawing/2014/main" id="{6C650C93-CFB9-4F73-B5EF-522985C64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46" y="1694189"/>
            <a:ext cx="3890554" cy="448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433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  <a:p>
            <a:r>
              <a:rPr lang="en-US" dirty="0"/>
              <a:t>Staging area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Remote</a:t>
            </a:r>
          </a:p>
          <a:p>
            <a:r>
              <a:rPr lang="en-US" dirty="0"/>
              <a:t>Branch</a:t>
            </a:r>
          </a:p>
          <a:p>
            <a:r>
              <a:rPr lang="en-US" dirty="0"/>
              <a:t>Collaborator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667" y="1825625"/>
            <a:ext cx="5797133" cy="33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2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git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init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git status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git add &lt;filename&gt; | -A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git commit –m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git pull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git push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790" y="798724"/>
            <a:ext cx="3713010" cy="53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3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don’t want to store nonsense Eclipse files in your code repository!</a:t>
            </a:r>
          </a:p>
          <a:p>
            <a:pPr marL="0" indent="0">
              <a:buNone/>
            </a:pPr>
            <a:r>
              <a:rPr lang="en-US" dirty="0"/>
              <a:t>Git lets you specify files that should be </a:t>
            </a:r>
            <a:r>
              <a:rPr lang="en-US" b="1" dirty="0"/>
              <a:t>ignored</a:t>
            </a:r>
            <a:r>
              <a:rPr lang="en-US" dirty="0"/>
              <a:t>.</a:t>
            </a:r>
          </a:p>
          <a:p>
            <a:pPr lvl="1">
              <a:buFontTx/>
              <a:buChar char="-"/>
            </a:pPr>
            <a:r>
              <a:rPr lang="en-US" dirty="0"/>
              <a:t>All you have to do is place a .</a:t>
            </a:r>
            <a:r>
              <a:rPr lang="en-US" dirty="0" err="1"/>
              <a:t>gitignore</a:t>
            </a:r>
            <a:r>
              <a:rPr lang="en-US" dirty="0"/>
              <a:t> file in the root of your repository.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collection of ready-made .</a:t>
            </a:r>
            <a:r>
              <a:rPr lang="en-US" dirty="0" err="1"/>
              <a:t>gitignore</a:t>
            </a:r>
            <a:r>
              <a:rPr lang="en-US" dirty="0"/>
              <a:t> files is here:</a:t>
            </a:r>
            <a:r>
              <a:rPr lang="en-US" dirty="0">
                <a:hlinkClick r:id="rId2"/>
              </a:rPr>
              <a:t> github.com/github/gitignore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IDEs (Visual studio, IntelliJ,…) create a .</a:t>
            </a:r>
            <a:r>
              <a:rPr lang="en-US" dirty="0" err="1"/>
              <a:t>gitignore</a:t>
            </a:r>
            <a:r>
              <a:rPr lang="en-US" dirty="0"/>
              <a:t> for you.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If you are creating a </a:t>
            </a:r>
            <a:r>
              <a:rPr lang="en-US" sz="2000" b="1" dirty="0"/>
              <a:t>.</a:t>
            </a:r>
            <a:r>
              <a:rPr lang="en-US" sz="2000" b="1" dirty="0" err="1"/>
              <a:t>gitignore</a:t>
            </a:r>
            <a:r>
              <a:rPr lang="en-US" sz="2000" dirty="0"/>
              <a:t> file on windows you have to name it “.</a:t>
            </a:r>
            <a:r>
              <a:rPr lang="en-US" sz="2000" dirty="0" err="1"/>
              <a:t>gitignore</a:t>
            </a:r>
            <a:r>
              <a:rPr lang="en-US" sz="2000" dirty="0"/>
              <a:t>.</a:t>
            </a:r>
            <a:r>
              <a:rPr lang="en-US" sz="2400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9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</TotalTime>
  <Words>1212</Words>
  <Application>Microsoft Office PowerPoint</Application>
  <PresentationFormat>Widescreen</PresentationFormat>
  <Paragraphs>216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Project management with Git Flow</vt:lpstr>
      <vt:lpstr>VCS Introduction</vt:lpstr>
      <vt:lpstr>VCS Introduction</vt:lpstr>
      <vt:lpstr>What is Git?</vt:lpstr>
      <vt:lpstr>What is GitHub?</vt:lpstr>
      <vt:lpstr>GitHub Student Developer Pack</vt:lpstr>
      <vt:lpstr>Basic terms</vt:lpstr>
      <vt:lpstr>Git Commands</vt:lpstr>
      <vt:lpstr>.gitignore</vt:lpstr>
      <vt:lpstr>Branching</vt:lpstr>
      <vt:lpstr>Merge conflicts</vt:lpstr>
      <vt:lpstr>Remotes</vt:lpstr>
      <vt:lpstr>Commit messages</vt:lpstr>
      <vt:lpstr>Commit messages</vt:lpstr>
      <vt:lpstr>GitHub Desktop</vt:lpstr>
      <vt:lpstr>Git flow</vt:lpstr>
      <vt:lpstr>Git flow branches</vt:lpstr>
      <vt:lpstr>Feature branch</vt:lpstr>
      <vt:lpstr>Release branch</vt:lpstr>
      <vt:lpstr>Hotfix branch</vt:lpstr>
      <vt:lpstr>Pull request</vt:lpstr>
      <vt:lpstr>&lt;pull request demo&gt;</vt:lpstr>
      <vt:lpstr>Day in a life of a developer</vt:lpstr>
      <vt:lpstr>Benefits</vt:lpstr>
      <vt:lpstr>Disadvantages </vt:lpstr>
      <vt:lpstr>Git 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with Git</dc:title>
  <dc:creator>David Weis</dc:creator>
  <cp:lastModifiedBy>Alin Stefan Olaru</cp:lastModifiedBy>
  <cp:revision>56</cp:revision>
  <dcterms:created xsi:type="dcterms:W3CDTF">2016-11-03T10:04:42Z</dcterms:created>
  <dcterms:modified xsi:type="dcterms:W3CDTF">2020-05-20T13:37:45Z</dcterms:modified>
</cp:coreProperties>
</file>