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3"/>
  </p:notesMasterIdLst>
  <p:sldIdLst>
    <p:sldId id="256" r:id="rId2"/>
    <p:sldId id="257" r:id="rId3"/>
    <p:sldId id="258" r:id="rId4"/>
    <p:sldId id="263" r:id="rId5"/>
    <p:sldId id="264" r:id="rId6"/>
    <p:sldId id="265" r:id="rId7"/>
    <p:sldId id="266"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639D-5BBB-420B-86E1-4B370B1419B9}"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BAF88-5E12-4225-A8A5-DC38A58C092D}" type="slidenum">
              <a:rPr lang="en-US" smtClean="0"/>
              <a:t>‹#›</a:t>
            </a:fld>
            <a:endParaRPr lang="en-US"/>
          </a:p>
        </p:txBody>
      </p:sp>
    </p:spTree>
    <p:extLst>
      <p:ext uri="{BB962C8B-B14F-4D97-AF65-F5344CB8AC3E}">
        <p14:creationId xmlns:p14="http://schemas.microsoft.com/office/powerpoint/2010/main" val="207230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Geometrically, pinhole camera model follows the properties of homologous triangles.</a:t>
            </a:r>
          </a:p>
        </p:txBody>
      </p:sp>
      <p:sp>
        <p:nvSpPr>
          <p:cNvPr id="4" name="Slide Number Placeholder 3"/>
          <p:cNvSpPr>
            <a:spLocks noGrp="1"/>
          </p:cNvSpPr>
          <p:nvPr>
            <p:ph type="sldNum" sz="quarter" idx="5"/>
          </p:nvPr>
        </p:nvSpPr>
        <p:spPr/>
        <p:txBody>
          <a:bodyPr/>
          <a:lstStyle/>
          <a:p>
            <a:fld id="{76DBAF88-5E12-4225-A8A5-DC38A58C092D}" type="slidenum">
              <a:rPr lang="en-US" smtClean="0"/>
              <a:t>4</a:t>
            </a:fld>
            <a:endParaRPr lang="en-US"/>
          </a:p>
        </p:txBody>
      </p:sp>
    </p:spTree>
    <p:extLst>
      <p:ext uri="{BB962C8B-B14F-4D97-AF65-F5344CB8AC3E}">
        <p14:creationId xmlns:p14="http://schemas.microsoft.com/office/powerpoint/2010/main" val="175681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chosen one of the most challenging sequences of the KITTI visual odometry benchmark (sequence 00) to testify our algorithm. From the comparison shown in Fig. 2, it could be observed that the local mapping information we calculated is consistent with the ground truth information provided in the KITTI dataset. The cumulative error could not be eliminated without backend optimization, but generally speaking, the performance of our MVO is satisfactory for a single loop. </a:t>
            </a:r>
          </a:p>
          <a:p>
            <a:r>
              <a:rPr lang="en-US" dirty="0"/>
              <a:t>The processing time for the whole sequence (4540 frames) is around 9 minutes, therefore it took about 0.12s on average for our MVO to process one single frame. The program is compiled serially, with an Intel i7-9750H 2.6GHz CPU. </a:t>
            </a:r>
          </a:p>
          <a:p>
            <a:endParaRPr lang="en-US" dirty="0"/>
          </a:p>
        </p:txBody>
      </p:sp>
      <p:sp>
        <p:nvSpPr>
          <p:cNvPr id="4" name="Slide Number Placeholder 3"/>
          <p:cNvSpPr>
            <a:spLocks noGrp="1"/>
          </p:cNvSpPr>
          <p:nvPr>
            <p:ph type="sldNum" sz="quarter" idx="5"/>
          </p:nvPr>
        </p:nvSpPr>
        <p:spPr/>
        <p:txBody>
          <a:bodyPr/>
          <a:lstStyle/>
          <a:p>
            <a:fld id="{76DBAF88-5E12-4225-A8A5-DC38A58C092D}" type="slidenum">
              <a:rPr lang="en-US" smtClean="0"/>
              <a:t>9</a:t>
            </a:fld>
            <a:endParaRPr lang="en-US"/>
          </a:p>
        </p:txBody>
      </p:sp>
    </p:spTree>
    <p:extLst>
      <p:ext uri="{BB962C8B-B14F-4D97-AF65-F5344CB8AC3E}">
        <p14:creationId xmlns:p14="http://schemas.microsoft.com/office/powerpoint/2010/main" val="199647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771D17-74F0-4DA0-93FF-36679295F929}" type="datetimeFigureOut">
              <a:rPr lang="en-US" smtClean="0"/>
              <a:t>12/15/2021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71EE4D6-7C8E-4BAB-98D3-48E3D27943F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3481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71D17-74F0-4DA0-93FF-36679295F929}"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EE4D6-7C8E-4BAB-98D3-48E3D27943F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52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71D17-74F0-4DA0-93FF-36679295F929}"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EE4D6-7C8E-4BAB-98D3-48E3D27943F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386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71D17-74F0-4DA0-93FF-36679295F929}"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EE4D6-7C8E-4BAB-98D3-48E3D27943F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481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71D17-74F0-4DA0-93FF-36679295F929}"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EE4D6-7C8E-4BAB-98D3-48E3D27943F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331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771D17-74F0-4DA0-93FF-36679295F929}"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EE4D6-7C8E-4BAB-98D3-48E3D27943F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236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771D17-74F0-4DA0-93FF-36679295F929}"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1EE4D6-7C8E-4BAB-98D3-48E3D27943F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03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771D17-74F0-4DA0-93FF-36679295F929}" type="datetimeFigureOut">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1EE4D6-7C8E-4BAB-98D3-48E3D27943F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679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71D17-74F0-4DA0-93FF-36679295F929}" type="datetimeFigureOut">
              <a:rPr lang="en-US" smtClean="0"/>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1EE4D6-7C8E-4BAB-98D3-48E3D27943FE}" type="slidenum">
              <a:rPr lang="en-US" smtClean="0"/>
              <a:t>‹#›</a:t>
            </a:fld>
            <a:endParaRPr lang="en-US"/>
          </a:p>
        </p:txBody>
      </p:sp>
    </p:spTree>
    <p:extLst>
      <p:ext uri="{BB962C8B-B14F-4D97-AF65-F5344CB8AC3E}">
        <p14:creationId xmlns:p14="http://schemas.microsoft.com/office/powerpoint/2010/main" val="199960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71D17-74F0-4DA0-93FF-36679295F929}"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EE4D6-7C8E-4BAB-98D3-48E3D27943F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432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6771D17-74F0-4DA0-93FF-36679295F929}" type="datetimeFigureOut">
              <a:rPr lang="en-US" smtClean="0"/>
              <a:t>12/15/2021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71EE4D6-7C8E-4BAB-98D3-48E3D27943F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160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6771D17-74F0-4DA0-93FF-36679295F929}" type="datetimeFigureOut">
              <a:rPr lang="en-US" smtClean="0"/>
              <a:t>12/15/2021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71EE4D6-7C8E-4BAB-98D3-48E3D27943F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65126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244BF-0D37-4073-8107-BD7CA6C3699E}"/>
              </a:ext>
            </a:extLst>
          </p:cNvPr>
          <p:cNvSpPr>
            <a:spLocks noGrp="1"/>
          </p:cNvSpPr>
          <p:nvPr>
            <p:ph type="ctrTitle"/>
          </p:nvPr>
        </p:nvSpPr>
        <p:spPr>
          <a:xfrm>
            <a:off x="2417780" y="1457363"/>
            <a:ext cx="8637072" cy="1265521"/>
          </a:xfrm>
        </p:spPr>
        <p:txBody>
          <a:bodyPr>
            <a:normAutofit/>
          </a:bodyPr>
          <a:lstStyle/>
          <a:p>
            <a:r>
              <a:rPr lang="en-US" sz="6000" dirty="0"/>
              <a:t>Final Project</a:t>
            </a:r>
          </a:p>
        </p:txBody>
      </p:sp>
      <p:sp>
        <p:nvSpPr>
          <p:cNvPr id="3" name="Subtitle 2">
            <a:extLst>
              <a:ext uri="{FF2B5EF4-FFF2-40B4-BE49-F238E27FC236}">
                <a16:creationId xmlns:a16="http://schemas.microsoft.com/office/drawing/2014/main" id="{DF250421-4EA2-44FE-BF9D-E35C93B12101}"/>
              </a:ext>
            </a:extLst>
          </p:cNvPr>
          <p:cNvSpPr>
            <a:spLocks noGrp="1"/>
          </p:cNvSpPr>
          <p:nvPr>
            <p:ph type="subTitle" idx="1"/>
          </p:nvPr>
        </p:nvSpPr>
        <p:spPr>
          <a:xfrm>
            <a:off x="1777464" y="2940189"/>
            <a:ext cx="8637072" cy="977621"/>
          </a:xfrm>
        </p:spPr>
        <p:txBody>
          <a:bodyPr>
            <a:normAutofit/>
          </a:bodyPr>
          <a:lstStyle/>
          <a:p>
            <a:pPr algn="ctr"/>
            <a:r>
              <a:rPr lang="en-US" sz="2000" dirty="0"/>
              <a:t>An Implementation of Monocular Visual Odometry</a:t>
            </a:r>
          </a:p>
        </p:txBody>
      </p:sp>
      <p:sp>
        <p:nvSpPr>
          <p:cNvPr id="4" name="TextBox 3">
            <a:extLst>
              <a:ext uri="{FF2B5EF4-FFF2-40B4-BE49-F238E27FC236}">
                <a16:creationId xmlns:a16="http://schemas.microsoft.com/office/drawing/2014/main" id="{8B3728D5-6097-4D08-8871-F60F66AC9777}"/>
              </a:ext>
            </a:extLst>
          </p:cNvPr>
          <p:cNvSpPr txBox="1"/>
          <p:nvPr/>
        </p:nvSpPr>
        <p:spPr>
          <a:xfrm>
            <a:off x="9097504" y="3917810"/>
            <a:ext cx="1957348" cy="707886"/>
          </a:xfrm>
          <a:prstGeom prst="rect">
            <a:avLst/>
          </a:prstGeom>
          <a:noFill/>
        </p:spPr>
        <p:txBody>
          <a:bodyPr wrap="square" rtlCol="0">
            <a:spAutoFit/>
          </a:bodyPr>
          <a:lstStyle/>
          <a:p>
            <a:r>
              <a:rPr lang="en-US" sz="2000" dirty="0"/>
              <a:t>Mingxin Dong</a:t>
            </a:r>
          </a:p>
          <a:p>
            <a:r>
              <a:rPr lang="en-US" sz="2000" dirty="0"/>
              <a:t>326006087</a:t>
            </a:r>
          </a:p>
        </p:txBody>
      </p:sp>
    </p:spTree>
    <p:extLst>
      <p:ext uri="{BB962C8B-B14F-4D97-AF65-F5344CB8AC3E}">
        <p14:creationId xmlns:p14="http://schemas.microsoft.com/office/powerpoint/2010/main" val="796035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61EB-C39D-4127-96B5-95B48DEB98DD}"/>
              </a:ext>
            </a:extLst>
          </p:cNvPr>
          <p:cNvSpPr>
            <a:spLocks noGrp="1"/>
          </p:cNvSpPr>
          <p:nvPr>
            <p:ph type="title"/>
          </p:nvPr>
        </p:nvSpPr>
        <p:spPr/>
        <p:txBody>
          <a:bodyPr/>
          <a:lstStyle/>
          <a:p>
            <a:r>
              <a:rPr lang="en-US" dirty="0"/>
              <a:t>Summary and FUTURE WORK</a:t>
            </a:r>
          </a:p>
        </p:txBody>
      </p:sp>
      <p:sp>
        <p:nvSpPr>
          <p:cNvPr id="3" name="Content Placeholder 2">
            <a:extLst>
              <a:ext uri="{FF2B5EF4-FFF2-40B4-BE49-F238E27FC236}">
                <a16:creationId xmlns:a16="http://schemas.microsoft.com/office/drawing/2014/main" id="{44A29CF5-5806-4094-B884-F5C8FE06B3D9}"/>
              </a:ext>
            </a:extLst>
          </p:cNvPr>
          <p:cNvSpPr>
            <a:spLocks noGrp="1"/>
          </p:cNvSpPr>
          <p:nvPr>
            <p:ph idx="1"/>
          </p:nvPr>
        </p:nvSpPr>
        <p:spPr/>
        <p:txBody>
          <a:bodyPr/>
          <a:lstStyle/>
          <a:p>
            <a:pPr marL="0" marR="0" indent="182880" algn="just">
              <a:lnSpc>
                <a:spcPct val="95000"/>
              </a:lnSpc>
              <a:spcBef>
                <a:spcPts val="0"/>
              </a:spcBef>
              <a:spcAft>
                <a:spcPts val="600"/>
              </a:spcAft>
              <a:tabLst>
                <a:tab pos="182880" algn="l"/>
              </a:tabLst>
            </a:pPr>
            <a:r>
              <a:rPr lang="en-US" spc="-5" dirty="0">
                <a:effectLst/>
                <a:ea typeface="SimSun" panose="02010600030101010101" pitchFamily="2" charset="-122"/>
              </a:rPr>
              <a:t>A monocular visual odometry</a:t>
            </a:r>
            <a:r>
              <a:rPr lang="x-none" spc="-5" dirty="0">
                <a:effectLst/>
                <a:ea typeface="SimSun" panose="02010600030101010101" pitchFamily="2" charset="-122"/>
              </a:rPr>
              <a:t> algorithm and </a:t>
            </a:r>
            <a:r>
              <a:rPr lang="en-US" spc="-5" dirty="0">
                <a:effectLst/>
                <a:ea typeface="SimSun" panose="02010600030101010101" pitchFamily="2" charset="-122"/>
              </a:rPr>
              <a:t>its running </a:t>
            </a:r>
            <a:r>
              <a:rPr lang="x-none" spc="-5" dirty="0">
                <a:effectLst/>
                <a:ea typeface="SimSun" panose="02010600030101010101" pitchFamily="2" charset="-122"/>
              </a:rPr>
              <a:t>results on the KITTI </a:t>
            </a:r>
            <a:r>
              <a:rPr lang="en-US" spc="-5" dirty="0">
                <a:effectLst/>
                <a:ea typeface="SimSun" panose="02010600030101010101" pitchFamily="2" charset="-122"/>
              </a:rPr>
              <a:t>dataset</a:t>
            </a:r>
            <a:r>
              <a:rPr lang="x-none" spc="-5" dirty="0">
                <a:effectLst/>
                <a:ea typeface="SimSun" panose="02010600030101010101" pitchFamily="2" charset="-122"/>
              </a:rPr>
              <a:t> have been presented. </a:t>
            </a:r>
            <a:r>
              <a:rPr lang="en-US" spc="-5" dirty="0">
                <a:effectLst/>
                <a:ea typeface="SimSun" panose="02010600030101010101" pitchFamily="2" charset="-122"/>
              </a:rPr>
              <a:t>The</a:t>
            </a:r>
            <a:r>
              <a:rPr lang="x-none" spc="-5" dirty="0">
                <a:effectLst/>
                <a:ea typeface="SimSun" panose="02010600030101010101" pitchFamily="2" charset="-122"/>
              </a:rPr>
              <a:t> </a:t>
            </a:r>
            <a:r>
              <a:rPr lang="en-US" spc="-5" dirty="0">
                <a:effectLst/>
                <a:ea typeface="SimSun" panose="02010600030101010101" pitchFamily="2" charset="-122"/>
              </a:rPr>
              <a:t>loop </a:t>
            </a:r>
            <a:r>
              <a:rPr lang="x-none" spc="-5" dirty="0">
                <a:effectLst/>
                <a:ea typeface="SimSun" panose="02010600030101010101" pitchFamily="2" charset="-122"/>
              </a:rPr>
              <a:t>results remained within reasonable error bounds. </a:t>
            </a:r>
            <a:r>
              <a:rPr lang="en-US" spc="-5" dirty="0">
                <a:effectLst/>
                <a:ea typeface="SimSun" panose="02010600030101010101" pitchFamily="2" charset="-122"/>
              </a:rPr>
              <a:t>The image processing speed is approximately 8.3 fps.</a:t>
            </a:r>
          </a:p>
          <a:p>
            <a:pPr marL="0" marR="0" indent="182880" algn="just">
              <a:lnSpc>
                <a:spcPct val="95000"/>
              </a:lnSpc>
              <a:spcBef>
                <a:spcPts val="0"/>
              </a:spcBef>
              <a:spcAft>
                <a:spcPts val="600"/>
              </a:spcAft>
              <a:tabLst>
                <a:tab pos="182880" algn="l"/>
              </a:tabLst>
            </a:pPr>
            <a:endParaRPr lang="en-US" spc="-5" dirty="0">
              <a:effectLst/>
              <a:ea typeface="SimSun" panose="02010600030101010101" pitchFamily="2" charset="-122"/>
            </a:endParaRPr>
          </a:p>
          <a:p>
            <a:pPr marL="0" marR="0" indent="182880" algn="just">
              <a:lnSpc>
                <a:spcPct val="95000"/>
              </a:lnSpc>
              <a:spcBef>
                <a:spcPts val="0"/>
              </a:spcBef>
              <a:spcAft>
                <a:spcPts val="600"/>
              </a:spcAft>
              <a:tabLst>
                <a:tab pos="182880" algn="l"/>
              </a:tabLst>
            </a:pPr>
            <a:r>
              <a:rPr lang="en-US" spc="-5" dirty="0">
                <a:effectLst/>
                <a:ea typeface="SimSun" panose="02010600030101010101" pitchFamily="2" charset="-122"/>
              </a:rPr>
              <a:t>For future work, we plan to add backend modules to our visual odometry. The backend should include optimization (bundle adjustment), loop closure detection, map construction and storage.</a:t>
            </a:r>
          </a:p>
          <a:p>
            <a:endParaRPr lang="en-US" dirty="0"/>
          </a:p>
        </p:txBody>
      </p:sp>
    </p:spTree>
    <p:extLst>
      <p:ext uri="{BB962C8B-B14F-4D97-AF65-F5344CB8AC3E}">
        <p14:creationId xmlns:p14="http://schemas.microsoft.com/office/powerpoint/2010/main" val="165292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7131-11F8-4135-9232-40000220603B}"/>
              </a:ext>
            </a:extLst>
          </p:cNvPr>
          <p:cNvSpPr>
            <a:spLocks noGrp="1"/>
          </p:cNvSpPr>
          <p:nvPr>
            <p:ph type="title"/>
          </p:nvPr>
        </p:nvSpPr>
        <p:spPr>
          <a:xfrm>
            <a:off x="1294362" y="2224783"/>
            <a:ext cx="9603275" cy="1049235"/>
          </a:xfrm>
        </p:spPr>
        <p:txBody>
          <a:bodyPr>
            <a:normAutofit/>
          </a:bodyPr>
          <a:lstStyle/>
          <a:p>
            <a:pPr algn="ctr"/>
            <a:r>
              <a:rPr lang="en-US" sz="4000" dirty="0"/>
              <a:t>Thank you Very much</a:t>
            </a:r>
          </a:p>
        </p:txBody>
      </p:sp>
    </p:spTree>
    <p:extLst>
      <p:ext uri="{BB962C8B-B14F-4D97-AF65-F5344CB8AC3E}">
        <p14:creationId xmlns:p14="http://schemas.microsoft.com/office/powerpoint/2010/main" val="428041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9722-0D72-47C2-967F-B0149249D6F3}"/>
              </a:ext>
            </a:extLst>
          </p:cNvPr>
          <p:cNvSpPr>
            <a:spLocks noGrp="1"/>
          </p:cNvSpPr>
          <p:nvPr>
            <p:ph type="title"/>
          </p:nvPr>
        </p:nvSpPr>
        <p:spPr/>
        <p:txBody>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3C4477-A57C-4144-BAB4-34E7EEC2016E}"/>
                  </a:ext>
                </a:extLst>
              </p:cNvPr>
              <p:cNvSpPr>
                <a:spLocks noGrp="1"/>
              </p:cNvSpPr>
              <p:nvPr>
                <p:ph idx="1"/>
              </p:nvPr>
            </p:nvSpPr>
            <p:spPr>
              <a:xfrm>
                <a:off x="1451579" y="1853754"/>
                <a:ext cx="9603275" cy="4051100"/>
              </a:xfrm>
            </p:spPr>
            <p:txBody>
              <a:bodyPr>
                <a:normAutofit/>
              </a:bodyPr>
              <a:lstStyle/>
              <a:p>
                <a:r>
                  <a:rPr lang="en-US" dirty="0">
                    <a:cs typeface="Arial" panose="020B0604020202020204" pitchFamily="34" charset="0"/>
                  </a:rPr>
                  <a:t>Visual Odometry</a:t>
                </a:r>
              </a:p>
              <a:p>
                <a:pPr marL="0" indent="0">
                  <a:lnSpc>
                    <a:spcPct val="100000"/>
                  </a:lnSpc>
                  <a:spcBef>
                    <a:spcPts val="0"/>
                  </a:spcBef>
                  <a:buNone/>
                </a:pPr>
                <a:r>
                  <a:rPr lang="en-US" sz="1800" dirty="0">
                    <a:effectLst/>
                    <a:ea typeface="SimSun" panose="02010600030101010101" pitchFamily="2" charset="-122"/>
                    <a:cs typeface="Arial" panose="020B0604020202020204" pitchFamily="34" charset="0"/>
                  </a:rPr>
                  <a:t>Designed for estimating robot movement and local map from a set of consecutive images recorded from camera/sensor.</a:t>
                </a:r>
                <a:endParaRPr lang="en-US" sz="1800" dirty="0">
                  <a:cs typeface="Arial" panose="020B0604020202020204" pitchFamily="34" charset="0"/>
                </a:endParaRPr>
              </a:p>
              <a:p>
                <a:pPr>
                  <a:lnSpc>
                    <a:spcPct val="100000"/>
                  </a:lnSpc>
                  <a:spcBef>
                    <a:spcPts val="600"/>
                  </a:spcBef>
                </a:pPr>
                <a:r>
                  <a:rPr lang="en-US" dirty="0">
                    <a:cs typeface="Arial" panose="020B0604020202020204" pitchFamily="34" charset="0"/>
                  </a:rPr>
                  <a:t>Why monocular? </a:t>
                </a:r>
              </a:p>
              <a:p>
                <a:pPr marL="0" indent="0">
                  <a:lnSpc>
                    <a:spcPct val="100000"/>
                  </a:lnSpc>
                  <a:spcBef>
                    <a:spcPts val="0"/>
                  </a:spcBef>
                  <a:buNone/>
                </a:pPr>
                <a:r>
                  <a:rPr lang="en-US" sz="1800" dirty="0">
                    <a:cs typeface="Arial" panose="020B0604020202020204" pitchFamily="34" charset="0"/>
                  </a:rPr>
                  <a:t>Stereo cameras degenerates to monocular when the baseline is too small (comparing with the distances of landmarks).</a:t>
                </a:r>
              </a:p>
              <a:p>
                <a:pPr>
                  <a:lnSpc>
                    <a:spcPct val="100000"/>
                  </a:lnSpc>
                  <a:spcBef>
                    <a:spcPts val="600"/>
                  </a:spcBef>
                </a:pPr>
                <a:r>
                  <a:rPr lang="en-US" sz="2200" dirty="0">
                    <a:cs typeface="Arial" panose="020B0604020202020204" pitchFamily="34" charset="0"/>
                  </a:rPr>
                  <a:t>Feature-based Method</a:t>
                </a:r>
              </a:p>
              <a:p>
                <a:pPr marL="0" indent="0">
                  <a:lnSpc>
                    <a:spcPct val="100000"/>
                  </a:lnSpc>
                  <a:spcBef>
                    <a:spcPts val="0"/>
                  </a:spcBef>
                  <a:buNone/>
                </a:pPr>
                <a:r>
                  <a:rPr lang="en-US" sz="1800" dirty="0">
                    <a:ea typeface="SimSun" panose="02010600030101010101" pitchFamily="2" charset="-122"/>
                    <a:cs typeface="Arial" panose="020B0604020202020204" pitchFamily="34" charset="0"/>
                  </a:rPr>
                  <a:t>Feature tracking </a:t>
                </a:r>
                <a14:m>
                  <m:oMath xmlns:m="http://schemas.openxmlformats.org/officeDocument/2006/math">
                    <m:r>
                      <a:rPr lang="en-US" sz="1800" i="1" dirty="0" smtClean="0">
                        <a:ea typeface="Cambria Math" panose="02040503050406030204" pitchFamily="18" charset="0"/>
                      </a:rPr>
                      <m:t>→</m:t>
                    </m:r>
                  </m:oMath>
                </a14:m>
                <a:r>
                  <a:rPr lang="en-US" sz="1800" dirty="0">
                    <a:effectLst/>
                    <a:ea typeface="SimSun" panose="02010600030101010101" pitchFamily="2" charset="-122"/>
                    <a:cs typeface="Arial" panose="020B0604020202020204" pitchFamily="34" charset="0"/>
                  </a:rPr>
                  <a:t> mapping </a:t>
                </a:r>
                <a14:m>
                  <m:oMath xmlns:m="http://schemas.openxmlformats.org/officeDocument/2006/math">
                    <m:r>
                      <a:rPr lang="en-US" sz="1800" i="1" smtClean="0">
                        <a:effectLst/>
                        <a:ea typeface="Cambria Math" panose="02040503050406030204" pitchFamily="18" charset="0"/>
                      </a:rPr>
                      <m:t>→</m:t>
                    </m:r>
                  </m:oMath>
                </a14:m>
                <a:r>
                  <a:rPr lang="en-US" sz="1800" dirty="0">
                    <a:effectLst/>
                    <a:ea typeface="SimSun" panose="02010600030101010101" pitchFamily="2" charset="-122"/>
                    <a:cs typeface="Arial" panose="020B0604020202020204" pitchFamily="34" charset="0"/>
                  </a:rPr>
                  <a:t> loop closure detecting; dependent on feature points.</a:t>
                </a:r>
                <a:endParaRPr lang="en-US" dirty="0">
                  <a:cs typeface="Arial" panose="020B0604020202020204" pitchFamily="34" charset="0"/>
                </a:endParaRPr>
              </a:p>
              <a:p>
                <a:pPr>
                  <a:lnSpc>
                    <a:spcPct val="100000"/>
                  </a:lnSpc>
                  <a:spcBef>
                    <a:spcPts val="600"/>
                  </a:spcBef>
                </a:pPr>
                <a:r>
                  <a:rPr lang="en-US" sz="2200" dirty="0">
                    <a:cs typeface="Arial" panose="020B0604020202020204" pitchFamily="34" charset="0"/>
                  </a:rPr>
                  <a:t>Direct Method</a:t>
                </a:r>
              </a:p>
              <a:p>
                <a:pPr marL="0" indent="0">
                  <a:lnSpc>
                    <a:spcPct val="100000"/>
                  </a:lnSpc>
                  <a:spcBef>
                    <a:spcPts val="0"/>
                  </a:spcBef>
                  <a:buNone/>
                </a:pPr>
                <a:r>
                  <a:rPr lang="en-US" sz="1800" dirty="0">
                    <a:cs typeface="Arial" panose="020B0604020202020204" pitchFamily="34" charset="0"/>
                  </a:rPr>
                  <a:t>Optical flow + grayscale</a:t>
                </a:r>
                <a:r>
                  <a:rPr lang="en-US" dirty="0">
                    <a:cs typeface="Arial" panose="020B0604020202020204" pitchFamily="34" charset="0"/>
                  </a:rPr>
                  <a:t> invariance assumption; </a:t>
                </a:r>
                <a:r>
                  <a:rPr lang="en-US" sz="1800" dirty="0">
                    <a:effectLst/>
                    <a:ea typeface="SimSun" panose="02010600030101010101" pitchFamily="2" charset="-122"/>
                  </a:rPr>
                  <a:t>able to restore the dense structure</a:t>
                </a:r>
                <a:endParaRPr lang="en-US" dirty="0">
                  <a:cs typeface="Arial" panose="020B0604020202020204" pitchFamily="34" charset="0"/>
                </a:endParaRPr>
              </a:p>
              <a:p>
                <a:r>
                  <a:rPr lang="en-US" sz="2200" dirty="0">
                    <a:cs typeface="Arial" panose="020B0604020202020204" pitchFamily="34" charset="0"/>
                  </a:rPr>
                  <a:t>Semi-direct Method: </a:t>
                </a:r>
                <a:r>
                  <a:rPr lang="en-US" dirty="0">
                    <a:cs typeface="Arial" panose="020B0604020202020204" pitchFamily="34" charset="0"/>
                  </a:rPr>
                  <a:t>A combination of Feature-based and Direct method.</a:t>
                </a:r>
              </a:p>
              <a:p>
                <a:pPr marL="0" indent="0">
                  <a:buNone/>
                </a:pPr>
                <a:endParaRPr lang="en-US" dirty="0"/>
              </a:p>
            </p:txBody>
          </p:sp>
        </mc:Choice>
        <mc:Fallback>
          <p:sp>
            <p:nvSpPr>
              <p:cNvPr id="3" name="Content Placeholder 2">
                <a:extLst>
                  <a:ext uri="{FF2B5EF4-FFF2-40B4-BE49-F238E27FC236}">
                    <a16:creationId xmlns:a16="http://schemas.microsoft.com/office/drawing/2014/main" id="{093C4477-A57C-4144-BAB4-34E7EEC2016E}"/>
                  </a:ext>
                </a:extLst>
              </p:cNvPr>
              <p:cNvSpPr>
                <a:spLocks noGrp="1" noRot="1" noChangeAspect="1" noMove="1" noResize="1" noEditPoints="1" noAdjustHandles="1" noChangeArrowheads="1" noChangeShapeType="1" noTextEdit="1"/>
              </p:cNvSpPr>
              <p:nvPr>
                <p:ph idx="1"/>
              </p:nvPr>
            </p:nvSpPr>
            <p:spPr>
              <a:xfrm>
                <a:off x="1451579" y="1853754"/>
                <a:ext cx="9603275" cy="4051100"/>
              </a:xfrm>
              <a:blipFill>
                <a:blip r:embed="rId2"/>
                <a:stretch>
                  <a:fillRect l="-698"/>
                </a:stretch>
              </a:blipFill>
            </p:spPr>
            <p:txBody>
              <a:bodyPr/>
              <a:lstStyle/>
              <a:p>
                <a:r>
                  <a:rPr lang="en-US">
                    <a:noFill/>
                  </a:rPr>
                  <a:t> </a:t>
                </a:r>
              </a:p>
            </p:txBody>
          </p:sp>
        </mc:Fallback>
      </mc:AlternateContent>
    </p:spTree>
    <p:extLst>
      <p:ext uri="{BB962C8B-B14F-4D97-AF65-F5344CB8AC3E}">
        <p14:creationId xmlns:p14="http://schemas.microsoft.com/office/powerpoint/2010/main" val="190952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DBE1-5419-425C-9B0C-FF2E78CAC7B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71BA4E6-7EBE-48FD-BF84-7183F330DC91}"/>
              </a:ext>
            </a:extLst>
          </p:cNvPr>
          <p:cNvSpPr>
            <a:spLocks noGrp="1"/>
          </p:cNvSpPr>
          <p:nvPr>
            <p:ph idx="1"/>
          </p:nvPr>
        </p:nvSpPr>
        <p:spPr/>
        <p:txBody>
          <a:bodyPr/>
          <a:lstStyle/>
          <a:p>
            <a:r>
              <a:rPr lang="en-US" sz="2200" b="1" i="1" u="none" strike="noStrike" dirty="0">
                <a:ln>
                  <a:noFill/>
                </a:ln>
                <a:effectLst>
                  <a:outerShdw sx="0" sy="0">
                    <a:srgbClr val="000000"/>
                  </a:outerShdw>
                </a:effectLst>
                <a:latin typeface="Times New Roman" panose="02020603050405020304" pitchFamily="18" charset="0"/>
              </a:rPr>
              <a:t>Monocular Camera Model</a:t>
            </a:r>
          </a:p>
          <a:p>
            <a:r>
              <a:rPr lang="en-US" sz="2200" b="1" i="1" u="none" strike="noStrike" dirty="0">
                <a:ln>
                  <a:noFill/>
                </a:ln>
                <a:effectLst>
                  <a:outerShdw sx="0" sy="0">
                    <a:srgbClr val="000000"/>
                  </a:outerShdw>
                </a:effectLst>
                <a:latin typeface="Times New Roman" panose="02020603050405020304" pitchFamily="18" charset="0"/>
              </a:rPr>
              <a:t>Feature Detection </a:t>
            </a:r>
          </a:p>
          <a:p>
            <a:r>
              <a:rPr lang="en-US" sz="2200" b="1" i="1" dirty="0">
                <a:latin typeface="Times New Roman" panose="02020603050405020304" pitchFamily="18" charset="0"/>
                <a:ea typeface="SimSun" panose="02010600030101010101" pitchFamily="2" charset="-122"/>
              </a:rPr>
              <a:t>Feature Tracking</a:t>
            </a:r>
          </a:p>
          <a:p>
            <a:r>
              <a:rPr lang="en-US" sz="2200" b="1" i="1" dirty="0">
                <a:effectLst/>
                <a:latin typeface="Times New Roman" panose="02020603050405020304" pitchFamily="18" charset="0"/>
                <a:ea typeface="SimSun" panose="02010600030101010101" pitchFamily="2" charset="-122"/>
              </a:rPr>
              <a:t>Pose Estimation</a:t>
            </a:r>
          </a:p>
          <a:p>
            <a:endParaRPr lang="en-US" b="1" dirty="0"/>
          </a:p>
        </p:txBody>
      </p:sp>
    </p:spTree>
    <p:extLst>
      <p:ext uri="{BB962C8B-B14F-4D97-AF65-F5344CB8AC3E}">
        <p14:creationId xmlns:p14="http://schemas.microsoft.com/office/powerpoint/2010/main" val="1942802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7EBA-41E7-4615-B275-7DB6B54207B7}"/>
              </a:ext>
            </a:extLst>
          </p:cNvPr>
          <p:cNvSpPr>
            <a:spLocks noGrp="1"/>
          </p:cNvSpPr>
          <p:nvPr>
            <p:ph type="title"/>
          </p:nvPr>
        </p:nvSpPr>
        <p:spPr/>
        <p:txBody>
          <a:bodyPr/>
          <a:lstStyle/>
          <a:p>
            <a:r>
              <a:rPr lang="en-US" dirty="0" err="1"/>
              <a:t>BACKGround</a:t>
            </a:r>
            <a:r>
              <a:rPr lang="en-US" dirty="0"/>
              <a:t> - camera</a:t>
            </a:r>
          </a:p>
        </p:txBody>
      </p:sp>
      <p:sp>
        <p:nvSpPr>
          <p:cNvPr id="3" name="Content Placeholder 2">
            <a:extLst>
              <a:ext uri="{FF2B5EF4-FFF2-40B4-BE49-F238E27FC236}">
                <a16:creationId xmlns:a16="http://schemas.microsoft.com/office/drawing/2014/main" id="{3CC645CB-6100-4636-B74F-16A9A8192CB3}"/>
              </a:ext>
            </a:extLst>
          </p:cNvPr>
          <p:cNvSpPr>
            <a:spLocks noGrp="1"/>
          </p:cNvSpPr>
          <p:nvPr>
            <p:ph idx="1"/>
          </p:nvPr>
        </p:nvSpPr>
        <p:spPr>
          <a:xfrm>
            <a:off x="1451579" y="2015732"/>
            <a:ext cx="9603275" cy="3920119"/>
          </a:xfrm>
        </p:spPr>
        <p:txBody>
          <a:bodyPr/>
          <a:lstStyle/>
          <a:p>
            <a:pPr>
              <a:lnSpc>
                <a:spcPct val="100000"/>
              </a:lnSpc>
              <a:spcBef>
                <a:spcPts val="600"/>
              </a:spcBef>
            </a:pPr>
            <a:r>
              <a:rPr lang="en-US" dirty="0"/>
              <a:t>Monocular Camera Model</a:t>
            </a:r>
          </a:p>
          <a:p>
            <a:pPr>
              <a:lnSpc>
                <a:spcPct val="100000"/>
              </a:lnSpc>
              <a:spcBef>
                <a:spcPts val="600"/>
              </a:spcBef>
            </a:pPr>
            <a:r>
              <a:rPr lang="en-US" dirty="0"/>
              <a:t>Intrinsic matrix K, extrinsic matrices R, t</a:t>
            </a:r>
          </a:p>
          <a:p>
            <a:pPr>
              <a:lnSpc>
                <a:spcPct val="100000"/>
              </a:lnSpc>
              <a:spcBef>
                <a:spcPts val="600"/>
              </a:spcBef>
            </a:pPr>
            <a:r>
              <a:rPr lang="en-US" dirty="0"/>
              <a:t>Distortion</a:t>
            </a:r>
          </a:p>
          <a:p>
            <a:endParaRPr lang="en-US" dirty="0"/>
          </a:p>
          <a:p>
            <a:endParaRPr lang="en-US" dirty="0"/>
          </a:p>
          <a:p>
            <a:endParaRPr lang="en-US" dirty="0"/>
          </a:p>
          <a:p>
            <a:endParaRPr lang="en-US" dirty="0"/>
          </a:p>
          <a:p>
            <a:r>
              <a:rPr lang="en-US" dirty="0"/>
              <a:t>Camera parameters for KITTI dataset is listed in “calib.txt”</a:t>
            </a:r>
          </a:p>
        </p:txBody>
      </p:sp>
      <p:pic>
        <p:nvPicPr>
          <p:cNvPr id="5" name="Picture 4">
            <a:extLst>
              <a:ext uri="{FF2B5EF4-FFF2-40B4-BE49-F238E27FC236}">
                <a16:creationId xmlns:a16="http://schemas.microsoft.com/office/drawing/2014/main" id="{CA944D89-7625-4AD8-9E73-0F87FFE0BFFE}"/>
              </a:ext>
            </a:extLst>
          </p:cNvPr>
          <p:cNvPicPr>
            <a:picLocks noChangeAspect="1"/>
          </p:cNvPicPr>
          <p:nvPr/>
        </p:nvPicPr>
        <p:blipFill>
          <a:blip r:embed="rId3"/>
          <a:stretch>
            <a:fillRect/>
          </a:stretch>
        </p:blipFill>
        <p:spPr>
          <a:xfrm>
            <a:off x="1767219" y="3429000"/>
            <a:ext cx="3812722" cy="1753444"/>
          </a:xfrm>
          <a:prstGeom prst="rect">
            <a:avLst/>
          </a:prstGeom>
        </p:spPr>
      </p:pic>
      <p:pic>
        <p:nvPicPr>
          <p:cNvPr id="9" name="Picture 8">
            <a:extLst>
              <a:ext uri="{FF2B5EF4-FFF2-40B4-BE49-F238E27FC236}">
                <a16:creationId xmlns:a16="http://schemas.microsoft.com/office/drawing/2014/main" id="{547EAAA2-9A79-413E-AD46-0E21D412D47D}"/>
              </a:ext>
            </a:extLst>
          </p:cNvPr>
          <p:cNvPicPr>
            <a:picLocks noChangeAspect="1"/>
          </p:cNvPicPr>
          <p:nvPr/>
        </p:nvPicPr>
        <p:blipFill>
          <a:blip r:embed="rId4"/>
          <a:stretch>
            <a:fillRect/>
          </a:stretch>
        </p:blipFill>
        <p:spPr>
          <a:xfrm>
            <a:off x="5895581" y="3041390"/>
            <a:ext cx="3812722" cy="2141054"/>
          </a:xfrm>
          <a:prstGeom prst="rect">
            <a:avLst/>
          </a:prstGeom>
        </p:spPr>
      </p:pic>
    </p:spTree>
    <p:extLst>
      <p:ext uri="{BB962C8B-B14F-4D97-AF65-F5344CB8AC3E}">
        <p14:creationId xmlns:p14="http://schemas.microsoft.com/office/powerpoint/2010/main" val="84874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D1DE-4F9E-455D-A57B-C9C8D397E85F}"/>
              </a:ext>
            </a:extLst>
          </p:cNvPr>
          <p:cNvSpPr>
            <a:spLocks noGrp="1"/>
          </p:cNvSpPr>
          <p:nvPr>
            <p:ph type="title"/>
          </p:nvPr>
        </p:nvSpPr>
        <p:spPr/>
        <p:txBody>
          <a:bodyPr/>
          <a:lstStyle/>
          <a:p>
            <a:r>
              <a:rPr lang="en-US" dirty="0"/>
              <a:t>Background – feature detection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28DF7D-FB67-4A88-90CE-E028A40D0A00}"/>
                  </a:ext>
                </a:extLst>
              </p:cNvPr>
              <p:cNvSpPr>
                <a:spLocks noGrp="1"/>
              </p:cNvSpPr>
              <p:nvPr>
                <p:ph idx="1"/>
              </p:nvPr>
            </p:nvSpPr>
            <p:spPr>
              <a:xfrm>
                <a:off x="614671" y="1906220"/>
                <a:ext cx="4685750" cy="4147261"/>
              </a:xfrm>
            </p:spPr>
            <p:txBody>
              <a:bodyPr>
                <a:normAutofit/>
              </a:bodyPr>
              <a:lstStyle/>
              <a:p>
                <a:pPr>
                  <a:lnSpc>
                    <a:spcPct val="100000"/>
                  </a:lnSpc>
                </a:pPr>
                <a:r>
                  <a:rPr lang="en-US" sz="2200" dirty="0"/>
                  <a:t>FAST</a:t>
                </a:r>
                <a:r>
                  <a:rPr lang="en-US" dirty="0"/>
                  <a:t> corner detector: </a:t>
                </a:r>
                <a:r>
                  <a:rPr lang="en-US" dirty="0">
                    <a:ea typeface="SimSun" panose="02010600030101010101" pitchFamily="2" charset="-122"/>
                  </a:rPr>
                  <a:t>s</a:t>
                </a:r>
                <a:r>
                  <a:rPr lang="en-US" sz="2000" dirty="0">
                    <a:effectLst/>
                    <a:ea typeface="SimSun" panose="02010600030101010101" pitchFamily="2" charset="-122"/>
                  </a:rPr>
                  <a:t>uppose there is a point P which pixel p and grayscale </a:t>
                </a:r>
                <a14:m>
                  <m:oMath xmlns:m="http://schemas.openxmlformats.org/officeDocument/2006/math">
                    <m:sSub>
                      <m:sSubPr>
                        <m:ctrlPr>
                          <a:rPr lang="en-US" i="1">
                            <a:effectLst/>
                          </a:rPr>
                        </m:ctrlPr>
                      </m:sSubPr>
                      <m:e>
                        <m:r>
                          <a:rPr lang="en-US" sz="2000" i="1">
                            <a:effectLst/>
                            <a:ea typeface="SimSun" panose="02010600030101010101" pitchFamily="2" charset="-122"/>
                            <a:cs typeface="Times New Roman" panose="02020603050405020304" pitchFamily="18" charset="0"/>
                          </a:rPr>
                          <m:t>𝐼</m:t>
                        </m:r>
                      </m:e>
                      <m:sub>
                        <m:r>
                          <a:rPr lang="en-US" sz="2000" i="1">
                            <a:effectLst/>
                            <a:ea typeface="SimSun" panose="02010600030101010101" pitchFamily="2" charset="-122"/>
                            <a:cs typeface="Times New Roman" panose="02020603050405020304" pitchFamily="18" charset="0"/>
                          </a:rPr>
                          <m:t>𝑝</m:t>
                        </m:r>
                      </m:sub>
                    </m:sSub>
                  </m:oMath>
                </a14:m>
                <a:r>
                  <a:rPr lang="en-US" sz="2000" dirty="0">
                    <a:effectLst/>
                    <a:ea typeface="SimSun" panose="02010600030101010101" pitchFamily="2" charset="-122"/>
                  </a:rPr>
                  <a:t>. </a:t>
                </a:r>
              </a:p>
              <a:p>
                <a:pPr>
                  <a:lnSpc>
                    <a:spcPct val="100000"/>
                  </a:lnSpc>
                </a:pPr>
                <a:r>
                  <a:rPr lang="en-US" sz="1800" spc="-5" dirty="0">
                    <a:effectLst/>
                    <a:ea typeface="SimSun" panose="02010600030101010101" pitchFamily="2" charset="-122"/>
                  </a:rPr>
                  <a:t>Choose 16 pixels that fall on a circle of radius 3 and centered on pixel p, as shown in Fig. 1. </a:t>
                </a:r>
              </a:p>
              <a:p>
                <a:pPr>
                  <a:lnSpc>
                    <a:spcPct val="100000"/>
                  </a:lnSpc>
                </a:pPr>
                <a:r>
                  <a:rPr lang="en-US" sz="1800" spc="-5" dirty="0">
                    <a:effectLst/>
                    <a:ea typeface="SimSun" panose="02010600030101010101" pitchFamily="2" charset="-122"/>
                  </a:rPr>
                  <a:t>Set a threshold value T. If there exist consecutive N points (usually N = 12) with grayscale </a:t>
                </a:r>
                <a14:m>
                  <m:oMath xmlns:m="http://schemas.openxmlformats.org/officeDocument/2006/math">
                    <m:r>
                      <a:rPr lang="en-US" sz="1800" i="1" spc="-5">
                        <a:effectLst/>
                        <a:ea typeface="SimSun" panose="02010600030101010101" pitchFamily="2" charset="-122"/>
                      </a:rPr>
                      <m:t>[</m:t>
                    </m:r>
                    <m:sSub>
                      <m:sSubPr>
                        <m:ctrlPr>
                          <a:rPr lang="en-US" sz="1800" i="1" spc="-5">
                            <a:effectLst/>
                            <a:ea typeface="SimSun" panose="02010600030101010101" pitchFamily="2" charset="-122"/>
                          </a:rPr>
                        </m:ctrlPr>
                      </m:sSubPr>
                      <m:e>
                        <m:r>
                          <a:rPr lang="en-US" sz="1800" i="1" spc="-5">
                            <a:effectLst/>
                            <a:ea typeface="SimSun" panose="02010600030101010101" pitchFamily="2" charset="-122"/>
                          </a:rPr>
                          <m:t>𝐼</m:t>
                        </m:r>
                      </m:e>
                      <m:sub>
                        <m:r>
                          <a:rPr lang="en-US" sz="1800" i="1" spc="-5">
                            <a:effectLst/>
                            <a:ea typeface="SimSun" panose="02010600030101010101" pitchFamily="2" charset="-122"/>
                          </a:rPr>
                          <m:t>𝑝</m:t>
                        </m:r>
                      </m:sub>
                    </m:sSub>
                    <m:r>
                      <a:rPr lang="en-US" sz="1800" i="1" spc="-5">
                        <a:effectLst/>
                        <a:ea typeface="SimSun" panose="02010600030101010101" pitchFamily="2" charset="-122"/>
                      </a:rPr>
                      <m:t>−</m:t>
                    </m:r>
                    <m:r>
                      <a:rPr lang="en-US" sz="1800" i="1" spc="-5">
                        <a:effectLst/>
                        <a:ea typeface="SimSun" panose="02010600030101010101" pitchFamily="2" charset="-122"/>
                      </a:rPr>
                      <m:t>𝑇</m:t>
                    </m:r>
                    <m:r>
                      <a:rPr lang="en-US" sz="1800" i="1" spc="-5">
                        <a:effectLst/>
                        <a:ea typeface="SimSun" panose="02010600030101010101" pitchFamily="2" charset="-122"/>
                      </a:rPr>
                      <m:t>,  </m:t>
                    </m:r>
                    <m:sSub>
                      <m:sSubPr>
                        <m:ctrlPr>
                          <a:rPr lang="en-US" sz="1800" i="1" spc="-5">
                            <a:effectLst/>
                            <a:ea typeface="SimSun" panose="02010600030101010101" pitchFamily="2" charset="-122"/>
                          </a:rPr>
                        </m:ctrlPr>
                      </m:sSubPr>
                      <m:e>
                        <m:r>
                          <a:rPr lang="en-US" sz="1800" i="1" spc="-5">
                            <a:effectLst/>
                            <a:ea typeface="SimSun" panose="02010600030101010101" pitchFamily="2" charset="-122"/>
                          </a:rPr>
                          <m:t>𝐼</m:t>
                        </m:r>
                      </m:e>
                      <m:sub>
                        <m:r>
                          <a:rPr lang="en-US" sz="1800" i="1" spc="-5">
                            <a:effectLst/>
                            <a:ea typeface="SimSun" panose="02010600030101010101" pitchFamily="2" charset="-122"/>
                          </a:rPr>
                          <m:t>𝑝</m:t>
                        </m:r>
                      </m:sub>
                    </m:sSub>
                    <m:r>
                      <a:rPr lang="en-US" sz="1800" i="1" spc="-5">
                        <a:effectLst/>
                        <a:ea typeface="SimSun" panose="02010600030101010101" pitchFamily="2" charset="-122"/>
                      </a:rPr>
                      <m:t>+</m:t>
                    </m:r>
                    <m:r>
                      <a:rPr lang="en-US" sz="1800" i="1" spc="-5">
                        <a:effectLst/>
                        <a:ea typeface="SimSun" panose="02010600030101010101" pitchFamily="2" charset="-122"/>
                      </a:rPr>
                      <m:t>𝑇</m:t>
                    </m:r>
                    <m:r>
                      <a:rPr lang="en-US" sz="1800" i="1" spc="-5">
                        <a:effectLst/>
                        <a:ea typeface="SimSun" panose="02010600030101010101" pitchFamily="2" charset="-122"/>
                      </a:rPr>
                      <m:t>]</m:t>
                    </m:r>
                  </m:oMath>
                </a14:m>
                <a:r>
                  <a:rPr lang="en-US" sz="1800" spc="-5" dirty="0">
                    <a:effectLst/>
                    <a:ea typeface="SimSun" panose="02010600030101010101" pitchFamily="2" charset="-122"/>
                  </a:rPr>
                  <a:t>, then we say pixel p is a corner point. </a:t>
                </a:r>
              </a:p>
              <a:p>
                <a:pPr>
                  <a:lnSpc>
                    <a:spcPct val="100000"/>
                  </a:lnSpc>
                </a:pPr>
                <a:r>
                  <a:rPr lang="en-US" sz="1800" dirty="0">
                    <a:effectLst/>
                    <a:ea typeface="SimSun" panose="02010600030101010101" pitchFamily="2" charset="-122"/>
                  </a:rPr>
                  <a:t>To boost detecting efficiency, usually we detect pixel 1, 9, 5, 13 as pretest. </a:t>
                </a:r>
                <a:endParaRPr lang="en-US" dirty="0"/>
              </a:p>
            </p:txBody>
          </p:sp>
        </mc:Choice>
        <mc:Fallback>
          <p:sp>
            <p:nvSpPr>
              <p:cNvPr id="3" name="Content Placeholder 2">
                <a:extLst>
                  <a:ext uri="{FF2B5EF4-FFF2-40B4-BE49-F238E27FC236}">
                    <a16:creationId xmlns:a16="http://schemas.microsoft.com/office/drawing/2014/main" id="{B428DF7D-FB67-4A88-90CE-E028A40D0A00}"/>
                  </a:ext>
                </a:extLst>
              </p:cNvPr>
              <p:cNvSpPr>
                <a:spLocks noGrp="1" noRot="1" noChangeAspect="1" noMove="1" noResize="1" noEditPoints="1" noAdjustHandles="1" noChangeArrowheads="1" noChangeShapeType="1" noTextEdit="1"/>
              </p:cNvSpPr>
              <p:nvPr>
                <p:ph idx="1"/>
              </p:nvPr>
            </p:nvSpPr>
            <p:spPr>
              <a:xfrm>
                <a:off x="614671" y="1906220"/>
                <a:ext cx="4685750" cy="4147261"/>
              </a:xfrm>
              <a:blipFill>
                <a:blip r:embed="rId2"/>
                <a:stretch>
                  <a:fillRect l="-1563" t="-1029" r="-130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54E38A8-CCF9-4A2B-A104-8D29E5E326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5552" y="2002556"/>
            <a:ext cx="5843949" cy="2852887"/>
          </a:xfrm>
          <a:prstGeom prst="rect">
            <a:avLst/>
          </a:prstGeom>
          <a:noFill/>
          <a:ln>
            <a:noFill/>
          </a:ln>
        </p:spPr>
      </p:pic>
      <p:sp>
        <p:nvSpPr>
          <p:cNvPr id="7" name="TextBox 6">
            <a:extLst>
              <a:ext uri="{FF2B5EF4-FFF2-40B4-BE49-F238E27FC236}">
                <a16:creationId xmlns:a16="http://schemas.microsoft.com/office/drawing/2014/main" id="{04615E3E-D74A-476D-996F-D4E76A1FFFB2}"/>
              </a:ext>
            </a:extLst>
          </p:cNvPr>
          <p:cNvSpPr txBox="1"/>
          <p:nvPr/>
        </p:nvSpPr>
        <p:spPr>
          <a:xfrm>
            <a:off x="6478649" y="5004245"/>
            <a:ext cx="3587507" cy="560153"/>
          </a:xfrm>
          <a:prstGeom prst="rect">
            <a:avLst/>
          </a:prstGeom>
          <a:noFill/>
        </p:spPr>
        <p:txBody>
          <a:bodyPr wrap="square">
            <a:spAutoFit/>
          </a:bodyPr>
          <a:lstStyle/>
          <a:p>
            <a:pPr marL="0" marR="0" indent="0" algn="just">
              <a:lnSpc>
                <a:spcPct val="95000"/>
              </a:lnSpc>
              <a:spcBef>
                <a:spcPts val="400"/>
              </a:spcBef>
              <a:spcAft>
                <a:spcPts val="1000"/>
              </a:spcAft>
              <a:tabLst>
                <a:tab pos="182880" algn="l"/>
              </a:tabLst>
            </a:pPr>
            <a:r>
              <a:rPr lang="x-none" sz="1600" spc="-5" dirty="0">
                <a:effectLst/>
                <a:latin typeface="Times New Roman" panose="02020603050405020304" pitchFamily="18" charset="0"/>
                <a:ea typeface="SimSun" panose="02010600030101010101" pitchFamily="2" charset="-122"/>
              </a:rPr>
              <a:t>Fig 1. Image illustrating FAST algorithm taken from original paper [4].</a:t>
            </a:r>
            <a:endParaRPr lang="en-US" sz="20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11421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A005-F96D-44EA-90AA-571F5F6F2EA9}"/>
              </a:ext>
            </a:extLst>
          </p:cNvPr>
          <p:cNvSpPr>
            <a:spLocks noGrp="1"/>
          </p:cNvSpPr>
          <p:nvPr>
            <p:ph type="title"/>
          </p:nvPr>
        </p:nvSpPr>
        <p:spPr/>
        <p:txBody>
          <a:bodyPr/>
          <a:lstStyle/>
          <a:p>
            <a:r>
              <a:rPr lang="en-US" dirty="0"/>
              <a:t>Background – feature tracking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BFD558-FD64-43F2-96CF-BAED6C9BAD5F}"/>
                  </a:ext>
                </a:extLst>
              </p:cNvPr>
              <p:cNvSpPr>
                <a:spLocks noGrp="1"/>
              </p:cNvSpPr>
              <p:nvPr>
                <p:ph idx="1"/>
              </p:nvPr>
            </p:nvSpPr>
            <p:spPr>
              <a:xfrm>
                <a:off x="1451579" y="2015732"/>
                <a:ext cx="9603275" cy="4037749"/>
              </a:xfrm>
            </p:spPr>
            <p:txBody>
              <a:bodyPr/>
              <a:lstStyle/>
              <a:p>
                <a:r>
                  <a:rPr lang="en-US" sz="2200" dirty="0"/>
                  <a:t>Lucas-</a:t>
                </a:r>
                <a:r>
                  <a:rPr lang="en-US" sz="2200" dirty="0" err="1"/>
                  <a:t>Kanade</a:t>
                </a:r>
                <a:r>
                  <a:rPr lang="en-US" sz="2200" dirty="0"/>
                  <a:t> method</a:t>
                </a:r>
              </a:p>
              <a:p>
                <a:r>
                  <a:rPr lang="en-US" dirty="0"/>
                  <a:t>Taylor expansion of I(r, t) + grayscale invariance assumption:</a:t>
                </a:r>
              </a:p>
              <a:p>
                <a:pPr marL="0" indent="0">
                  <a:buNone/>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𝐼</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𝑑𝑥</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𝐼</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𝑦</m:t>
                          </m:r>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𝑑𝑦</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𝐼</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𝑡</m:t>
                          </m:r>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𝑑𝑡</m:t>
                      </m:r>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dirty="0"/>
              </a:p>
              <a:p>
                <a:r>
                  <a:rPr lang="en-US" dirty="0"/>
                  <a:t>k pixels, solve for pixel speed u, v:</a:t>
                </a:r>
              </a:p>
              <a:p>
                <a:pPr marL="0" indent="0">
                  <a:buNone/>
                </a:pPr>
                <a14:m>
                  <m:oMathPara xmlns:m="http://schemas.openxmlformats.org/officeDocument/2006/math">
                    <m:oMathParaPr>
                      <m:jc m:val="centerGroup"/>
                    </m:oMathParaPr>
                    <m:oMath xmlns:m="http://schemas.openxmlformats.org/officeDocument/2006/math">
                      <m:sSup>
                        <m:sSupPr>
                          <m:ctrlPr>
                            <a:rPr lang="en-US" i="1" smtClean="0">
                              <a:effectLst/>
                              <a:latin typeface="Cambria Math" panose="02040503050406030204" pitchFamily="18" charset="0"/>
                            </a:rPr>
                          </m:ctrlPr>
                        </m:sSupPr>
                        <m:e>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𝑢</m:t>
                                    </m:r>
                                  </m:e>
                                </m:mr>
                                <m:mr>
                                  <m:e>
                                    <m:r>
                                      <a:rPr lang="en-US" sz="1800" i="1">
                                        <a:effectLst/>
                                        <a:latin typeface="Cambria Math" panose="02040503050406030204" pitchFamily="18" charset="0"/>
                                        <a:ea typeface="SimSun" panose="02010600030101010101" pitchFamily="2" charset="-122"/>
                                        <a:cs typeface="Times New Roman" panose="02020603050405020304" pitchFamily="18" charset="0"/>
                                      </a:rPr>
                                      <m:t>𝑣</m:t>
                                    </m:r>
                                  </m:e>
                                </m:mr>
                              </m:m>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p>
                      </m:sSup>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𝐴</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𝑏</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𝐴</m:t>
                      </m:r>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 </m:t>
                      </m:r>
                      <m:m>
                        <m:mPr>
                          <m:mcs>
                            <m:mc>
                              <m:mcPr>
                                <m:count m:val="3"/>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𝑦</m:t>
                                </m:r>
                              </m:sub>
                            </m:sSub>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b>
                            </m:sSub>
                          </m:e>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e>
                            <m:sSub>
                              <m:sSubPr>
                                <m:ctrlPr>
                                  <a:rPr lang="en-US" i="1">
                                    <a:effectLst/>
                                    <a:latin typeface="Cambria Math" panose="02040503050406030204" pitchFamily="18" charset="0"/>
                                  </a:rPr>
                                </m:ctrlPr>
                              </m:sSub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𝐼</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𝑦</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𝑇</m:t>
                                </m:r>
                              </m:sup>
                            </m:sSup>
                          </m:e>
                        </m:mr>
                      </m:m>
                      <m:r>
                        <a:rPr lang="en-US" sz="1800"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i="1"/>
                        <m:t>𝑏</m:t>
                      </m:r>
                      <m:r>
                        <a:rPr lang="en-US" i="1"/>
                        <m:t>=[</m:t>
                      </m:r>
                      <m:m>
                        <m:mPr>
                          <m:mcs>
                            <m:mc>
                              <m:mcPr>
                                <m:count m:val="3"/>
                                <m:mcJc m:val="center"/>
                              </m:mcPr>
                            </m:mc>
                          </m:mcs>
                          <m:ctrlPr>
                            <a:rPr lang="en-US" i="1"/>
                          </m:ctrlPr>
                        </m:mPr>
                        <m:mr>
                          <m:e>
                            <m:sSub>
                              <m:sSubPr>
                                <m:ctrlPr>
                                  <a:rPr lang="en-US" i="1"/>
                                </m:ctrlPr>
                              </m:sSubPr>
                              <m:e>
                                <m:r>
                                  <a:rPr lang="en-US" i="1"/>
                                  <m:t>𝐼</m:t>
                                </m:r>
                              </m:e>
                              <m:sub>
                                <m:r>
                                  <a:rPr lang="en-US" i="1"/>
                                  <m:t>𝑡</m:t>
                                </m:r>
                                <m:r>
                                  <a:rPr lang="en-US" i="1"/>
                                  <m:t>1</m:t>
                                </m:r>
                              </m:sub>
                            </m:sSub>
                          </m:e>
                          <m:e>
                            <m:r>
                              <a:rPr lang="en-US" i="1"/>
                              <m:t>⋯</m:t>
                            </m:r>
                          </m:e>
                          <m:e>
                            <m:sSub>
                              <m:sSubPr>
                                <m:ctrlPr>
                                  <a:rPr lang="en-US" i="1"/>
                                </m:ctrlPr>
                              </m:sSubPr>
                              <m:e>
                                <m:r>
                                  <a:rPr lang="en-US" i="1"/>
                                  <m:t>𝐼</m:t>
                                </m:r>
                              </m:e>
                              <m:sub>
                                <m:r>
                                  <a:rPr lang="en-US" i="1"/>
                                  <m:t>𝑡𝑘</m:t>
                                </m:r>
                              </m:sub>
                            </m:sSub>
                          </m:e>
                        </m:mr>
                      </m:m>
                      <m:sSup>
                        <m:sSupPr>
                          <m:ctrlPr>
                            <a:rPr lang="en-US" i="1"/>
                          </m:ctrlPr>
                        </m:sSupPr>
                        <m:e>
                          <m:r>
                            <a:rPr lang="en-US" i="1"/>
                            <m:t>]</m:t>
                          </m:r>
                        </m:e>
                        <m:sup>
                          <m:r>
                            <a:rPr lang="en-US" i="1"/>
                            <m:t>𝑇</m:t>
                          </m:r>
                        </m:sup>
                      </m:sSup>
                    </m:oMath>
                  </m:oMathPara>
                </a14:m>
                <a:endParaRPr lang="en-US" dirty="0"/>
              </a:p>
              <a:p>
                <a:r>
                  <a:rPr lang="en-US" dirty="0"/>
                  <a:t>Image pyramid: enhance robustness of algorithm.</a:t>
                </a:r>
              </a:p>
            </p:txBody>
          </p:sp>
        </mc:Choice>
        <mc:Fallback>
          <p:sp>
            <p:nvSpPr>
              <p:cNvPr id="3" name="Content Placeholder 2">
                <a:extLst>
                  <a:ext uri="{FF2B5EF4-FFF2-40B4-BE49-F238E27FC236}">
                    <a16:creationId xmlns:a16="http://schemas.microsoft.com/office/drawing/2014/main" id="{9BBFD558-FD64-43F2-96CF-BAED6C9BAD5F}"/>
                  </a:ext>
                </a:extLst>
              </p:cNvPr>
              <p:cNvSpPr>
                <a:spLocks noGrp="1" noRot="1" noChangeAspect="1" noMove="1" noResize="1" noEditPoints="1" noAdjustHandles="1" noChangeArrowheads="1" noChangeShapeType="1" noTextEdit="1"/>
              </p:cNvSpPr>
              <p:nvPr>
                <p:ph idx="1"/>
              </p:nvPr>
            </p:nvSpPr>
            <p:spPr>
              <a:xfrm>
                <a:off x="1451579" y="2015732"/>
                <a:ext cx="9603275" cy="4037749"/>
              </a:xfrm>
              <a:blipFill>
                <a:blip r:embed="rId2"/>
                <a:stretch>
                  <a:fillRect l="-698" t="-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D8771C7-6C4E-4024-86FB-CB41957E35B2}"/>
                  </a:ext>
                </a:extLst>
              </p:cNvPr>
              <p:cNvSpPr txBox="1"/>
              <p:nvPr/>
            </p:nvSpPr>
            <p:spPr>
              <a:xfrm>
                <a:off x="5052446" y="2015732"/>
                <a:ext cx="5331418" cy="4353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𝑚𝑖𝑛</m:t>
                          </m:r>
                        </m:e>
                        <m:sub>
                          <m:r>
                            <a:rPr lang="en-US" sz="2000" i="0">
                              <a:latin typeface="Cambria Math" panose="02040503050406030204" pitchFamily="18" charset="0"/>
                            </a:rPr>
                            <m:t>∆</m:t>
                          </m:r>
                          <m:r>
                            <a:rPr lang="en-US" sz="2000" i="1">
                              <a:latin typeface="Cambria Math" panose="02040503050406030204" pitchFamily="18" charset="0"/>
                            </a:rPr>
                            <m:t>𝑥</m:t>
                          </m:r>
                          <m:r>
                            <a:rPr lang="en-US" sz="2000" i="0">
                              <a:latin typeface="Cambria Math" panose="02040503050406030204" pitchFamily="18" charset="0"/>
                            </a:rPr>
                            <m:t>, ∆</m:t>
                          </m:r>
                          <m:r>
                            <a:rPr lang="en-US" sz="2000" i="1">
                              <a:latin typeface="Cambria Math" panose="02040503050406030204" pitchFamily="18" charset="0"/>
                            </a:rPr>
                            <m:t>𝑦</m:t>
                          </m:r>
                        </m:sub>
                      </m:sSub>
                      <m:r>
                        <a:rPr lang="en-US" sz="2000" i="0">
                          <a:latin typeface="Cambria Math" panose="02040503050406030204" pitchFamily="18" charset="0"/>
                        </a:rPr>
                        <m:t>=</m:t>
                      </m:r>
                      <m:sSubSup>
                        <m:sSubSupPr>
                          <m:ctrlPr>
                            <a:rPr lang="en-US" sz="2000" i="1">
                              <a:solidFill>
                                <a:srgbClr val="836967"/>
                              </a:solidFill>
                              <a:latin typeface="Cambria Math" panose="02040503050406030204" pitchFamily="18" charset="0"/>
                            </a:rPr>
                          </m:ctrlPr>
                        </m:sSubSupPr>
                        <m:e>
                          <m:d>
                            <m:dPr>
                              <m:begChr m:val="‖"/>
                              <m:endChr m:val="‖"/>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𝐼</m:t>
                                  </m:r>
                                </m:e>
                                <m:sub>
                                  <m:r>
                                    <a:rPr lang="en-US" sz="2000" i="0">
                                      <a:latin typeface="Cambria Math" panose="02040503050406030204" pitchFamily="18" charset="0"/>
                                    </a:rPr>
                                    <m:t>1</m:t>
                                  </m:r>
                                </m:sub>
                              </m:sSub>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𝑥</m:t>
                                  </m:r>
                                  <m:r>
                                    <a:rPr lang="en-US" sz="2000" i="0">
                                      <a:latin typeface="Cambria Math" panose="02040503050406030204" pitchFamily="18" charset="0"/>
                                    </a:rPr>
                                    <m:t>,</m:t>
                                  </m:r>
                                  <m:r>
                                    <a:rPr lang="en-US" sz="2000" i="1">
                                      <a:latin typeface="Cambria Math" panose="02040503050406030204" pitchFamily="18" charset="0"/>
                                    </a:rPr>
                                    <m:t>𝑦</m:t>
                                  </m:r>
                                </m:e>
                              </m:d>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𝐼</m:t>
                                  </m:r>
                                </m:e>
                                <m:sub>
                                  <m:r>
                                    <a:rPr lang="en-US" sz="2000" i="0">
                                      <a:latin typeface="Cambria Math" panose="02040503050406030204" pitchFamily="18" charset="0"/>
                                    </a:rPr>
                                    <m:t>2</m:t>
                                  </m:r>
                                </m:sub>
                              </m:sSub>
                              <m:d>
                                <m:dPr>
                                  <m:sepChr m:val=","/>
                                  <m:ctrlPr>
                                    <a:rPr lang="en-US" sz="2000" i="1">
                                      <a:latin typeface="Cambria Math" panose="02040503050406030204" pitchFamily="18" charset="0"/>
                                    </a:rPr>
                                  </m:ctrlPr>
                                </m:dPr>
                                <m:e>
                                  <m:r>
                                    <a:rPr lang="en-US" sz="2000" i="1">
                                      <a:latin typeface="Cambria Math" panose="02040503050406030204" pitchFamily="18" charset="0"/>
                                    </a:rPr>
                                    <m:t>𝑥</m:t>
                                  </m:r>
                                </m:e>
                                <m:e>
                                  <m:r>
                                    <a:rPr lang="en-US" sz="2000" i="0">
                                      <a:latin typeface="Cambria Math" panose="02040503050406030204" pitchFamily="18" charset="0"/>
                                    </a:rPr>
                                    <m:t>+∆</m:t>
                                  </m:r>
                                  <m:r>
                                    <a:rPr lang="en-US" sz="2000" i="1">
                                      <a:latin typeface="Cambria Math" panose="02040503050406030204" pitchFamily="18" charset="0"/>
                                    </a:rPr>
                                    <m:t>𝑥</m:t>
                                  </m:r>
                                  <m:r>
                                    <a:rPr lang="en-US" sz="2000" b="0" i="0" smtClean="0">
                                      <a:latin typeface="Cambria Math" panose="02040503050406030204" pitchFamily="18" charset="0"/>
                                    </a:rPr>
                                    <m:t>,</m:t>
                                  </m:r>
                                  <m:r>
                                    <a:rPr lang="en-US" sz="2000" i="0">
                                      <a:latin typeface="Cambria Math" panose="02040503050406030204" pitchFamily="18" charset="0"/>
                                    </a:rPr>
                                    <m:t> </m:t>
                                  </m:r>
                                  <m:r>
                                    <a:rPr lang="en-US" sz="2000" i="1">
                                      <a:latin typeface="Cambria Math" panose="02040503050406030204" pitchFamily="18" charset="0"/>
                                    </a:rPr>
                                    <m:t>𝑦</m:t>
                                  </m:r>
                                  <m:r>
                                    <a:rPr lang="en-US" sz="2000" i="0">
                                      <a:latin typeface="Cambria Math" panose="02040503050406030204" pitchFamily="18" charset="0"/>
                                    </a:rPr>
                                    <m:t>+∆</m:t>
                                  </m:r>
                                  <m:r>
                                    <a:rPr lang="en-US" sz="2000" i="1">
                                      <a:latin typeface="Cambria Math" panose="02040503050406030204" pitchFamily="18" charset="0"/>
                                    </a:rPr>
                                    <m:t>𝑦</m:t>
                                  </m:r>
                                </m:e>
                              </m:d>
                            </m:e>
                          </m:d>
                        </m:e>
                        <m:sub>
                          <m:r>
                            <a:rPr lang="en-US" sz="2000" i="0">
                              <a:latin typeface="Cambria Math" panose="02040503050406030204" pitchFamily="18" charset="0"/>
                            </a:rPr>
                            <m:t>2</m:t>
                          </m:r>
                        </m:sub>
                        <m:sup>
                          <m:r>
                            <a:rPr lang="en-US" sz="2000" i="0">
                              <a:latin typeface="Cambria Math" panose="02040503050406030204" pitchFamily="18" charset="0"/>
                            </a:rPr>
                            <m:t>2</m:t>
                          </m:r>
                        </m:sup>
                      </m:sSubSup>
                    </m:oMath>
                  </m:oMathPara>
                </a14:m>
                <a:endParaRPr lang="en-US" dirty="0"/>
              </a:p>
            </p:txBody>
          </p:sp>
        </mc:Choice>
        <mc:Fallback>
          <p:sp>
            <p:nvSpPr>
              <p:cNvPr id="5" name="TextBox 4">
                <a:extLst>
                  <a:ext uri="{FF2B5EF4-FFF2-40B4-BE49-F238E27FC236}">
                    <a16:creationId xmlns:a16="http://schemas.microsoft.com/office/drawing/2014/main" id="{7D8771C7-6C4E-4024-86FB-CB41957E35B2}"/>
                  </a:ext>
                </a:extLst>
              </p:cNvPr>
              <p:cNvSpPr txBox="1">
                <a:spLocks noRot="1" noChangeAspect="1" noMove="1" noResize="1" noEditPoints="1" noAdjustHandles="1" noChangeArrowheads="1" noChangeShapeType="1" noTextEdit="1"/>
              </p:cNvSpPr>
              <p:nvPr/>
            </p:nvSpPr>
            <p:spPr>
              <a:xfrm>
                <a:off x="5052446" y="2015732"/>
                <a:ext cx="5331418" cy="435312"/>
              </a:xfrm>
              <a:prstGeom prst="rect">
                <a:avLst/>
              </a:prstGeom>
              <a:blipFill>
                <a:blip r:embed="rId3"/>
                <a:stretch>
                  <a:fillRect b="-4225"/>
                </a:stretch>
              </a:blipFill>
            </p:spPr>
            <p:txBody>
              <a:bodyPr/>
              <a:lstStyle/>
              <a:p>
                <a:r>
                  <a:rPr lang="en-US">
                    <a:noFill/>
                  </a:rPr>
                  <a:t> </a:t>
                </a:r>
              </a:p>
            </p:txBody>
          </p:sp>
        </mc:Fallback>
      </mc:AlternateContent>
    </p:spTree>
    <p:extLst>
      <p:ext uri="{BB962C8B-B14F-4D97-AF65-F5344CB8AC3E}">
        <p14:creationId xmlns:p14="http://schemas.microsoft.com/office/powerpoint/2010/main" val="206189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463F-D2A9-4B2C-B28E-3E35A29A5D58}"/>
              </a:ext>
            </a:extLst>
          </p:cNvPr>
          <p:cNvSpPr>
            <a:spLocks noGrp="1"/>
          </p:cNvSpPr>
          <p:nvPr>
            <p:ph type="title"/>
          </p:nvPr>
        </p:nvSpPr>
        <p:spPr/>
        <p:txBody>
          <a:bodyPr/>
          <a:lstStyle/>
          <a:p>
            <a:r>
              <a:rPr lang="en-US" dirty="0"/>
              <a:t>Background – pose estimation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0B1676-6779-422C-82DF-CF791D7AFD14}"/>
                  </a:ext>
                </a:extLst>
              </p:cNvPr>
              <p:cNvSpPr>
                <a:spLocks noGrp="1"/>
              </p:cNvSpPr>
              <p:nvPr>
                <p:ph idx="1"/>
              </p:nvPr>
            </p:nvSpPr>
            <p:spPr>
              <a:xfrm>
                <a:off x="1451579" y="1816715"/>
                <a:ext cx="9603275" cy="4454056"/>
              </a:xfrm>
            </p:spPr>
            <p:txBody>
              <a:bodyPr>
                <a:normAutofit/>
              </a:bodyPr>
              <a:lstStyle/>
              <a:p>
                <a:r>
                  <a:rPr lang="en-US" dirty="0"/>
                  <a:t>SVD decomposition to solve essential matrix</a:t>
                </a:r>
              </a:p>
              <a:p>
                <a:pPr marL="0" indent="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𝐸</m:t>
                      </m:r>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𝑈</m:t>
                      </m:r>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𝛴</m:t>
                      </m:r>
                      <m:sSup>
                        <m:sSupPr>
                          <m:ctrlPr>
                            <a:rPr lang="en-US"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𝑉</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𝑡</m:t>
                          </m:r>
                        </m:e>
                        <m:sub>
                          <m:r>
                            <a:rPr lang="en-US" i="1">
                              <a:latin typeface="Cambria Math" panose="02040503050406030204" pitchFamily="18" charset="0"/>
                              <a:ea typeface="SimSun" panose="02010600030101010101" pitchFamily="2" charset="-122"/>
                              <a:cs typeface="Times New Roman" panose="02020603050405020304" pitchFamily="18" charset="0"/>
                            </a:rPr>
                            <m:t>1,2</m:t>
                          </m:r>
                        </m:sub>
                      </m:sSub>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𝑈</m:t>
                      </m:r>
                      <m:r>
                        <a:rPr lang="en-US" i="1">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𝑅</m:t>
                          </m:r>
                        </m:e>
                        <m:sub>
                          <m:r>
                            <a:rPr lang="en-US" i="1">
                              <a:latin typeface="Cambria Math" panose="02040503050406030204" pitchFamily="18" charset="0"/>
                              <a:ea typeface="SimSun" panose="02010600030101010101" pitchFamily="2" charset="-122"/>
                              <a:cs typeface="Times New Roman" panose="02020603050405020304" pitchFamily="18" charset="0"/>
                            </a:rPr>
                            <m:t>𝑍</m:t>
                          </m:r>
                        </m:sub>
                      </m:sSub>
                      <m:d>
                        <m:dPr>
                          <m:ctrlPr>
                            <a:rPr lang="en-US" i="1">
                              <a:latin typeface="Cambria Math" panose="02040503050406030204" pitchFamily="18" charset="0"/>
                              <a:ea typeface="SimSun" panose="02010600030101010101" pitchFamily="2" charset="-122"/>
                              <a:cs typeface="Times New Roman" panose="02020603050405020304" pitchFamily="18" charset="0"/>
                            </a:rPr>
                          </m:ctrlPr>
                        </m:dPr>
                        <m:e>
                          <m:r>
                            <a:rPr lang="en-US" i="1">
                              <a:latin typeface="Cambria Math" panose="02040503050406030204" pitchFamily="18" charset="0"/>
                              <a:ea typeface="SimSun" panose="02010600030101010101" pitchFamily="2" charset="-122"/>
                              <a:cs typeface="Times New Roman" panose="020206030504050203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SimSun" panose="02010600030101010101" pitchFamily="2" charset="-122"/>
                                  <a:cs typeface="Times New Roman" panose="02020603050405020304" pitchFamily="18" charset="0"/>
                                </a:rPr>
                                <m:t>𝜋</m:t>
                              </m:r>
                            </m:num>
                            <m:den>
                              <m:r>
                                <a:rPr lang="en-US" i="1">
                                  <a:latin typeface="Cambria Math" panose="02040503050406030204" pitchFamily="18" charset="0"/>
                                  <a:ea typeface="SimSun" panose="02010600030101010101" pitchFamily="2" charset="-122"/>
                                  <a:cs typeface="Times New Roman" panose="02020603050405020304" pitchFamily="18" charset="0"/>
                                </a:rPr>
                                <m:t>2</m:t>
                              </m:r>
                            </m:den>
                          </m:f>
                        </m:e>
                      </m:d>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𝛴</m:t>
                      </m:r>
                      <m:sSup>
                        <m:sSupPr>
                          <m:ctrlPr>
                            <a:rPr lang="en-US" i="1">
                              <a:latin typeface="Cambria Math" panose="02040503050406030204" pitchFamily="18" charset="0"/>
                            </a:rPr>
                          </m:ctrlPr>
                        </m:sSupPr>
                        <m:e>
                          <m:r>
                            <a:rPr lang="en-US" i="1">
                              <a:latin typeface="Cambria Math" panose="02040503050406030204" pitchFamily="18" charset="0"/>
                              <a:ea typeface="SimSun" panose="02010600030101010101" pitchFamily="2" charset="-122"/>
                              <a:cs typeface="Times New Roman" panose="02020603050405020304" pitchFamily="18" charset="0"/>
                            </a:rPr>
                            <m:t>𝑈</m:t>
                          </m:r>
                        </m:e>
                        <m:sup>
                          <m:r>
                            <a:rPr lang="en-US" i="1">
                              <a:latin typeface="Cambria Math" panose="02040503050406030204" pitchFamily="18" charset="0"/>
                              <a:ea typeface="SimSun" panose="02010600030101010101" pitchFamily="2" charset="-122"/>
                              <a:cs typeface="Times New Roman" panose="02020603050405020304" pitchFamily="18" charset="0"/>
                            </a:rPr>
                            <m:t>𝑇</m:t>
                          </m:r>
                        </m:sup>
                      </m:sSup>
                      <m:r>
                        <a:rPr lang="en-US" b="0" i="1" smtClean="0">
                          <a:latin typeface="Cambria Math" panose="02040503050406030204" pitchFamily="18" charset="0"/>
                          <a:ea typeface="SimSun" panose="02010600030101010101" pitchFamily="2" charset="-122"/>
                          <a:cs typeface="Times New Roman" panose="020206030504050203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𝑅</m:t>
                          </m:r>
                        </m:e>
                        <m:sub>
                          <m:r>
                            <a:rPr lang="en-US" i="1">
                              <a:latin typeface="Cambria Math" panose="02040503050406030204" pitchFamily="18" charset="0"/>
                              <a:ea typeface="SimSun" panose="02010600030101010101" pitchFamily="2" charset="-122"/>
                              <a:cs typeface="Times New Roman" panose="02020603050405020304" pitchFamily="18" charset="0"/>
                            </a:rPr>
                            <m:t>1,2</m:t>
                          </m:r>
                        </m:sub>
                      </m:sSub>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𝑈</m:t>
                      </m:r>
                      <m:sSubSup>
                        <m:sSubSupPr>
                          <m:ctrlPr>
                            <a:rPr lang="en-US" i="1">
                              <a:latin typeface="Cambria Math" panose="02040503050406030204" pitchFamily="18" charset="0"/>
                            </a:rPr>
                          </m:ctrlPr>
                        </m:sSubSupPr>
                        <m:e>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𝑅</m:t>
                          </m:r>
                        </m:e>
                        <m:sub>
                          <m:r>
                            <a:rPr lang="en-US" i="1">
                              <a:latin typeface="Cambria Math" panose="02040503050406030204" pitchFamily="18" charset="0"/>
                              <a:ea typeface="SimSun" panose="02010600030101010101" pitchFamily="2" charset="-122"/>
                              <a:cs typeface="Times New Roman" panose="02020603050405020304" pitchFamily="18" charset="0"/>
                            </a:rPr>
                            <m:t>𝑍</m:t>
                          </m:r>
                        </m:sub>
                        <m:sup>
                          <m:r>
                            <a:rPr lang="en-US" i="1">
                              <a:latin typeface="Cambria Math" panose="02040503050406030204" pitchFamily="18" charset="0"/>
                              <a:ea typeface="SimSun" panose="02010600030101010101" pitchFamily="2" charset="-122"/>
                              <a:cs typeface="Times New Roman" panose="02020603050405020304" pitchFamily="18" charset="0"/>
                            </a:rPr>
                            <m:t>𝑇</m:t>
                          </m:r>
                        </m:sup>
                      </m:sSubSup>
                      <m:r>
                        <a:rPr lang="en-US" i="1">
                          <a:latin typeface="Cambria Math" panose="02040503050406030204" pitchFamily="18" charset="0"/>
                          <a:ea typeface="SimSun" panose="02010600030101010101" pitchFamily="2" charset="-122"/>
                          <a:cs typeface="Times New Roman" panose="020206030504050203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SimSun" panose="02010600030101010101" pitchFamily="2" charset="-122"/>
                              <a:cs typeface="Times New Roman" panose="02020603050405020304" pitchFamily="18" charset="0"/>
                            </a:rPr>
                            <m:t>𝜋</m:t>
                          </m:r>
                        </m:num>
                        <m:den>
                          <m:r>
                            <a:rPr lang="en-US" i="1">
                              <a:latin typeface="Cambria Math" panose="02040503050406030204" pitchFamily="18" charset="0"/>
                              <a:ea typeface="SimSun" panose="02010600030101010101" pitchFamily="2" charset="-122"/>
                              <a:cs typeface="Times New Roman" panose="02020603050405020304" pitchFamily="18" charset="0"/>
                            </a:rPr>
                            <m:t>2</m:t>
                          </m:r>
                        </m:den>
                      </m:f>
                      <m:r>
                        <a:rPr lang="en-US" i="1">
                          <a:latin typeface="Cambria Math" panose="02040503050406030204" pitchFamily="18" charset="0"/>
                          <a:ea typeface="SimSun" panose="02010600030101010101" pitchFamily="2" charset="-122"/>
                          <a:cs typeface="Times New Roman" panose="020206030504050203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𝑉</m:t>
                          </m:r>
                        </m:e>
                        <m:sup>
                          <m:r>
                            <a:rPr lang="en-US" i="1">
                              <a:latin typeface="Cambria Math" panose="02040503050406030204" pitchFamily="18" charset="0"/>
                              <a:ea typeface="SimSun" panose="02010600030101010101" pitchFamily="2" charset="-122"/>
                              <a:cs typeface="Times New Roman" panose="02020603050405020304" pitchFamily="18" charset="0"/>
                            </a:rPr>
                            <m:t>𝑇</m:t>
                          </m:r>
                        </m:sup>
                      </m:sSup>
                    </m:oMath>
                  </m:oMathPara>
                </a14:m>
                <a:endParaRPr lang="en-US" dirty="0"/>
              </a:p>
              <a:p>
                <a:r>
                  <a:rPr lang="en-US" sz="2200" dirty="0" err="1"/>
                  <a:t>Nister’s</a:t>
                </a:r>
                <a:r>
                  <a:rPr lang="en-US" sz="2200" dirty="0"/>
                  <a:t> 5-point algorithm: </a:t>
                </a:r>
                <a:r>
                  <a:rPr lang="en-US" dirty="0"/>
                  <a:t>E has 5 degree of freedoms</a:t>
                </a:r>
                <a14:m>
                  <m:oMath xmlns:m="http://schemas.openxmlformats.org/officeDocument/2006/math">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𝑈</m:t>
                        </m:r>
                      </m:e>
                      <m:sub>
                        <m:r>
                          <a:rPr lang="en-US" i="1">
                            <a:latin typeface="Cambria Math" panose="02040503050406030204" pitchFamily="18" charset="0"/>
                            <a:ea typeface="SimSun" panose="02010600030101010101" pitchFamily="2" charset="-122"/>
                            <a:cs typeface="Times New Roman" panose="02020603050405020304" pitchFamily="18" charset="0"/>
                          </a:rPr>
                          <m:t>5×9</m:t>
                        </m:r>
                      </m:sub>
                    </m:sSub>
                    <m:r>
                      <a:rPr lang="en-US" i="1">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𝑒</m:t>
                        </m:r>
                      </m:e>
                      <m:sub>
                        <m:r>
                          <a:rPr lang="en-US" i="1">
                            <a:latin typeface="Cambria Math" panose="02040503050406030204" pitchFamily="18" charset="0"/>
                            <a:ea typeface="SimSun" panose="02010600030101010101" pitchFamily="2" charset="-122"/>
                            <a:cs typeface="Times New Roman" panose="02020603050405020304" pitchFamily="18" charset="0"/>
                          </a:rPr>
                          <m:t>9×1</m:t>
                        </m:r>
                      </m:sub>
                    </m:sSub>
                    <m:r>
                      <a:rPr lang="en-US" i="1">
                        <a:latin typeface="Cambria Math" panose="02040503050406030204" pitchFamily="18" charset="0"/>
                        <a:ea typeface="SimSun" panose="02010600030101010101" pitchFamily="2" charset="-122"/>
                        <a:cs typeface="Times New Roman" panose="02020603050405020304" pitchFamily="18" charset="0"/>
                      </a:rPr>
                      <m:t>=0</m:t>
                    </m:r>
                  </m:oMath>
                </a14:m>
                <a:endParaRPr lang="en-US" dirty="0"/>
              </a:p>
              <a:p>
                <a:pPr marL="0" indent="0">
                  <a:lnSpc>
                    <a:spcPct val="100000"/>
                  </a:lnSpc>
                  <a:spcBef>
                    <a:spcPts val="0"/>
                  </a:spcBef>
                  <a:buNone/>
                </a:pPr>
                <a:r>
                  <a:rPr lang="en-US" dirty="0"/>
                  <a:t>- Let [x, y, z, w] be 4 column vectors that span the null space of </a:t>
                </a:r>
                <a14:m>
                  <m:oMath xmlns:m="http://schemas.openxmlformats.org/officeDocument/2006/math">
                    <m:sSub>
                      <m:sSubPr>
                        <m:ctrlPr>
                          <a:rPr lang="en-US" i="1"/>
                        </m:ctrlPr>
                      </m:sSubPr>
                      <m:e>
                        <m:r>
                          <a:rPr lang="en-US" i="1"/>
                          <m:t>𝑈</m:t>
                        </m:r>
                      </m:e>
                      <m:sub>
                        <m:r>
                          <a:rPr lang="en-US" i="1"/>
                          <m:t>5×9</m:t>
                        </m:r>
                      </m:sub>
                    </m:sSub>
                  </m:oMath>
                </a14:m>
                <a:r>
                  <a:rPr lang="en-US" dirty="0"/>
                  <a:t>, then the solution of E should be the linear combination of their corresponding matrices:</a:t>
                </a:r>
              </a:p>
              <a:p>
                <a:pPr marL="0" indent="0">
                  <a:buNone/>
                </a:pPr>
                <a14:m>
                  <m:oMathPara xmlns:m="http://schemas.openxmlformats.org/officeDocument/2006/math">
                    <m:oMathParaPr>
                      <m:jc m:val="centerGroup"/>
                    </m:oMathParaPr>
                    <m:oMath xmlns:m="http://schemas.openxmlformats.org/officeDocument/2006/math">
                      <m:r>
                        <a:rPr lang="en-US" sz="1800" i="1" smtClean="0">
                          <a:effectLst/>
                          <a:ea typeface="SimSun" panose="02010600030101010101" pitchFamily="2" charset="-122"/>
                          <a:cs typeface="Times New Roman" panose="02020603050405020304" pitchFamily="18" charset="0"/>
                        </a:rPr>
                        <m:t>𝐸</m:t>
                      </m:r>
                      <m:r>
                        <a:rPr lang="en-US" sz="1800" i="1" smtClean="0">
                          <a:effectLst/>
                          <a:ea typeface="SimSun" panose="02010600030101010101" pitchFamily="2" charset="-122"/>
                          <a:cs typeface="Times New Roman" panose="02020603050405020304" pitchFamily="18" charset="0"/>
                        </a:rPr>
                        <m:t>=</m:t>
                      </m:r>
                      <m:sSub>
                        <m:sSubPr>
                          <m:ctrlPr>
                            <a:rPr lang="en-US" i="1">
                              <a:effectLst/>
                            </a:rPr>
                          </m:ctrlPr>
                        </m:sSubPr>
                        <m:e>
                          <m:r>
                            <a:rPr lang="en-US" sz="1800" i="1">
                              <a:effectLst/>
                              <a:ea typeface="SimSun" panose="02010600030101010101" pitchFamily="2" charset="-122"/>
                              <a:cs typeface="Times New Roman" panose="02020603050405020304" pitchFamily="18" charset="0"/>
                            </a:rPr>
                            <m:t>𝑐</m:t>
                          </m:r>
                        </m:e>
                        <m:sub>
                          <m:r>
                            <a:rPr lang="en-US" sz="1800" i="1">
                              <a:effectLst/>
                              <a:ea typeface="SimSun" panose="02010600030101010101" pitchFamily="2" charset="-122"/>
                              <a:cs typeface="Times New Roman" panose="02020603050405020304" pitchFamily="18" charset="0"/>
                            </a:rPr>
                            <m:t>𝑥</m:t>
                          </m:r>
                        </m:sub>
                      </m:sSub>
                      <m:r>
                        <a:rPr lang="en-US" sz="1800" i="1">
                          <a:effectLst/>
                          <a:ea typeface="SimSun" panose="02010600030101010101" pitchFamily="2" charset="-122"/>
                          <a:cs typeface="Times New Roman" panose="02020603050405020304" pitchFamily="18" charset="0"/>
                        </a:rPr>
                        <m:t>𝑋</m:t>
                      </m:r>
                      <m:r>
                        <a:rPr lang="en-US" sz="1800" i="1">
                          <a:effectLst/>
                          <a:ea typeface="SimSun" panose="02010600030101010101" pitchFamily="2" charset="-122"/>
                          <a:cs typeface="Times New Roman" panose="02020603050405020304" pitchFamily="18" charset="0"/>
                        </a:rPr>
                        <m:t>+</m:t>
                      </m:r>
                      <m:sSub>
                        <m:sSubPr>
                          <m:ctrlPr>
                            <a:rPr lang="en-US" i="1">
                              <a:effectLst/>
                            </a:rPr>
                          </m:ctrlPr>
                        </m:sSubPr>
                        <m:e>
                          <m:r>
                            <a:rPr lang="en-US" sz="1800" i="1">
                              <a:effectLst/>
                              <a:ea typeface="SimSun" panose="02010600030101010101" pitchFamily="2" charset="-122"/>
                              <a:cs typeface="Times New Roman" panose="02020603050405020304" pitchFamily="18" charset="0"/>
                            </a:rPr>
                            <m:t>𝑐</m:t>
                          </m:r>
                        </m:e>
                        <m:sub>
                          <m:r>
                            <a:rPr lang="en-US" sz="1800" i="1">
                              <a:effectLst/>
                              <a:ea typeface="SimSun" panose="02010600030101010101" pitchFamily="2" charset="-122"/>
                              <a:cs typeface="Times New Roman" panose="02020603050405020304" pitchFamily="18" charset="0"/>
                            </a:rPr>
                            <m:t>𝑦</m:t>
                          </m:r>
                        </m:sub>
                      </m:sSub>
                      <m:r>
                        <a:rPr lang="en-US" sz="1800" i="1">
                          <a:effectLst/>
                          <a:ea typeface="SimSun" panose="02010600030101010101" pitchFamily="2" charset="-122"/>
                          <a:cs typeface="Times New Roman" panose="02020603050405020304" pitchFamily="18" charset="0"/>
                        </a:rPr>
                        <m:t>𝑌</m:t>
                      </m:r>
                      <m:r>
                        <a:rPr lang="en-US" sz="1800" i="1">
                          <a:effectLst/>
                          <a:ea typeface="SimSun" panose="02010600030101010101" pitchFamily="2" charset="-122"/>
                          <a:cs typeface="Times New Roman" panose="02020603050405020304" pitchFamily="18" charset="0"/>
                        </a:rPr>
                        <m:t>+</m:t>
                      </m:r>
                      <m:sSub>
                        <m:sSubPr>
                          <m:ctrlPr>
                            <a:rPr lang="en-US" i="1">
                              <a:effectLst/>
                            </a:rPr>
                          </m:ctrlPr>
                        </m:sSubPr>
                        <m:e>
                          <m:r>
                            <a:rPr lang="en-US" sz="1800" i="1">
                              <a:effectLst/>
                              <a:ea typeface="SimSun" panose="02010600030101010101" pitchFamily="2" charset="-122"/>
                              <a:cs typeface="Times New Roman" panose="02020603050405020304" pitchFamily="18" charset="0"/>
                            </a:rPr>
                            <m:t>𝑐</m:t>
                          </m:r>
                        </m:e>
                        <m:sub>
                          <m:r>
                            <a:rPr lang="en-US" sz="1800" i="1">
                              <a:effectLst/>
                              <a:ea typeface="SimSun" panose="02010600030101010101" pitchFamily="2" charset="-122"/>
                              <a:cs typeface="Times New Roman" panose="02020603050405020304" pitchFamily="18" charset="0"/>
                            </a:rPr>
                            <m:t>𝑧</m:t>
                          </m:r>
                        </m:sub>
                      </m:sSub>
                      <m:r>
                        <a:rPr lang="en-US" sz="1800" i="1">
                          <a:effectLst/>
                          <a:ea typeface="SimSun" panose="02010600030101010101" pitchFamily="2" charset="-122"/>
                          <a:cs typeface="Times New Roman" panose="02020603050405020304" pitchFamily="18" charset="0"/>
                        </a:rPr>
                        <m:t>𝑍</m:t>
                      </m:r>
                      <m:r>
                        <a:rPr lang="en-US" sz="1800" i="1">
                          <a:effectLst/>
                          <a:ea typeface="SimSun" panose="02010600030101010101" pitchFamily="2" charset="-122"/>
                          <a:cs typeface="Times New Roman" panose="02020603050405020304" pitchFamily="18" charset="0"/>
                        </a:rPr>
                        <m:t>+</m:t>
                      </m:r>
                      <m:r>
                        <a:rPr lang="en-US" sz="1800" i="1">
                          <a:effectLst/>
                          <a:ea typeface="SimSun" panose="02010600030101010101" pitchFamily="2" charset="-122"/>
                          <a:cs typeface="Times New Roman" panose="02020603050405020304" pitchFamily="18" charset="0"/>
                        </a:rPr>
                        <m:t>𝑊</m:t>
                      </m:r>
                    </m:oMath>
                  </m:oMathPara>
                </a14:m>
                <a:endParaRPr lang="en-US" dirty="0"/>
              </a:p>
              <a:p>
                <a:pPr marL="0" indent="0">
                  <a:lnSpc>
                    <a:spcPct val="100000"/>
                  </a:lnSpc>
                  <a:spcBef>
                    <a:spcPts val="0"/>
                  </a:spcBef>
                  <a:buNone/>
                </a:pPr>
                <a:r>
                  <a:rPr lang="en-US" sz="1800" spc="-5" dirty="0">
                    <a:effectLst/>
                    <a:latin typeface="Times New Roman" panose="02020603050405020304" pitchFamily="18" charset="0"/>
                    <a:ea typeface="SimSun" panose="02010600030101010101" pitchFamily="2" charset="-122"/>
                  </a:rPr>
                  <a:t>        </a:t>
                </a:r>
                <a:r>
                  <a:rPr lang="en-US" spc="-5" dirty="0">
                    <a:effectLst/>
                    <a:ea typeface="SimSun" panose="02010600030101010101" pitchFamily="2" charset="-122"/>
                  </a:rPr>
                  <a:t>With constraints:  </a:t>
                </a:r>
                <a14:m>
                  <m:oMath xmlns:m="http://schemas.openxmlformats.org/officeDocument/2006/math">
                    <m:func>
                      <m:funcPr>
                        <m:ctrlPr>
                          <a:rPr lang="en-US" i="1" spc="-5">
                            <a:effectLst/>
                            <a:ea typeface="SimSun" panose="02010600030101010101" pitchFamily="2" charset="-122"/>
                          </a:rPr>
                        </m:ctrlPr>
                      </m:funcPr>
                      <m:fName>
                        <m:r>
                          <m:rPr>
                            <m:sty m:val="p"/>
                          </m:rPr>
                          <a:rPr lang="en-US" spc="-5">
                            <a:effectLst/>
                            <a:ea typeface="SimSun" panose="02010600030101010101" pitchFamily="2" charset="-122"/>
                          </a:rPr>
                          <m:t>det</m:t>
                        </m:r>
                      </m:fName>
                      <m:e>
                        <m:d>
                          <m:dPr>
                            <m:ctrlPr>
                              <a:rPr lang="en-US" i="1" spc="-5">
                                <a:effectLst/>
                                <a:ea typeface="SimSun" panose="02010600030101010101" pitchFamily="2" charset="-122"/>
                              </a:rPr>
                            </m:ctrlPr>
                          </m:dPr>
                          <m:e>
                            <m:r>
                              <a:rPr lang="en-US" i="1" spc="-5">
                                <a:effectLst/>
                                <a:ea typeface="SimSun" panose="02010600030101010101" pitchFamily="2" charset="-122"/>
                              </a:rPr>
                              <m:t>𝐸</m:t>
                            </m:r>
                          </m:e>
                        </m:d>
                      </m:e>
                    </m:func>
                    <m:r>
                      <a:rPr lang="en-US" i="1" spc="-5">
                        <a:effectLst/>
                        <a:ea typeface="SimSun" panose="02010600030101010101" pitchFamily="2" charset="-122"/>
                      </a:rPr>
                      <m:t>=0</m:t>
                    </m:r>
                  </m:oMath>
                </a14:m>
                <a:r>
                  <a:rPr lang="en-US" spc="-5" dirty="0">
                    <a:effectLst/>
                    <a:ea typeface="SimSun" panose="02010600030101010101" pitchFamily="2" charset="-122"/>
                  </a:rPr>
                  <a:t>,  and </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i="1"/>
                        <m:t>𝐸</m:t>
                      </m:r>
                      <m:sSup>
                        <m:sSupPr>
                          <m:ctrlPr>
                            <a:rPr lang="en-US" i="1"/>
                          </m:ctrlPr>
                        </m:sSupPr>
                        <m:e>
                          <m:r>
                            <a:rPr lang="en-US" i="1"/>
                            <m:t>𝐸</m:t>
                          </m:r>
                        </m:e>
                        <m:sup>
                          <m:r>
                            <a:rPr lang="en-US" i="1"/>
                            <m:t>𝑇</m:t>
                          </m:r>
                        </m:sup>
                      </m:sSup>
                      <m:r>
                        <a:rPr lang="en-US" i="1"/>
                        <m:t>𝐸</m:t>
                      </m:r>
                      <m:r>
                        <a:rPr lang="en-US" i="1"/>
                        <m:t>−</m:t>
                      </m:r>
                      <m:f>
                        <m:fPr>
                          <m:ctrlPr>
                            <a:rPr lang="en-US" i="1"/>
                          </m:ctrlPr>
                        </m:fPr>
                        <m:num>
                          <m:r>
                            <a:rPr lang="en-US" i="1"/>
                            <m:t>1</m:t>
                          </m:r>
                        </m:num>
                        <m:den>
                          <m:r>
                            <a:rPr lang="en-US" i="1"/>
                            <m:t>2</m:t>
                          </m:r>
                        </m:den>
                      </m:f>
                      <m:r>
                        <a:rPr lang="en-US" i="1"/>
                        <m:t>𝑡𝑟𝑎𝑐𝑒</m:t>
                      </m:r>
                      <m:d>
                        <m:dPr>
                          <m:ctrlPr>
                            <a:rPr lang="en-US" i="1"/>
                          </m:ctrlPr>
                        </m:dPr>
                        <m:e>
                          <m:r>
                            <a:rPr lang="en-US" i="1"/>
                            <m:t>𝐸</m:t>
                          </m:r>
                          <m:sSup>
                            <m:sSupPr>
                              <m:ctrlPr>
                                <a:rPr lang="en-US" i="1"/>
                              </m:ctrlPr>
                            </m:sSupPr>
                            <m:e>
                              <m:r>
                                <a:rPr lang="en-US" i="1"/>
                                <m:t>𝐸</m:t>
                              </m:r>
                            </m:e>
                            <m:sup>
                              <m:r>
                                <a:rPr lang="en-US" i="1"/>
                                <m:t>𝑇</m:t>
                              </m:r>
                            </m:sup>
                          </m:sSup>
                        </m:e>
                      </m:d>
                      <m:r>
                        <a:rPr lang="en-US" i="1"/>
                        <m:t>𝐸</m:t>
                      </m:r>
                      <m:r>
                        <a:rPr lang="en-US" i="1"/>
                        <m:t>=0</m:t>
                      </m:r>
                    </m:oMath>
                  </m:oMathPara>
                </a14:m>
                <a:endParaRPr lang="en-US" dirty="0"/>
              </a:p>
              <a:p>
                <a:pPr marL="0" indent="0">
                  <a:lnSpc>
                    <a:spcPct val="100000"/>
                  </a:lnSpc>
                  <a:spcBef>
                    <a:spcPts val="0"/>
                  </a:spcBef>
                  <a:buNone/>
                </a:pPr>
                <a:r>
                  <a:rPr lang="en-US" dirty="0"/>
                  <a:t>- Gauss-Jordan elimination</a:t>
                </a:r>
              </a:p>
              <a:p>
                <a:r>
                  <a:rPr lang="en-US" sz="2200" dirty="0"/>
                  <a:t>RANSAC: </a:t>
                </a:r>
                <a:r>
                  <a:rPr lang="en-US" dirty="0"/>
                  <a:t>method for dealing with outliers.</a:t>
                </a:r>
              </a:p>
            </p:txBody>
          </p:sp>
        </mc:Choice>
        <mc:Fallback>
          <p:sp>
            <p:nvSpPr>
              <p:cNvPr id="3" name="Content Placeholder 2">
                <a:extLst>
                  <a:ext uri="{FF2B5EF4-FFF2-40B4-BE49-F238E27FC236}">
                    <a16:creationId xmlns:a16="http://schemas.microsoft.com/office/drawing/2014/main" id="{040B1676-6779-422C-82DF-CF791D7AFD14}"/>
                  </a:ext>
                </a:extLst>
              </p:cNvPr>
              <p:cNvSpPr>
                <a:spLocks noGrp="1" noRot="1" noChangeAspect="1" noMove="1" noResize="1" noEditPoints="1" noAdjustHandles="1" noChangeArrowheads="1" noChangeShapeType="1" noTextEdit="1"/>
              </p:cNvSpPr>
              <p:nvPr>
                <p:ph idx="1"/>
              </p:nvPr>
            </p:nvSpPr>
            <p:spPr>
              <a:xfrm>
                <a:off x="1451579" y="1816715"/>
                <a:ext cx="9603275" cy="4454056"/>
              </a:xfrm>
              <a:blipFill>
                <a:blip r:embed="rId2"/>
                <a:stretch>
                  <a:fillRect l="-698" r="-762"/>
                </a:stretch>
              </a:blipFill>
            </p:spPr>
            <p:txBody>
              <a:bodyPr/>
              <a:lstStyle/>
              <a:p>
                <a:r>
                  <a:rPr lang="en-US">
                    <a:noFill/>
                  </a:rPr>
                  <a:t> </a:t>
                </a:r>
              </a:p>
            </p:txBody>
          </p:sp>
        </mc:Fallback>
      </mc:AlternateContent>
    </p:spTree>
    <p:extLst>
      <p:ext uri="{BB962C8B-B14F-4D97-AF65-F5344CB8AC3E}">
        <p14:creationId xmlns:p14="http://schemas.microsoft.com/office/powerpoint/2010/main" val="12218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9AF-D70F-4F5D-A36F-3CD43530CB76}"/>
              </a:ext>
            </a:extLst>
          </p:cNvPr>
          <p:cNvSpPr>
            <a:spLocks noGrp="1"/>
          </p:cNvSpPr>
          <p:nvPr>
            <p:ph type="title"/>
          </p:nvPr>
        </p:nvSpPr>
        <p:spPr/>
        <p:txBody>
          <a:bodyPr/>
          <a:lstStyle/>
          <a:p>
            <a:r>
              <a:rPr lang="en-US" dirty="0"/>
              <a:t>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1EECC3-614D-4A4B-95C2-62DDCCBC0FBD}"/>
                  </a:ext>
                </a:extLst>
              </p:cNvPr>
              <p:cNvSpPr>
                <a:spLocks noGrp="1"/>
              </p:cNvSpPr>
              <p:nvPr>
                <p:ph idx="1"/>
              </p:nvPr>
            </p:nvSpPr>
            <p:spPr/>
            <p:txBody>
              <a:bodyPr>
                <a:normAutofit/>
              </a:bodyPr>
              <a:lstStyle/>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sz="2000" spc="-5" dirty="0">
                    <a:effectLst/>
                    <a:latin typeface="Times New Roman" panose="02020603050405020304" pitchFamily="18" charset="0"/>
                    <a:ea typeface="SimSun" panose="02010600030101010101" pitchFamily="2" charset="-122"/>
                  </a:rPr>
                  <a:t>Read and undistort 2 adjacent (grayscale) images from camera, </a:t>
                </a:r>
                <a14:m>
                  <m:oMath xmlns:m="http://schemas.openxmlformats.org/officeDocument/2006/math">
                    <m:sSub>
                      <m:sSubPr>
                        <m:ctrlPr>
                          <a:rPr lang="en-US" sz="2000" i="1" spc="-5">
                            <a:effectLst/>
                            <a:latin typeface="Cambria Math" panose="02040503050406030204" pitchFamily="18" charset="0"/>
                            <a:ea typeface="SimSun" panose="02010600030101010101" pitchFamily="2" charset="-122"/>
                          </a:rPr>
                        </m:ctrlPr>
                      </m:sSubPr>
                      <m:e>
                        <m:r>
                          <a:rPr lang="en-US" sz="2000" i="1" spc="-5">
                            <a:effectLst/>
                            <a:latin typeface="Cambria Math" panose="02040503050406030204" pitchFamily="18" charset="0"/>
                            <a:ea typeface="SimSun" panose="02010600030101010101" pitchFamily="2" charset="-122"/>
                          </a:rPr>
                          <m:t>𝐼</m:t>
                        </m:r>
                      </m:e>
                      <m:sub>
                        <m:r>
                          <a:rPr lang="en-US" sz="2000" i="1" spc="-5">
                            <a:effectLst/>
                            <a:latin typeface="Cambria Math" panose="02040503050406030204" pitchFamily="18" charset="0"/>
                            <a:ea typeface="SimSun" panose="02010600030101010101" pitchFamily="2" charset="-122"/>
                          </a:rPr>
                          <m:t>𝑡</m:t>
                        </m:r>
                      </m:sub>
                    </m:sSub>
                  </m:oMath>
                </a14:m>
                <a:r>
                  <a:rPr lang="en-US" sz="2000" spc="-5" dirty="0">
                    <a:effectLst/>
                    <a:latin typeface="Times New Roman" panose="02020603050405020304" pitchFamily="18" charset="0"/>
                    <a:ea typeface="SimSun" panose="02010600030101010101" pitchFamily="2" charset="-122"/>
                  </a:rPr>
                  <a:t> and </a:t>
                </a:r>
                <a14:m>
                  <m:oMath xmlns:m="http://schemas.openxmlformats.org/officeDocument/2006/math">
                    <m:sSub>
                      <m:sSubPr>
                        <m:ctrlPr>
                          <a:rPr lang="en-US" sz="2000" i="1" spc="-5">
                            <a:effectLst/>
                            <a:latin typeface="Cambria Math" panose="02040503050406030204" pitchFamily="18" charset="0"/>
                            <a:ea typeface="SimSun" panose="02010600030101010101" pitchFamily="2" charset="-122"/>
                          </a:rPr>
                        </m:ctrlPr>
                      </m:sSubPr>
                      <m:e>
                        <m:r>
                          <a:rPr lang="en-US" sz="2000" i="1" spc="-5">
                            <a:effectLst/>
                            <a:latin typeface="Cambria Math" panose="02040503050406030204" pitchFamily="18" charset="0"/>
                            <a:ea typeface="SimSun" panose="02010600030101010101" pitchFamily="2" charset="-122"/>
                          </a:rPr>
                          <m:t>𝐼</m:t>
                        </m:r>
                      </m:e>
                      <m:sub>
                        <m:r>
                          <a:rPr lang="en-US" sz="2000" i="1" spc="-5">
                            <a:effectLst/>
                            <a:latin typeface="Cambria Math" panose="02040503050406030204" pitchFamily="18" charset="0"/>
                            <a:ea typeface="SimSun" panose="02010600030101010101" pitchFamily="2" charset="-122"/>
                          </a:rPr>
                          <m:t>𝑡</m:t>
                        </m:r>
                        <m:r>
                          <a:rPr lang="en-US" sz="2000" i="1" spc="-5">
                            <a:effectLst/>
                            <a:latin typeface="Cambria Math" panose="02040503050406030204" pitchFamily="18" charset="0"/>
                            <a:ea typeface="SimSun" panose="02010600030101010101" pitchFamily="2" charset="-122"/>
                          </a:rPr>
                          <m:t>+1</m:t>
                        </m:r>
                      </m:sub>
                    </m:sSub>
                  </m:oMath>
                </a14:m>
                <a:r>
                  <a:rPr lang="en-US" sz="2000" spc="-5" dirty="0">
                    <a:effectLst/>
                    <a:latin typeface="Times New Roman" panose="02020603050405020304" pitchFamily="18" charset="0"/>
                    <a:ea typeface="SimSun" panose="02010600030101010101" pitchFamily="2" charset="-122"/>
                  </a:rPr>
                  <a:t>. Parameters such as intrinsic matrix could be obtained via OpenCV photo calibration.</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endParaRPr lang="en-US" sz="2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sz="2000" spc="-5" dirty="0">
                    <a:effectLst/>
                    <a:latin typeface="Times New Roman" panose="02020603050405020304" pitchFamily="18" charset="0"/>
                    <a:ea typeface="SimSun" panose="02010600030101010101" pitchFamily="2" charset="-122"/>
                  </a:rPr>
                  <a:t>Use FAST algorithm to detect features from current (reference) frame, and track those features to new frame. If the number of features drop below a certain threshold (n = 2000), start over with new detection.</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endParaRPr lang="en-US" sz="2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sz="2000" spc="-5" dirty="0">
                    <a:effectLst/>
                    <a:latin typeface="Times New Roman" panose="02020603050405020304" pitchFamily="18" charset="0"/>
                    <a:ea typeface="SimSun" panose="02010600030101010101" pitchFamily="2" charset="-122"/>
                  </a:rPr>
                  <a:t>Use </a:t>
                </a:r>
                <a:r>
                  <a:rPr lang="en-US" sz="2000" spc="-5" dirty="0" err="1">
                    <a:effectLst/>
                    <a:latin typeface="Times New Roman" panose="02020603050405020304" pitchFamily="18" charset="0"/>
                    <a:ea typeface="SimSun" panose="02010600030101010101" pitchFamily="2" charset="-122"/>
                  </a:rPr>
                  <a:t>Nister’s</a:t>
                </a:r>
                <a:r>
                  <a:rPr lang="en-US" sz="2000" spc="-5" dirty="0">
                    <a:effectLst/>
                    <a:latin typeface="Times New Roman" panose="02020603050405020304" pitchFamily="18" charset="0"/>
                    <a:ea typeface="SimSun" panose="02010600030101010101" pitchFamily="2" charset="-122"/>
                  </a:rPr>
                  <a:t> 5-point algorithm with RANSAC to compute the essential matrix. Then estimate pose information R, t from the essential matrix. </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endParaRPr lang="en-US" sz="2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sz="2000" spc="-5" dirty="0">
                    <a:effectLst/>
                    <a:latin typeface="Times New Roman" panose="02020603050405020304" pitchFamily="18" charset="0"/>
                    <a:ea typeface="SimSun" panose="02010600030101010101" pitchFamily="2" charset="-122"/>
                  </a:rPr>
                  <a:t>Estimate the scaling factor from external source (i.e., ground truth information in datasets), and concatenate the translation vectors, and rotation matrices. </a:t>
                </a:r>
              </a:p>
              <a:p>
                <a:endParaRPr lang="en-US" dirty="0"/>
              </a:p>
            </p:txBody>
          </p:sp>
        </mc:Choice>
        <mc:Fallback xmlns="">
          <p:sp>
            <p:nvSpPr>
              <p:cNvPr id="3" name="Content Placeholder 2">
                <a:extLst>
                  <a:ext uri="{FF2B5EF4-FFF2-40B4-BE49-F238E27FC236}">
                    <a16:creationId xmlns:a16="http://schemas.microsoft.com/office/drawing/2014/main" id="{531EECC3-614D-4A4B-95C2-62DDCCBC0FBD}"/>
                  </a:ext>
                </a:extLst>
              </p:cNvPr>
              <p:cNvSpPr>
                <a:spLocks noGrp="1" noRot="1" noChangeAspect="1" noMove="1" noResize="1" noEditPoints="1" noAdjustHandles="1" noChangeArrowheads="1" noChangeShapeType="1" noTextEdit="1"/>
              </p:cNvSpPr>
              <p:nvPr>
                <p:ph idx="1"/>
              </p:nvPr>
            </p:nvSpPr>
            <p:spPr>
              <a:blipFill>
                <a:blip r:embed="rId2"/>
                <a:stretch>
                  <a:fillRect l="-698" t="-1767" r="-698"/>
                </a:stretch>
              </a:blipFill>
            </p:spPr>
            <p:txBody>
              <a:bodyPr/>
              <a:lstStyle/>
              <a:p>
                <a:r>
                  <a:rPr lang="en-US">
                    <a:noFill/>
                  </a:rPr>
                  <a:t> </a:t>
                </a:r>
              </a:p>
            </p:txBody>
          </p:sp>
        </mc:Fallback>
      </mc:AlternateContent>
    </p:spTree>
    <p:extLst>
      <p:ext uri="{BB962C8B-B14F-4D97-AF65-F5344CB8AC3E}">
        <p14:creationId xmlns:p14="http://schemas.microsoft.com/office/powerpoint/2010/main" val="115421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D3D0-9C8A-41DB-BCB0-08D3A53EC714}"/>
              </a:ext>
            </a:extLst>
          </p:cNvPr>
          <p:cNvSpPr>
            <a:spLocks noGrp="1"/>
          </p:cNvSpPr>
          <p:nvPr>
            <p:ph type="title"/>
          </p:nvPr>
        </p:nvSpPr>
        <p:spPr>
          <a:xfrm>
            <a:off x="1451579" y="495945"/>
            <a:ext cx="9603275" cy="922752"/>
          </a:xfrm>
        </p:spPr>
        <p:txBody>
          <a:bodyPr/>
          <a:lstStyle/>
          <a:p>
            <a:r>
              <a:rPr lang="en-US" dirty="0"/>
              <a:t>RESULTS</a:t>
            </a:r>
          </a:p>
        </p:txBody>
      </p:sp>
      <p:pic>
        <p:nvPicPr>
          <p:cNvPr id="5" name="Content Placeholder 4">
            <a:extLst>
              <a:ext uri="{FF2B5EF4-FFF2-40B4-BE49-F238E27FC236}">
                <a16:creationId xmlns:a16="http://schemas.microsoft.com/office/drawing/2014/main" id="{65B8C36D-C56A-4E42-9A83-39905FC57A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8327" y="1465192"/>
            <a:ext cx="6281177" cy="4710883"/>
          </a:xfrm>
          <a:noFill/>
        </p:spPr>
      </p:pic>
      <p:pic>
        <p:nvPicPr>
          <p:cNvPr id="7" name="Picture 6">
            <a:extLst>
              <a:ext uri="{FF2B5EF4-FFF2-40B4-BE49-F238E27FC236}">
                <a16:creationId xmlns:a16="http://schemas.microsoft.com/office/drawing/2014/main" id="{F6D15747-B93D-4C57-B98B-31072E8B3ABE}"/>
              </a:ext>
            </a:extLst>
          </p:cNvPr>
          <p:cNvPicPr>
            <a:picLocks noChangeAspect="1"/>
          </p:cNvPicPr>
          <p:nvPr/>
        </p:nvPicPr>
        <p:blipFill rotWithShape="1">
          <a:blip r:embed="rId4">
            <a:clrChange>
              <a:clrFrom>
                <a:srgbClr val="000000">
                  <a:alpha val="0"/>
                </a:srgbClr>
              </a:clrFrom>
              <a:clrTo>
                <a:srgbClr val="000000">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11933" t="5688" r="6884" b="19196"/>
          <a:stretch/>
        </p:blipFill>
        <p:spPr>
          <a:xfrm>
            <a:off x="7527009" y="2248645"/>
            <a:ext cx="3646664" cy="2853397"/>
          </a:xfrm>
          <a:prstGeom prst="rect">
            <a:avLst/>
          </a:prstGeom>
        </p:spPr>
      </p:pic>
      <p:pic>
        <p:nvPicPr>
          <p:cNvPr id="9" name="Picture 8">
            <a:extLst>
              <a:ext uri="{FF2B5EF4-FFF2-40B4-BE49-F238E27FC236}">
                <a16:creationId xmlns:a16="http://schemas.microsoft.com/office/drawing/2014/main" id="{0B9DD3E4-2B5C-4CA2-8A6B-C9AFE426EE59}"/>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l="13809" t="9169" r="7390" b="17637"/>
          <a:stretch/>
        </p:blipFill>
        <p:spPr>
          <a:xfrm>
            <a:off x="7527009" y="2248645"/>
            <a:ext cx="3646664" cy="2853396"/>
          </a:xfrm>
          <a:prstGeom prst="rect">
            <a:avLst/>
          </a:prstGeom>
        </p:spPr>
      </p:pic>
    </p:spTree>
    <p:extLst>
      <p:ext uri="{BB962C8B-B14F-4D97-AF65-F5344CB8AC3E}">
        <p14:creationId xmlns:p14="http://schemas.microsoft.com/office/powerpoint/2010/main" val="407807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1104</TotalTime>
  <Words>795</Words>
  <Application>Microsoft Office PowerPoint</Application>
  <PresentationFormat>Widescreen</PresentationFormat>
  <Paragraphs>72</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Gill Sans MT</vt:lpstr>
      <vt:lpstr>Symbol</vt:lpstr>
      <vt:lpstr>Times New Roman</vt:lpstr>
      <vt:lpstr>Gallery</vt:lpstr>
      <vt:lpstr>Final Project</vt:lpstr>
      <vt:lpstr>Introduction</vt:lpstr>
      <vt:lpstr>BACKGROUND</vt:lpstr>
      <vt:lpstr>BACKGround - camera</vt:lpstr>
      <vt:lpstr>Background – feature detection </vt:lpstr>
      <vt:lpstr>Background – feature tracking</vt:lpstr>
      <vt:lpstr>Background – pose estimation </vt:lpstr>
      <vt:lpstr>IMPLEMENTATION</vt:lpstr>
      <vt:lpstr>RESULTS</vt:lpstr>
      <vt:lpstr>Summary and FUTURE WORK</vt:lpstr>
      <vt:lpstr>Thank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Mingxin Dong</dc:creator>
  <cp:lastModifiedBy>Mingxin Dong</cp:lastModifiedBy>
  <cp:revision>16</cp:revision>
  <dcterms:created xsi:type="dcterms:W3CDTF">2021-12-14T14:18:10Z</dcterms:created>
  <dcterms:modified xsi:type="dcterms:W3CDTF">2021-12-15T08:46:18Z</dcterms:modified>
</cp:coreProperties>
</file>