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9" r:id="rId4"/>
    <p:sldId id="258" r:id="rId5"/>
    <p:sldId id="261" r:id="rId6"/>
    <p:sldId id="262" r:id="rId7"/>
    <p:sldId id="260" r:id="rId8"/>
    <p:sldId id="263" r:id="rId9"/>
    <p:sldId id="264" r:id="rId10"/>
    <p:sldId id="265" r:id="rId11"/>
    <p:sldId id="266" r:id="rId12"/>
    <p:sldId id="267" r:id="rId13"/>
    <p:sldId id="269" r:id="rId14"/>
    <p:sldId id="270" r:id="rId15"/>
    <p:sldId id="273" r:id="rId16"/>
    <p:sldId id="277" r:id="rId17"/>
    <p:sldId id="271" r:id="rId18"/>
    <p:sldId id="274" r:id="rId19"/>
    <p:sldId id="275"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358D-ED6A-4A7C-8AC9-32A270284ED1}" type="datetimeFigureOut">
              <a:rPr lang="zh-CN" altLang="en-US" smtClean="0"/>
              <a:t>2024/11/8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DE066-5F60-49D7-9702-80C102B6562D}" type="slidenum">
              <a:rPr lang="zh-CN" altLang="en-US" smtClean="0"/>
              <a:t>‹#›</a:t>
            </a:fld>
            <a:endParaRPr lang="zh-CN" altLang="en-US"/>
          </a:p>
        </p:txBody>
      </p:sp>
    </p:spTree>
    <p:extLst>
      <p:ext uri="{BB962C8B-B14F-4D97-AF65-F5344CB8AC3E}">
        <p14:creationId xmlns:p14="http://schemas.microsoft.com/office/powerpoint/2010/main" val="303134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DE066-5F60-49D7-9702-80C102B6562D}" type="slidenum">
              <a:rPr lang="zh-CN" altLang="en-US" smtClean="0"/>
              <a:t>17</a:t>
            </a:fld>
            <a:endParaRPr lang="zh-CN" altLang="en-US"/>
          </a:p>
        </p:txBody>
      </p:sp>
    </p:spTree>
    <p:extLst>
      <p:ext uri="{BB962C8B-B14F-4D97-AF65-F5344CB8AC3E}">
        <p14:creationId xmlns:p14="http://schemas.microsoft.com/office/powerpoint/2010/main" val="237811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DE066-5F60-49D7-9702-80C102B6562D}" type="slidenum">
              <a:rPr lang="zh-CN" altLang="en-US" smtClean="0"/>
              <a:t>19</a:t>
            </a:fld>
            <a:endParaRPr lang="zh-CN" altLang="en-US"/>
          </a:p>
        </p:txBody>
      </p:sp>
    </p:spTree>
    <p:extLst>
      <p:ext uri="{BB962C8B-B14F-4D97-AF65-F5344CB8AC3E}">
        <p14:creationId xmlns:p14="http://schemas.microsoft.com/office/powerpoint/2010/main" val="228747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DE066-5F60-49D7-9702-80C102B6562D}" type="slidenum">
              <a:rPr lang="zh-CN" altLang="en-US" smtClean="0"/>
              <a:t>20</a:t>
            </a:fld>
            <a:endParaRPr lang="zh-CN" altLang="en-US"/>
          </a:p>
        </p:txBody>
      </p:sp>
    </p:spTree>
    <p:extLst>
      <p:ext uri="{BB962C8B-B14F-4D97-AF65-F5344CB8AC3E}">
        <p14:creationId xmlns:p14="http://schemas.microsoft.com/office/powerpoint/2010/main" val="328848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DE066-5F60-49D7-9702-80C102B6562D}" type="slidenum">
              <a:rPr lang="zh-CN" altLang="en-US" smtClean="0"/>
              <a:t>23</a:t>
            </a:fld>
            <a:endParaRPr lang="zh-CN" altLang="en-US"/>
          </a:p>
        </p:txBody>
      </p:sp>
    </p:spTree>
    <p:extLst>
      <p:ext uri="{BB962C8B-B14F-4D97-AF65-F5344CB8AC3E}">
        <p14:creationId xmlns:p14="http://schemas.microsoft.com/office/powerpoint/2010/main" val="4180071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39EC718-0BBB-4722-810A-F45B37B0DF4F}" type="datetimeFigureOut">
              <a:rPr lang="zh-CN" altLang="en-US" smtClean="0"/>
              <a:t>2024/11/8</a:t>
            </a:fld>
            <a:endParaRPr lang="zh-CN"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zh-CN"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3291826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7141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395390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355183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39EC718-0BBB-4722-810A-F45B37B0DF4F}" type="datetimeFigureOut">
              <a:rPr lang="zh-CN" altLang="en-US" smtClean="0"/>
              <a:t>2024/11/8</a:t>
            </a:fld>
            <a:endParaRPr lang="zh-CN"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zh-CN" altLang="en-US"/>
          </a:p>
        </p:txBody>
      </p:sp>
      <p:sp>
        <p:nvSpPr>
          <p:cNvPr id="6" name="Slide Number Placeholder 5"/>
          <p:cNvSpPr>
            <a:spLocks noGrp="1"/>
          </p:cNvSpPr>
          <p:nvPr>
            <p:ph type="sldNum" sz="quarter" idx="12"/>
          </p:nvPr>
        </p:nvSpPr>
        <p:spPr>
          <a:xfrm>
            <a:off x="8604504" y="5211060"/>
            <a:ext cx="2112264" cy="228600"/>
          </a:xfrm>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37526059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28512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226591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299775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23480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D39EC718-0BBB-4722-810A-F45B37B0DF4F}" type="datetimeFigureOut">
              <a:rPr lang="zh-CN" altLang="en-US" smtClean="0"/>
              <a:t>2024/11/8</a:t>
            </a:fld>
            <a:endParaRPr lang="zh-CN" altLang="en-US"/>
          </a:p>
        </p:txBody>
      </p:sp>
      <p:sp>
        <p:nvSpPr>
          <p:cNvPr id="9" name="Footer Placeholder 8"/>
          <p:cNvSpPr>
            <a:spLocks noGrp="1"/>
          </p:cNvSpPr>
          <p:nvPr>
            <p:ph type="ftr" sz="quarter" idx="11"/>
          </p:nvPr>
        </p:nvSpPr>
        <p:spPr/>
        <p:txBody>
          <a:bodyPr/>
          <a:lstStyle>
            <a:lvl1pPr algn="r">
              <a:defRPr/>
            </a:lvl1pPr>
          </a:lstStyle>
          <a:p>
            <a:endParaRPr lang="zh-CN"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7D14E76-7542-419A-85C6-CB86B2C9336B}" type="slidenum">
              <a:rPr lang="zh-CN" altLang="en-US" smtClean="0"/>
              <a:t>‹#›</a:t>
            </a:fld>
            <a:endParaRPr lang="zh-CN"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262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39EC718-0BBB-4722-810A-F45B37B0DF4F}" type="datetimeFigureOut">
              <a:rPr lang="zh-CN" altLang="en-US" smtClean="0"/>
              <a:t>2024/11/8</a:t>
            </a:fld>
            <a:endParaRPr lang="zh-CN"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7D14E76-7542-419A-85C6-CB86B2C9336B}" type="slidenum">
              <a:rPr lang="zh-CN" altLang="en-US" smtClean="0"/>
              <a:t>‹#›</a:t>
            </a:fld>
            <a:endParaRPr lang="zh-CN"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098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39EC718-0BBB-4722-810A-F45B37B0DF4F}" type="datetimeFigureOut">
              <a:rPr lang="zh-CN" altLang="en-US" smtClean="0"/>
              <a:t>2024/11/8</a:t>
            </a:fld>
            <a:endParaRPr lang="zh-CN"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7D14E76-7542-419A-85C6-CB86B2C9336B}" type="slidenum">
              <a:rPr lang="zh-CN" altLang="en-US" smtClean="0"/>
              <a:t>‹#›</a:t>
            </a:fld>
            <a:endParaRPr lang="zh-CN" altLang="en-US"/>
          </a:p>
        </p:txBody>
      </p:sp>
    </p:spTree>
    <p:extLst>
      <p:ext uri="{BB962C8B-B14F-4D97-AF65-F5344CB8AC3E}">
        <p14:creationId xmlns:p14="http://schemas.microsoft.com/office/powerpoint/2010/main" val="766361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DC474-86DB-1A8E-C3BE-1149A85A82B9}"/>
              </a:ext>
            </a:extLst>
          </p:cNvPr>
          <p:cNvSpPr>
            <a:spLocks noGrp="1"/>
          </p:cNvSpPr>
          <p:nvPr>
            <p:ph type="ctrTitle"/>
          </p:nvPr>
        </p:nvSpPr>
        <p:spPr/>
        <p:txBody>
          <a:bodyPr/>
          <a:lstStyle/>
          <a:p>
            <a:r>
              <a:rPr lang="zh-CN" altLang="en-US" dirty="0"/>
              <a:t>第七周讲解</a:t>
            </a:r>
          </a:p>
        </p:txBody>
      </p:sp>
      <p:sp>
        <p:nvSpPr>
          <p:cNvPr id="3" name="副标题 2">
            <a:extLst>
              <a:ext uri="{FF2B5EF4-FFF2-40B4-BE49-F238E27FC236}">
                <a16:creationId xmlns:a16="http://schemas.microsoft.com/office/drawing/2014/main" id="{1D9DB03A-A761-F70A-AC60-D9D88AE7165F}"/>
              </a:ext>
            </a:extLst>
          </p:cNvPr>
          <p:cNvSpPr>
            <a:spLocks noGrp="1"/>
          </p:cNvSpPr>
          <p:nvPr>
            <p:ph type="subTitle" idx="1"/>
          </p:nvPr>
        </p:nvSpPr>
        <p:spPr/>
        <p:txBody>
          <a:bodyPr/>
          <a:lstStyle/>
          <a:p>
            <a:r>
              <a:rPr lang="zh-CN" altLang="en-US" dirty="0"/>
              <a:t>计</a:t>
            </a:r>
            <a:r>
              <a:rPr lang="en-US" altLang="zh-CN" dirty="0"/>
              <a:t>223 </a:t>
            </a:r>
            <a:r>
              <a:rPr lang="zh-CN" altLang="en-US" dirty="0"/>
              <a:t>刁明轩</a:t>
            </a:r>
            <a:endParaRPr lang="en-US" altLang="zh-CN" dirty="0"/>
          </a:p>
        </p:txBody>
      </p:sp>
    </p:spTree>
    <p:extLst>
      <p:ext uri="{BB962C8B-B14F-4D97-AF65-F5344CB8AC3E}">
        <p14:creationId xmlns:p14="http://schemas.microsoft.com/office/powerpoint/2010/main" val="255848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B7BD7-3261-6D86-BEEC-B87E522CD9B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771F16-4A96-2308-A0ED-C840D88A79BB}"/>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4" name="矩形 3">
            <a:extLst>
              <a:ext uri="{FF2B5EF4-FFF2-40B4-BE49-F238E27FC236}">
                <a16:creationId xmlns:a16="http://schemas.microsoft.com/office/drawing/2014/main" id="{6660592A-43C0-C4A5-5DC2-96F9E734FD72}"/>
              </a:ext>
            </a:extLst>
          </p:cNvPr>
          <p:cNvSpPr/>
          <p:nvPr/>
        </p:nvSpPr>
        <p:spPr>
          <a:xfrm>
            <a:off x="90822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2CB6F0C-A94D-B2A0-949E-9132D1708E0C}"/>
              </a:ext>
            </a:extLst>
          </p:cNvPr>
          <p:cNvSpPr/>
          <p:nvPr/>
        </p:nvSpPr>
        <p:spPr>
          <a:xfrm>
            <a:off x="1869989"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BAC0E73-BCD9-D899-5685-FDC22AE60708}"/>
              </a:ext>
            </a:extLst>
          </p:cNvPr>
          <p:cNvSpPr/>
          <p:nvPr/>
        </p:nvSpPr>
        <p:spPr>
          <a:xfrm>
            <a:off x="2831757"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E849D2D-5F60-2E0C-07B6-19DDF6DB5825}"/>
              </a:ext>
            </a:extLst>
          </p:cNvPr>
          <p:cNvSpPr/>
          <p:nvPr/>
        </p:nvSpPr>
        <p:spPr>
          <a:xfrm>
            <a:off x="908221"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ABF41A5-5B70-FB31-A563-94F148CD4DE1}"/>
              </a:ext>
            </a:extLst>
          </p:cNvPr>
          <p:cNvSpPr/>
          <p:nvPr/>
        </p:nvSpPr>
        <p:spPr>
          <a:xfrm>
            <a:off x="1869989"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B2BC033-FF77-43EB-19C5-3315F2DC1AD6}"/>
              </a:ext>
            </a:extLst>
          </p:cNvPr>
          <p:cNvSpPr/>
          <p:nvPr/>
        </p:nvSpPr>
        <p:spPr>
          <a:xfrm>
            <a:off x="2831757"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D49DA1-E5E5-945F-3B3C-C7CAABB059F8}"/>
              </a:ext>
            </a:extLst>
          </p:cNvPr>
          <p:cNvSpPr/>
          <p:nvPr/>
        </p:nvSpPr>
        <p:spPr>
          <a:xfrm>
            <a:off x="908221"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40400E0-3799-A85E-B98F-CF5CAB907413}"/>
              </a:ext>
            </a:extLst>
          </p:cNvPr>
          <p:cNvSpPr/>
          <p:nvPr/>
        </p:nvSpPr>
        <p:spPr>
          <a:xfrm>
            <a:off x="1869989"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3F1AC7F-5427-EFEB-B02B-1D178E363FB5}"/>
              </a:ext>
            </a:extLst>
          </p:cNvPr>
          <p:cNvSpPr/>
          <p:nvPr/>
        </p:nvSpPr>
        <p:spPr>
          <a:xfrm>
            <a:off x="2831757"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E2EB605-F528-ED75-80E5-A37A59EDED90}"/>
              </a:ext>
            </a:extLst>
          </p:cNvPr>
          <p:cNvSpPr/>
          <p:nvPr/>
        </p:nvSpPr>
        <p:spPr>
          <a:xfrm>
            <a:off x="3793525"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79AD236-64BA-8602-1598-131555A0A885}"/>
              </a:ext>
            </a:extLst>
          </p:cNvPr>
          <p:cNvSpPr/>
          <p:nvPr/>
        </p:nvSpPr>
        <p:spPr>
          <a:xfrm>
            <a:off x="5717061" y="4116861"/>
            <a:ext cx="895864" cy="89586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CBA093F-53B7-D22A-D9BE-0D086F4DE6FF}"/>
              </a:ext>
            </a:extLst>
          </p:cNvPr>
          <p:cNvSpPr/>
          <p:nvPr/>
        </p:nvSpPr>
        <p:spPr>
          <a:xfrm>
            <a:off x="3793525" y="4116861"/>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8CC7777-AA41-8A4E-294F-F5EC481582F4}"/>
              </a:ext>
            </a:extLst>
          </p:cNvPr>
          <p:cNvSpPr/>
          <p:nvPr/>
        </p:nvSpPr>
        <p:spPr>
          <a:xfrm>
            <a:off x="4768679" y="3155093"/>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2384977-0E01-E551-2A92-3761D151E46E}"/>
              </a:ext>
            </a:extLst>
          </p:cNvPr>
          <p:cNvSpPr/>
          <p:nvPr/>
        </p:nvSpPr>
        <p:spPr>
          <a:xfrm>
            <a:off x="5724271" y="3155093"/>
            <a:ext cx="895864" cy="89586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816C90B-9546-86CB-ABE6-32EBDC64944F}"/>
              </a:ext>
            </a:extLst>
          </p:cNvPr>
          <p:cNvSpPr/>
          <p:nvPr/>
        </p:nvSpPr>
        <p:spPr>
          <a:xfrm>
            <a:off x="4755293"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225B77F8-8238-D2DC-6A38-E25CC5AE0AF9}"/>
              </a:ext>
            </a:extLst>
          </p:cNvPr>
          <p:cNvSpPr/>
          <p:nvPr/>
        </p:nvSpPr>
        <p:spPr>
          <a:xfrm>
            <a:off x="4755293" y="4116861"/>
            <a:ext cx="895864" cy="89586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F170E8FA-9C02-4689-1BB9-B3FE8C694085}"/>
              </a:ext>
            </a:extLst>
          </p:cNvPr>
          <p:cNvSpPr/>
          <p:nvPr/>
        </p:nvSpPr>
        <p:spPr>
          <a:xfrm>
            <a:off x="3793525"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C9801EF-F4CE-B807-E8AD-D7CA4B50E966}"/>
              </a:ext>
            </a:extLst>
          </p:cNvPr>
          <p:cNvSpPr txBox="1"/>
          <p:nvPr/>
        </p:nvSpPr>
        <p:spPr>
          <a:xfrm>
            <a:off x="863944" y="5439546"/>
            <a:ext cx="4831490" cy="523220"/>
          </a:xfrm>
          <a:prstGeom prst="rect">
            <a:avLst/>
          </a:prstGeom>
          <a:noFill/>
        </p:spPr>
        <p:txBody>
          <a:bodyPr wrap="square" rtlCol="0">
            <a:spAutoFit/>
          </a:bodyPr>
          <a:lstStyle/>
          <a:p>
            <a:r>
              <a:rPr lang="zh-CN" altLang="en-US" sz="2800" dirty="0"/>
              <a:t>求解 </a:t>
            </a:r>
            <a:r>
              <a:rPr lang="en-US" altLang="zh-CN" sz="2800" dirty="0" err="1"/>
              <a:t>GoToGridNum</a:t>
            </a:r>
            <a:r>
              <a:rPr lang="en-US" altLang="zh-CN" sz="2800" dirty="0"/>
              <a:t>(3,5)</a:t>
            </a:r>
            <a:endParaRPr lang="zh-CN" altLang="en-US" sz="2800" b="1" dirty="0"/>
          </a:p>
        </p:txBody>
      </p:sp>
      <p:sp>
        <p:nvSpPr>
          <p:cNvPr id="22" name="矩形 21">
            <a:extLst>
              <a:ext uri="{FF2B5EF4-FFF2-40B4-BE49-F238E27FC236}">
                <a16:creationId xmlns:a16="http://schemas.microsoft.com/office/drawing/2014/main" id="{30B33E7C-0429-1D6D-C8AF-4DC90B6B8948}"/>
              </a:ext>
            </a:extLst>
          </p:cNvPr>
          <p:cNvSpPr/>
          <p:nvPr/>
        </p:nvSpPr>
        <p:spPr>
          <a:xfrm>
            <a:off x="572427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129593D6-DC66-83C8-3B65-B77BA884778D}"/>
              </a:ext>
            </a:extLst>
          </p:cNvPr>
          <p:cNvCxnSpPr/>
          <p:nvPr/>
        </p:nvCxnSpPr>
        <p:spPr>
          <a:xfrm flipH="1">
            <a:off x="7485248" y="3575334"/>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A223952-B98D-9801-650A-988C2AD7090E}"/>
              </a:ext>
            </a:extLst>
          </p:cNvPr>
          <p:cNvCxnSpPr>
            <a:cxnSpLocks/>
          </p:cNvCxnSpPr>
          <p:nvPr/>
        </p:nvCxnSpPr>
        <p:spPr>
          <a:xfrm rot="16200000" flipH="1">
            <a:off x="8462464" y="3575334"/>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4552283-98AA-CF08-A8DD-328D88C2CBD9}"/>
              </a:ext>
            </a:extLst>
          </p:cNvPr>
          <p:cNvSpPr txBox="1"/>
          <p:nvPr/>
        </p:nvSpPr>
        <p:spPr>
          <a:xfrm>
            <a:off x="6958030" y="4131387"/>
            <a:ext cx="1760837" cy="646331"/>
          </a:xfrm>
          <a:prstGeom prst="rect">
            <a:avLst/>
          </a:prstGeom>
          <a:noFill/>
        </p:spPr>
        <p:txBody>
          <a:bodyPr wrap="square" rtlCol="0">
            <a:spAutoFit/>
          </a:bodyPr>
          <a:lstStyle/>
          <a:p>
            <a:r>
              <a:rPr lang="en-US" altLang="zh-CN" sz="3600" b="1" dirty="0"/>
              <a:t>(1,6)</a:t>
            </a:r>
            <a:endParaRPr lang="zh-CN" altLang="en-US" sz="3600" b="1" dirty="0"/>
          </a:p>
        </p:txBody>
      </p:sp>
      <p:sp>
        <p:nvSpPr>
          <p:cNvPr id="35" name="文本框 34">
            <a:extLst>
              <a:ext uri="{FF2B5EF4-FFF2-40B4-BE49-F238E27FC236}">
                <a16:creationId xmlns:a16="http://schemas.microsoft.com/office/drawing/2014/main" id="{BE541506-D0EE-45BD-1A59-87E891E4D019}"/>
              </a:ext>
            </a:extLst>
          </p:cNvPr>
          <p:cNvSpPr txBox="1"/>
          <p:nvPr/>
        </p:nvSpPr>
        <p:spPr>
          <a:xfrm>
            <a:off x="8246220" y="4122293"/>
            <a:ext cx="1760837" cy="646331"/>
          </a:xfrm>
          <a:prstGeom prst="rect">
            <a:avLst/>
          </a:prstGeom>
          <a:noFill/>
        </p:spPr>
        <p:txBody>
          <a:bodyPr wrap="square" rtlCol="0">
            <a:spAutoFit/>
          </a:bodyPr>
          <a:lstStyle/>
          <a:p>
            <a:r>
              <a:rPr lang="en-US" altLang="zh-CN" sz="3600" b="1" dirty="0"/>
              <a:t>(2,5)</a:t>
            </a:r>
            <a:endParaRPr lang="zh-CN" altLang="en-US" sz="3600" b="1" dirty="0"/>
          </a:p>
        </p:txBody>
      </p:sp>
      <p:sp>
        <p:nvSpPr>
          <p:cNvPr id="38" name="文本框 37">
            <a:extLst>
              <a:ext uri="{FF2B5EF4-FFF2-40B4-BE49-F238E27FC236}">
                <a16:creationId xmlns:a16="http://schemas.microsoft.com/office/drawing/2014/main" id="{D77C7DA5-49EC-80F3-F004-3258072ACD66}"/>
              </a:ext>
            </a:extLst>
          </p:cNvPr>
          <p:cNvSpPr txBox="1"/>
          <p:nvPr/>
        </p:nvSpPr>
        <p:spPr>
          <a:xfrm>
            <a:off x="8846554" y="1585002"/>
            <a:ext cx="1136821" cy="646331"/>
          </a:xfrm>
          <a:prstGeom prst="rect">
            <a:avLst/>
          </a:prstGeom>
          <a:noFill/>
        </p:spPr>
        <p:txBody>
          <a:bodyPr wrap="square" rtlCol="0">
            <a:spAutoFit/>
          </a:bodyPr>
          <a:lstStyle/>
          <a:p>
            <a:r>
              <a:rPr lang="en-US" altLang="zh-CN" sz="3600" b="1" dirty="0"/>
              <a:t>(3,6)</a:t>
            </a:r>
            <a:endParaRPr lang="zh-CN" altLang="en-US" sz="3600" b="1" dirty="0"/>
          </a:p>
        </p:txBody>
      </p:sp>
      <p:sp>
        <p:nvSpPr>
          <p:cNvPr id="39" name="文本框 38">
            <a:extLst>
              <a:ext uri="{FF2B5EF4-FFF2-40B4-BE49-F238E27FC236}">
                <a16:creationId xmlns:a16="http://schemas.microsoft.com/office/drawing/2014/main" id="{9BD117FB-A70B-386C-C556-06B750326138}"/>
              </a:ext>
            </a:extLst>
          </p:cNvPr>
          <p:cNvSpPr txBox="1"/>
          <p:nvPr/>
        </p:nvSpPr>
        <p:spPr>
          <a:xfrm>
            <a:off x="7654128" y="2866017"/>
            <a:ext cx="1760837" cy="646331"/>
          </a:xfrm>
          <a:prstGeom prst="rect">
            <a:avLst/>
          </a:prstGeom>
          <a:noFill/>
        </p:spPr>
        <p:txBody>
          <a:bodyPr wrap="square" rtlCol="0">
            <a:spAutoFit/>
          </a:bodyPr>
          <a:lstStyle/>
          <a:p>
            <a:r>
              <a:rPr lang="en-US" altLang="zh-CN" sz="3600" b="1" dirty="0"/>
              <a:t>(2,6)</a:t>
            </a:r>
            <a:endParaRPr lang="zh-CN" altLang="en-US" sz="3600" b="1" dirty="0"/>
          </a:p>
        </p:txBody>
      </p:sp>
      <p:sp>
        <p:nvSpPr>
          <p:cNvPr id="40" name="文本框 39">
            <a:extLst>
              <a:ext uri="{FF2B5EF4-FFF2-40B4-BE49-F238E27FC236}">
                <a16:creationId xmlns:a16="http://schemas.microsoft.com/office/drawing/2014/main" id="{705D102F-E520-54A3-8C18-BEFA8BDE873B}"/>
              </a:ext>
            </a:extLst>
          </p:cNvPr>
          <p:cNvSpPr txBox="1"/>
          <p:nvPr/>
        </p:nvSpPr>
        <p:spPr>
          <a:xfrm>
            <a:off x="9933949" y="2852637"/>
            <a:ext cx="1760837" cy="646331"/>
          </a:xfrm>
          <a:prstGeom prst="rect">
            <a:avLst/>
          </a:prstGeom>
          <a:noFill/>
        </p:spPr>
        <p:txBody>
          <a:bodyPr wrap="square" rtlCol="0">
            <a:spAutoFit/>
          </a:bodyPr>
          <a:lstStyle/>
          <a:p>
            <a:r>
              <a:rPr lang="en-US" altLang="zh-CN" sz="3600" b="1" dirty="0"/>
              <a:t>(3,5)</a:t>
            </a:r>
            <a:endParaRPr lang="zh-CN" altLang="en-US" sz="3600" b="1" dirty="0"/>
          </a:p>
        </p:txBody>
      </p:sp>
      <p:cxnSp>
        <p:nvCxnSpPr>
          <p:cNvPr id="41" name="直接箭头连接符 40">
            <a:extLst>
              <a:ext uri="{FF2B5EF4-FFF2-40B4-BE49-F238E27FC236}">
                <a16:creationId xmlns:a16="http://schemas.microsoft.com/office/drawing/2014/main" id="{1952FDA5-A534-7C85-DE4D-F72BDA11C182}"/>
              </a:ext>
            </a:extLst>
          </p:cNvPr>
          <p:cNvCxnSpPr/>
          <p:nvPr/>
        </p:nvCxnSpPr>
        <p:spPr>
          <a:xfrm flipH="1">
            <a:off x="8613833" y="2298993"/>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90F4909-E4B6-507C-982C-B5E3EDFE400F}"/>
              </a:ext>
            </a:extLst>
          </p:cNvPr>
          <p:cNvCxnSpPr>
            <a:cxnSpLocks/>
          </p:cNvCxnSpPr>
          <p:nvPr/>
        </p:nvCxnSpPr>
        <p:spPr>
          <a:xfrm rot="16200000" flipH="1">
            <a:off x="9591050" y="2276202"/>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94EDD4B-6395-0276-19DD-A2313176831E}"/>
              </a:ext>
            </a:extLst>
          </p:cNvPr>
          <p:cNvCxnSpPr/>
          <p:nvPr/>
        </p:nvCxnSpPr>
        <p:spPr>
          <a:xfrm flipH="1">
            <a:off x="9772279" y="3547550"/>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00B8E95-CB0C-A074-6C7B-630A70EE7B1D}"/>
              </a:ext>
            </a:extLst>
          </p:cNvPr>
          <p:cNvCxnSpPr>
            <a:cxnSpLocks/>
          </p:cNvCxnSpPr>
          <p:nvPr/>
        </p:nvCxnSpPr>
        <p:spPr>
          <a:xfrm rot="16200000" flipH="1">
            <a:off x="10749495" y="3547550"/>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ED1D3E4-2AED-44ED-A36D-27427D1EDF7B}"/>
              </a:ext>
            </a:extLst>
          </p:cNvPr>
          <p:cNvSpPr txBox="1"/>
          <p:nvPr/>
        </p:nvSpPr>
        <p:spPr>
          <a:xfrm>
            <a:off x="9245061" y="4103603"/>
            <a:ext cx="1760837" cy="646331"/>
          </a:xfrm>
          <a:prstGeom prst="rect">
            <a:avLst/>
          </a:prstGeom>
          <a:noFill/>
        </p:spPr>
        <p:txBody>
          <a:bodyPr wrap="square" rtlCol="0">
            <a:spAutoFit/>
          </a:bodyPr>
          <a:lstStyle/>
          <a:p>
            <a:r>
              <a:rPr lang="en-US" altLang="zh-CN" sz="3600" b="1" dirty="0"/>
              <a:t>(3,4)</a:t>
            </a:r>
            <a:endParaRPr lang="zh-CN" altLang="en-US" sz="3600" b="1" dirty="0"/>
          </a:p>
        </p:txBody>
      </p:sp>
      <p:sp>
        <p:nvSpPr>
          <p:cNvPr id="46" name="文本框 45">
            <a:extLst>
              <a:ext uri="{FF2B5EF4-FFF2-40B4-BE49-F238E27FC236}">
                <a16:creationId xmlns:a16="http://schemas.microsoft.com/office/drawing/2014/main" id="{DCC0E30C-6811-2FF2-0260-804DEFCF4377}"/>
              </a:ext>
            </a:extLst>
          </p:cNvPr>
          <p:cNvSpPr txBox="1"/>
          <p:nvPr/>
        </p:nvSpPr>
        <p:spPr>
          <a:xfrm>
            <a:off x="10533251" y="4094509"/>
            <a:ext cx="1760837" cy="646331"/>
          </a:xfrm>
          <a:prstGeom prst="rect">
            <a:avLst/>
          </a:prstGeom>
          <a:noFill/>
        </p:spPr>
        <p:txBody>
          <a:bodyPr wrap="square" rtlCol="0">
            <a:spAutoFit/>
          </a:bodyPr>
          <a:lstStyle/>
          <a:p>
            <a:r>
              <a:rPr lang="en-US" altLang="zh-CN" sz="3600" b="1" dirty="0"/>
              <a:t>(2,5)</a:t>
            </a:r>
            <a:endParaRPr lang="zh-CN" altLang="en-US" sz="3600" b="1" dirty="0"/>
          </a:p>
        </p:txBody>
      </p:sp>
    </p:spTree>
    <p:extLst>
      <p:ext uri="{BB962C8B-B14F-4D97-AF65-F5344CB8AC3E}">
        <p14:creationId xmlns:p14="http://schemas.microsoft.com/office/powerpoint/2010/main" val="389649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09517-35FE-AE0D-0A71-5A249D4484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15EBD00-9ED1-8C69-9D46-F50042A74917}"/>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4" name="矩形 3">
            <a:extLst>
              <a:ext uri="{FF2B5EF4-FFF2-40B4-BE49-F238E27FC236}">
                <a16:creationId xmlns:a16="http://schemas.microsoft.com/office/drawing/2014/main" id="{0198E945-293C-08FE-4B0F-F01CA873D7E3}"/>
              </a:ext>
            </a:extLst>
          </p:cNvPr>
          <p:cNvSpPr/>
          <p:nvPr/>
        </p:nvSpPr>
        <p:spPr>
          <a:xfrm>
            <a:off x="90822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B419261-CCB1-AC72-C803-5ACA99C87635}"/>
              </a:ext>
            </a:extLst>
          </p:cNvPr>
          <p:cNvSpPr/>
          <p:nvPr/>
        </p:nvSpPr>
        <p:spPr>
          <a:xfrm>
            <a:off x="1869989"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FA5ADEC-72A9-F32C-1A1D-1921B46C6EDE}"/>
              </a:ext>
            </a:extLst>
          </p:cNvPr>
          <p:cNvSpPr/>
          <p:nvPr/>
        </p:nvSpPr>
        <p:spPr>
          <a:xfrm>
            <a:off x="2831757"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A4795AF-502F-761D-2694-8B26B30A42EC}"/>
              </a:ext>
            </a:extLst>
          </p:cNvPr>
          <p:cNvSpPr/>
          <p:nvPr/>
        </p:nvSpPr>
        <p:spPr>
          <a:xfrm>
            <a:off x="908221"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835463E-07B4-0C60-FA62-7780061AE4B3}"/>
              </a:ext>
            </a:extLst>
          </p:cNvPr>
          <p:cNvSpPr/>
          <p:nvPr/>
        </p:nvSpPr>
        <p:spPr>
          <a:xfrm>
            <a:off x="1869989"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3A5984-298E-C3FA-3AE1-22D483165DE4}"/>
              </a:ext>
            </a:extLst>
          </p:cNvPr>
          <p:cNvSpPr/>
          <p:nvPr/>
        </p:nvSpPr>
        <p:spPr>
          <a:xfrm>
            <a:off x="2831757"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371904A-DA0B-AB17-413B-3653C1FFDAAC}"/>
              </a:ext>
            </a:extLst>
          </p:cNvPr>
          <p:cNvSpPr/>
          <p:nvPr/>
        </p:nvSpPr>
        <p:spPr>
          <a:xfrm>
            <a:off x="908221"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64F80DC-9DEE-D738-E28E-8531270EC868}"/>
              </a:ext>
            </a:extLst>
          </p:cNvPr>
          <p:cNvSpPr/>
          <p:nvPr/>
        </p:nvSpPr>
        <p:spPr>
          <a:xfrm>
            <a:off x="1869989"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926A97F-6FD5-35E5-1C10-40A394B6D7D1}"/>
              </a:ext>
            </a:extLst>
          </p:cNvPr>
          <p:cNvSpPr/>
          <p:nvPr/>
        </p:nvSpPr>
        <p:spPr>
          <a:xfrm>
            <a:off x="2831757"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0BE41BF-EDCD-035A-F943-9DD296105BB3}"/>
              </a:ext>
            </a:extLst>
          </p:cNvPr>
          <p:cNvSpPr/>
          <p:nvPr/>
        </p:nvSpPr>
        <p:spPr>
          <a:xfrm>
            <a:off x="3793525"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EE2D298-ED45-9476-7D62-FD01B0BF1FA0}"/>
              </a:ext>
            </a:extLst>
          </p:cNvPr>
          <p:cNvSpPr/>
          <p:nvPr/>
        </p:nvSpPr>
        <p:spPr>
          <a:xfrm>
            <a:off x="5717061" y="4116861"/>
            <a:ext cx="895864" cy="89586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901EDED-050A-D4AD-91B2-E1D052A67999}"/>
              </a:ext>
            </a:extLst>
          </p:cNvPr>
          <p:cNvSpPr/>
          <p:nvPr/>
        </p:nvSpPr>
        <p:spPr>
          <a:xfrm>
            <a:off x="3793525" y="4116861"/>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C08503E-6385-6CAD-E85D-E91AEA905C3D}"/>
              </a:ext>
            </a:extLst>
          </p:cNvPr>
          <p:cNvSpPr/>
          <p:nvPr/>
        </p:nvSpPr>
        <p:spPr>
          <a:xfrm>
            <a:off x="4768679" y="3155093"/>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EC26314-485E-2335-635D-F10DC410A770}"/>
              </a:ext>
            </a:extLst>
          </p:cNvPr>
          <p:cNvSpPr/>
          <p:nvPr/>
        </p:nvSpPr>
        <p:spPr>
          <a:xfrm>
            <a:off x="5724271" y="3155093"/>
            <a:ext cx="895864" cy="89586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D08CE68-9097-DAA7-3091-7FF299344477}"/>
              </a:ext>
            </a:extLst>
          </p:cNvPr>
          <p:cNvSpPr/>
          <p:nvPr/>
        </p:nvSpPr>
        <p:spPr>
          <a:xfrm>
            <a:off x="4755293"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F788347-BC0E-D710-42B3-9B319767B9A8}"/>
              </a:ext>
            </a:extLst>
          </p:cNvPr>
          <p:cNvSpPr/>
          <p:nvPr/>
        </p:nvSpPr>
        <p:spPr>
          <a:xfrm>
            <a:off x="4755293" y="4116861"/>
            <a:ext cx="895864" cy="89586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7311CDE-BC11-E634-15A8-2719AC9AC83C}"/>
              </a:ext>
            </a:extLst>
          </p:cNvPr>
          <p:cNvSpPr/>
          <p:nvPr/>
        </p:nvSpPr>
        <p:spPr>
          <a:xfrm>
            <a:off x="3793525"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81832CF-F7E6-E719-0291-C3D28E07F065}"/>
              </a:ext>
            </a:extLst>
          </p:cNvPr>
          <p:cNvSpPr txBox="1"/>
          <p:nvPr/>
        </p:nvSpPr>
        <p:spPr>
          <a:xfrm>
            <a:off x="863944" y="5439546"/>
            <a:ext cx="4831490" cy="523220"/>
          </a:xfrm>
          <a:prstGeom prst="rect">
            <a:avLst/>
          </a:prstGeom>
          <a:noFill/>
        </p:spPr>
        <p:txBody>
          <a:bodyPr wrap="square" rtlCol="0">
            <a:spAutoFit/>
          </a:bodyPr>
          <a:lstStyle/>
          <a:p>
            <a:r>
              <a:rPr lang="zh-CN" altLang="en-US" sz="2800" dirty="0"/>
              <a:t>求解 </a:t>
            </a:r>
            <a:r>
              <a:rPr lang="en-US" altLang="zh-CN" sz="2800" dirty="0" err="1"/>
              <a:t>GoToGridNum</a:t>
            </a:r>
            <a:r>
              <a:rPr lang="en-US" altLang="zh-CN" sz="2800" dirty="0"/>
              <a:t>(3,5)</a:t>
            </a:r>
            <a:endParaRPr lang="zh-CN" altLang="en-US" sz="2800" b="1" dirty="0"/>
          </a:p>
        </p:txBody>
      </p:sp>
      <p:sp>
        <p:nvSpPr>
          <p:cNvPr id="22" name="矩形 21">
            <a:extLst>
              <a:ext uri="{FF2B5EF4-FFF2-40B4-BE49-F238E27FC236}">
                <a16:creationId xmlns:a16="http://schemas.microsoft.com/office/drawing/2014/main" id="{01C26B2F-8D58-694B-A722-BDE5759D89A8}"/>
              </a:ext>
            </a:extLst>
          </p:cNvPr>
          <p:cNvSpPr/>
          <p:nvPr/>
        </p:nvSpPr>
        <p:spPr>
          <a:xfrm>
            <a:off x="572427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D5AC970C-684C-6E40-1D2F-B0C0A1BE53EE}"/>
              </a:ext>
            </a:extLst>
          </p:cNvPr>
          <p:cNvCxnSpPr/>
          <p:nvPr/>
        </p:nvCxnSpPr>
        <p:spPr>
          <a:xfrm flipH="1">
            <a:off x="7485248" y="3575334"/>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C2C155B-F707-0581-3B84-F60CCBD63BB0}"/>
              </a:ext>
            </a:extLst>
          </p:cNvPr>
          <p:cNvCxnSpPr>
            <a:cxnSpLocks/>
          </p:cNvCxnSpPr>
          <p:nvPr/>
        </p:nvCxnSpPr>
        <p:spPr>
          <a:xfrm rot="16200000" flipH="1">
            <a:off x="8462464" y="3575334"/>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8208F8-2213-0866-BE15-179BAAB1D977}"/>
              </a:ext>
            </a:extLst>
          </p:cNvPr>
          <p:cNvSpPr txBox="1"/>
          <p:nvPr/>
        </p:nvSpPr>
        <p:spPr>
          <a:xfrm>
            <a:off x="6958030" y="4131387"/>
            <a:ext cx="1760837" cy="646331"/>
          </a:xfrm>
          <a:prstGeom prst="rect">
            <a:avLst/>
          </a:prstGeom>
          <a:noFill/>
        </p:spPr>
        <p:txBody>
          <a:bodyPr wrap="square" rtlCol="0">
            <a:spAutoFit/>
          </a:bodyPr>
          <a:lstStyle/>
          <a:p>
            <a:r>
              <a:rPr lang="en-US" altLang="zh-CN" sz="3600" b="1" dirty="0"/>
              <a:t>(1,6)</a:t>
            </a:r>
            <a:endParaRPr lang="zh-CN" altLang="en-US" sz="3600" b="1" dirty="0"/>
          </a:p>
        </p:txBody>
      </p:sp>
      <p:sp>
        <p:nvSpPr>
          <p:cNvPr id="35" name="文本框 34">
            <a:extLst>
              <a:ext uri="{FF2B5EF4-FFF2-40B4-BE49-F238E27FC236}">
                <a16:creationId xmlns:a16="http://schemas.microsoft.com/office/drawing/2014/main" id="{E9B8F84B-0766-0CFE-B7A0-837E6B278003}"/>
              </a:ext>
            </a:extLst>
          </p:cNvPr>
          <p:cNvSpPr txBox="1"/>
          <p:nvPr/>
        </p:nvSpPr>
        <p:spPr>
          <a:xfrm>
            <a:off x="8246220" y="4122293"/>
            <a:ext cx="1760837" cy="646331"/>
          </a:xfrm>
          <a:prstGeom prst="rect">
            <a:avLst/>
          </a:prstGeom>
          <a:noFill/>
        </p:spPr>
        <p:txBody>
          <a:bodyPr wrap="square" rtlCol="0">
            <a:spAutoFit/>
          </a:bodyPr>
          <a:lstStyle/>
          <a:p>
            <a:r>
              <a:rPr lang="en-US" altLang="zh-CN" sz="3600" b="1" dirty="0"/>
              <a:t>(2,5)</a:t>
            </a:r>
            <a:endParaRPr lang="zh-CN" altLang="en-US" sz="3600" b="1" dirty="0"/>
          </a:p>
        </p:txBody>
      </p:sp>
      <p:sp>
        <p:nvSpPr>
          <p:cNvPr id="38" name="文本框 37">
            <a:extLst>
              <a:ext uri="{FF2B5EF4-FFF2-40B4-BE49-F238E27FC236}">
                <a16:creationId xmlns:a16="http://schemas.microsoft.com/office/drawing/2014/main" id="{DEF15E56-C7CC-9EFB-333A-46BD5BA137EC}"/>
              </a:ext>
            </a:extLst>
          </p:cNvPr>
          <p:cNvSpPr txBox="1"/>
          <p:nvPr/>
        </p:nvSpPr>
        <p:spPr>
          <a:xfrm>
            <a:off x="8846554" y="1585002"/>
            <a:ext cx="1136821" cy="646331"/>
          </a:xfrm>
          <a:prstGeom prst="rect">
            <a:avLst/>
          </a:prstGeom>
          <a:noFill/>
        </p:spPr>
        <p:txBody>
          <a:bodyPr wrap="square" rtlCol="0">
            <a:spAutoFit/>
          </a:bodyPr>
          <a:lstStyle/>
          <a:p>
            <a:r>
              <a:rPr lang="en-US" altLang="zh-CN" sz="3600" b="1" dirty="0"/>
              <a:t>(3,6)</a:t>
            </a:r>
            <a:endParaRPr lang="zh-CN" altLang="en-US" sz="3600" b="1" dirty="0"/>
          </a:p>
        </p:txBody>
      </p:sp>
      <p:sp>
        <p:nvSpPr>
          <p:cNvPr id="39" name="文本框 38">
            <a:extLst>
              <a:ext uri="{FF2B5EF4-FFF2-40B4-BE49-F238E27FC236}">
                <a16:creationId xmlns:a16="http://schemas.microsoft.com/office/drawing/2014/main" id="{AF3FCD4D-3F03-00A0-CBA9-312AADD27601}"/>
              </a:ext>
            </a:extLst>
          </p:cNvPr>
          <p:cNvSpPr txBox="1"/>
          <p:nvPr/>
        </p:nvSpPr>
        <p:spPr>
          <a:xfrm>
            <a:off x="7654128" y="2866017"/>
            <a:ext cx="1760837" cy="646331"/>
          </a:xfrm>
          <a:prstGeom prst="rect">
            <a:avLst/>
          </a:prstGeom>
          <a:noFill/>
        </p:spPr>
        <p:txBody>
          <a:bodyPr wrap="square" rtlCol="0">
            <a:spAutoFit/>
          </a:bodyPr>
          <a:lstStyle/>
          <a:p>
            <a:r>
              <a:rPr lang="en-US" altLang="zh-CN" sz="3600" b="1" dirty="0"/>
              <a:t>(2,6)</a:t>
            </a:r>
            <a:endParaRPr lang="zh-CN" altLang="en-US" sz="3600" b="1" dirty="0"/>
          </a:p>
        </p:txBody>
      </p:sp>
      <p:sp>
        <p:nvSpPr>
          <p:cNvPr id="40" name="文本框 39">
            <a:extLst>
              <a:ext uri="{FF2B5EF4-FFF2-40B4-BE49-F238E27FC236}">
                <a16:creationId xmlns:a16="http://schemas.microsoft.com/office/drawing/2014/main" id="{E34E5A6F-8FDB-53A8-FA4F-460B722D2784}"/>
              </a:ext>
            </a:extLst>
          </p:cNvPr>
          <p:cNvSpPr txBox="1"/>
          <p:nvPr/>
        </p:nvSpPr>
        <p:spPr>
          <a:xfrm>
            <a:off x="9933949" y="2852637"/>
            <a:ext cx="1760837" cy="646331"/>
          </a:xfrm>
          <a:prstGeom prst="rect">
            <a:avLst/>
          </a:prstGeom>
          <a:noFill/>
        </p:spPr>
        <p:txBody>
          <a:bodyPr wrap="square" rtlCol="0">
            <a:spAutoFit/>
          </a:bodyPr>
          <a:lstStyle/>
          <a:p>
            <a:r>
              <a:rPr lang="en-US" altLang="zh-CN" sz="3600" b="1" dirty="0"/>
              <a:t>(3,5)</a:t>
            </a:r>
            <a:endParaRPr lang="zh-CN" altLang="en-US" sz="3600" b="1" dirty="0"/>
          </a:p>
        </p:txBody>
      </p:sp>
      <p:cxnSp>
        <p:nvCxnSpPr>
          <p:cNvPr id="41" name="直接箭头连接符 40">
            <a:extLst>
              <a:ext uri="{FF2B5EF4-FFF2-40B4-BE49-F238E27FC236}">
                <a16:creationId xmlns:a16="http://schemas.microsoft.com/office/drawing/2014/main" id="{A9512586-E708-A5AE-FB04-4C234C9535B2}"/>
              </a:ext>
            </a:extLst>
          </p:cNvPr>
          <p:cNvCxnSpPr/>
          <p:nvPr/>
        </p:nvCxnSpPr>
        <p:spPr>
          <a:xfrm flipH="1">
            <a:off x="8613833" y="2298993"/>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3102A70-3BCE-36A9-513C-75B9F06C25D3}"/>
              </a:ext>
            </a:extLst>
          </p:cNvPr>
          <p:cNvCxnSpPr>
            <a:cxnSpLocks/>
          </p:cNvCxnSpPr>
          <p:nvPr/>
        </p:nvCxnSpPr>
        <p:spPr>
          <a:xfrm rot="16200000" flipH="1">
            <a:off x="9591050" y="2276202"/>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28BEEFC-DF1C-B8DF-A484-A1C67B531362}"/>
              </a:ext>
            </a:extLst>
          </p:cNvPr>
          <p:cNvCxnSpPr/>
          <p:nvPr/>
        </p:nvCxnSpPr>
        <p:spPr>
          <a:xfrm flipH="1">
            <a:off x="9772279" y="3547550"/>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6891327-83C3-F87B-B56B-E282B80E7665}"/>
              </a:ext>
            </a:extLst>
          </p:cNvPr>
          <p:cNvCxnSpPr>
            <a:cxnSpLocks/>
          </p:cNvCxnSpPr>
          <p:nvPr/>
        </p:nvCxnSpPr>
        <p:spPr>
          <a:xfrm rot="16200000" flipH="1">
            <a:off x="10749495" y="3547550"/>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204CF73-2FF8-B46C-074A-3663E2ABD41F}"/>
              </a:ext>
            </a:extLst>
          </p:cNvPr>
          <p:cNvSpPr txBox="1"/>
          <p:nvPr/>
        </p:nvSpPr>
        <p:spPr>
          <a:xfrm>
            <a:off x="9245061" y="4103603"/>
            <a:ext cx="1760837" cy="646331"/>
          </a:xfrm>
          <a:prstGeom prst="rect">
            <a:avLst/>
          </a:prstGeom>
          <a:noFill/>
        </p:spPr>
        <p:txBody>
          <a:bodyPr wrap="square" rtlCol="0">
            <a:spAutoFit/>
          </a:bodyPr>
          <a:lstStyle/>
          <a:p>
            <a:r>
              <a:rPr lang="en-US" altLang="zh-CN" sz="3600" b="1" dirty="0"/>
              <a:t>(3,4)</a:t>
            </a:r>
            <a:endParaRPr lang="zh-CN" altLang="en-US" sz="3600" b="1" dirty="0"/>
          </a:p>
        </p:txBody>
      </p:sp>
      <p:sp>
        <p:nvSpPr>
          <p:cNvPr id="46" name="文本框 45">
            <a:extLst>
              <a:ext uri="{FF2B5EF4-FFF2-40B4-BE49-F238E27FC236}">
                <a16:creationId xmlns:a16="http://schemas.microsoft.com/office/drawing/2014/main" id="{419970ED-FB93-0904-CD58-270ABB00435C}"/>
              </a:ext>
            </a:extLst>
          </p:cNvPr>
          <p:cNvSpPr txBox="1"/>
          <p:nvPr/>
        </p:nvSpPr>
        <p:spPr>
          <a:xfrm>
            <a:off x="10533251" y="4094509"/>
            <a:ext cx="1760837" cy="646331"/>
          </a:xfrm>
          <a:prstGeom prst="rect">
            <a:avLst/>
          </a:prstGeom>
          <a:noFill/>
        </p:spPr>
        <p:txBody>
          <a:bodyPr wrap="square" rtlCol="0">
            <a:spAutoFit/>
          </a:bodyPr>
          <a:lstStyle/>
          <a:p>
            <a:r>
              <a:rPr lang="en-US" altLang="zh-CN" sz="3600" b="1" dirty="0"/>
              <a:t>(2,5)</a:t>
            </a:r>
            <a:endParaRPr lang="zh-CN" altLang="en-US" sz="3600" b="1" dirty="0"/>
          </a:p>
        </p:txBody>
      </p:sp>
      <p:sp>
        <p:nvSpPr>
          <p:cNvPr id="14" name="箭头: 上 13">
            <a:extLst>
              <a:ext uri="{FF2B5EF4-FFF2-40B4-BE49-F238E27FC236}">
                <a16:creationId xmlns:a16="http://schemas.microsoft.com/office/drawing/2014/main" id="{7D77FAC1-6196-6180-EDF2-F1C85D7B3772}"/>
              </a:ext>
            </a:extLst>
          </p:cNvPr>
          <p:cNvSpPr/>
          <p:nvPr/>
        </p:nvSpPr>
        <p:spPr>
          <a:xfrm>
            <a:off x="8648993" y="4786812"/>
            <a:ext cx="407772" cy="7228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上 15">
            <a:extLst>
              <a:ext uri="{FF2B5EF4-FFF2-40B4-BE49-F238E27FC236}">
                <a16:creationId xmlns:a16="http://schemas.microsoft.com/office/drawing/2014/main" id="{9A75F8A5-C712-C815-7D4A-02FF3992191D}"/>
              </a:ext>
            </a:extLst>
          </p:cNvPr>
          <p:cNvSpPr/>
          <p:nvPr/>
        </p:nvSpPr>
        <p:spPr>
          <a:xfrm>
            <a:off x="10939994" y="4777718"/>
            <a:ext cx="407772" cy="7228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6D40501-01C3-6A0E-3953-1B87924E9646}"/>
              </a:ext>
            </a:extLst>
          </p:cNvPr>
          <p:cNvSpPr txBox="1"/>
          <p:nvPr/>
        </p:nvSpPr>
        <p:spPr>
          <a:xfrm>
            <a:off x="9146647" y="4926976"/>
            <a:ext cx="2387650" cy="523220"/>
          </a:xfrm>
          <a:prstGeom prst="rect">
            <a:avLst/>
          </a:prstGeom>
          <a:noFill/>
        </p:spPr>
        <p:txBody>
          <a:bodyPr wrap="square" rtlCol="0">
            <a:spAutoFit/>
          </a:bodyPr>
          <a:lstStyle/>
          <a:p>
            <a:r>
              <a:rPr lang="zh-CN" altLang="en-US" sz="2800" b="1" dirty="0"/>
              <a:t>重复计算！</a:t>
            </a:r>
          </a:p>
        </p:txBody>
      </p:sp>
    </p:spTree>
    <p:extLst>
      <p:ext uri="{BB962C8B-B14F-4D97-AF65-F5344CB8AC3E}">
        <p14:creationId xmlns:p14="http://schemas.microsoft.com/office/powerpoint/2010/main" val="228526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43294-D1AB-8711-8CF4-FFAEF7C2FBA2}"/>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3" name="内容占位符 2">
            <a:extLst>
              <a:ext uri="{FF2B5EF4-FFF2-40B4-BE49-F238E27FC236}">
                <a16:creationId xmlns:a16="http://schemas.microsoft.com/office/drawing/2014/main" id="{3C78C4A3-CCC1-D2C5-C080-A2F270AC5486}"/>
              </a:ext>
            </a:extLst>
          </p:cNvPr>
          <p:cNvSpPr>
            <a:spLocks noGrp="1"/>
          </p:cNvSpPr>
          <p:nvPr>
            <p:ph idx="1"/>
          </p:nvPr>
        </p:nvSpPr>
        <p:spPr/>
        <p:txBody>
          <a:bodyPr>
            <a:normAutofit/>
          </a:bodyPr>
          <a:lstStyle/>
          <a:p>
            <a:r>
              <a:rPr lang="zh-CN" altLang="en-US" sz="2800" dirty="0"/>
              <a:t>开辟一个数组，将计算过的递归结果记录下来</a:t>
            </a:r>
            <a:endParaRPr lang="en-US" altLang="zh-CN" sz="2800" dirty="0"/>
          </a:p>
          <a:p>
            <a:r>
              <a:rPr lang="zh-CN" altLang="en-US" sz="2800" dirty="0"/>
              <a:t>当需要解决一个递归子问题时，首先观察是否已经计算过</a:t>
            </a:r>
            <a:endParaRPr lang="en-US" altLang="zh-CN" sz="2800" dirty="0"/>
          </a:p>
          <a:p>
            <a:pPr lvl="1"/>
            <a:r>
              <a:rPr lang="zh-CN" altLang="en-US" sz="2400" dirty="0"/>
              <a:t>如果计算过，</a:t>
            </a:r>
            <a:r>
              <a:rPr lang="zh-CN" altLang="en-US" sz="2400" b="1" dirty="0">
                <a:solidFill>
                  <a:srgbClr val="FF0000"/>
                </a:solidFill>
              </a:rPr>
              <a:t>直接返回计算好的值</a:t>
            </a:r>
            <a:endParaRPr lang="en-US" altLang="zh-CN" sz="2400" b="1" dirty="0">
              <a:solidFill>
                <a:srgbClr val="FF0000"/>
              </a:solidFill>
            </a:endParaRPr>
          </a:p>
          <a:p>
            <a:pPr lvl="1"/>
            <a:r>
              <a:rPr lang="zh-CN" altLang="en-US" sz="2400" dirty="0"/>
              <a:t>如果没有计算过，调用子问题计算并</a:t>
            </a:r>
            <a:r>
              <a:rPr lang="zh-CN" altLang="en-US" sz="2400" b="1" dirty="0">
                <a:solidFill>
                  <a:srgbClr val="FF0000"/>
                </a:solidFill>
              </a:rPr>
              <a:t>将结果录入数组</a:t>
            </a:r>
          </a:p>
        </p:txBody>
      </p:sp>
      <p:pic>
        <p:nvPicPr>
          <p:cNvPr id="5" name="图片 4">
            <a:extLst>
              <a:ext uri="{FF2B5EF4-FFF2-40B4-BE49-F238E27FC236}">
                <a16:creationId xmlns:a16="http://schemas.microsoft.com/office/drawing/2014/main" id="{E156E988-C78B-0575-1DFA-4220602FBF19}"/>
              </a:ext>
            </a:extLst>
          </p:cNvPr>
          <p:cNvPicPr>
            <a:picLocks noChangeAspect="1"/>
          </p:cNvPicPr>
          <p:nvPr/>
        </p:nvPicPr>
        <p:blipFill>
          <a:blip r:embed="rId2"/>
          <a:stretch>
            <a:fillRect/>
          </a:stretch>
        </p:blipFill>
        <p:spPr>
          <a:xfrm>
            <a:off x="1066800" y="4263338"/>
            <a:ext cx="3657600" cy="666750"/>
          </a:xfrm>
          <a:prstGeom prst="rect">
            <a:avLst/>
          </a:prstGeom>
        </p:spPr>
      </p:pic>
      <p:pic>
        <p:nvPicPr>
          <p:cNvPr id="7" name="图片 6">
            <a:extLst>
              <a:ext uri="{FF2B5EF4-FFF2-40B4-BE49-F238E27FC236}">
                <a16:creationId xmlns:a16="http://schemas.microsoft.com/office/drawing/2014/main" id="{66095FFF-51A6-1CD3-74D6-3330824B3DF8}"/>
              </a:ext>
            </a:extLst>
          </p:cNvPr>
          <p:cNvPicPr>
            <a:picLocks noChangeAspect="1"/>
          </p:cNvPicPr>
          <p:nvPr/>
        </p:nvPicPr>
        <p:blipFill>
          <a:blip r:embed="rId3"/>
          <a:stretch>
            <a:fillRect/>
          </a:stretch>
        </p:blipFill>
        <p:spPr>
          <a:xfrm>
            <a:off x="1066800" y="5209531"/>
            <a:ext cx="4857750" cy="714375"/>
          </a:xfrm>
          <a:prstGeom prst="rect">
            <a:avLst/>
          </a:prstGeom>
        </p:spPr>
      </p:pic>
      <p:sp>
        <p:nvSpPr>
          <p:cNvPr id="8" name="文本框 7">
            <a:extLst>
              <a:ext uri="{FF2B5EF4-FFF2-40B4-BE49-F238E27FC236}">
                <a16:creationId xmlns:a16="http://schemas.microsoft.com/office/drawing/2014/main" id="{84FFD3CF-D2B6-326D-5B27-6219004CAD27}"/>
              </a:ext>
            </a:extLst>
          </p:cNvPr>
          <p:cNvSpPr txBox="1"/>
          <p:nvPr/>
        </p:nvSpPr>
        <p:spPr>
          <a:xfrm>
            <a:off x="4929316" y="4284980"/>
            <a:ext cx="6686035" cy="523220"/>
          </a:xfrm>
          <a:prstGeom prst="rect">
            <a:avLst/>
          </a:prstGeom>
          <a:noFill/>
        </p:spPr>
        <p:txBody>
          <a:bodyPr wrap="square" rtlCol="0">
            <a:spAutoFit/>
          </a:bodyPr>
          <a:lstStyle/>
          <a:p>
            <a:r>
              <a:rPr lang="en-US" altLang="zh-CN" sz="2800" dirty="0" err="1"/>
              <a:t>dp</a:t>
            </a:r>
            <a:r>
              <a:rPr lang="en-US" altLang="zh-CN" sz="2800" dirty="0"/>
              <a:t>[</a:t>
            </a:r>
            <a:r>
              <a:rPr lang="en-US" altLang="zh-CN" sz="2800" dirty="0" err="1"/>
              <a:t>i</a:t>
            </a:r>
            <a:r>
              <a:rPr lang="en-US" altLang="zh-CN" sz="2800" dirty="0"/>
              <a:t>][j] </a:t>
            </a:r>
            <a:r>
              <a:rPr lang="zh-CN" altLang="en-US" sz="2800" dirty="0"/>
              <a:t>表示：</a:t>
            </a:r>
            <a:r>
              <a:rPr lang="en-US" altLang="zh-CN" sz="2800" dirty="0"/>
              <a:t> </a:t>
            </a:r>
            <a:r>
              <a:rPr lang="en-US" altLang="zh-CN" sz="2800" dirty="0" err="1"/>
              <a:t>GoToGridNum</a:t>
            </a:r>
            <a:r>
              <a:rPr lang="en-US" altLang="zh-CN" sz="2800" dirty="0"/>
              <a:t>(</a:t>
            </a:r>
            <a:r>
              <a:rPr lang="en-US" altLang="zh-CN" sz="2800" dirty="0" err="1"/>
              <a:t>i,j</a:t>
            </a:r>
            <a:r>
              <a:rPr lang="en-US" altLang="zh-CN" sz="2800" dirty="0"/>
              <a:t>)</a:t>
            </a:r>
            <a:r>
              <a:rPr lang="zh-CN" altLang="en-US" sz="2800" dirty="0"/>
              <a:t>的值</a:t>
            </a:r>
            <a:endParaRPr lang="zh-CN" altLang="en-US" sz="2800" b="1" dirty="0"/>
          </a:p>
        </p:txBody>
      </p:sp>
      <p:sp>
        <p:nvSpPr>
          <p:cNvPr id="9" name="文本框 8">
            <a:extLst>
              <a:ext uri="{FF2B5EF4-FFF2-40B4-BE49-F238E27FC236}">
                <a16:creationId xmlns:a16="http://schemas.microsoft.com/office/drawing/2014/main" id="{DC874B3B-36EA-4B53-4C27-7868F5ECE6CB}"/>
              </a:ext>
            </a:extLst>
          </p:cNvPr>
          <p:cNvSpPr txBox="1"/>
          <p:nvPr/>
        </p:nvSpPr>
        <p:spPr>
          <a:xfrm>
            <a:off x="6049663" y="5305108"/>
            <a:ext cx="3792494" cy="523220"/>
          </a:xfrm>
          <a:prstGeom prst="rect">
            <a:avLst/>
          </a:prstGeom>
          <a:noFill/>
        </p:spPr>
        <p:txBody>
          <a:bodyPr wrap="square" rtlCol="0">
            <a:spAutoFit/>
          </a:bodyPr>
          <a:lstStyle/>
          <a:p>
            <a:r>
              <a:rPr lang="en-US" altLang="zh-CN" sz="2800" i="1" dirty="0"/>
              <a:t>#include&lt;string.h&gt;</a:t>
            </a:r>
            <a:endParaRPr lang="zh-CN" altLang="en-US" sz="2800" b="1" i="1" dirty="0"/>
          </a:p>
        </p:txBody>
      </p:sp>
    </p:spTree>
    <p:extLst>
      <p:ext uri="{BB962C8B-B14F-4D97-AF65-F5344CB8AC3E}">
        <p14:creationId xmlns:p14="http://schemas.microsoft.com/office/powerpoint/2010/main" val="131376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61E40-9295-1353-48A4-E5B43B4DF6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EF82385-44FF-0908-27F6-3F5014A08464}"/>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pic>
        <p:nvPicPr>
          <p:cNvPr id="11" name="图片 10">
            <a:extLst>
              <a:ext uri="{FF2B5EF4-FFF2-40B4-BE49-F238E27FC236}">
                <a16:creationId xmlns:a16="http://schemas.microsoft.com/office/drawing/2014/main" id="{82D21DF6-7B82-6281-524C-FDC7D5B7A973}"/>
              </a:ext>
            </a:extLst>
          </p:cNvPr>
          <p:cNvPicPr>
            <a:picLocks noChangeAspect="1"/>
          </p:cNvPicPr>
          <p:nvPr/>
        </p:nvPicPr>
        <p:blipFill>
          <a:blip r:embed="rId2"/>
          <a:stretch>
            <a:fillRect/>
          </a:stretch>
        </p:blipFill>
        <p:spPr>
          <a:xfrm>
            <a:off x="680091" y="2168159"/>
            <a:ext cx="10658469" cy="3137241"/>
          </a:xfrm>
          <a:prstGeom prst="rect">
            <a:avLst/>
          </a:prstGeom>
        </p:spPr>
      </p:pic>
      <p:sp>
        <p:nvSpPr>
          <p:cNvPr id="12" name="文本框 11">
            <a:extLst>
              <a:ext uri="{FF2B5EF4-FFF2-40B4-BE49-F238E27FC236}">
                <a16:creationId xmlns:a16="http://schemas.microsoft.com/office/drawing/2014/main" id="{1024D3EF-C214-0433-BDB6-B53F08CE91A2}"/>
              </a:ext>
            </a:extLst>
          </p:cNvPr>
          <p:cNvSpPr txBox="1"/>
          <p:nvPr/>
        </p:nvSpPr>
        <p:spPr>
          <a:xfrm>
            <a:off x="4498336" y="3640270"/>
            <a:ext cx="5389795" cy="523220"/>
          </a:xfrm>
          <a:prstGeom prst="rect">
            <a:avLst/>
          </a:prstGeom>
          <a:noFill/>
        </p:spPr>
        <p:txBody>
          <a:bodyPr wrap="square" rtlCol="0">
            <a:spAutoFit/>
          </a:bodyPr>
          <a:lstStyle/>
          <a:p>
            <a:r>
              <a:rPr lang="en-US" altLang="zh-CN" sz="2800" i="1" dirty="0"/>
              <a:t>// </a:t>
            </a:r>
            <a:r>
              <a:rPr lang="zh-CN" altLang="en-US" sz="2800" i="1" dirty="0"/>
              <a:t>如果计算过，直接返回</a:t>
            </a:r>
            <a:endParaRPr lang="zh-CN" altLang="en-US" sz="2800" b="1" i="1" dirty="0"/>
          </a:p>
        </p:txBody>
      </p:sp>
      <p:sp>
        <p:nvSpPr>
          <p:cNvPr id="13" name="文本框 12">
            <a:extLst>
              <a:ext uri="{FF2B5EF4-FFF2-40B4-BE49-F238E27FC236}">
                <a16:creationId xmlns:a16="http://schemas.microsoft.com/office/drawing/2014/main" id="{95004139-248D-3689-F5F0-B794EC482670}"/>
              </a:ext>
            </a:extLst>
          </p:cNvPr>
          <p:cNvSpPr txBox="1"/>
          <p:nvPr/>
        </p:nvSpPr>
        <p:spPr>
          <a:xfrm>
            <a:off x="4498335" y="4798802"/>
            <a:ext cx="6323116" cy="523220"/>
          </a:xfrm>
          <a:prstGeom prst="rect">
            <a:avLst/>
          </a:prstGeom>
          <a:noFill/>
        </p:spPr>
        <p:txBody>
          <a:bodyPr wrap="square" rtlCol="0">
            <a:spAutoFit/>
          </a:bodyPr>
          <a:lstStyle/>
          <a:p>
            <a:r>
              <a:rPr lang="en-US" altLang="zh-CN" sz="2800" i="1" dirty="0"/>
              <a:t>// </a:t>
            </a:r>
            <a:r>
              <a:rPr lang="zh-CN" altLang="en-US" sz="2800" i="1" dirty="0"/>
              <a:t>如果没计算过，计算并将结果保存</a:t>
            </a:r>
            <a:endParaRPr lang="zh-CN" altLang="en-US" sz="2800" b="1" i="1" dirty="0"/>
          </a:p>
        </p:txBody>
      </p:sp>
    </p:spTree>
    <p:extLst>
      <p:ext uri="{BB962C8B-B14F-4D97-AF65-F5344CB8AC3E}">
        <p14:creationId xmlns:p14="http://schemas.microsoft.com/office/powerpoint/2010/main" val="134149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90C48-5A69-DD75-A537-B8B673327D08}"/>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3" name="内容占位符 2">
            <a:extLst>
              <a:ext uri="{FF2B5EF4-FFF2-40B4-BE49-F238E27FC236}">
                <a16:creationId xmlns:a16="http://schemas.microsoft.com/office/drawing/2014/main" id="{83337CA3-8C10-3585-8553-2AA31E5F7E07}"/>
              </a:ext>
            </a:extLst>
          </p:cNvPr>
          <p:cNvSpPr>
            <a:spLocks noGrp="1"/>
          </p:cNvSpPr>
          <p:nvPr>
            <p:ph idx="1"/>
          </p:nvPr>
        </p:nvSpPr>
        <p:spPr/>
        <p:txBody>
          <a:bodyPr>
            <a:normAutofit/>
          </a:bodyPr>
          <a:lstStyle/>
          <a:p>
            <a:r>
              <a:rPr lang="zh-CN" altLang="en-US" sz="2400" dirty="0"/>
              <a:t>优点：大幅减少递归树规模</a:t>
            </a:r>
            <a:endParaRPr lang="en-US" altLang="zh-CN" sz="2400" dirty="0"/>
          </a:p>
          <a:p>
            <a:r>
              <a:rPr lang="zh-CN" altLang="en-US" sz="2400" dirty="0"/>
              <a:t>缺点：需要额外的空间开销</a:t>
            </a:r>
          </a:p>
        </p:txBody>
      </p:sp>
    </p:spTree>
    <p:extLst>
      <p:ext uri="{BB962C8B-B14F-4D97-AF65-F5344CB8AC3E}">
        <p14:creationId xmlns:p14="http://schemas.microsoft.com/office/powerpoint/2010/main" val="302698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045A-3A67-BF44-0F4B-F0BBBC3617B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6E5F07-D26A-4969-2807-6134AC0DD5F1}"/>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pic>
        <p:nvPicPr>
          <p:cNvPr id="5" name="图片 4">
            <a:extLst>
              <a:ext uri="{FF2B5EF4-FFF2-40B4-BE49-F238E27FC236}">
                <a16:creationId xmlns:a16="http://schemas.microsoft.com/office/drawing/2014/main" id="{D0F1636F-B4AF-A5EA-3B03-FA2306F3284E}"/>
              </a:ext>
            </a:extLst>
          </p:cNvPr>
          <p:cNvPicPr>
            <a:picLocks noChangeAspect="1"/>
          </p:cNvPicPr>
          <p:nvPr/>
        </p:nvPicPr>
        <p:blipFill>
          <a:blip r:embed="rId2"/>
          <a:stretch>
            <a:fillRect/>
          </a:stretch>
        </p:blipFill>
        <p:spPr>
          <a:xfrm>
            <a:off x="1130643" y="2476500"/>
            <a:ext cx="2667000" cy="952500"/>
          </a:xfrm>
          <a:prstGeom prst="rect">
            <a:avLst/>
          </a:prstGeom>
        </p:spPr>
      </p:pic>
      <p:sp>
        <p:nvSpPr>
          <p:cNvPr id="7" name="文本框 6">
            <a:extLst>
              <a:ext uri="{FF2B5EF4-FFF2-40B4-BE49-F238E27FC236}">
                <a16:creationId xmlns:a16="http://schemas.microsoft.com/office/drawing/2014/main" id="{6E3485B1-CCF0-EE3A-091D-BB6DCA1B6701}"/>
              </a:ext>
            </a:extLst>
          </p:cNvPr>
          <p:cNvSpPr txBox="1"/>
          <p:nvPr/>
        </p:nvSpPr>
        <p:spPr>
          <a:xfrm>
            <a:off x="1066800" y="1928232"/>
            <a:ext cx="6605715" cy="400110"/>
          </a:xfrm>
          <a:prstGeom prst="rect">
            <a:avLst/>
          </a:prstGeom>
          <a:noFill/>
        </p:spPr>
        <p:txBody>
          <a:bodyPr wrap="square" rtlCol="0">
            <a:spAutoFit/>
          </a:bodyPr>
          <a:lstStyle/>
          <a:p>
            <a:r>
              <a:rPr lang="zh-CN" altLang="en-US" sz="2000" i="1" dirty="0"/>
              <a:t>使用库</a:t>
            </a:r>
            <a:r>
              <a:rPr lang="en-US" altLang="zh-CN" sz="2000" i="1" dirty="0"/>
              <a:t>chrono</a:t>
            </a:r>
            <a:r>
              <a:rPr lang="zh-CN" altLang="en-US" sz="2000" i="1" dirty="0"/>
              <a:t>来记录递归函数运行的时间</a:t>
            </a:r>
          </a:p>
        </p:txBody>
      </p:sp>
      <p:sp>
        <p:nvSpPr>
          <p:cNvPr id="8" name="文本框 7">
            <a:extLst>
              <a:ext uri="{FF2B5EF4-FFF2-40B4-BE49-F238E27FC236}">
                <a16:creationId xmlns:a16="http://schemas.microsoft.com/office/drawing/2014/main" id="{5A24F8A8-89BF-8DA3-7250-F2FAC8AF0838}"/>
              </a:ext>
            </a:extLst>
          </p:cNvPr>
          <p:cNvSpPr txBox="1"/>
          <p:nvPr/>
        </p:nvSpPr>
        <p:spPr>
          <a:xfrm>
            <a:off x="4067432" y="2725711"/>
            <a:ext cx="6605715" cy="461665"/>
          </a:xfrm>
          <a:prstGeom prst="rect">
            <a:avLst/>
          </a:prstGeom>
          <a:noFill/>
        </p:spPr>
        <p:txBody>
          <a:bodyPr wrap="square" rtlCol="0">
            <a:spAutoFit/>
          </a:bodyPr>
          <a:lstStyle/>
          <a:p>
            <a:r>
              <a:rPr lang="zh-CN" altLang="en-US" sz="2400" dirty="0"/>
              <a:t>时间复杂度</a:t>
            </a:r>
            <a:r>
              <a:rPr lang="en-US" altLang="zh-CN" sz="2400" dirty="0"/>
              <a:t>: O(nm)</a:t>
            </a:r>
          </a:p>
        </p:txBody>
      </p:sp>
      <p:sp>
        <p:nvSpPr>
          <p:cNvPr id="9" name="文本框 8">
            <a:extLst>
              <a:ext uri="{FF2B5EF4-FFF2-40B4-BE49-F238E27FC236}">
                <a16:creationId xmlns:a16="http://schemas.microsoft.com/office/drawing/2014/main" id="{F0076267-1FED-91B3-DDF0-F06199DA7356}"/>
              </a:ext>
            </a:extLst>
          </p:cNvPr>
          <p:cNvSpPr txBox="1"/>
          <p:nvPr/>
        </p:nvSpPr>
        <p:spPr>
          <a:xfrm>
            <a:off x="6314006" y="4748493"/>
            <a:ext cx="6605715" cy="461665"/>
          </a:xfrm>
          <a:prstGeom prst="rect">
            <a:avLst/>
          </a:prstGeom>
          <a:noFill/>
        </p:spPr>
        <p:txBody>
          <a:bodyPr wrap="square" rtlCol="0">
            <a:spAutoFit/>
          </a:bodyPr>
          <a:lstStyle/>
          <a:p>
            <a:r>
              <a:rPr lang="zh-CN" altLang="en-US" sz="2400" dirty="0"/>
              <a:t>时间复杂度</a:t>
            </a:r>
            <a:r>
              <a:rPr lang="en-US" altLang="zh-CN" sz="2400" dirty="0"/>
              <a:t>: O(2^(n + m))</a:t>
            </a:r>
          </a:p>
        </p:txBody>
      </p:sp>
      <p:pic>
        <p:nvPicPr>
          <p:cNvPr id="11" name="图片 10">
            <a:extLst>
              <a:ext uri="{FF2B5EF4-FFF2-40B4-BE49-F238E27FC236}">
                <a16:creationId xmlns:a16="http://schemas.microsoft.com/office/drawing/2014/main" id="{1CD8FD2E-482D-1A4F-E5A1-40B00060B6FE}"/>
              </a:ext>
            </a:extLst>
          </p:cNvPr>
          <p:cNvPicPr>
            <a:picLocks noChangeAspect="1"/>
          </p:cNvPicPr>
          <p:nvPr/>
        </p:nvPicPr>
        <p:blipFill>
          <a:blip r:embed="rId3"/>
          <a:stretch>
            <a:fillRect/>
          </a:stretch>
        </p:blipFill>
        <p:spPr>
          <a:xfrm>
            <a:off x="1130643" y="3584745"/>
            <a:ext cx="4747353" cy="1163748"/>
          </a:xfrm>
          <a:prstGeom prst="rect">
            <a:avLst/>
          </a:prstGeom>
        </p:spPr>
      </p:pic>
      <p:pic>
        <p:nvPicPr>
          <p:cNvPr id="12" name="图片 11">
            <a:extLst>
              <a:ext uri="{FF2B5EF4-FFF2-40B4-BE49-F238E27FC236}">
                <a16:creationId xmlns:a16="http://schemas.microsoft.com/office/drawing/2014/main" id="{8164A859-6962-C945-77AA-C656CB45F400}"/>
              </a:ext>
            </a:extLst>
          </p:cNvPr>
          <p:cNvPicPr>
            <a:picLocks noChangeAspect="1"/>
          </p:cNvPicPr>
          <p:nvPr/>
        </p:nvPicPr>
        <p:blipFill>
          <a:blip r:embed="rId4"/>
          <a:stretch>
            <a:fillRect/>
          </a:stretch>
        </p:blipFill>
        <p:spPr>
          <a:xfrm>
            <a:off x="1130643" y="5039842"/>
            <a:ext cx="5010150" cy="1028700"/>
          </a:xfrm>
          <a:prstGeom prst="rect">
            <a:avLst/>
          </a:prstGeom>
        </p:spPr>
      </p:pic>
      <p:pic>
        <p:nvPicPr>
          <p:cNvPr id="14" name="图片 13">
            <a:extLst>
              <a:ext uri="{FF2B5EF4-FFF2-40B4-BE49-F238E27FC236}">
                <a16:creationId xmlns:a16="http://schemas.microsoft.com/office/drawing/2014/main" id="{8147E8C7-E2E0-E8BF-AA90-B05865CF62B3}"/>
              </a:ext>
            </a:extLst>
          </p:cNvPr>
          <p:cNvPicPr>
            <a:picLocks noChangeAspect="1"/>
          </p:cNvPicPr>
          <p:nvPr/>
        </p:nvPicPr>
        <p:blipFill>
          <a:blip r:embed="rId5"/>
          <a:stretch>
            <a:fillRect/>
          </a:stretch>
        </p:blipFill>
        <p:spPr>
          <a:xfrm>
            <a:off x="7047942" y="5341175"/>
            <a:ext cx="2371725" cy="1009650"/>
          </a:xfrm>
          <a:prstGeom prst="rect">
            <a:avLst/>
          </a:prstGeom>
        </p:spPr>
      </p:pic>
    </p:spTree>
    <p:extLst>
      <p:ext uri="{BB962C8B-B14F-4D97-AF65-F5344CB8AC3E}">
        <p14:creationId xmlns:p14="http://schemas.microsoft.com/office/powerpoint/2010/main" val="84544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BE103-ABD9-FC5C-6E85-4F1FF6AE49E2}"/>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15" name="内容占位符 14">
            <a:extLst>
              <a:ext uri="{FF2B5EF4-FFF2-40B4-BE49-F238E27FC236}">
                <a16:creationId xmlns:a16="http://schemas.microsoft.com/office/drawing/2014/main" id="{E5312CBF-1B1F-6D5A-8723-2B21E637C3FF}"/>
              </a:ext>
            </a:extLst>
          </p:cNvPr>
          <p:cNvSpPr txBox="1">
            <a:spLocks noGrp="1"/>
          </p:cNvSpPr>
          <p:nvPr>
            <p:ph idx="1"/>
          </p:nvPr>
        </p:nvSpPr>
        <p:spPr>
          <a:xfrm>
            <a:off x="1066800" y="2103438"/>
            <a:ext cx="10058400" cy="2285241"/>
          </a:xfrm>
          <a:prstGeom prst="rect">
            <a:avLst/>
          </a:prstGeom>
          <a:noFill/>
        </p:spPr>
        <p:txBody>
          <a:bodyPr wrap="square" rtlCol="0">
            <a:spAutoFit/>
          </a:bodyPr>
          <a:lstStyle/>
          <a:p>
            <a:r>
              <a:rPr lang="en-US" altLang="zh-CN" sz="2400" dirty="0"/>
              <a:t>《</a:t>
            </a:r>
            <a:r>
              <a:rPr lang="zh-CN" altLang="en-US" sz="2400" dirty="0"/>
              <a:t>程序设计基础</a:t>
            </a:r>
            <a:r>
              <a:rPr lang="en-US" altLang="zh-CN" sz="2400" dirty="0"/>
              <a:t>》</a:t>
            </a:r>
            <a:r>
              <a:rPr lang="zh-CN" altLang="en-US" sz="2400" dirty="0"/>
              <a:t>课程的上机题目绝大多数都给了相当充足的时间以及极其友好的计算规模</a:t>
            </a:r>
            <a:endParaRPr lang="en-US" altLang="zh-CN" sz="2400" dirty="0"/>
          </a:p>
          <a:p>
            <a:endParaRPr lang="en-US" altLang="zh-CN" sz="2400" b="1" dirty="0"/>
          </a:p>
          <a:p>
            <a:r>
              <a:rPr lang="zh-CN" altLang="en-US" sz="2400" b="1" dirty="0"/>
              <a:t>养成优化代码运行时间与空间的好习惯，学习一些优化方法</a:t>
            </a:r>
            <a:endParaRPr lang="en-US" altLang="zh-CN" sz="2400" b="1" dirty="0"/>
          </a:p>
          <a:p>
            <a:r>
              <a:rPr lang="zh-CN" altLang="en-US" sz="2400" b="1" dirty="0"/>
              <a:t>少写屎山，例如</a:t>
            </a:r>
            <a:r>
              <a:rPr lang="en-US" altLang="zh-CN" sz="2400" b="1" dirty="0"/>
              <a:t>if</a:t>
            </a:r>
            <a:r>
              <a:rPr lang="zh-CN" altLang="en-US" sz="2400" b="1" dirty="0"/>
              <a:t>中条件能干三行，相同的代码多次出现</a:t>
            </a:r>
            <a:r>
              <a:rPr lang="en-US" altLang="zh-CN" sz="2400" b="1" dirty="0"/>
              <a:t>……</a:t>
            </a:r>
          </a:p>
        </p:txBody>
      </p:sp>
    </p:spTree>
    <p:extLst>
      <p:ext uri="{BB962C8B-B14F-4D97-AF65-F5344CB8AC3E}">
        <p14:creationId xmlns:p14="http://schemas.microsoft.com/office/powerpoint/2010/main" val="386234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ADBD0-6866-FDFC-5266-C5653A2CBE12}"/>
              </a:ext>
            </a:extLst>
          </p:cNvPr>
          <p:cNvSpPr>
            <a:spLocks noGrp="1"/>
          </p:cNvSpPr>
          <p:nvPr>
            <p:ph type="title"/>
          </p:nvPr>
        </p:nvSpPr>
        <p:spPr/>
        <p:txBody>
          <a:bodyPr/>
          <a:lstStyle/>
          <a:p>
            <a:r>
              <a:rPr lang="zh-CN" altLang="en-US" dirty="0"/>
              <a:t>验证歌德巴赫猜想</a:t>
            </a:r>
          </a:p>
        </p:txBody>
      </p:sp>
      <p:pic>
        <p:nvPicPr>
          <p:cNvPr id="5" name="图片 4">
            <a:extLst>
              <a:ext uri="{FF2B5EF4-FFF2-40B4-BE49-F238E27FC236}">
                <a16:creationId xmlns:a16="http://schemas.microsoft.com/office/drawing/2014/main" id="{8D9DE091-4D13-1355-DEF1-D32DF0AD6DFA}"/>
              </a:ext>
            </a:extLst>
          </p:cNvPr>
          <p:cNvPicPr>
            <a:picLocks noChangeAspect="1"/>
          </p:cNvPicPr>
          <p:nvPr/>
        </p:nvPicPr>
        <p:blipFill>
          <a:blip r:embed="rId3"/>
          <a:stretch>
            <a:fillRect/>
          </a:stretch>
        </p:blipFill>
        <p:spPr>
          <a:xfrm>
            <a:off x="634313" y="1817516"/>
            <a:ext cx="10923373" cy="4397890"/>
          </a:xfrm>
          <a:prstGeom prst="rect">
            <a:avLst/>
          </a:prstGeom>
        </p:spPr>
      </p:pic>
    </p:spTree>
    <p:extLst>
      <p:ext uri="{BB962C8B-B14F-4D97-AF65-F5344CB8AC3E}">
        <p14:creationId xmlns:p14="http://schemas.microsoft.com/office/powerpoint/2010/main" val="40507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0D2CE-C349-2083-BE3F-ABB0A103CA64}"/>
              </a:ext>
            </a:extLst>
          </p:cNvPr>
          <p:cNvSpPr>
            <a:spLocks noGrp="1"/>
          </p:cNvSpPr>
          <p:nvPr>
            <p:ph type="title"/>
          </p:nvPr>
        </p:nvSpPr>
        <p:spPr/>
        <p:txBody>
          <a:bodyPr/>
          <a:lstStyle/>
          <a:p>
            <a:r>
              <a:rPr lang="zh-CN" altLang="en-US" dirty="0"/>
              <a:t>程序设计思路</a:t>
            </a:r>
          </a:p>
        </p:txBody>
      </p:sp>
      <p:pic>
        <p:nvPicPr>
          <p:cNvPr id="5" name="图片 4">
            <a:extLst>
              <a:ext uri="{FF2B5EF4-FFF2-40B4-BE49-F238E27FC236}">
                <a16:creationId xmlns:a16="http://schemas.microsoft.com/office/drawing/2014/main" id="{7D273C41-869B-3B76-998D-78F6205C59EC}"/>
              </a:ext>
            </a:extLst>
          </p:cNvPr>
          <p:cNvPicPr>
            <a:picLocks noChangeAspect="1"/>
          </p:cNvPicPr>
          <p:nvPr/>
        </p:nvPicPr>
        <p:blipFill>
          <a:blip r:embed="rId2"/>
          <a:stretch>
            <a:fillRect/>
          </a:stretch>
        </p:blipFill>
        <p:spPr>
          <a:xfrm>
            <a:off x="978301" y="2014194"/>
            <a:ext cx="2014599" cy="3850295"/>
          </a:xfrm>
          <a:prstGeom prst="rect">
            <a:avLst/>
          </a:prstGeom>
        </p:spPr>
      </p:pic>
      <p:sp>
        <p:nvSpPr>
          <p:cNvPr id="6" name="内容占位符 2">
            <a:extLst>
              <a:ext uri="{FF2B5EF4-FFF2-40B4-BE49-F238E27FC236}">
                <a16:creationId xmlns:a16="http://schemas.microsoft.com/office/drawing/2014/main" id="{93F795DC-6597-C4E6-3055-4E499401CAC9}"/>
              </a:ext>
            </a:extLst>
          </p:cNvPr>
          <p:cNvSpPr>
            <a:spLocks noGrp="1"/>
          </p:cNvSpPr>
          <p:nvPr>
            <p:ph idx="1"/>
          </p:nvPr>
        </p:nvSpPr>
        <p:spPr>
          <a:xfrm>
            <a:off x="4264550" y="2778981"/>
            <a:ext cx="6860650" cy="1900362"/>
          </a:xfrm>
        </p:spPr>
        <p:txBody>
          <a:bodyPr>
            <a:normAutofit/>
          </a:bodyPr>
          <a:lstStyle/>
          <a:p>
            <a:r>
              <a:rPr lang="zh-CN" altLang="en-US" sz="2400" dirty="0"/>
              <a:t>找到小于</a:t>
            </a:r>
            <a:r>
              <a:rPr lang="en-US" altLang="zh-CN" sz="2400" dirty="0"/>
              <a:t>24</a:t>
            </a:r>
            <a:r>
              <a:rPr lang="zh-CN" altLang="en-US" sz="2400" dirty="0"/>
              <a:t>的全部质数</a:t>
            </a:r>
            <a:endParaRPr lang="en-US" altLang="zh-CN" sz="2400" dirty="0"/>
          </a:p>
          <a:p>
            <a:pPr lvl="1"/>
            <a:r>
              <a:rPr lang="en-US" altLang="zh-CN" sz="2200" dirty="0">
                <a:solidFill>
                  <a:srgbClr val="FF0000"/>
                </a:solidFill>
              </a:rPr>
              <a:t>2</a:t>
            </a:r>
            <a:r>
              <a:rPr lang="en-US" altLang="zh-CN" sz="2200" dirty="0"/>
              <a:t>, 3, 5, 7, 11, 13, 17, 19, 23</a:t>
            </a:r>
          </a:p>
          <a:p>
            <a:pPr lvl="1"/>
            <a:r>
              <a:rPr lang="zh-CN" altLang="en-US" sz="2200" dirty="0"/>
              <a:t>遍历这些质数，判断</a:t>
            </a:r>
            <a:r>
              <a:rPr lang="en-US" altLang="zh-CN" sz="2200" dirty="0"/>
              <a:t>24</a:t>
            </a:r>
            <a:r>
              <a:rPr lang="zh-CN" altLang="en-US" sz="2200" dirty="0"/>
              <a:t>与它的差是否仍未质数</a:t>
            </a:r>
            <a:endParaRPr lang="en-US" altLang="zh-CN" sz="2200" dirty="0"/>
          </a:p>
          <a:p>
            <a:pPr lvl="1"/>
            <a:r>
              <a:rPr lang="zh-CN" altLang="en-US" sz="2200" dirty="0"/>
              <a:t>注意输出要求：第一个数 </a:t>
            </a:r>
            <a:r>
              <a:rPr lang="en-US" altLang="zh-CN" sz="2200" dirty="0"/>
              <a:t>&gt; </a:t>
            </a:r>
            <a:r>
              <a:rPr lang="zh-CN" altLang="en-US" sz="2200" dirty="0"/>
              <a:t>第二个数</a:t>
            </a:r>
            <a:endParaRPr lang="en-US" altLang="zh-CN" sz="2200" dirty="0"/>
          </a:p>
        </p:txBody>
      </p:sp>
    </p:spTree>
    <p:extLst>
      <p:ext uri="{BB962C8B-B14F-4D97-AF65-F5344CB8AC3E}">
        <p14:creationId xmlns:p14="http://schemas.microsoft.com/office/powerpoint/2010/main" val="90862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BCD85-E70A-B7B5-63DE-D14E51408F5C}"/>
              </a:ext>
            </a:extLst>
          </p:cNvPr>
          <p:cNvSpPr>
            <a:spLocks noGrp="1"/>
          </p:cNvSpPr>
          <p:nvPr>
            <p:ph type="title"/>
          </p:nvPr>
        </p:nvSpPr>
        <p:spPr/>
        <p:txBody>
          <a:bodyPr/>
          <a:lstStyle/>
          <a:p>
            <a:r>
              <a:rPr lang="zh-CN" altLang="en-US" dirty="0"/>
              <a:t>程序设计思路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068D26-8DCF-2624-B50E-4C66742137EF}"/>
                  </a:ext>
                </a:extLst>
              </p:cNvPr>
              <p:cNvSpPr>
                <a:spLocks noGrp="1"/>
              </p:cNvSpPr>
              <p:nvPr>
                <p:ph idx="1"/>
              </p:nvPr>
            </p:nvSpPr>
            <p:spPr/>
            <p:txBody>
              <a:bodyPr>
                <a:normAutofit/>
              </a:bodyPr>
              <a:lstStyle/>
              <a:p>
                <a:r>
                  <a:rPr lang="zh-CN" altLang="en-US" sz="2400" dirty="0"/>
                  <a:t>找到小于输入数的全部质数</a:t>
                </a:r>
                <a:endParaRPr lang="en-US" altLang="zh-CN" sz="2400" dirty="0"/>
              </a:p>
              <a:p>
                <a:pPr lvl="1"/>
                <a:r>
                  <a:rPr lang="zh-CN" altLang="en-US" sz="2200" dirty="0"/>
                  <a:t>埃拉托斯特尼筛法，课下了解</a:t>
                </a:r>
                <a:endParaRPr lang="en-US" altLang="zh-CN" sz="2200" dirty="0"/>
              </a:p>
              <a:p>
                <a:pPr marL="274320" lvl="1" indent="0">
                  <a:buNone/>
                </a:pPr>
                <a:endParaRPr lang="en-US" altLang="zh-CN" sz="2200" dirty="0"/>
              </a:p>
              <a:p>
                <a:r>
                  <a:rPr lang="zh-CN" altLang="en-US" sz="2400" dirty="0"/>
                  <a:t>采取暴力枚举算法</a:t>
                </a:r>
                <a:endParaRPr lang="en-US" altLang="zh-CN" sz="2400" dirty="0"/>
              </a:p>
              <a:p>
                <a:pPr lvl="1"/>
                <a:r>
                  <a:rPr lang="zh-CN" altLang="en-US" sz="1800" dirty="0"/>
                  <a:t>对于一个数</a:t>
                </a:r>
                <a:r>
                  <a:rPr lang="en-US" altLang="zh-CN" sz="1800" dirty="0"/>
                  <a:t>num</a:t>
                </a:r>
                <a:r>
                  <a:rPr lang="zh-CN" altLang="en-US" sz="1800" dirty="0"/>
                  <a:t>，如果它无法被 </a:t>
                </a:r>
                <a:r>
                  <a:rPr lang="en-US" altLang="zh-CN" sz="1800" dirty="0"/>
                  <a:t>2 ~ </a:t>
                </a:r>
                <a14:m>
                  <m:oMath xmlns:m="http://schemas.openxmlformats.org/officeDocument/2006/math">
                    <m:d>
                      <m:dPr>
                        <m:begChr m:val="⌊"/>
                        <m:endChr m:val="⌋"/>
                        <m:ctrlPr>
                          <a:rPr lang="en-US" altLang="zh-CN" sz="1800" i="1" smtClean="0">
                            <a:latin typeface="Cambria Math" panose="02040503050406030204" pitchFamily="18" charset="0"/>
                          </a:rPr>
                        </m:ctrlPr>
                      </m:dPr>
                      <m:e>
                        <m:rad>
                          <m:radPr>
                            <m:degHide m:val="on"/>
                            <m:ctrlPr>
                              <a:rPr lang="en-US" altLang="zh-CN" sz="1800" i="1" smtClean="0">
                                <a:latin typeface="Cambria Math" panose="02040503050406030204" pitchFamily="18" charset="0"/>
                              </a:rPr>
                            </m:ctrlPr>
                          </m:radPr>
                          <m:deg/>
                          <m:e>
                            <m:r>
                              <a:rPr lang="en-US" altLang="zh-CN" sz="1800" b="0" i="1" smtClean="0">
                                <a:latin typeface="Cambria Math" panose="02040503050406030204" pitchFamily="18" charset="0"/>
                              </a:rPr>
                              <m:t>𝑛𝑢𝑚</m:t>
                            </m:r>
                          </m:e>
                        </m:rad>
                      </m:e>
                    </m:d>
                  </m:oMath>
                </a14:m>
                <a:r>
                  <a:rPr lang="en-US" altLang="zh-CN" sz="1800" dirty="0"/>
                  <a:t> </a:t>
                </a:r>
                <a:r>
                  <a:rPr lang="zh-CN" altLang="en-US" sz="1800" dirty="0"/>
                  <a:t>中的任何数整除，则它是质数</a:t>
                </a:r>
                <a:endParaRPr lang="en-US" altLang="zh-CN" sz="1800" dirty="0"/>
              </a:p>
              <a:p>
                <a:pPr lvl="1"/>
                <a:r>
                  <a:rPr lang="zh-CN" altLang="en-US" sz="1800" dirty="0"/>
                  <a:t>对于 </a:t>
                </a:r>
                <a:r>
                  <a:rPr lang="en-US" altLang="zh-CN" sz="1800" dirty="0"/>
                  <a:t>2 </a:t>
                </a:r>
                <a:r>
                  <a:rPr lang="zh-CN" altLang="en-US" sz="1800" dirty="0"/>
                  <a:t>需要特殊判断</a:t>
                </a:r>
                <a:endParaRPr lang="en-US" altLang="zh-CN" sz="1800" dirty="0"/>
              </a:p>
            </p:txBody>
          </p:sp>
        </mc:Choice>
        <mc:Fallback xmlns="">
          <p:sp>
            <p:nvSpPr>
              <p:cNvPr id="3" name="内容占位符 2">
                <a:extLst>
                  <a:ext uri="{FF2B5EF4-FFF2-40B4-BE49-F238E27FC236}">
                    <a16:creationId xmlns:a16="http://schemas.microsoft.com/office/drawing/2014/main" id="{DD068D26-8DCF-2624-B50E-4C66742137EF}"/>
                  </a:ext>
                </a:extLst>
              </p:cNvPr>
              <p:cNvSpPr>
                <a:spLocks noGrp="1" noRot="1" noChangeAspect="1" noMove="1" noResize="1" noEditPoints="1" noAdjustHandles="1" noChangeArrowheads="1" noChangeShapeType="1" noTextEdit="1"/>
              </p:cNvSpPr>
              <p:nvPr>
                <p:ph idx="1"/>
              </p:nvPr>
            </p:nvSpPr>
            <p:spPr>
              <a:blipFill>
                <a:blip r:embed="rId3"/>
                <a:stretch>
                  <a:fillRect l="-788" t="-17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302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8DE82-84B7-80D4-45B1-62DC950DA531}"/>
              </a:ext>
            </a:extLst>
          </p:cNvPr>
          <p:cNvSpPr>
            <a:spLocks noGrp="1"/>
          </p:cNvSpPr>
          <p:nvPr>
            <p:ph type="title"/>
          </p:nvPr>
        </p:nvSpPr>
        <p:spPr/>
        <p:txBody>
          <a:bodyPr/>
          <a:lstStyle/>
          <a:p>
            <a:r>
              <a:rPr lang="zh-CN" altLang="en-US" dirty="0"/>
              <a:t>走格子</a:t>
            </a:r>
            <a:r>
              <a:rPr lang="en-US" altLang="zh-CN" dirty="0"/>
              <a:t>(</a:t>
            </a:r>
            <a:r>
              <a:rPr lang="zh-CN" altLang="en-US" dirty="0"/>
              <a:t>递归</a:t>
            </a:r>
            <a:r>
              <a:rPr lang="en-US" altLang="zh-CN" dirty="0"/>
              <a:t>)</a:t>
            </a:r>
            <a:endParaRPr lang="zh-CN" altLang="en-US" dirty="0"/>
          </a:p>
        </p:txBody>
      </p:sp>
      <p:pic>
        <p:nvPicPr>
          <p:cNvPr id="5" name="图片 4">
            <a:extLst>
              <a:ext uri="{FF2B5EF4-FFF2-40B4-BE49-F238E27FC236}">
                <a16:creationId xmlns:a16="http://schemas.microsoft.com/office/drawing/2014/main" id="{30359BF4-59A5-2D27-C9B9-928279FB6A55}"/>
              </a:ext>
            </a:extLst>
          </p:cNvPr>
          <p:cNvPicPr>
            <a:picLocks noChangeAspect="1"/>
          </p:cNvPicPr>
          <p:nvPr/>
        </p:nvPicPr>
        <p:blipFill>
          <a:blip r:embed="rId2"/>
          <a:stretch>
            <a:fillRect/>
          </a:stretch>
        </p:blipFill>
        <p:spPr>
          <a:xfrm>
            <a:off x="580970" y="1902722"/>
            <a:ext cx="11030059" cy="4461007"/>
          </a:xfrm>
          <a:prstGeom prst="rect">
            <a:avLst/>
          </a:prstGeom>
        </p:spPr>
      </p:pic>
    </p:spTree>
    <p:extLst>
      <p:ext uri="{BB962C8B-B14F-4D97-AF65-F5344CB8AC3E}">
        <p14:creationId xmlns:p14="http://schemas.microsoft.com/office/powerpoint/2010/main" val="65169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1CAED-3D61-3168-A7EA-03997A383101}"/>
              </a:ext>
            </a:extLst>
          </p:cNvPr>
          <p:cNvSpPr>
            <a:spLocks noGrp="1"/>
          </p:cNvSpPr>
          <p:nvPr>
            <p:ph type="title"/>
          </p:nvPr>
        </p:nvSpPr>
        <p:spPr/>
        <p:txBody>
          <a:bodyPr/>
          <a:lstStyle/>
          <a:p>
            <a:r>
              <a:rPr lang="zh-CN" altLang="en-US" dirty="0"/>
              <a:t>判断一个数是否为质数</a:t>
            </a:r>
          </a:p>
        </p:txBody>
      </p:sp>
      <p:sp>
        <p:nvSpPr>
          <p:cNvPr id="3" name="内容占位符 2">
            <a:extLst>
              <a:ext uri="{FF2B5EF4-FFF2-40B4-BE49-F238E27FC236}">
                <a16:creationId xmlns:a16="http://schemas.microsoft.com/office/drawing/2014/main" id="{45CB53C5-3B87-CAE0-D068-21A52542445A}"/>
              </a:ext>
            </a:extLst>
          </p:cNvPr>
          <p:cNvSpPr>
            <a:spLocks noGrp="1"/>
          </p:cNvSpPr>
          <p:nvPr>
            <p:ph idx="1"/>
          </p:nvPr>
        </p:nvSpPr>
        <p:spPr/>
        <p:txBody>
          <a:bodyPr>
            <a:normAutofit/>
          </a:bodyPr>
          <a:lstStyle/>
          <a:p>
            <a:r>
              <a:rPr lang="zh-CN" altLang="en-US" sz="2000" dirty="0"/>
              <a:t>需要多次调用该功能，</a:t>
            </a:r>
            <a:r>
              <a:rPr lang="zh-CN" altLang="en-US" sz="2000" dirty="0">
                <a:solidFill>
                  <a:srgbClr val="FF0000"/>
                </a:solidFill>
              </a:rPr>
              <a:t>封装成函数</a:t>
            </a:r>
            <a:endParaRPr lang="en-US" altLang="zh-CN" sz="2000" dirty="0">
              <a:solidFill>
                <a:srgbClr val="FF0000"/>
              </a:solidFill>
            </a:endParaRPr>
          </a:p>
          <a:p>
            <a:endParaRPr lang="en-US" altLang="zh-CN" sz="2000" dirty="0"/>
          </a:p>
          <a:p>
            <a:r>
              <a:rPr lang="zh-CN" altLang="en-US" sz="2000" dirty="0"/>
              <a:t>特殊判断</a:t>
            </a:r>
            <a:r>
              <a:rPr lang="en-US" altLang="zh-CN" sz="2000" dirty="0"/>
              <a:t>2</a:t>
            </a:r>
          </a:p>
          <a:p>
            <a:r>
              <a:rPr lang="zh-CN" altLang="en-US" sz="2000" dirty="0"/>
              <a:t>偶数或者小于</a:t>
            </a:r>
            <a:r>
              <a:rPr lang="en-US" altLang="zh-CN" sz="2000" dirty="0"/>
              <a:t>1</a:t>
            </a:r>
            <a:r>
              <a:rPr lang="zh-CN" altLang="en-US" sz="2000" dirty="0"/>
              <a:t>的数一定不是质数</a:t>
            </a:r>
            <a:endParaRPr lang="en-US" altLang="zh-CN" sz="2000" dirty="0"/>
          </a:p>
        </p:txBody>
      </p:sp>
      <p:pic>
        <p:nvPicPr>
          <p:cNvPr id="5" name="图片 4">
            <a:extLst>
              <a:ext uri="{FF2B5EF4-FFF2-40B4-BE49-F238E27FC236}">
                <a16:creationId xmlns:a16="http://schemas.microsoft.com/office/drawing/2014/main" id="{03A66AB6-8D40-D417-F604-B9579DB4C1C1}"/>
              </a:ext>
            </a:extLst>
          </p:cNvPr>
          <p:cNvPicPr>
            <a:picLocks noChangeAspect="1"/>
          </p:cNvPicPr>
          <p:nvPr/>
        </p:nvPicPr>
        <p:blipFill>
          <a:blip r:embed="rId3"/>
          <a:stretch>
            <a:fillRect/>
          </a:stretch>
        </p:blipFill>
        <p:spPr>
          <a:xfrm>
            <a:off x="6096000" y="1915846"/>
            <a:ext cx="5206779" cy="4408806"/>
          </a:xfrm>
          <a:prstGeom prst="rect">
            <a:avLst/>
          </a:prstGeom>
        </p:spPr>
      </p:pic>
    </p:spTree>
    <p:extLst>
      <p:ext uri="{BB962C8B-B14F-4D97-AF65-F5344CB8AC3E}">
        <p14:creationId xmlns:p14="http://schemas.microsoft.com/office/powerpoint/2010/main" val="330842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3474-A4F6-2BFF-E8B2-BF20413EBA7C}"/>
              </a:ext>
            </a:extLst>
          </p:cNvPr>
          <p:cNvSpPr>
            <a:spLocks noGrp="1"/>
          </p:cNvSpPr>
          <p:nvPr>
            <p:ph type="title"/>
          </p:nvPr>
        </p:nvSpPr>
        <p:spPr/>
        <p:txBody>
          <a:bodyPr/>
          <a:lstStyle/>
          <a:p>
            <a:r>
              <a:rPr lang="zh-CN" altLang="en-US" dirty="0"/>
              <a:t>按顺序输出</a:t>
            </a:r>
          </a:p>
        </p:txBody>
      </p:sp>
      <p:pic>
        <p:nvPicPr>
          <p:cNvPr id="5" name="图片 4">
            <a:extLst>
              <a:ext uri="{FF2B5EF4-FFF2-40B4-BE49-F238E27FC236}">
                <a16:creationId xmlns:a16="http://schemas.microsoft.com/office/drawing/2014/main" id="{CCAD1696-CB48-129E-D26B-C65A2E28773C}"/>
              </a:ext>
            </a:extLst>
          </p:cNvPr>
          <p:cNvPicPr>
            <a:picLocks noChangeAspect="1"/>
          </p:cNvPicPr>
          <p:nvPr/>
        </p:nvPicPr>
        <p:blipFill>
          <a:blip r:embed="rId2"/>
          <a:stretch>
            <a:fillRect/>
          </a:stretch>
        </p:blipFill>
        <p:spPr>
          <a:xfrm>
            <a:off x="381000" y="1828800"/>
            <a:ext cx="11430000" cy="3200400"/>
          </a:xfrm>
          <a:prstGeom prst="rect">
            <a:avLst/>
          </a:prstGeom>
        </p:spPr>
      </p:pic>
      <p:sp>
        <p:nvSpPr>
          <p:cNvPr id="6" name="文本框 5">
            <a:extLst>
              <a:ext uri="{FF2B5EF4-FFF2-40B4-BE49-F238E27FC236}">
                <a16:creationId xmlns:a16="http://schemas.microsoft.com/office/drawing/2014/main" id="{6B41216F-AAD2-1643-F834-B9E786690749}"/>
              </a:ext>
            </a:extLst>
          </p:cNvPr>
          <p:cNvSpPr txBox="1"/>
          <p:nvPr/>
        </p:nvSpPr>
        <p:spPr>
          <a:xfrm>
            <a:off x="656653" y="5384409"/>
            <a:ext cx="6605715" cy="830997"/>
          </a:xfrm>
          <a:prstGeom prst="rect">
            <a:avLst/>
          </a:prstGeom>
          <a:noFill/>
        </p:spPr>
        <p:txBody>
          <a:bodyPr wrap="square" rtlCol="0">
            <a:spAutoFit/>
          </a:bodyPr>
          <a:lstStyle/>
          <a:p>
            <a:r>
              <a:rPr lang="zh-CN" altLang="en-US" sz="2400" dirty="0"/>
              <a:t>输出时左边的数 </a:t>
            </a:r>
            <a:r>
              <a:rPr lang="en-US" altLang="zh-CN" sz="2400" dirty="0"/>
              <a:t>&gt; </a:t>
            </a:r>
            <a:r>
              <a:rPr lang="zh-CN" altLang="en-US" sz="2400" dirty="0"/>
              <a:t>右边的数</a:t>
            </a:r>
            <a:endParaRPr lang="en-US" altLang="zh-CN" sz="2400" dirty="0"/>
          </a:p>
          <a:p>
            <a:r>
              <a:rPr lang="zh-CN" altLang="en-US" sz="2400" dirty="0"/>
              <a:t>所以遍历范围从</a:t>
            </a:r>
            <a:r>
              <a:rPr lang="en-US" altLang="zh-CN" sz="2400" dirty="0"/>
              <a:t> 2 ~ num/2</a:t>
            </a:r>
          </a:p>
        </p:txBody>
      </p:sp>
      <p:sp>
        <p:nvSpPr>
          <p:cNvPr id="7" name="文本框 6">
            <a:extLst>
              <a:ext uri="{FF2B5EF4-FFF2-40B4-BE49-F238E27FC236}">
                <a16:creationId xmlns:a16="http://schemas.microsoft.com/office/drawing/2014/main" id="{97EA83FC-D955-CB3F-1D32-1F626AAA78FA}"/>
              </a:ext>
            </a:extLst>
          </p:cNvPr>
          <p:cNvSpPr txBox="1"/>
          <p:nvPr/>
        </p:nvSpPr>
        <p:spPr>
          <a:xfrm>
            <a:off x="4218660" y="3198167"/>
            <a:ext cx="6605715" cy="461665"/>
          </a:xfrm>
          <a:prstGeom prst="rect">
            <a:avLst/>
          </a:prstGeom>
          <a:noFill/>
        </p:spPr>
        <p:txBody>
          <a:bodyPr wrap="square" rtlCol="0">
            <a:spAutoFit/>
          </a:bodyPr>
          <a:lstStyle/>
          <a:p>
            <a:r>
              <a:rPr lang="zh-CN" altLang="en-US" sz="2400" dirty="0">
                <a:solidFill>
                  <a:srgbClr val="FF0000"/>
                </a:solidFill>
              </a:rPr>
              <a:t>如果 </a:t>
            </a:r>
            <a:r>
              <a:rPr lang="en-US" altLang="zh-CN" sz="2400" dirty="0" err="1">
                <a:solidFill>
                  <a:srgbClr val="FF0000"/>
                </a:solidFill>
              </a:rPr>
              <a:t>i</a:t>
            </a:r>
            <a:r>
              <a:rPr lang="en-US" altLang="zh-CN" sz="2400" dirty="0">
                <a:solidFill>
                  <a:srgbClr val="FF0000"/>
                </a:solidFill>
              </a:rPr>
              <a:t> </a:t>
            </a:r>
            <a:r>
              <a:rPr lang="zh-CN" altLang="en-US" sz="2400" dirty="0">
                <a:solidFill>
                  <a:srgbClr val="FF0000"/>
                </a:solidFill>
              </a:rPr>
              <a:t>是质数并且 </a:t>
            </a:r>
            <a:r>
              <a:rPr lang="en-US" altLang="zh-CN" sz="2400" dirty="0">
                <a:solidFill>
                  <a:srgbClr val="FF0000"/>
                </a:solidFill>
              </a:rPr>
              <a:t>num – </a:t>
            </a:r>
            <a:r>
              <a:rPr lang="en-US" altLang="zh-CN" sz="2400" dirty="0" err="1">
                <a:solidFill>
                  <a:srgbClr val="FF0000"/>
                </a:solidFill>
              </a:rPr>
              <a:t>i</a:t>
            </a:r>
            <a:r>
              <a:rPr lang="en-US" altLang="zh-CN" sz="2400" dirty="0">
                <a:solidFill>
                  <a:srgbClr val="FF0000"/>
                </a:solidFill>
              </a:rPr>
              <a:t> </a:t>
            </a:r>
            <a:r>
              <a:rPr lang="zh-CN" altLang="en-US" sz="2400" dirty="0">
                <a:solidFill>
                  <a:srgbClr val="FF0000"/>
                </a:solidFill>
              </a:rPr>
              <a:t>也是质数</a:t>
            </a:r>
            <a:endParaRPr lang="en-US" altLang="zh-CN" sz="2400" dirty="0">
              <a:solidFill>
                <a:srgbClr val="FF0000"/>
              </a:solidFill>
            </a:endParaRPr>
          </a:p>
        </p:txBody>
      </p:sp>
    </p:spTree>
    <p:extLst>
      <p:ext uri="{BB962C8B-B14F-4D97-AF65-F5344CB8AC3E}">
        <p14:creationId xmlns:p14="http://schemas.microsoft.com/office/powerpoint/2010/main" val="3263735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1C2DF-678F-D8AD-6339-5F46767008C7}"/>
              </a:ext>
            </a:extLst>
          </p:cNvPr>
          <p:cNvSpPr>
            <a:spLocks noGrp="1"/>
          </p:cNvSpPr>
          <p:nvPr>
            <p:ph type="title"/>
          </p:nvPr>
        </p:nvSpPr>
        <p:spPr/>
        <p:txBody>
          <a:bodyPr/>
          <a:lstStyle/>
          <a:p>
            <a:r>
              <a:rPr lang="zh-CN" altLang="en-US" dirty="0"/>
              <a:t>猴子分桃子（递归）</a:t>
            </a:r>
          </a:p>
        </p:txBody>
      </p:sp>
      <p:pic>
        <p:nvPicPr>
          <p:cNvPr id="6" name="图片 5">
            <a:extLst>
              <a:ext uri="{FF2B5EF4-FFF2-40B4-BE49-F238E27FC236}">
                <a16:creationId xmlns:a16="http://schemas.microsoft.com/office/drawing/2014/main" id="{B1022F79-9CBA-A347-94B7-003FB7528BC3}"/>
              </a:ext>
            </a:extLst>
          </p:cNvPr>
          <p:cNvPicPr>
            <a:picLocks noChangeAspect="1"/>
          </p:cNvPicPr>
          <p:nvPr/>
        </p:nvPicPr>
        <p:blipFill>
          <a:blip r:embed="rId2"/>
          <a:stretch>
            <a:fillRect/>
          </a:stretch>
        </p:blipFill>
        <p:spPr>
          <a:xfrm>
            <a:off x="965200" y="1982404"/>
            <a:ext cx="10058400" cy="3476544"/>
          </a:xfrm>
          <a:prstGeom prst="rect">
            <a:avLst/>
          </a:prstGeom>
        </p:spPr>
      </p:pic>
    </p:spTree>
    <p:extLst>
      <p:ext uri="{BB962C8B-B14F-4D97-AF65-F5344CB8AC3E}">
        <p14:creationId xmlns:p14="http://schemas.microsoft.com/office/powerpoint/2010/main" val="278519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0964F-DC99-5236-47E8-A53E872653B1}"/>
              </a:ext>
            </a:extLst>
          </p:cNvPr>
          <p:cNvSpPr>
            <a:spLocks noGrp="1"/>
          </p:cNvSpPr>
          <p:nvPr>
            <p:ph type="title"/>
          </p:nvPr>
        </p:nvSpPr>
        <p:spPr/>
        <p:txBody>
          <a:bodyPr/>
          <a:lstStyle/>
          <a:p>
            <a:r>
              <a:rPr lang="en-US" altLang="zh-CN" dirty="0"/>
              <a:t>For </a:t>
            </a:r>
            <a:r>
              <a:rPr lang="zh-CN" altLang="en-US" dirty="0"/>
              <a:t>循环 </a:t>
            </a:r>
            <a:r>
              <a:rPr lang="en-US" altLang="zh-CN" dirty="0"/>
              <a:t>to </a:t>
            </a:r>
            <a:r>
              <a:rPr lang="zh-CN" altLang="en-US" dirty="0"/>
              <a:t>递归函数</a:t>
            </a:r>
          </a:p>
        </p:txBody>
      </p:sp>
      <p:pic>
        <p:nvPicPr>
          <p:cNvPr id="8" name="图片 7">
            <a:extLst>
              <a:ext uri="{FF2B5EF4-FFF2-40B4-BE49-F238E27FC236}">
                <a16:creationId xmlns:a16="http://schemas.microsoft.com/office/drawing/2014/main" id="{944907CB-4F28-A091-2A6F-C424A16AB2CD}"/>
              </a:ext>
            </a:extLst>
          </p:cNvPr>
          <p:cNvPicPr>
            <a:picLocks noChangeAspect="1"/>
          </p:cNvPicPr>
          <p:nvPr/>
        </p:nvPicPr>
        <p:blipFill>
          <a:blip r:embed="rId3"/>
          <a:stretch>
            <a:fillRect/>
          </a:stretch>
        </p:blipFill>
        <p:spPr>
          <a:xfrm>
            <a:off x="844163" y="1932623"/>
            <a:ext cx="5334000" cy="4191882"/>
          </a:xfrm>
          <a:prstGeom prst="rect">
            <a:avLst/>
          </a:prstGeom>
          <a:ln>
            <a:noFill/>
          </a:ln>
          <a:effectLst>
            <a:outerShdw blurRad="292100" dist="139700" dir="2700000" algn="tl" rotWithShape="0">
              <a:srgbClr val="333333">
                <a:alpha val="65000"/>
              </a:srgbClr>
            </a:outerShdw>
          </a:effectLst>
        </p:spPr>
      </p:pic>
      <p:pic>
        <p:nvPicPr>
          <p:cNvPr id="10" name="图片 9">
            <a:extLst>
              <a:ext uri="{FF2B5EF4-FFF2-40B4-BE49-F238E27FC236}">
                <a16:creationId xmlns:a16="http://schemas.microsoft.com/office/drawing/2014/main" id="{973021F9-A452-075E-8F88-B4D184ADE361}"/>
              </a:ext>
            </a:extLst>
          </p:cNvPr>
          <p:cNvPicPr>
            <a:picLocks noChangeAspect="1"/>
          </p:cNvPicPr>
          <p:nvPr/>
        </p:nvPicPr>
        <p:blipFill>
          <a:blip r:embed="rId4"/>
          <a:stretch>
            <a:fillRect/>
          </a:stretch>
        </p:blipFill>
        <p:spPr>
          <a:xfrm>
            <a:off x="8443601" y="1932623"/>
            <a:ext cx="3188207" cy="4312775"/>
          </a:xfrm>
          <a:prstGeom prst="rect">
            <a:avLst/>
          </a:prstGeom>
          <a:ln>
            <a:noFill/>
          </a:ln>
          <a:effectLst>
            <a:outerShdw blurRad="292100" dist="139700" dir="2700000" algn="tl" rotWithShape="0">
              <a:srgbClr val="333333">
                <a:alpha val="65000"/>
              </a:srgbClr>
            </a:outerShdw>
          </a:effectLst>
        </p:spPr>
      </p:pic>
      <p:sp>
        <p:nvSpPr>
          <p:cNvPr id="11" name="椭圆 10">
            <a:extLst>
              <a:ext uri="{FF2B5EF4-FFF2-40B4-BE49-F238E27FC236}">
                <a16:creationId xmlns:a16="http://schemas.microsoft.com/office/drawing/2014/main" id="{2DB06E38-DABB-B3CA-C10E-A8A02CC04392}"/>
              </a:ext>
            </a:extLst>
          </p:cNvPr>
          <p:cNvSpPr/>
          <p:nvPr/>
        </p:nvSpPr>
        <p:spPr>
          <a:xfrm>
            <a:off x="2814762" y="2014194"/>
            <a:ext cx="500932" cy="33541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D6986C9-2663-EC48-FEFD-5DBCF64D1C54}"/>
              </a:ext>
            </a:extLst>
          </p:cNvPr>
          <p:cNvSpPr/>
          <p:nvPr/>
        </p:nvSpPr>
        <p:spPr>
          <a:xfrm>
            <a:off x="9463378" y="2802698"/>
            <a:ext cx="500932" cy="33541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33B395D-5AEE-9BF5-6FD3-7CD5AF8A727B}"/>
              </a:ext>
            </a:extLst>
          </p:cNvPr>
          <p:cNvSpPr/>
          <p:nvPr/>
        </p:nvSpPr>
        <p:spPr>
          <a:xfrm>
            <a:off x="3825903" y="2014194"/>
            <a:ext cx="932953" cy="33541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3CF979-6442-26ED-FD44-34E29C42CED6}"/>
              </a:ext>
            </a:extLst>
          </p:cNvPr>
          <p:cNvSpPr/>
          <p:nvPr/>
        </p:nvSpPr>
        <p:spPr>
          <a:xfrm>
            <a:off x="5233283" y="2014194"/>
            <a:ext cx="758025" cy="335416"/>
          </a:xfrm>
          <a:prstGeom prst="ellipse">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66ED623B-2E24-D1C1-A7CA-19874DA4C86E}"/>
              </a:ext>
            </a:extLst>
          </p:cNvPr>
          <p:cNvSpPr/>
          <p:nvPr/>
        </p:nvSpPr>
        <p:spPr>
          <a:xfrm>
            <a:off x="9890098" y="5279531"/>
            <a:ext cx="553942" cy="335416"/>
          </a:xfrm>
          <a:prstGeom prst="ellipse">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FC225E8-AC75-B719-2F43-3396F715701E}"/>
              </a:ext>
            </a:extLst>
          </p:cNvPr>
          <p:cNvSpPr/>
          <p:nvPr/>
        </p:nvSpPr>
        <p:spPr>
          <a:xfrm>
            <a:off x="9259294" y="1948527"/>
            <a:ext cx="454550" cy="257961"/>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27D5176F-E6D5-E645-0ECB-3D02E3274BE4}"/>
              </a:ext>
            </a:extLst>
          </p:cNvPr>
          <p:cNvSpPr txBox="1"/>
          <p:nvPr/>
        </p:nvSpPr>
        <p:spPr>
          <a:xfrm>
            <a:off x="3479366" y="3832658"/>
            <a:ext cx="6605715" cy="830997"/>
          </a:xfrm>
          <a:prstGeom prst="rect">
            <a:avLst/>
          </a:prstGeom>
          <a:noFill/>
        </p:spPr>
        <p:txBody>
          <a:bodyPr wrap="square" rtlCol="0">
            <a:spAutoFit/>
          </a:bodyPr>
          <a:lstStyle/>
          <a:p>
            <a:r>
              <a:rPr lang="zh-CN" altLang="en-US" sz="2400" dirty="0"/>
              <a:t>不合法，重置天数</a:t>
            </a:r>
            <a:endParaRPr lang="en-US" altLang="zh-CN" sz="2400" dirty="0"/>
          </a:p>
          <a:p>
            <a:r>
              <a:rPr lang="en-US" altLang="zh-CN" sz="2400" dirty="0"/>
              <a:t>remain + 4 </a:t>
            </a:r>
            <a:r>
              <a:rPr lang="zh-CN" altLang="en-US" sz="2400" dirty="0"/>
              <a:t>进行下次枚举</a:t>
            </a:r>
            <a:endParaRPr lang="en-US" altLang="zh-CN" sz="2400" dirty="0"/>
          </a:p>
        </p:txBody>
      </p:sp>
    </p:spTree>
    <p:extLst>
      <p:ext uri="{BB962C8B-B14F-4D97-AF65-F5344CB8AC3E}">
        <p14:creationId xmlns:p14="http://schemas.microsoft.com/office/powerpoint/2010/main" val="89756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D324FAC-E70E-958E-C9AD-1FE64CFAD9FB}"/>
              </a:ext>
            </a:extLst>
          </p:cNvPr>
          <p:cNvSpPr/>
          <p:nvPr/>
        </p:nvSpPr>
        <p:spPr>
          <a:xfrm>
            <a:off x="1093573" y="108739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F097D55-731C-F378-C6EE-D56F31D1CA5E}"/>
              </a:ext>
            </a:extLst>
          </p:cNvPr>
          <p:cNvSpPr/>
          <p:nvPr/>
        </p:nvSpPr>
        <p:spPr>
          <a:xfrm>
            <a:off x="2055341" y="108739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CA8476C-AAE9-3E18-C60A-CAF392E99F2C}"/>
              </a:ext>
            </a:extLst>
          </p:cNvPr>
          <p:cNvSpPr/>
          <p:nvPr/>
        </p:nvSpPr>
        <p:spPr>
          <a:xfrm>
            <a:off x="3017109" y="108739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29EB636-4CF9-C450-24DB-51D938F29264}"/>
              </a:ext>
            </a:extLst>
          </p:cNvPr>
          <p:cNvSpPr/>
          <p:nvPr/>
        </p:nvSpPr>
        <p:spPr>
          <a:xfrm>
            <a:off x="1093573" y="204916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65D92CB-52BE-47CF-EC87-B4DF83153292}"/>
              </a:ext>
            </a:extLst>
          </p:cNvPr>
          <p:cNvSpPr/>
          <p:nvPr/>
        </p:nvSpPr>
        <p:spPr>
          <a:xfrm>
            <a:off x="2055341" y="204916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99151CD-1013-86AA-029A-DF52B984F44B}"/>
              </a:ext>
            </a:extLst>
          </p:cNvPr>
          <p:cNvSpPr/>
          <p:nvPr/>
        </p:nvSpPr>
        <p:spPr>
          <a:xfrm>
            <a:off x="3017109" y="204916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D7B65C-F40F-C3F3-23A6-3DB4472C0A70}"/>
              </a:ext>
            </a:extLst>
          </p:cNvPr>
          <p:cNvSpPr/>
          <p:nvPr/>
        </p:nvSpPr>
        <p:spPr>
          <a:xfrm>
            <a:off x="1093573" y="301093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C9A3EC4-BB19-EC41-A43E-2062FFF126D0}"/>
              </a:ext>
            </a:extLst>
          </p:cNvPr>
          <p:cNvSpPr/>
          <p:nvPr/>
        </p:nvSpPr>
        <p:spPr>
          <a:xfrm>
            <a:off x="2055341" y="301093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C1AD290-EAFF-C687-14DD-641BF62B1BFC}"/>
              </a:ext>
            </a:extLst>
          </p:cNvPr>
          <p:cNvSpPr/>
          <p:nvPr/>
        </p:nvSpPr>
        <p:spPr>
          <a:xfrm>
            <a:off x="3017109" y="301093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2B4E9F2-F1D9-BB29-809A-B3117188A311}"/>
              </a:ext>
            </a:extLst>
          </p:cNvPr>
          <p:cNvSpPr/>
          <p:nvPr/>
        </p:nvSpPr>
        <p:spPr>
          <a:xfrm>
            <a:off x="3978877" y="108739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C92C3A8-5EE4-72DB-00FE-7316A74AEE05}"/>
              </a:ext>
            </a:extLst>
          </p:cNvPr>
          <p:cNvSpPr/>
          <p:nvPr/>
        </p:nvSpPr>
        <p:spPr>
          <a:xfrm>
            <a:off x="4940645" y="1087395"/>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4CB5883-AC35-1BBC-6A01-037917927846}"/>
              </a:ext>
            </a:extLst>
          </p:cNvPr>
          <p:cNvSpPr/>
          <p:nvPr/>
        </p:nvSpPr>
        <p:spPr>
          <a:xfrm>
            <a:off x="5902413" y="108739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3680FEC-72B9-AA30-74F8-93460336B60E}"/>
              </a:ext>
            </a:extLst>
          </p:cNvPr>
          <p:cNvSpPr/>
          <p:nvPr/>
        </p:nvSpPr>
        <p:spPr>
          <a:xfrm>
            <a:off x="3978877" y="2049163"/>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E0D7682-80E7-1CC2-5103-71924A16004C}"/>
              </a:ext>
            </a:extLst>
          </p:cNvPr>
          <p:cNvSpPr/>
          <p:nvPr/>
        </p:nvSpPr>
        <p:spPr>
          <a:xfrm>
            <a:off x="4940645" y="2049163"/>
            <a:ext cx="895864" cy="89586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61396E2-4305-BD2F-DDD9-95342FA4B34F}"/>
              </a:ext>
            </a:extLst>
          </p:cNvPr>
          <p:cNvSpPr/>
          <p:nvPr/>
        </p:nvSpPr>
        <p:spPr>
          <a:xfrm>
            <a:off x="5902413" y="204916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90B30B9-C14C-00B4-E785-2FA17B5C2DB5}"/>
              </a:ext>
            </a:extLst>
          </p:cNvPr>
          <p:cNvSpPr/>
          <p:nvPr/>
        </p:nvSpPr>
        <p:spPr>
          <a:xfrm>
            <a:off x="3978877" y="301093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3B02122-2EB4-E796-E535-AAE3A2D22B10}"/>
              </a:ext>
            </a:extLst>
          </p:cNvPr>
          <p:cNvSpPr/>
          <p:nvPr/>
        </p:nvSpPr>
        <p:spPr>
          <a:xfrm>
            <a:off x="4940645" y="301093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1A2125F-6120-63A5-EED4-1B2955F568B7}"/>
              </a:ext>
            </a:extLst>
          </p:cNvPr>
          <p:cNvSpPr/>
          <p:nvPr/>
        </p:nvSpPr>
        <p:spPr>
          <a:xfrm>
            <a:off x="5902413" y="301093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749CC770-B3AB-ADA9-8C7C-11A6D7504BED}"/>
              </a:ext>
            </a:extLst>
          </p:cNvPr>
          <p:cNvSpPr txBox="1"/>
          <p:nvPr/>
        </p:nvSpPr>
        <p:spPr>
          <a:xfrm>
            <a:off x="1031789" y="4385610"/>
            <a:ext cx="7543800" cy="1384995"/>
          </a:xfrm>
          <a:prstGeom prst="rect">
            <a:avLst/>
          </a:prstGeom>
          <a:noFill/>
        </p:spPr>
        <p:txBody>
          <a:bodyPr wrap="square" rtlCol="0">
            <a:spAutoFit/>
          </a:bodyPr>
          <a:lstStyle/>
          <a:p>
            <a:r>
              <a:rPr lang="zh-CN" altLang="en-US" sz="2800" dirty="0"/>
              <a:t>对于红色的格子</a:t>
            </a:r>
            <a:endParaRPr lang="en-US" altLang="zh-CN" sz="2800" dirty="0"/>
          </a:p>
          <a:p>
            <a:endParaRPr lang="en-US" altLang="zh-CN" sz="2800" dirty="0"/>
          </a:p>
          <a:p>
            <a:r>
              <a:rPr lang="zh-CN" altLang="en-US" sz="2800" dirty="0"/>
              <a:t>只能通过两个黄色的格子之一到达</a:t>
            </a:r>
          </a:p>
        </p:txBody>
      </p:sp>
      <p:sp>
        <p:nvSpPr>
          <p:cNvPr id="23" name="箭头: 下 22">
            <a:extLst>
              <a:ext uri="{FF2B5EF4-FFF2-40B4-BE49-F238E27FC236}">
                <a16:creationId xmlns:a16="http://schemas.microsoft.com/office/drawing/2014/main" id="{B04A7E89-5E38-A346-46A9-54BA090B6B33}"/>
              </a:ext>
            </a:extLst>
          </p:cNvPr>
          <p:cNvSpPr/>
          <p:nvPr/>
        </p:nvSpPr>
        <p:spPr>
          <a:xfrm>
            <a:off x="5274792" y="1806145"/>
            <a:ext cx="227569" cy="438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010B3021-3919-0B6E-D0FA-2F651E5F1C63}"/>
              </a:ext>
            </a:extLst>
          </p:cNvPr>
          <p:cNvSpPr/>
          <p:nvPr/>
        </p:nvSpPr>
        <p:spPr>
          <a:xfrm rot="16200000">
            <a:off x="4766106" y="2312783"/>
            <a:ext cx="227569" cy="438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24570A1-40EE-4448-DD83-B081DBF46496}"/>
              </a:ext>
            </a:extLst>
          </p:cNvPr>
          <p:cNvSpPr txBox="1"/>
          <p:nvPr/>
        </p:nvSpPr>
        <p:spPr>
          <a:xfrm>
            <a:off x="7259596" y="1725832"/>
            <a:ext cx="4831490" cy="1384995"/>
          </a:xfrm>
          <a:prstGeom prst="rect">
            <a:avLst/>
          </a:prstGeom>
          <a:noFill/>
        </p:spPr>
        <p:txBody>
          <a:bodyPr wrap="square" rtlCol="0">
            <a:spAutoFit/>
          </a:bodyPr>
          <a:lstStyle/>
          <a:p>
            <a:r>
              <a:rPr lang="zh-CN" altLang="en-US" sz="2800" dirty="0"/>
              <a:t>到达红色格子的方法数 </a:t>
            </a:r>
            <a:endParaRPr lang="en-US" altLang="zh-CN" sz="2800" dirty="0"/>
          </a:p>
          <a:p>
            <a:r>
              <a:rPr lang="en-US" altLang="zh-CN" sz="2800" dirty="0"/>
              <a:t>= </a:t>
            </a:r>
          </a:p>
          <a:p>
            <a:r>
              <a:rPr lang="zh-CN" altLang="en-US" sz="2800" dirty="0"/>
              <a:t>到达黄色格子的方法数</a:t>
            </a:r>
            <a:r>
              <a:rPr lang="zh-CN" altLang="en-US" sz="2800" b="1" dirty="0"/>
              <a:t>之和</a:t>
            </a:r>
          </a:p>
        </p:txBody>
      </p:sp>
    </p:spTree>
    <p:extLst>
      <p:ext uri="{BB962C8B-B14F-4D97-AF65-F5344CB8AC3E}">
        <p14:creationId xmlns:p14="http://schemas.microsoft.com/office/powerpoint/2010/main" val="306977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4677A-BC8B-E1BE-FC6F-1E83F4813224}"/>
              </a:ext>
            </a:extLst>
          </p:cNvPr>
          <p:cNvSpPr>
            <a:spLocks noGrp="1"/>
          </p:cNvSpPr>
          <p:nvPr>
            <p:ph type="title"/>
          </p:nvPr>
        </p:nvSpPr>
        <p:spPr/>
        <p:txBody>
          <a:bodyPr/>
          <a:lstStyle/>
          <a:p>
            <a:r>
              <a:rPr lang="zh-CN" altLang="en-US" dirty="0"/>
              <a:t>递归三部曲</a:t>
            </a:r>
            <a:r>
              <a:rPr lang="en-US" altLang="zh-CN" dirty="0"/>
              <a:t>1——</a:t>
            </a:r>
            <a:r>
              <a:rPr lang="zh-CN" altLang="en-US" dirty="0"/>
              <a:t>设计递归函数</a:t>
            </a:r>
          </a:p>
        </p:txBody>
      </p:sp>
      <p:sp>
        <p:nvSpPr>
          <p:cNvPr id="26" name="文本框 25">
            <a:extLst>
              <a:ext uri="{FF2B5EF4-FFF2-40B4-BE49-F238E27FC236}">
                <a16:creationId xmlns:a16="http://schemas.microsoft.com/office/drawing/2014/main" id="{6D8EB877-03C1-34BA-163E-C9627A106342}"/>
              </a:ext>
            </a:extLst>
          </p:cNvPr>
          <p:cNvSpPr txBox="1"/>
          <p:nvPr/>
        </p:nvSpPr>
        <p:spPr>
          <a:xfrm>
            <a:off x="1066800" y="1995702"/>
            <a:ext cx="7543800" cy="523220"/>
          </a:xfrm>
          <a:prstGeom prst="rect">
            <a:avLst/>
          </a:prstGeom>
          <a:noFill/>
        </p:spPr>
        <p:txBody>
          <a:bodyPr wrap="square" rtlCol="0">
            <a:spAutoFit/>
          </a:bodyPr>
          <a:lstStyle/>
          <a:p>
            <a:r>
              <a:rPr lang="zh-CN" altLang="en-US" sz="2800" dirty="0"/>
              <a:t>要解决的问题：求到达红色格子的方法数</a:t>
            </a:r>
          </a:p>
        </p:txBody>
      </p:sp>
      <p:pic>
        <p:nvPicPr>
          <p:cNvPr id="5" name="图片 4">
            <a:extLst>
              <a:ext uri="{FF2B5EF4-FFF2-40B4-BE49-F238E27FC236}">
                <a16:creationId xmlns:a16="http://schemas.microsoft.com/office/drawing/2014/main" id="{11FEA161-9840-AEA0-D9A9-9957D72555F4}"/>
              </a:ext>
            </a:extLst>
          </p:cNvPr>
          <p:cNvPicPr>
            <a:picLocks noChangeAspect="1"/>
          </p:cNvPicPr>
          <p:nvPr/>
        </p:nvPicPr>
        <p:blipFill>
          <a:blip r:embed="rId2"/>
          <a:stretch>
            <a:fillRect/>
          </a:stretch>
        </p:blipFill>
        <p:spPr>
          <a:xfrm>
            <a:off x="8111953" y="1899335"/>
            <a:ext cx="3168557" cy="1659409"/>
          </a:xfrm>
          <a:prstGeom prst="rect">
            <a:avLst/>
          </a:prstGeom>
        </p:spPr>
      </p:pic>
      <p:sp>
        <p:nvSpPr>
          <p:cNvPr id="6" name="文本框 5">
            <a:extLst>
              <a:ext uri="{FF2B5EF4-FFF2-40B4-BE49-F238E27FC236}">
                <a16:creationId xmlns:a16="http://schemas.microsoft.com/office/drawing/2014/main" id="{977C7FA0-C42C-EE0A-2068-43F15F130817}"/>
              </a:ext>
            </a:extLst>
          </p:cNvPr>
          <p:cNvSpPr txBox="1"/>
          <p:nvPr/>
        </p:nvSpPr>
        <p:spPr>
          <a:xfrm>
            <a:off x="1066800" y="2598589"/>
            <a:ext cx="7543800" cy="523220"/>
          </a:xfrm>
          <a:prstGeom prst="rect">
            <a:avLst/>
          </a:prstGeom>
          <a:noFill/>
        </p:spPr>
        <p:txBody>
          <a:bodyPr wrap="square" rtlCol="0">
            <a:spAutoFit/>
          </a:bodyPr>
          <a:lstStyle/>
          <a:p>
            <a:r>
              <a:rPr lang="zh-CN" altLang="en-US" sz="2800" dirty="0"/>
              <a:t>子问题：求到达两个黄色格子的方法数</a:t>
            </a:r>
          </a:p>
        </p:txBody>
      </p:sp>
      <p:pic>
        <p:nvPicPr>
          <p:cNvPr id="8" name="图片 7">
            <a:extLst>
              <a:ext uri="{FF2B5EF4-FFF2-40B4-BE49-F238E27FC236}">
                <a16:creationId xmlns:a16="http://schemas.microsoft.com/office/drawing/2014/main" id="{D366A960-292C-F283-63F4-9E379F3B33C1}"/>
              </a:ext>
            </a:extLst>
          </p:cNvPr>
          <p:cNvPicPr>
            <a:picLocks noChangeAspect="1"/>
          </p:cNvPicPr>
          <p:nvPr/>
        </p:nvPicPr>
        <p:blipFill>
          <a:blip r:embed="rId3"/>
          <a:stretch>
            <a:fillRect/>
          </a:stretch>
        </p:blipFill>
        <p:spPr>
          <a:xfrm>
            <a:off x="1164367" y="3429000"/>
            <a:ext cx="5353050" cy="552450"/>
          </a:xfrm>
          <a:prstGeom prst="rect">
            <a:avLst/>
          </a:prstGeom>
        </p:spPr>
      </p:pic>
      <p:sp>
        <p:nvSpPr>
          <p:cNvPr id="9" name="文本框 8">
            <a:extLst>
              <a:ext uri="{FF2B5EF4-FFF2-40B4-BE49-F238E27FC236}">
                <a16:creationId xmlns:a16="http://schemas.microsoft.com/office/drawing/2014/main" id="{7BACF97B-0119-CC53-6C66-923C1A204109}"/>
              </a:ext>
            </a:extLst>
          </p:cNvPr>
          <p:cNvSpPr txBox="1"/>
          <p:nvPr/>
        </p:nvSpPr>
        <p:spPr>
          <a:xfrm>
            <a:off x="1023551" y="3981450"/>
            <a:ext cx="7543800" cy="461665"/>
          </a:xfrm>
          <a:prstGeom prst="rect">
            <a:avLst/>
          </a:prstGeom>
          <a:noFill/>
        </p:spPr>
        <p:txBody>
          <a:bodyPr wrap="square" rtlCol="0">
            <a:spAutoFit/>
          </a:bodyPr>
          <a:lstStyle/>
          <a:p>
            <a:r>
              <a:rPr lang="zh-CN" altLang="en-US" sz="2400" i="1" dirty="0"/>
              <a:t>本次讲解中，格子坐标从</a:t>
            </a:r>
            <a:r>
              <a:rPr lang="en-US" altLang="zh-CN" sz="2400" i="1" dirty="0"/>
              <a:t>1</a:t>
            </a:r>
            <a:r>
              <a:rPr lang="zh-CN" altLang="en-US" sz="2400" i="1" dirty="0"/>
              <a:t>开始</a:t>
            </a:r>
          </a:p>
        </p:txBody>
      </p:sp>
      <p:sp>
        <p:nvSpPr>
          <p:cNvPr id="10" name="文本框 9">
            <a:extLst>
              <a:ext uri="{FF2B5EF4-FFF2-40B4-BE49-F238E27FC236}">
                <a16:creationId xmlns:a16="http://schemas.microsoft.com/office/drawing/2014/main" id="{9056B07B-66B5-8279-4621-A4267472C5E6}"/>
              </a:ext>
            </a:extLst>
          </p:cNvPr>
          <p:cNvSpPr txBox="1"/>
          <p:nvPr/>
        </p:nvSpPr>
        <p:spPr>
          <a:xfrm>
            <a:off x="1164367" y="4759662"/>
            <a:ext cx="7543800" cy="523220"/>
          </a:xfrm>
          <a:prstGeom prst="rect">
            <a:avLst/>
          </a:prstGeom>
          <a:noFill/>
        </p:spPr>
        <p:txBody>
          <a:bodyPr wrap="square" rtlCol="0">
            <a:spAutoFit/>
          </a:bodyPr>
          <a:lstStyle/>
          <a:p>
            <a:r>
              <a:rPr lang="zh-CN" altLang="en-US" sz="2800" dirty="0">
                <a:solidFill>
                  <a:srgbClr val="FF0000"/>
                </a:solidFill>
              </a:rPr>
              <a:t>到达坐标为 </a:t>
            </a:r>
            <a:r>
              <a:rPr lang="en-US" altLang="zh-CN" sz="2800" dirty="0">
                <a:solidFill>
                  <a:srgbClr val="FF0000"/>
                </a:solidFill>
              </a:rPr>
              <a:t>(</a:t>
            </a:r>
            <a:r>
              <a:rPr lang="en-US" altLang="zh-CN" sz="2800" dirty="0" err="1">
                <a:solidFill>
                  <a:srgbClr val="FF0000"/>
                </a:solidFill>
              </a:rPr>
              <a:t>i</a:t>
            </a:r>
            <a:r>
              <a:rPr lang="en-US" altLang="zh-CN" sz="2800" dirty="0">
                <a:solidFill>
                  <a:srgbClr val="FF0000"/>
                </a:solidFill>
              </a:rPr>
              <a:t>, j) </a:t>
            </a:r>
            <a:r>
              <a:rPr lang="zh-CN" altLang="en-US" sz="2800" dirty="0">
                <a:solidFill>
                  <a:srgbClr val="FF0000"/>
                </a:solidFill>
              </a:rPr>
              <a:t>的格子的方法数</a:t>
            </a:r>
          </a:p>
        </p:txBody>
      </p:sp>
    </p:spTree>
    <p:extLst>
      <p:ext uri="{BB962C8B-B14F-4D97-AF65-F5344CB8AC3E}">
        <p14:creationId xmlns:p14="http://schemas.microsoft.com/office/powerpoint/2010/main" val="53537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0EB10-D754-3EB2-EA79-4182CBEE39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8F07224-29A9-B676-C2C5-D93D8C6E85B2}"/>
              </a:ext>
            </a:extLst>
          </p:cNvPr>
          <p:cNvSpPr>
            <a:spLocks noGrp="1"/>
          </p:cNvSpPr>
          <p:nvPr>
            <p:ph type="title"/>
          </p:nvPr>
        </p:nvSpPr>
        <p:spPr/>
        <p:txBody>
          <a:bodyPr/>
          <a:lstStyle/>
          <a:p>
            <a:r>
              <a:rPr lang="zh-CN" altLang="en-US" dirty="0"/>
              <a:t>递归三部曲</a:t>
            </a:r>
            <a:r>
              <a:rPr lang="en-US" altLang="zh-CN" dirty="0"/>
              <a:t>2——</a:t>
            </a:r>
            <a:r>
              <a:rPr lang="zh-CN" altLang="en-US" dirty="0"/>
              <a:t>设计递归逻辑</a:t>
            </a:r>
          </a:p>
        </p:txBody>
      </p:sp>
      <p:pic>
        <p:nvPicPr>
          <p:cNvPr id="5" name="图片 4">
            <a:extLst>
              <a:ext uri="{FF2B5EF4-FFF2-40B4-BE49-F238E27FC236}">
                <a16:creationId xmlns:a16="http://schemas.microsoft.com/office/drawing/2014/main" id="{5EC503EC-2FF7-E7BD-D814-F346CD80FF47}"/>
              </a:ext>
            </a:extLst>
          </p:cNvPr>
          <p:cNvPicPr>
            <a:picLocks noChangeAspect="1"/>
          </p:cNvPicPr>
          <p:nvPr/>
        </p:nvPicPr>
        <p:blipFill>
          <a:blip r:embed="rId2"/>
          <a:stretch>
            <a:fillRect/>
          </a:stretch>
        </p:blipFill>
        <p:spPr>
          <a:xfrm>
            <a:off x="8111953" y="1899335"/>
            <a:ext cx="3168557" cy="1659409"/>
          </a:xfrm>
          <a:prstGeom prst="rect">
            <a:avLst/>
          </a:prstGeom>
        </p:spPr>
      </p:pic>
      <p:sp>
        <p:nvSpPr>
          <p:cNvPr id="3" name="文本框 2">
            <a:extLst>
              <a:ext uri="{FF2B5EF4-FFF2-40B4-BE49-F238E27FC236}">
                <a16:creationId xmlns:a16="http://schemas.microsoft.com/office/drawing/2014/main" id="{17F6C851-8A70-1BA8-C4AD-B7CE51C73144}"/>
              </a:ext>
            </a:extLst>
          </p:cNvPr>
          <p:cNvSpPr txBox="1"/>
          <p:nvPr/>
        </p:nvSpPr>
        <p:spPr>
          <a:xfrm>
            <a:off x="1118471" y="1899335"/>
            <a:ext cx="4831490" cy="2246769"/>
          </a:xfrm>
          <a:prstGeom prst="rect">
            <a:avLst/>
          </a:prstGeom>
          <a:noFill/>
        </p:spPr>
        <p:txBody>
          <a:bodyPr wrap="square" rtlCol="0">
            <a:spAutoFit/>
          </a:bodyPr>
          <a:lstStyle/>
          <a:p>
            <a:r>
              <a:rPr lang="zh-CN" altLang="en-US" sz="2800" dirty="0"/>
              <a:t>到达红色格子的方法数 </a:t>
            </a:r>
            <a:endParaRPr lang="en-US" altLang="zh-CN" sz="2800" dirty="0"/>
          </a:p>
          <a:p>
            <a:r>
              <a:rPr lang="en-US" altLang="zh-CN" sz="2800" dirty="0"/>
              <a:t>= </a:t>
            </a:r>
          </a:p>
          <a:p>
            <a:r>
              <a:rPr lang="zh-CN" altLang="en-US" sz="2800" dirty="0"/>
              <a:t>到达黄色格子的方法数</a:t>
            </a:r>
            <a:r>
              <a:rPr lang="zh-CN" altLang="en-US" sz="2800" b="1" dirty="0"/>
              <a:t>之和</a:t>
            </a:r>
            <a:endParaRPr lang="en-US" altLang="zh-CN" sz="2800" b="1" dirty="0"/>
          </a:p>
          <a:p>
            <a:r>
              <a:rPr lang="en-US" altLang="zh-CN" sz="2800" dirty="0"/>
              <a:t>=</a:t>
            </a:r>
          </a:p>
          <a:p>
            <a:r>
              <a:rPr lang="zh-CN" altLang="en-US" sz="2800" b="1" dirty="0"/>
              <a:t>上面格子 </a:t>
            </a:r>
            <a:r>
              <a:rPr lang="en-US" altLang="zh-CN" sz="2800" b="1" dirty="0"/>
              <a:t>+ </a:t>
            </a:r>
            <a:r>
              <a:rPr lang="zh-CN" altLang="en-US" sz="2800" b="1" dirty="0"/>
              <a:t>左面格子</a:t>
            </a:r>
          </a:p>
        </p:txBody>
      </p:sp>
      <p:pic>
        <p:nvPicPr>
          <p:cNvPr id="11" name="图片 10">
            <a:extLst>
              <a:ext uri="{FF2B5EF4-FFF2-40B4-BE49-F238E27FC236}">
                <a16:creationId xmlns:a16="http://schemas.microsoft.com/office/drawing/2014/main" id="{5505A5DC-8BBE-AB77-6E59-3860484A8CAF}"/>
              </a:ext>
            </a:extLst>
          </p:cNvPr>
          <p:cNvPicPr>
            <a:picLocks noChangeAspect="1"/>
          </p:cNvPicPr>
          <p:nvPr/>
        </p:nvPicPr>
        <p:blipFill>
          <a:blip r:embed="rId3"/>
          <a:stretch>
            <a:fillRect/>
          </a:stretch>
        </p:blipFill>
        <p:spPr>
          <a:xfrm>
            <a:off x="622599" y="4446916"/>
            <a:ext cx="10815362" cy="737137"/>
          </a:xfrm>
          <a:prstGeom prst="rect">
            <a:avLst/>
          </a:prstGeom>
        </p:spPr>
      </p:pic>
    </p:spTree>
    <p:extLst>
      <p:ext uri="{BB962C8B-B14F-4D97-AF65-F5344CB8AC3E}">
        <p14:creationId xmlns:p14="http://schemas.microsoft.com/office/powerpoint/2010/main" val="303995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1FBFD-59DD-3DCC-718B-2D3A801044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F04FA53-A0A4-94AE-84F9-41CAD91E017B}"/>
              </a:ext>
            </a:extLst>
          </p:cNvPr>
          <p:cNvSpPr>
            <a:spLocks noGrp="1"/>
          </p:cNvSpPr>
          <p:nvPr>
            <p:ph type="title"/>
          </p:nvPr>
        </p:nvSpPr>
        <p:spPr/>
        <p:txBody>
          <a:bodyPr/>
          <a:lstStyle/>
          <a:p>
            <a:r>
              <a:rPr lang="zh-CN" altLang="en-US" dirty="0"/>
              <a:t>递归三部曲</a:t>
            </a:r>
            <a:r>
              <a:rPr lang="en-US" altLang="zh-CN" dirty="0"/>
              <a:t>3——</a:t>
            </a:r>
            <a:r>
              <a:rPr lang="zh-CN" altLang="en-US" dirty="0"/>
              <a:t>设计递归边界</a:t>
            </a:r>
          </a:p>
        </p:txBody>
      </p:sp>
      <p:sp>
        <p:nvSpPr>
          <p:cNvPr id="3" name="矩形 2">
            <a:extLst>
              <a:ext uri="{FF2B5EF4-FFF2-40B4-BE49-F238E27FC236}">
                <a16:creationId xmlns:a16="http://schemas.microsoft.com/office/drawing/2014/main" id="{044111EA-7723-15DD-096E-65EB63ACB4A1}"/>
              </a:ext>
            </a:extLst>
          </p:cNvPr>
          <p:cNvSpPr/>
          <p:nvPr/>
        </p:nvSpPr>
        <p:spPr>
          <a:xfrm>
            <a:off x="1217141" y="2273643"/>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D0858ED-2451-7CCC-8AC4-5B8677A7FC7D}"/>
              </a:ext>
            </a:extLst>
          </p:cNvPr>
          <p:cNvSpPr/>
          <p:nvPr/>
        </p:nvSpPr>
        <p:spPr>
          <a:xfrm>
            <a:off x="2178909" y="2273643"/>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EE60B82-FCBC-70A1-EA3E-11D37A8EA836}"/>
              </a:ext>
            </a:extLst>
          </p:cNvPr>
          <p:cNvSpPr/>
          <p:nvPr/>
        </p:nvSpPr>
        <p:spPr>
          <a:xfrm>
            <a:off x="3140677" y="2273643"/>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870F8F6-B2C0-7150-6C47-34A47423E891}"/>
              </a:ext>
            </a:extLst>
          </p:cNvPr>
          <p:cNvSpPr/>
          <p:nvPr/>
        </p:nvSpPr>
        <p:spPr>
          <a:xfrm>
            <a:off x="1217141" y="3235411"/>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8FA8800-683D-C3E3-ACAF-5F2E41874AFA}"/>
              </a:ext>
            </a:extLst>
          </p:cNvPr>
          <p:cNvSpPr/>
          <p:nvPr/>
        </p:nvSpPr>
        <p:spPr>
          <a:xfrm>
            <a:off x="2178909" y="323541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0F87023-0D24-DC19-A229-09221A22774E}"/>
              </a:ext>
            </a:extLst>
          </p:cNvPr>
          <p:cNvSpPr/>
          <p:nvPr/>
        </p:nvSpPr>
        <p:spPr>
          <a:xfrm>
            <a:off x="3140677" y="323541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B8BC2D-0AF2-15E4-F6C4-DC412642A0EF}"/>
              </a:ext>
            </a:extLst>
          </p:cNvPr>
          <p:cNvSpPr/>
          <p:nvPr/>
        </p:nvSpPr>
        <p:spPr>
          <a:xfrm>
            <a:off x="1217141" y="4197179"/>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800533F-26D6-2799-05B6-1CB43FC794CB}"/>
              </a:ext>
            </a:extLst>
          </p:cNvPr>
          <p:cNvSpPr/>
          <p:nvPr/>
        </p:nvSpPr>
        <p:spPr>
          <a:xfrm>
            <a:off x="2178909" y="4197179"/>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D974678-5FBC-6C93-2010-C7E5E7A142FD}"/>
              </a:ext>
            </a:extLst>
          </p:cNvPr>
          <p:cNvSpPr/>
          <p:nvPr/>
        </p:nvSpPr>
        <p:spPr>
          <a:xfrm>
            <a:off x="3140677" y="4197179"/>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BEB18FF-D41A-5140-2875-8924A592B51F}"/>
              </a:ext>
            </a:extLst>
          </p:cNvPr>
          <p:cNvSpPr/>
          <p:nvPr/>
        </p:nvSpPr>
        <p:spPr>
          <a:xfrm>
            <a:off x="4102445" y="2273643"/>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11ADAB5-F3B4-9597-8037-5DD19B970A30}"/>
              </a:ext>
            </a:extLst>
          </p:cNvPr>
          <p:cNvSpPr/>
          <p:nvPr/>
        </p:nvSpPr>
        <p:spPr>
          <a:xfrm>
            <a:off x="6025981" y="2273643"/>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F767A30-4CE9-9F13-CD18-D6921C66F454}"/>
              </a:ext>
            </a:extLst>
          </p:cNvPr>
          <p:cNvSpPr/>
          <p:nvPr/>
        </p:nvSpPr>
        <p:spPr>
          <a:xfrm>
            <a:off x="6025981" y="323541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4250543-658B-2C62-7464-1110313B16F6}"/>
              </a:ext>
            </a:extLst>
          </p:cNvPr>
          <p:cNvSpPr/>
          <p:nvPr/>
        </p:nvSpPr>
        <p:spPr>
          <a:xfrm>
            <a:off x="4102445" y="4197179"/>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29C5590-9BF9-2122-B9EA-FA9BCAF1ACCE}"/>
              </a:ext>
            </a:extLst>
          </p:cNvPr>
          <p:cNvSpPr/>
          <p:nvPr/>
        </p:nvSpPr>
        <p:spPr>
          <a:xfrm>
            <a:off x="5064213" y="4197179"/>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C09A0FF-C831-60B3-27BC-56B3B7B095FF}"/>
              </a:ext>
            </a:extLst>
          </p:cNvPr>
          <p:cNvSpPr/>
          <p:nvPr/>
        </p:nvSpPr>
        <p:spPr>
          <a:xfrm>
            <a:off x="6025981" y="4197179"/>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88C32EF-7C7B-9B08-265C-BEF45AE03B73}"/>
              </a:ext>
            </a:extLst>
          </p:cNvPr>
          <p:cNvSpPr/>
          <p:nvPr/>
        </p:nvSpPr>
        <p:spPr>
          <a:xfrm>
            <a:off x="5064213" y="2273643"/>
            <a:ext cx="895864" cy="8958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D86D489-09E4-6270-91F0-1C6CA16EBD44}"/>
              </a:ext>
            </a:extLst>
          </p:cNvPr>
          <p:cNvSpPr/>
          <p:nvPr/>
        </p:nvSpPr>
        <p:spPr>
          <a:xfrm>
            <a:off x="5064213" y="323541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FF1FA13-3FAB-4ED3-68EE-27666618987B}"/>
              </a:ext>
            </a:extLst>
          </p:cNvPr>
          <p:cNvSpPr/>
          <p:nvPr/>
        </p:nvSpPr>
        <p:spPr>
          <a:xfrm>
            <a:off x="4102445" y="323541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3B22123-C7C4-8FC6-2217-05A2A8F75C69}"/>
              </a:ext>
            </a:extLst>
          </p:cNvPr>
          <p:cNvSpPr txBox="1"/>
          <p:nvPr/>
        </p:nvSpPr>
        <p:spPr>
          <a:xfrm>
            <a:off x="7313784" y="2375070"/>
            <a:ext cx="4831490" cy="954107"/>
          </a:xfrm>
          <a:prstGeom prst="rect">
            <a:avLst/>
          </a:prstGeom>
          <a:noFill/>
        </p:spPr>
        <p:txBody>
          <a:bodyPr wrap="square" rtlCol="0">
            <a:spAutoFit/>
          </a:bodyPr>
          <a:lstStyle/>
          <a:p>
            <a:r>
              <a:rPr lang="zh-CN" altLang="en-US" sz="2800" dirty="0"/>
              <a:t>对于绿色的边界格子</a:t>
            </a:r>
            <a:endParaRPr lang="en-US" altLang="zh-CN" sz="2800" dirty="0"/>
          </a:p>
          <a:p>
            <a:r>
              <a:rPr lang="zh-CN" altLang="en-US" sz="2800" b="1" dirty="0"/>
              <a:t>到达他们的方法数一定为</a:t>
            </a:r>
            <a:r>
              <a:rPr lang="en-US" altLang="zh-CN" sz="2800" b="1" dirty="0"/>
              <a:t>1</a:t>
            </a:r>
            <a:endParaRPr lang="zh-CN" altLang="en-US" sz="2800" b="1" dirty="0"/>
          </a:p>
        </p:txBody>
      </p:sp>
      <p:pic>
        <p:nvPicPr>
          <p:cNvPr id="33" name="图片 32">
            <a:extLst>
              <a:ext uri="{FF2B5EF4-FFF2-40B4-BE49-F238E27FC236}">
                <a16:creationId xmlns:a16="http://schemas.microsoft.com/office/drawing/2014/main" id="{7A6105B9-73BC-2640-158D-ABC38A0BCB42}"/>
              </a:ext>
            </a:extLst>
          </p:cNvPr>
          <p:cNvPicPr>
            <a:picLocks noChangeAspect="1"/>
          </p:cNvPicPr>
          <p:nvPr/>
        </p:nvPicPr>
        <p:blipFill>
          <a:blip r:embed="rId2"/>
          <a:stretch>
            <a:fillRect/>
          </a:stretch>
        </p:blipFill>
        <p:spPr>
          <a:xfrm>
            <a:off x="7468244" y="3857881"/>
            <a:ext cx="3952875" cy="923925"/>
          </a:xfrm>
          <a:prstGeom prst="rect">
            <a:avLst/>
          </a:prstGeom>
        </p:spPr>
      </p:pic>
    </p:spTree>
    <p:extLst>
      <p:ext uri="{BB962C8B-B14F-4D97-AF65-F5344CB8AC3E}">
        <p14:creationId xmlns:p14="http://schemas.microsoft.com/office/powerpoint/2010/main" val="168962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EDED8-D222-1D1A-8D78-04E0982FA4E6}"/>
              </a:ext>
            </a:extLst>
          </p:cNvPr>
          <p:cNvSpPr>
            <a:spLocks noGrp="1"/>
          </p:cNvSpPr>
          <p:nvPr>
            <p:ph type="title"/>
          </p:nvPr>
        </p:nvSpPr>
        <p:spPr/>
        <p:txBody>
          <a:bodyPr/>
          <a:lstStyle/>
          <a:p>
            <a:r>
              <a:rPr lang="zh-CN" altLang="en-US" dirty="0"/>
              <a:t>递归函数</a:t>
            </a:r>
          </a:p>
        </p:txBody>
      </p:sp>
      <p:pic>
        <p:nvPicPr>
          <p:cNvPr id="5" name="图片 4">
            <a:extLst>
              <a:ext uri="{FF2B5EF4-FFF2-40B4-BE49-F238E27FC236}">
                <a16:creationId xmlns:a16="http://schemas.microsoft.com/office/drawing/2014/main" id="{E51FDD60-3700-88A2-AA2F-2C7A054CC88E}"/>
              </a:ext>
            </a:extLst>
          </p:cNvPr>
          <p:cNvPicPr>
            <a:picLocks noChangeAspect="1"/>
          </p:cNvPicPr>
          <p:nvPr/>
        </p:nvPicPr>
        <p:blipFill>
          <a:blip r:embed="rId2"/>
          <a:stretch>
            <a:fillRect/>
          </a:stretch>
        </p:blipFill>
        <p:spPr>
          <a:xfrm>
            <a:off x="784524" y="2204136"/>
            <a:ext cx="10487025" cy="2857500"/>
          </a:xfrm>
          <a:prstGeom prst="rect">
            <a:avLst/>
          </a:prstGeom>
        </p:spPr>
      </p:pic>
    </p:spTree>
    <p:extLst>
      <p:ext uri="{BB962C8B-B14F-4D97-AF65-F5344CB8AC3E}">
        <p14:creationId xmlns:p14="http://schemas.microsoft.com/office/powerpoint/2010/main" val="297045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5EE15-4025-DA7E-0069-836E5DBA2762}"/>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4" name="矩形 3">
            <a:extLst>
              <a:ext uri="{FF2B5EF4-FFF2-40B4-BE49-F238E27FC236}">
                <a16:creationId xmlns:a16="http://schemas.microsoft.com/office/drawing/2014/main" id="{BBF1CBE8-7A7E-20F1-3180-0A69410D6087}"/>
              </a:ext>
            </a:extLst>
          </p:cNvPr>
          <p:cNvSpPr/>
          <p:nvPr/>
        </p:nvSpPr>
        <p:spPr>
          <a:xfrm>
            <a:off x="90822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FF5F633-4AA3-4E7A-59C0-0651F5C99F75}"/>
              </a:ext>
            </a:extLst>
          </p:cNvPr>
          <p:cNvSpPr/>
          <p:nvPr/>
        </p:nvSpPr>
        <p:spPr>
          <a:xfrm>
            <a:off x="1869989"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8D159E7-712F-2EC4-BBE8-FCC376C58477}"/>
              </a:ext>
            </a:extLst>
          </p:cNvPr>
          <p:cNvSpPr/>
          <p:nvPr/>
        </p:nvSpPr>
        <p:spPr>
          <a:xfrm>
            <a:off x="2831757"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D913D50-A791-D840-682A-2FA2EB6224CC}"/>
              </a:ext>
            </a:extLst>
          </p:cNvPr>
          <p:cNvSpPr/>
          <p:nvPr/>
        </p:nvSpPr>
        <p:spPr>
          <a:xfrm>
            <a:off x="908221"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A0D2EBD-69C8-7709-83E2-CED35414EFDD}"/>
              </a:ext>
            </a:extLst>
          </p:cNvPr>
          <p:cNvSpPr/>
          <p:nvPr/>
        </p:nvSpPr>
        <p:spPr>
          <a:xfrm>
            <a:off x="1869989"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95738BE-9F39-2219-CD3C-D40E5BFE4A30}"/>
              </a:ext>
            </a:extLst>
          </p:cNvPr>
          <p:cNvSpPr/>
          <p:nvPr/>
        </p:nvSpPr>
        <p:spPr>
          <a:xfrm>
            <a:off x="2831757"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2B5E8F9-95A9-B6BC-B0FD-C790581C1B4A}"/>
              </a:ext>
            </a:extLst>
          </p:cNvPr>
          <p:cNvSpPr/>
          <p:nvPr/>
        </p:nvSpPr>
        <p:spPr>
          <a:xfrm>
            <a:off x="908221"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EB357B3-7EDA-FA22-27D6-8021C3475F82}"/>
              </a:ext>
            </a:extLst>
          </p:cNvPr>
          <p:cNvSpPr/>
          <p:nvPr/>
        </p:nvSpPr>
        <p:spPr>
          <a:xfrm>
            <a:off x="1869989"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DD7ACA9-BC13-6B85-E3D2-FF9D6D99FC8D}"/>
              </a:ext>
            </a:extLst>
          </p:cNvPr>
          <p:cNvSpPr/>
          <p:nvPr/>
        </p:nvSpPr>
        <p:spPr>
          <a:xfrm>
            <a:off x="2831757"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26DD66B-79CC-D6CA-B52D-62381DFB0B4E}"/>
              </a:ext>
            </a:extLst>
          </p:cNvPr>
          <p:cNvSpPr/>
          <p:nvPr/>
        </p:nvSpPr>
        <p:spPr>
          <a:xfrm>
            <a:off x="3793525"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5B49EE-5FAC-47DC-F24C-E89C9300F74F}"/>
              </a:ext>
            </a:extLst>
          </p:cNvPr>
          <p:cNvSpPr/>
          <p:nvPr/>
        </p:nvSpPr>
        <p:spPr>
          <a:xfrm>
            <a:off x="571706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3078780-8D4A-77E4-2F29-705BE50D4262}"/>
              </a:ext>
            </a:extLst>
          </p:cNvPr>
          <p:cNvSpPr/>
          <p:nvPr/>
        </p:nvSpPr>
        <p:spPr>
          <a:xfrm>
            <a:off x="5717061" y="3155093"/>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0AB0968-5643-545A-9F72-72FEB03C4B94}"/>
              </a:ext>
            </a:extLst>
          </p:cNvPr>
          <p:cNvSpPr/>
          <p:nvPr/>
        </p:nvSpPr>
        <p:spPr>
          <a:xfrm>
            <a:off x="3793525"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FF324BC-8E92-4651-467D-ED8F56876639}"/>
              </a:ext>
            </a:extLst>
          </p:cNvPr>
          <p:cNvSpPr/>
          <p:nvPr/>
        </p:nvSpPr>
        <p:spPr>
          <a:xfrm>
            <a:off x="4755293" y="4116861"/>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6C2B784-A142-C76E-0B98-42FC53EC730D}"/>
              </a:ext>
            </a:extLst>
          </p:cNvPr>
          <p:cNvSpPr/>
          <p:nvPr/>
        </p:nvSpPr>
        <p:spPr>
          <a:xfrm>
            <a:off x="5717061" y="4116861"/>
            <a:ext cx="895864" cy="89586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EB24B62-1A74-8FBB-3853-EF01AA3B706E}"/>
              </a:ext>
            </a:extLst>
          </p:cNvPr>
          <p:cNvSpPr/>
          <p:nvPr/>
        </p:nvSpPr>
        <p:spPr>
          <a:xfrm>
            <a:off x="4755293"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07CAD5-A8AE-B991-0440-5B791F15D2EC}"/>
              </a:ext>
            </a:extLst>
          </p:cNvPr>
          <p:cNvSpPr/>
          <p:nvPr/>
        </p:nvSpPr>
        <p:spPr>
          <a:xfrm>
            <a:off x="4755293"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281BA0D-0359-102C-E1A3-4DF3441AFA82}"/>
              </a:ext>
            </a:extLst>
          </p:cNvPr>
          <p:cNvSpPr/>
          <p:nvPr/>
        </p:nvSpPr>
        <p:spPr>
          <a:xfrm>
            <a:off x="3793525"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E5CBE5-4C64-B78A-FF4F-B3B8F3C1EB44}"/>
              </a:ext>
            </a:extLst>
          </p:cNvPr>
          <p:cNvSpPr txBox="1"/>
          <p:nvPr/>
        </p:nvSpPr>
        <p:spPr>
          <a:xfrm>
            <a:off x="863944" y="5439546"/>
            <a:ext cx="4831490" cy="523220"/>
          </a:xfrm>
          <a:prstGeom prst="rect">
            <a:avLst/>
          </a:prstGeom>
          <a:noFill/>
        </p:spPr>
        <p:txBody>
          <a:bodyPr wrap="square" rtlCol="0">
            <a:spAutoFit/>
          </a:bodyPr>
          <a:lstStyle/>
          <a:p>
            <a:r>
              <a:rPr lang="zh-CN" altLang="en-US" sz="2800" dirty="0"/>
              <a:t>求解 </a:t>
            </a:r>
            <a:r>
              <a:rPr lang="en-US" altLang="zh-CN" sz="2800" dirty="0" err="1"/>
              <a:t>GoToGridNum</a:t>
            </a:r>
            <a:r>
              <a:rPr lang="en-US" altLang="zh-CN" sz="2800" dirty="0"/>
              <a:t>(3,6)</a:t>
            </a:r>
            <a:endParaRPr lang="zh-CN" altLang="en-US" sz="2800" b="1" dirty="0"/>
          </a:p>
        </p:txBody>
      </p:sp>
      <p:sp>
        <p:nvSpPr>
          <p:cNvPr id="31" name="文本框 30">
            <a:extLst>
              <a:ext uri="{FF2B5EF4-FFF2-40B4-BE49-F238E27FC236}">
                <a16:creationId xmlns:a16="http://schemas.microsoft.com/office/drawing/2014/main" id="{F17627D0-E523-1E03-5EE4-AC1F47F44CA7}"/>
              </a:ext>
            </a:extLst>
          </p:cNvPr>
          <p:cNvSpPr txBox="1"/>
          <p:nvPr/>
        </p:nvSpPr>
        <p:spPr>
          <a:xfrm>
            <a:off x="8757850" y="1546994"/>
            <a:ext cx="1136821" cy="646331"/>
          </a:xfrm>
          <a:prstGeom prst="rect">
            <a:avLst/>
          </a:prstGeom>
          <a:noFill/>
        </p:spPr>
        <p:txBody>
          <a:bodyPr wrap="square" rtlCol="0">
            <a:spAutoFit/>
          </a:bodyPr>
          <a:lstStyle/>
          <a:p>
            <a:r>
              <a:rPr lang="en-US" altLang="zh-CN" sz="3600" b="1" dirty="0"/>
              <a:t>(3,6)</a:t>
            </a:r>
            <a:endParaRPr lang="zh-CN" altLang="en-US" sz="3600" b="1" dirty="0"/>
          </a:p>
        </p:txBody>
      </p:sp>
      <p:sp>
        <p:nvSpPr>
          <p:cNvPr id="32" name="文本框 31">
            <a:extLst>
              <a:ext uri="{FF2B5EF4-FFF2-40B4-BE49-F238E27FC236}">
                <a16:creationId xmlns:a16="http://schemas.microsoft.com/office/drawing/2014/main" id="{1F3FEAEA-4B73-4E56-CEDD-EC0C316DB4D5}"/>
              </a:ext>
            </a:extLst>
          </p:cNvPr>
          <p:cNvSpPr txBox="1"/>
          <p:nvPr/>
        </p:nvSpPr>
        <p:spPr>
          <a:xfrm>
            <a:off x="7748719" y="2859711"/>
            <a:ext cx="1760837" cy="646331"/>
          </a:xfrm>
          <a:prstGeom prst="rect">
            <a:avLst/>
          </a:prstGeom>
          <a:noFill/>
        </p:spPr>
        <p:txBody>
          <a:bodyPr wrap="square" rtlCol="0">
            <a:spAutoFit/>
          </a:bodyPr>
          <a:lstStyle/>
          <a:p>
            <a:r>
              <a:rPr lang="en-US" altLang="zh-CN" sz="3600" b="1" dirty="0"/>
              <a:t>(2,6)</a:t>
            </a:r>
            <a:endParaRPr lang="zh-CN" altLang="en-US" sz="3600" b="1" dirty="0"/>
          </a:p>
        </p:txBody>
      </p:sp>
      <p:sp>
        <p:nvSpPr>
          <p:cNvPr id="33" name="文本框 32">
            <a:extLst>
              <a:ext uri="{FF2B5EF4-FFF2-40B4-BE49-F238E27FC236}">
                <a16:creationId xmlns:a16="http://schemas.microsoft.com/office/drawing/2014/main" id="{07031656-02C1-A7B5-C26F-6CCE4D5E097C}"/>
              </a:ext>
            </a:extLst>
          </p:cNvPr>
          <p:cNvSpPr txBox="1"/>
          <p:nvPr/>
        </p:nvSpPr>
        <p:spPr>
          <a:xfrm>
            <a:off x="9764931" y="2831927"/>
            <a:ext cx="1760837" cy="646331"/>
          </a:xfrm>
          <a:prstGeom prst="rect">
            <a:avLst/>
          </a:prstGeom>
          <a:noFill/>
        </p:spPr>
        <p:txBody>
          <a:bodyPr wrap="square" rtlCol="0">
            <a:spAutoFit/>
          </a:bodyPr>
          <a:lstStyle/>
          <a:p>
            <a:r>
              <a:rPr lang="en-US" altLang="zh-CN" sz="3600" b="1" dirty="0"/>
              <a:t>(3,5)</a:t>
            </a:r>
            <a:endParaRPr lang="zh-CN" altLang="en-US" sz="3600" b="1" dirty="0"/>
          </a:p>
        </p:txBody>
      </p:sp>
      <p:cxnSp>
        <p:nvCxnSpPr>
          <p:cNvPr id="36" name="直接箭头连接符 35">
            <a:extLst>
              <a:ext uri="{FF2B5EF4-FFF2-40B4-BE49-F238E27FC236}">
                <a16:creationId xmlns:a16="http://schemas.microsoft.com/office/drawing/2014/main" id="{5A5621B9-28B0-7D02-389B-8B93F639A747}"/>
              </a:ext>
            </a:extLst>
          </p:cNvPr>
          <p:cNvCxnSpPr/>
          <p:nvPr/>
        </p:nvCxnSpPr>
        <p:spPr>
          <a:xfrm flipH="1">
            <a:off x="8708424" y="2292687"/>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0EB7F07-A267-CA62-17C6-58ACBCE626CB}"/>
              </a:ext>
            </a:extLst>
          </p:cNvPr>
          <p:cNvCxnSpPr>
            <a:cxnSpLocks/>
          </p:cNvCxnSpPr>
          <p:nvPr/>
        </p:nvCxnSpPr>
        <p:spPr>
          <a:xfrm rot="16200000" flipH="1">
            <a:off x="9494110" y="2274695"/>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36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1F9FE-B465-A94C-A8BF-C25702D2915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F89480B-F5FB-5C2E-DF90-9EB730476355}"/>
              </a:ext>
            </a:extLst>
          </p:cNvPr>
          <p:cNvSpPr>
            <a:spLocks noGrp="1"/>
          </p:cNvSpPr>
          <p:nvPr>
            <p:ph type="title"/>
          </p:nvPr>
        </p:nvSpPr>
        <p:spPr/>
        <p:txBody>
          <a:bodyPr/>
          <a:lstStyle/>
          <a:p>
            <a:r>
              <a:rPr lang="zh-CN" altLang="en-US" dirty="0"/>
              <a:t>优化</a:t>
            </a:r>
            <a:r>
              <a:rPr lang="en-US" altLang="zh-CN" dirty="0"/>
              <a:t>——</a:t>
            </a:r>
            <a:r>
              <a:rPr lang="zh-CN" altLang="en-US" dirty="0"/>
              <a:t>记忆化递归</a:t>
            </a:r>
          </a:p>
        </p:txBody>
      </p:sp>
      <p:sp>
        <p:nvSpPr>
          <p:cNvPr id="4" name="矩形 3">
            <a:extLst>
              <a:ext uri="{FF2B5EF4-FFF2-40B4-BE49-F238E27FC236}">
                <a16:creationId xmlns:a16="http://schemas.microsoft.com/office/drawing/2014/main" id="{9145EC06-9F9F-C10C-4CAC-256C5A513B3F}"/>
              </a:ext>
            </a:extLst>
          </p:cNvPr>
          <p:cNvSpPr/>
          <p:nvPr/>
        </p:nvSpPr>
        <p:spPr>
          <a:xfrm>
            <a:off x="908221"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4300380-C29E-EAEF-8A00-804B1AB003FF}"/>
              </a:ext>
            </a:extLst>
          </p:cNvPr>
          <p:cNvSpPr/>
          <p:nvPr/>
        </p:nvSpPr>
        <p:spPr>
          <a:xfrm>
            <a:off x="1869989"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C868B0B-DFE0-C96D-E2FA-C2537295E1C6}"/>
              </a:ext>
            </a:extLst>
          </p:cNvPr>
          <p:cNvSpPr/>
          <p:nvPr/>
        </p:nvSpPr>
        <p:spPr>
          <a:xfrm>
            <a:off x="2831757"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8ECF4AA-881B-B922-AAD6-5E4C26822D0A}"/>
              </a:ext>
            </a:extLst>
          </p:cNvPr>
          <p:cNvSpPr/>
          <p:nvPr/>
        </p:nvSpPr>
        <p:spPr>
          <a:xfrm>
            <a:off x="908221"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E755D90-8441-CE59-6675-695EF587031D}"/>
              </a:ext>
            </a:extLst>
          </p:cNvPr>
          <p:cNvSpPr/>
          <p:nvPr/>
        </p:nvSpPr>
        <p:spPr>
          <a:xfrm>
            <a:off x="1869989"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C411D5F-4439-DF4C-70F3-D50AF1FB73AB}"/>
              </a:ext>
            </a:extLst>
          </p:cNvPr>
          <p:cNvSpPr/>
          <p:nvPr/>
        </p:nvSpPr>
        <p:spPr>
          <a:xfrm>
            <a:off x="2831757"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B1D7B92-C3FE-DF84-FAA7-21928BA43B9D}"/>
              </a:ext>
            </a:extLst>
          </p:cNvPr>
          <p:cNvSpPr/>
          <p:nvPr/>
        </p:nvSpPr>
        <p:spPr>
          <a:xfrm>
            <a:off x="908221"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01895A0-A6BC-18B0-F375-6B5CA7C402C9}"/>
              </a:ext>
            </a:extLst>
          </p:cNvPr>
          <p:cNvSpPr/>
          <p:nvPr/>
        </p:nvSpPr>
        <p:spPr>
          <a:xfrm>
            <a:off x="1869989"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CFE62C6-BAA1-0340-4492-1BBC5CDDA88D}"/>
              </a:ext>
            </a:extLst>
          </p:cNvPr>
          <p:cNvSpPr/>
          <p:nvPr/>
        </p:nvSpPr>
        <p:spPr>
          <a:xfrm>
            <a:off x="2831757"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4EAE7AC-01DF-E532-768A-48E5C3CBF081}"/>
              </a:ext>
            </a:extLst>
          </p:cNvPr>
          <p:cNvSpPr/>
          <p:nvPr/>
        </p:nvSpPr>
        <p:spPr>
          <a:xfrm>
            <a:off x="3793525"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975120F-2767-8E55-FAAA-8710AB9D47AC}"/>
              </a:ext>
            </a:extLst>
          </p:cNvPr>
          <p:cNvSpPr/>
          <p:nvPr/>
        </p:nvSpPr>
        <p:spPr>
          <a:xfrm>
            <a:off x="5717061" y="4116861"/>
            <a:ext cx="895864" cy="89586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4A39598-223C-272A-784E-79D1FA6FEC7B}"/>
              </a:ext>
            </a:extLst>
          </p:cNvPr>
          <p:cNvSpPr/>
          <p:nvPr/>
        </p:nvSpPr>
        <p:spPr>
          <a:xfrm>
            <a:off x="5724271" y="2193325"/>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21AE9BC-EA89-0BB5-2C2C-20C49A8E7E3B}"/>
              </a:ext>
            </a:extLst>
          </p:cNvPr>
          <p:cNvSpPr/>
          <p:nvPr/>
        </p:nvSpPr>
        <p:spPr>
          <a:xfrm>
            <a:off x="3793525"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7ADDD2-DA14-95E8-61B9-FBE2B9B5E778}"/>
              </a:ext>
            </a:extLst>
          </p:cNvPr>
          <p:cNvSpPr/>
          <p:nvPr/>
        </p:nvSpPr>
        <p:spPr>
          <a:xfrm>
            <a:off x="4768679" y="3155093"/>
            <a:ext cx="895864" cy="8958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BCAAEF6-CAF9-859D-2A3C-4C960D05F818}"/>
              </a:ext>
            </a:extLst>
          </p:cNvPr>
          <p:cNvSpPr/>
          <p:nvPr/>
        </p:nvSpPr>
        <p:spPr>
          <a:xfrm>
            <a:off x="5724271" y="3155093"/>
            <a:ext cx="895864" cy="89586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4098EB1-6A02-9CCE-6FD4-8584000019D2}"/>
              </a:ext>
            </a:extLst>
          </p:cNvPr>
          <p:cNvSpPr/>
          <p:nvPr/>
        </p:nvSpPr>
        <p:spPr>
          <a:xfrm>
            <a:off x="4755293" y="2193325"/>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969CA326-A443-AC5D-91B1-2E77F81CBFEF}"/>
              </a:ext>
            </a:extLst>
          </p:cNvPr>
          <p:cNvSpPr/>
          <p:nvPr/>
        </p:nvSpPr>
        <p:spPr>
          <a:xfrm>
            <a:off x="4755293" y="4116861"/>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CDA42A8-9E2C-4D94-BD31-8997340D31CA}"/>
              </a:ext>
            </a:extLst>
          </p:cNvPr>
          <p:cNvSpPr/>
          <p:nvPr/>
        </p:nvSpPr>
        <p:spPr>
          <a:xfrm>
            <a:off x="3793525" y="3155093"/>
            <a:ext cx="895864" cy="89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6B18C40-C388-08B6-B81F-1676FE18AB6A}"/>
              </a:ext>
            </a:extLst>
          </p:cNvPr>
          <p:cNvSpPr txBox="1"/>
          <p:nvPr/>
        </p:nvSpPr>
        <p:spPr>
          <a:xfrm>
            <a:off x="863944" y="5439546"/>
            <a:ext cx="4831490" cy="523220"/>
          </a:xfrm>
          <a:prstGeom prst="rect">
            <a:avLst/>
          </a:prstGeom>
          <a:noFill/>
        </p:spPr>
        <p:txBody>
          <a:bodyPr wrap="square" rtlCol="0">
            <a:spAutoFit/>
          </a:bodyPr>
          <a:lstStyle/>
          <a:p>
            <a:r>
              <a:rPr lang="zh-CN" altLang="en-US" sz="2800" dirty="0"/>
              <a:t>求解 </a:t>
            </a:r>
            <a:r>
              <a:rPr lang="en-US" altLang="zh-CN" sz="2800" dirty="0" err="1"/>
              <a:t>GoToGridNum</a:t>
            </a:r>
            <a:r>
              <a:rPr lang="en-US" altLang="zh-CN" sz="2800" dirty="0"/>
              <a:t>(2,6)</a:t>
            </a:r>
            <a:endParaRPr lang="zh-CN" altLang="en-US" sz="2800" b="1" dirty="0"/>
          </a:p>
        </p:txBody>
      </p:sp>
      <p:cxnSp>
        <p:nvCxnSpPr>
          <p:cNvPr id="3" name="直接箭头连接符 2">
            <a:extLst>
              <a:ext uri="{FF2B5EF4-FFF2-40B4-BE49-F238E27FC236}">
                <a16:creationId xmlns:a16="http://schemas.microsoft.com/office/drawing/2014/main" id="{DAA0566F-D6CA-7886-1934-4D9A0575C9EE}"/>
              </a:ext>
            </a:extLst>
          </p:cNvPr>
          <p:cNvCxnSpPr/>
          <p:nvPr/>
        </p:nvCxnSpPr>
        <p:spPr>
          <a:xfrm flipH="1">
            <a:off x="7579839" y="3569028"/>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DD45EC2-903A-A819-4D3D-17BFD6AD44D1}"/>
              </a:ext>
            </a:extLst>
          </p:cNvPr>
          <p:cNvCxnSpPr>
            <a:cxnSpLocks/>
          </p:cNvCxnSpPr>
          <p:nvPr/>
        </p:nvCxnSpPr>
        <p:spPr>
          <a:xfrm rot="16200000" flipH="1">
            <a:off x="8557055" y="3569028"/>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FF8535D-B860-353B-1ED7-5FF8AA774A92}"/>
              </a:ext>
            </a:extLst>
          </p:cNvPr>
          <p:cNvSpPr txBox="1"/>
          <p:nvPr/>
        </p:nvSpPr>
        <p:spPr>
          <a:xfrm>
            <a:off x="7052621" y="4125081"/>
            <a:ext cx="1760837" cy="646331"/>
          </a:xfrm>
          <a:prstGeom prst="rect">
            <a:avLst/>
          </a:prstGeom>
          <a:noFill/>
        </p:spPr>
        <p:txBody>
          <a:bodyPr wrap="square" rtlCol="0">
            <a:spAutoFit/>
          </a:bodyPr>
          <a:lstStyle/>
          <a:p>
            <a:r>
              <a:rPr lang="en-US" altLang="zh-CN" sz="3600" b="1" dirty="0"/>
              <a:t>(1,6)</a:t>
            </a:r>
            <a:endParaRPr lang="zh-CN" altLang="en-US" sz="3600" b="1" dirty="0"/>
          </a:p>
        </p:txBody>
      </p:sp>
      <p:sp>
        <p:nvSpPr>
          <p:cNvPr id="17" name="文本框 16">
            <a:extLst>
              <a:ext uri="{FF2B5EF4-FFF2-40B4-BE49-F238E27FC236}">
                <a16:creationId xmlns:a16="http://schemas.microsoft.com/office/drawing/2014/main" id="{8DF38716-8893-9DFC-C2D7-D85E3F5C5DBC}"/>
              </a:ext>
            </a:extLst>
          </p:cNvPr>
          <p:cNvSpPr txBox="1"/>
          <p:nvPr/>
        </p:nvSpPr>
        <p:spPr>
          <a:xfrm>
            <a:off x="8340811" y="4115987"/>
            <a:ext cx="1760837" cy="646331"/>
          </a:xfrm>
          <a:prstGeom prst="rect">
            <a:avLst/>
          </a:prstGeom>
          <a:noFill/>
        </p:spPr>
        <p:txBody>
          <a:bodyPr wrap="square" rtlCol="0">
            <a:spAutoFit/>
          </a:bodyPr>
          <a:lstStyle/>
          <a:p>
            <a:r>
              <a:rPr lang="en-US" altLang="zh-CN" sz="3600" b="1" dirty="0"/>
              <a:t>(2,5)</a:t>
            </a:r>
            <a:endParaRPr lang="zh-CN" altLang="en-US" sz="3600" b="1" dirty="0"/>
          </a:p>
        </p:txBody>
      </p:sp>
      <p:sp>
        <p:nvSpPr>
          <p:cNvPr id="43" name="文本框 42">
            <a:extLst>
              <a:ext uri="{FF2B5EF4-FFF2-40B4-BE49-F238E27FC236}">
                <a16:creationId xmlns:a16="http://schemas.microsoft.com/office/drawing/2014/main" id="{53E17087-1065-1125-F772-61F0F97368B6}"/>
              </a:ext>
            </a:extLst>
          </p:cNvPr>
          <p:cNvSpPr txBox="1"/>
          <p:nvPr/>
        </p:nvSpPr>
        <p:spPr>
          <a:xfrm>
            <a:off x="8757850" y="1546994"/>
            <a:ext cx="1136821" cy="646331"/>
          </a:xfrm>
          <a:prstGeom prst="rect">
            <a:avLst/>
          </a:prstGeom>
          <a:noFill/>
        </p:spPr>
        <p:txBody>
          <a:bodyPr wrap="square" rtlCol="0">
            <a:spAutoFit/>
          </a:bodyPr>
          <a:lstStyle/>
          <a:p>
            <a:r>
              <a:rPr lang="en-US" altLang="zh-CN" sz="3600" b="1" dirty="0"/>
              <a:t>(3,6)</a:t>
            </a:r>
            <a:endParaRPr lang="zh-CN" altLang="en-US" sz="3600" b="1" dirty="0"/>
          </a:p>
        </p:txBody>
      </p:sp>
      <p:sp>
        <p:nvSpPr>
          <p:cNvPr id="44" name="文本框 43">
            <a:extLst>
              <a:ext uri="{FF2B5EF4-FFF2-40B4-BE49-F238E27FC236}">
                <a16:creationId xmlns:a16="http://schemas.microsoft.com/office/drawing/2014/main" id="{C9A497F0-A565-9ADB-4065-3485CDCED05B}"/>
              </a:ext>
            </a:extLst>
          </p:cNvPr>
          <p:cNvSpPr txBox="1"/>
          <p:nvPr/>
        </p:nvSpPr>
        <p:spPr>
          <a:xfrm>
            <a:off x="7748719" y="2859711"/>
            <a:ext cx="1760837" cy="646331"/>
          </a:xfrm>
          <a:prstGeom prst="rect">
            <a:avLst/>
          </a:prstGeom>
          <a:noFill/>
        </p:spPr>
        <p:txBody>
          <a:bodyPr wrap="square" rtlCol="0">
            <a:spAutoFit/>
          </a:bodyPr>
          <a:lstStyle/>
          <a:p>
            <a:r>
              <a:rPr lang="en-US" altLang="zh-CN" sz="3600" b="1" dirty="0"/>
              <a:t>(2,6)</a:t>
            </a:r>
            <a:endParaRPr lang="zh-CN" altLang="en-US" sz="3600" b="1" dirty="0"/>
          </a:p>
        </p:txBody>
      </p:sp>
      <p:sp>
        <p:nvSpPr>
          <p:cNvPr id="45" name="文本框 44">
            <a:extLst>
              <a:ext uri="{FF2B5EF4-FFF2-40B4-BE49-F238E27FC236}">
                <a16:creationId xmlns:a16="http://schemas.microsoft.com/office/drawing/2014/main" id="{FD12C265-68E0-83FD-7E64-94093B89A87F}"/>
              </a:ext>
            </a:extLst>
          </p:cNvPr>
          <p:cNvSpPr txBox="1"/>
          <p:nvPr/>
        </p:nvSpPr>
        <p:spPr>
          <a:xfrm>
            <a:off x="9764931" y="2831927"/>
            <a:ext cx="1760837" cy="646331"/>
          </a:xfrm>
          <a:prstGeom prst="rect">
            <a:avLst/>
          </a:prstGeom>
          <a:noFill/>
        </p:spPr>
        <p:txBody>
          <a:bodyPr wrap="square" rtlCol="0">
            <a:spAutoFit/>
          </a:bodyPr>
          <a:lstStyle/>
          <a:p>
            <a:r>
              <a:rPr lang="en-US" altLang="zh-CN" sz="3600" b="1" dirty="0"/>
              <a:t>(3,5)</a:t>
            </a:r>
            <a:endParaRPr lang="zh-CN" altLang="en-US" sz="3600" b="1" dirty="0"/>
          </a:p>
        </p:txBody>
      </p:sp>
      <p:cxnSp>
        <p:nvCxnSpPr>
          <p:cNvPr id="46" name="直接箭头连接符 45">
            <a:extLst>
              <a:ext uri="{FF2B5EF4-FFF2-40B4-BE49-F238E27FC236}">
                <a16:creationId xmlns:a16="http://schemas.microsoft.com/office/drawing/2014/main" id="{FEF782F2-E5EF-094F-D871-E756D88E4A62}"/>
              </a:ext>
            </a:extLst>
          </p:cNvPr>
          <p:cNvCxnSpPr/>
          <p:nvPr/>
        </p:nvCxnSpPr>
        <p:spPr>
          <a:xfrm flipH="1">
            <a:off x="8708424" y="2292687"/>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D18E03C-1299-F82F-D100-61A85F723E63}"/>
              </a:ext>
            </a:extLst>
          </p:cNvPr>
          <p:cNvCxnSpPr>
            <a:cxnSpLocks/>
          </p:cNvCxnSpPr>
          <p:nvPr/>
        </p:nvCxnSpPr>
        <p:spPr>
          <a:xfrm rot="16200000" flipH="1">
            <a:off x="9494110" y="2274695"/>
            <a:ext cx="512806" cy="5560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49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肥皂</Template>
  <TotalTime>180</TotalTime>
  <Words>645</Words>
  <Application>Microsoft Office PowerPoint</Application>
  <PresentationFormat>宽屏</PresentationFormat>
  <Paragraphs>107</Paragraphs>
  <Slides>23</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Cambria Math</vt:lpstr>
      <vt:lpstr>Century Gothic</vt:lpstr>
      <vt:lpstr>Garamond</vt:lpstr>
      <vt:lpstr>肥皂</vt:lpstr>
      <vt:lpstr>第七周讲解</vt:lpstr>
      <vt:lpstr>走格子(递归)</vt:lpstr>
      <vt:lpstr>PowerPoint 演示文稿</vt:lpstr>
      <vt:lpstr>递归三部曲1——设计递归函数</vt:lpstr>
      <vt:lpstr>递归三部曲2——设计递归逻辑</vt:lpstr>
      <vt:lpstr>递归三部曲3——设计递归边界</vt:lpstr>
      <vt:lpstr>递归函数</vt:lpstr>
      <vt:lpstr>优化——记忆化递归</vt:lpstr>
      <vt:lpstr>优化——记忆化递归</vt:lpstr>
      <vt:lpstr>优化——记忆化递归</vt:lpstr>
      <vt:lpstr>优化——记忆化递归</vt:lpstr>
      <vt:lpstr>优化——记忆化递归</vt:lpstr>
      <vt:lpstr>优化——记忆化递归</vt:lpstr>
      <vt:lpstr>优化——记忆化递归</vt:lpstr>
      <vt:lpstr>优化——记忆化递归</vt:lpstr>
      <vt:lpstr>优化——记忆化递归</vt:lpstr>
      <vt:lpstr>验证歌德巴赫猜想</vt:lpstr>
      <vt:lpstr>程序设计思路</vt:lpstr>
      <vt:lpstr>程序设计思路</vt:lpstr>
      <vt:lpstr>判断一个数是否为质数</vt:lpstr>
      <vt:lpstr>按顺序输出</vt:lpstr>
      <vt:lpstr>猴子分桃子（递归）</vt:lpstr>
      <vt:lpstr>For 循环 to 递归函数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dmx20070206@163.com</dc:creator>
  <cp:lastModifiedBy>dmx20070206@163.com</cp:lastModifiedBy>
  <cp:revision>83</cp:revision>
  <dcterms:created xsi:type="dcterms:W3CDTF">2024-11-07T00:57:20Z</dcterms:created>
  <dcterms:modified xsi:type="dcterms:W3CDTF">2024-11-08T00:45:18Z</dcterms:modified>
</cp:coreProperties>
</file>