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8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3D5740-42D3-4005-8711-5B319D0CD5E4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4BA4ED-A803-4D0C-B4EC-893D5DF5A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EEA4-DF87-5F15-C1C5-533E62E3B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第六周上机习题讲解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F5F83-02EB-9FCD-4024-70BC7D59C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223 </a:t>
            </a:r>
            <a:r>
              <a:rPr lang="zh-CN" altLang="en-US" dirty="0"/>
              <a:t>刁明轩</a:t>
            </a:r>
          </a:p>
        </p:txBody>
      </p:sp>
    </p:spTree>
    <p:extLst>
      <p:ext uri="{BB962C8B-B14F-4D97-AF65-F5344CB8AC3E}">
        <p14:creationId xmlns:p14="http://schemas.microsoft.com/office/powerpoint/2010/main" val="146269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BD150-6FCB-A22A-09D4-92970D37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递推式</a:t>
            </a:r>
            <a:r>
              <a:rPr lang="en-US" altLang="zh-CN" dirty="0"/>
              <a:t>——</a:t>
            </a:r>
            <a:r>
              <a:rPr lang="zh-CN" altLang="en-US" dirty="0"/>
              <a:t>逆向推导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6F9F4-1737-2172-6C08-9273D803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我们定义一次</a:t>
            </a:r>
            <a:r>
              <a:rPr lang="zh-CN" altLang="en-US" b="1" strike="sngStrike" dirty="0"/>
              <a:t>操作</a:t>
            </a:r>
            <a:r>
              <a:rPr lang="zh-CN" altLang="en-US" strike="sngStrike" dirty="0"/>
              <a:t>：把桃子分成五份，多了一个并扔掉，并拿走一份</a:t>
            </a:r>
            <a:endParaRPr lang="en-US" altLang="zh-CN" strike="sngStrike" dirty="0"/>
          </a:p>
          <a:p>
            <a:r>
              <a:rPr lang="zh-CN" altLang="en-US" dirty="0"/>
              <a:t>我们定义一次</a:t>
            </a:r>
            <a:r>
              <a:rPr lang="zh-CN" altLang="en-US" b="1" dirty="0"/>
              <a:t>操作</a:t>
            </a:r>
            <a:r>
              <a:rPr lang="zh-CN" altLang="en-US" dirty="0"/>
              <a:t>：把桃子数量翻 </a:t>
            </a:r>
            <a:r>
              <a:rPr lang="en-US" altLang="zh-CN" dirty="0"/>
              <a:t>5/4 </a:t>
            </a:r>
            <a:r>
              <a:rPr lang="zh-CN" altLang="en-US" dirty="0"/>
              <a:t>倍，并多拿一个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一次操作的影响：</a:t>
            </a:r>
            <a:endParaRPr lang="en-US" altLang="zh-CN" dirty="0"/>
          </a:p>
          <a:p>
            <a:pPr lvl="1"/>
            <a:r>
              <a:rPr lang="zh-CN" altLang="en-US" dirty="0"/>
              <a:t>如果操作前的桃子为 </a:t>
            </a:r>
            <a:r>
              <a:rPr lang="en-US" altLang="zh-CN" dirty="0"/>
              <a:t>num</a:t>
            </a:r>
            <a:r>
              <a:rPr lang="zh-CN" altLang="en-US" dirty="0"/>
              <a:t>，则操作后 </a:t>
            </a:r>
            <a:r>
              <a:rPr lang="en-US" altLang="zh-CN" dirty="0"/>
              <a:t>num = num * 5 / 4 + 1 </a:t>
            </a:r>
          </a:p>
          <a:p>
            <a:pPr lvl="1"/>
            <a:r>
              <a:rPr lang="zh-CN" altLang="en-US" dirty="0"/>
              <a:t>只有当桃子数量 </a:t>
            </a:r>
            <a:r>
              <a:rPr lang="en-US" altLang="zh-CN" dirty="0"/>
              <a:t>num </a:t>
            </a:r>
            <a:r>
              <a:rPr lang="zh-CN" altLang="en-US" dirty="0"/>
              <a:t>为</a:t>
            </a:r>
            <a:r>
              <a:rPr lang="en-US" altLang="zh-CN" dirty="0"/>
              <a:t> 4 </a:t>
            </a:r>
            <a:r>
              <a:rPr lang="zh-CN" altLang="en-US" dirty="0"/>
              <a:t>的整倍数时，才能进行一次操作</a:t>
            </a:r>
            <a:endParaRPr lang="en-US" altLang="zh-CN" dirty="0"/>
          </a:p>
          <a:p>
            <a:pPr lvl="1"/>
            <a:r>
              <a:rPr lang="zh-CN" altLang="en-US" dirty="0"/>
              <a:t>也即 </a:t>
            </a:r>
            <a:r>
              <a:rPr lang="en-US" altLang="zh-CN" dirty="0"/>
              <a:t>num % 4 == 0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同时，保证在全部操作开始前，均 </a:t>
            </a:r>
            <a:r>
              <a:rPr lang="en-US" altLang="zh-CN" dirty="0"/>
              <a:t>% 4 == 0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从小到大遍历全部 </a:t>
            </a:r>
            <a:r>
              <a:rPr lang="en-US" altLang="zh-CN" dirty="0"/>
              <a:t>% 4 == 0 </a:t>
            </a:r>
            <a:r>
              <a:rPr lang="zh-CN" altLang="en-US" dirty="0"/>
              <a:t>的数字，找到第一个满足要求的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42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8326F6D3-8AF5-93E2-4603-7466FAA7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B4C821-A31A-FD30-E8E3-89DE7F8BF6FA}"/>
              </a:ext>
            </a:extLst>
          </p:cNvPr>
          <p:cNvSpPr txBox="1"/>
          <p:nvPr/>
        </p:nvSpPr>
        <p:spPr>
          <a:xfrm>
            <a:off x="4230660" y="1888313"/>
            <a:ext cx="221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6</a:t>
            </a:r>
            <a:r>
              <a:rPr lang="zh-CN" altLang="en-US" dirty="0"/>
              <a:t>开始，每次加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保证一直 </a:t>
            </a:r>
            <a:r>
              <a:rPr lang="en-US" altLang="zh-CN" dirty="0"/>
              <a:t>% 5 == 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7038B6-EE2F-39FF-A291-29AE1F3DF188}"/>
              </a:ext>
            </a:extLst>
          </p:cNvPr>
          <p:cNvSpPr txBox="1"/>
          <p:nvPr/>
        </p:nvSpPr>
        <p:spPr>
          <a:xfrm>
            <a:off x="6494132" y="1888313"/>
            <a:ext cx="221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4</a:t>
            </a:r>
            <a:r>
              <a:rPr lang="zh-CN" altLang="en-US" dirty="0"/>
              <a:t>开始，每次加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保证一直 </a:t>
            </a:r>
            <a:r>
              <a:rPr lang="en-US" altLang="zh-CN" dirty="0"/>
              <a:t>% 4 == 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62CEAC-A3CF-F5E0-F82A-9B283AF0BB76}"/>
              </a:ext>
            </a:extLst>
          </p:cNvPr>
          <p:cNvSpPr txBox="1"/>
          <p:nvPr/>
        </p:nvSpPr>
        <p:spPr>
          <a:xfrm>
            <a:off x="5302378" y="2805571"/>
            <a:ext cx="264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5</a:t>
            </a:r>
            <a:r>
              <a:rPr lang="zh-CN" altLang="en-US" dirty="0"/>
              <a:t>次操作</a:t>
            </a:r>
            <a:endParaRPr lang="en-US" altLang="zh-CN" dirty="0"/>
          </a:p>
          <a:p>
            <a:r>
              <a:rPr lang="zh-CN" altLang="en-US" dirty="0"/>
              <a:t>如果非法则退出循环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3C332-E5CF-A901-A69B-970F77B4EA60}"/>
              </a:ext>
            </a:extLst>
          </p:cNvPr>
          <p:cNvSpPr txBox="1"/>
          <p:nvPr/>
        </p:nvSpPr>
        <p:spPr>
          <a:xfrm>
            <a:off x="5302378" y="4640623"/>
            <a:ext cx="264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如果完成了</a:t>
            </a:r>
            <a:r>
              <a:rPr lang="en-US" altLang="zh-CN" dirty="0"/>
              <a:t>5</a:t>
            </a:r>
            <a:r>
              <a:rPr lang="zh-CN" altLang="en-US" dirty="0"/>
              <a:t>次操作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time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，输出答案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93B90BA-CD68-D5C7-7E51-579EC296B01B}"/>
              </a:ext>
            </a:extLst>
          </p:cNvPr>
          <p:cNvSpPr/>
          <p:nvPr/>
        </p:nvSpPr>
        <p:spPr>
          <a:xfrm>
            <a:off x="7655396" y="3080821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C74ABAE-3642-7148-D5EF-0BF97C033726}"/>
              </a:ext>
            </a:extLst>
          </p:cNvPr>
          <p:cNvSpPr/>
          <p:nvPr/>
        </p:nvSpPr>
        <p:spPr>
          <a:xfrm rot="10800000">
            <a:off x="4330622" y="3080820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06DD481-FD61-81A7-F45A-C8B2283706A1}"/>
              </a:ext>
            </a:extLst>
          </p:cNvPr>
          <p:cNvSpPr/>
          <p:nvPr/>
        </p:nvSpPr>
        <p:spPr>
          <a:xfrm>
            <a:off x="7655396" y="4783725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6967AE-744C-8F61-5E79-C8441357242A}"/>
              </a:ext>
            </a:extLst>
          </p:cNvPr>
          <p:cNvSpPr/>
          <p:nvPr/>
        </p:nvSpPr>
        <p:spPr>
          <a:xfrm rot="10800000">
            <a:off x="4330622" y="4783724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2D24B0-D881-BE61-CA24-0BD8EB6D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3" y="1884921"/>
            <a:ext cx="3633700" cy="4244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CEF9AE-2580-238E-79F5-40E2452C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334" y="1884921"/>
            <a:ext cx="3188207" cy="431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0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653B-58F9-52BC-C8D7-07DB6E55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岁生日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B19FF-331C-50F9-E6D5-4BF1C621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6394"/>
            <a:ext cx="8234253" cy="44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A93F0-EBF6-25B6-6871-E8894A13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判断闰年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00CD8-62B6-A5B9-CD45-45EB0EEC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年份 </a:t>
            </a:r>
            <a:r>
              <a:rPr lang="en-US" altLang="zh-CN" dirty="0"/>
              <a:t>% 4 == 0</a:t>
            </a:r>
          </a:p>
          <a:p>
            <a:r>
              <a:rPr lang="zh-CN" altLang="en-US" dirty="0"/>
              <a:t>年份 </a:t>
            </a:r>
            <a:r>
              <a:rPr lang="en-US" altLang="zh-CN" dirty="0"/>
              <a:t>% 100 != 0</a:t>
            </a:r>
          </a:p>
          <a:p>
            <a:r>
              <a:rPr lang="zh-CN" altLang="en-US" dirty="0"/>
              <a:t>或者</a:t>
            </a:r>
            <a:endParaRPr lang="en-US" altLang="zh-CN" dirty="0"/>
          </a:p>
          <a:p>
            <a:r>
              <a:rPr lang="zh-CN" altLang="en-US" dirty="0"/>
              <a:t>年份 </a:t>
            </a:r>
            <a:r>
              <a:rPr lang="en-US" altLang="zh-CN" dirty="0"/>
              <a:t>% 400 == 0</a:t>
            </a:r>
          </a:p>
          <a:p>
            <a:endParaRPr lang="en-US" altLang="zh-CN" dirty="0"/>
          </a:p>
          <a:p>
            <a:r>
              <a:rPr lang="zh-CN" altLang="en-US" dirty="0"/>
              <a:t>注意 </a:t>
            </a:r>
            <a:r>
              <a:rPr lang="en-US" altLang="zh-CN" dirty="0"/>
              <a:t>&amp;&amp; || </a:t>
            </a:r>
            <a:r>
              <a:rPr lang="zh-CN" altLang="en-US" dirty="0"/>
              <a:t>运算的优先级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2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EFB5E-F2DA-AC45-4D7A-713D0F4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034E1-4EE2-7F10-3F33-7D238FD9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如果生日是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号，一定没有</a:t>
            </a:r>
            <a:r>
              <a:rPr lang="en-US" altLang="zh-CN" dirty="0"/>
              <a:t>18</a:t>
            </a:r>
            <a:r>
              <a:rPr lang="zh-CN" altLang="en-US" dirty="0"/>
              <a:t>岁生日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没有两个闰年相隔</a:t>
            </a:r>
            <a:r>
              <a:rPr lang="en-US" altLang="zh-CN" dirty="0"/>
              <a:t>18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31511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53BFA-C4AA-35B4-B600-FFA37DCB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如果没有闰年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D9191-1C3F-68FD-80C5-1C27793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/>
              <a:t>18*365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6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CEDC-22A6-8A55-E925-284E9888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考虑闰年情况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21E6B4-7BCA-39E7-B4EE-31BB34E20C85}"/>
              </a:ext>
            </a:extLst>
          </p:cNvPr>
          <p:cNvSpPr/>
          <p:nvPr/>
        </p:nvSpPr>
        <p:spPr>
          <a:xfrm>
            <a:off x="2476843" y="2768600"/>
            <a:ext cx="187204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72CC7D-D089-377E-2A3B-E58063751001}"/>
              </a:ext>
            </a:extLst>
          </p:cNvPr>
          <p:cNvSpPr/>
          <p:nvPr/>
        </p:nvSpPr>
        <p:spPr>
          <a:xfrm>
            <a:off x="1420283" y="3073400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5974FD-1BFC-007E-FF63-CB9BFEC64E53}"/>
              </a:ext>
            </a:extLst>
          </p:cNvPr>
          <p:cNvSpPr/>
          <p:nvPr/>
        </p:nvSpPr>
        <p:spPr>
          <a:xfrm>
            <a:off x="1420283" y="3378200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B942D7-F64B-474D-8782-3F42D3C926DA}"/>
              </a:ext>
            </a:extLst>
          </p:cNvPr>
          <p:cNvSpPr/>
          <p:nvPr/>
        </p:nvSpPr>
        <p:spPr>
          <a:xfrm>
            <a:off x="1420282" y="3683000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C35CA-940C-4579-79F8-1BA794365166}"/>
              </a:ext>
            </a:extLst>
          </p:cNvPr>
          <p:cNvSpPr/>
          <p:nvPr/>
        </p:nvSpPr>
        <p:spPr>
          <a:xfrm>
            <a:off x="1420283" y="4292600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514A6F-B7F4-BAA8-16D4-4A60BC94234A}"/>
              </a:ext>
            </a:extLst>
          </p:cNvPr>
          <p:cNvSpPr/>
          <p:nvPr/>
        </p:nvSpPr>
        <p:spPr>
          <a:xfrm>
            <a:off x="1420282" y="4597400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50A171-2471-41B7-9A54-937CC71926F8}"/>
              </a:ext>
            </a:extLst>
          </p:cNvPr>
          <p:cNvSpPr txBox="1"/>
          <p:nvPr/>
        </p:nvSpPr>
        <p:spPr>
          <a:xfrm>
            <a:off x="4429211" y="2688281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0E9F46-DBA8-0F1E-E851-A9B240871B3A}"/>
              </a:ext>
            </a:extLst>
          </p:cNvPr>
          <p:cNvSpPr txBox="1"/>
          <p:nvPr/>
        </p:nvSpPr>
        <p:spPr>
          <a:xfrm>
            <a:off x="4429211" y="2993081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35CC2F-E503-FF05-0F1E-24B56F85ECD1}"/>
              </a:ext>
            </a:extLst>
          </p:cNvPr>
          <p:cNvSpPr txBox="1"/>
          <p:nvPr/>
        </p:nvSpPr>
        <p:spPr>
          <a:xfrm>
            <a:off x="4429211" y="3292388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2B2463-BB93-8219-F12C-A8492A67C2FA}"/>
              </a:ext>
            </a:extLst>
          </p:cNvPr>
          <p:cNvSpPr txBox="1"/>
          <p:nvPr/>
        </p:nvSpPr>
        <p:spPr>
          <a:xfrm>
            <a:off x="4429210" y="3604325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9E43F1-92B3-F89A-4D03-8C0F3741D02A}"/>
              </a:ext>
            </a:extLst>
          </p:cNvPr>
          <p:cNvSpPr txBox="1"/>
          <p:nvPr/>
        </p:nvSpPr>
        <p:spPr>
          <a:xfrm>
            <a:off x="4429209" y="4208432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32D7C9-CAF7-B4C2-314B-E7D77BA65B7B}"/>
              </a:ext>
            </a:extLst>
          </p:cNvPr>
          <p:cNvSpPr txBox="1"/>
          <p:nvPr/>
        </p:nvSpPr>
        <p:spPr>
          <a:xfrm>
            <a:off x="4429209" y="4502665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185750-240A-E6C4-47BB-429704422DE5}"/>
              </a:ext>
            </a:extLst>
          </p:cNvPr>
          <p:cNvSpPr/>
          <p:nvPr/>
        </p:nvSpPr>
        <p:spPr>
          <a:xfrm>
            <a:off x="1420282" y="4902200"/>
            <a:ext cx="1035052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FC7FB8-36C6-4091-6D9D-CB07762C854F}"/>
              </a:ext>
            </a:extLst>
          </p:cNvPr>
          <p:cNvSpPr txBox="1"/>
          <p:nvPr/>
        </p:nvSpPr>
        <p:spPr>
          <a:xfrm>
            <a:off x="4429208" y="4796898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DC6773-C16C-C39F-C26C-9AA701B58613}"/>
              </a:ext>
            </a:extLst>
          </p:cNvPr>
          <p:cNvCxnSpPr>
            <a:cxnSpLocks/>
          </p:cNvCxnSpPr>
          <p:nvPr/>
        </p:nvCxnSpPr>
        <p:spPr>
          <a:xfrm>
            <a:off x="2476843" y="2552357"/>
            <a:ext cx="0" cy="2663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39BA0E-7261-1E00-47E5-5610A27D91E5}"/>
              </a:ext>
            </a:extLst>
          </p:cNvPr>
          <p:cNvCxnSpPr>
            <a:cxnSpLocks/>
          </p:cNvCxnSpPr>
          <p:nvPr/>
        </p:nvCxnSpPr>
        <p:spPr>
          <a:xfrm>
            <a:off x="2068246" y="2552357"/>
            <a:ext cx="0" cy="2663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D541597-ABBA-CD13-0064-0116C3B7C778}"/>
              </a:ext>
            </a:extLst>
          </p:cNvPr>
          <p:cNvSpPr txBox="1"/>
          <p:nvPr/>
        </p:nvSpPr>
        <p:spPr>
          <a:xfrm>
            <a:off x="1713807" y="2188448"/>
            <a:ext cx="9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614B4-AD83-5DEC-AD65-D4EA733F4DF8}"/>
              </a:ext>
            </a:extLst>
          </p:cNvPr>
          <p:cNvSpPr txBox="1"/>
          <p:nvPr/>
        </p:nvSpPr>
        <p:spPr>
          <a:xfrm>
            <a:off x="1204783" y="5375477"/>
            <a:ext cx="40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如果出生在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号及以后，则需要考虑闰年的为岁数</a:t>
            </a:r>
            <a:r>
              <a:rPr lang="en-US" altLang="zh-CN" dirty="0"/>
              <a:t>[2,18]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61D95-17DD-2E8B-9078-9FA7ABC3383F}"/>
              </a:ext>
            </a:extLst>
          </p:cNvPr>
          <p:cNvSpPr/>
          <p:nvPr/>
        </p:nvSpPr>
        <p:spPr>
          <a:xfrm>
            <a:off x="5700184" y="2799078"/>
            <a:ext cx="2565110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1964FF-D73D-3ED3-6C65-A119900ED630}"/>
              </a:ext>
            </a:extLst>
          </p:cNvPr>
          <p:cNvSpPr/>
          <p:nvPr/>
        </p:nvSpPr>
        <p:spPr>
          <a:xfrm>
            <a:off x="5336684" y="3103878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150CFA-3BB6-006C-1C70-F6B75860F343}"/>
              </a:ext>
            </a:extLst>
          </p:cNvPr>
          <p:cNvSpPr/>
          <p:nvPr/>
        </p:nvSpPr>
        <p:spPr>
          <a:xfrm>
            <a:off x="5336684" y="3408678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16F80-FA7A-1811-E4F6-76BB7EA688E8}"/>
              </a:ext>
            </a:extLst>
          </p:cNvPr>
          <p:cNvSpPr/>
          <p:nvPr/>
        </p:nvSpPr>
        <p:spPr>
          <a:xfrm>
            <a:off x="5336683" y="3713478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BBACF4-0575-4917-2A18-160C11D89CEF}"/>
              </a:ext>
            </a:extLst>
          </p:cNvPr>
          <p:cNvSpPr/>
          <p:nvPr/>
        </p:nvSpPr>
        <p:spPr>
          <a:xfrm>
            <a:off x="5336684" y="4323078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7D5B2A-092E-5566-638D-A23DFE7CAEE6}"/>
              </a:ext>
            </a:extLst>
          </p:cNvPr>
          <p:cNvSpPr/>
          <p:nvPr/>
        </p:nvSpPr>
        <p:spPr>
          <a:xfrm>
            <a:off x="5336683" y="4627878"/>
            <a:ext cx="2928609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FEC478F-164D-E29A-F44B-C59321B74529}"/>
              </a:ext>
            </a:extLst>
          </p:cNvPr>
          <p:cNvSpPr txBox="1"/>
          <p:nvPr/>
        </p:nvSpPr>
        <p:spPr>
          <a:xfrm>
            <a:off x="8345612" y="2718759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C22D7A-43F4-0774-AF37-6C8884A1F4F7}"/>
              </a:ext>
            </a:extLst>
          </p:cNvPr>
          <p:cNvSpPr txBox="1"/>
          <p:nvPr/>
        </p:nvSpPr>
        <p:spPr>
          <a:xfrm>
            <a:off x="8345612" y="3023559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25BCED-5EDC-99D2-440D-B89649F86A5D}"/>
              </a:ext>
            </a:extLst>
          </p:cNvPr>
          <p:cNvSpPr txBox="1"/>
          <p:nvPr/>
        </p:nvSpPr>
        <p:spPr>
          <a:xfrm>
            <a:off x="8345612" y="3322866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052D61-E384-4691-8395-D67034337873}"/>
              </a:ext>
            </a:extLst>
          </p:cNvPr>
          <p:cNvSpPr txBox="1"/>
          <p:nvPr/>
        </p:nvSpPr>
        <p:spPr>
          <a:xfrm>
            <a:off x="8345611" y="3634803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9CFE4F-0C35-45FE-31F1-E3E8DA17E938}"/>
              </a:ext>
            </a:extLst>
          </p:cNvPr>
          <p:cNvSpPr txBox="1"/>
          <p:nvPr/>
        </p:nvSpPr>
        <p:spPr>
          <a:xfrm>
            <a:off x="8345610" y="4238910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492B80-DD9C-9C09-7C19-EA38B9DE301A}"/>
              </a:ext>
            </a:extLst>
          </p:cNvPr>
          <p:cNvSpPr txBox="1"/>
          <p:nvPr/>
        </p:nvSpPr>
        <p:spPr>
          <a:xfrm>
            <a:off x="8345610" y="4533143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9218809-0EF2-2A02-E84A-81A3FA387D7C}"/>
              </a:ext>
            </a:extLst>
          </p:cNvPr>
          <p:cNvSpPr/>
          <p:nvPr/>
        </p:nvSpPr>
        <p:spPr>
          <a:xfrm>
            <a:off x="5336683" y="4932678"/>
            <a:ext cx="341990" cy="197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6946C78-C226-2F32-A530-DCD38A679667}"/>
              </a:ext>
            </a:extLst>
          </p:cNvPr>
          <p:cNvSpPr txBox="1"/>
          <p:nvPr/>
        </p:nvSpPr>
        <p:spPr>
          <a:xfrm>
            <a:off x="8345609" y="4827376"/>
            <a:ext cx="6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C3CE48-7ECB-F532-89EF-F0B690B274A6}"/>
              </a:ext>
            </a:extLst>
          </p:cNvPr>
          <p:cNvCxnSpPr>
            <a:cxnSpLocks/>
          </p:cNvCxnSpPr>
          <p:nvPr/>
        </p:nvCxnSpPr>
        <p:spPr>
          <a:xfrm>
            <a:off x="5700184" y="2579631"/>
            <a:ext cx="0" cy="2663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9D2696-852B-B481-2EEC-D21866589024}"/>
              </a:ext>
            </a:extLst>
          </p:cNvPr>
          <p:cNvCxnSpPr>
            <a:cxnSpLocks/>
          </p:cNvCxnSpPr>
          <p:nvPr/>
        </p:nvCxnSpPr>
        <p:spPr>
          <a:xfrm>
            <a:off x="5984647" y="2582835"/>
            <a:ext cx="0" cy="2663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75DA6CA-6B14-FBB9-1924-90D10B6A040C}"/>
              </a:ext>
            </a:extLst>
          </p:cNvPr>
          <p:cNvSpPr txBox="1"/>
          <p:nvPr/>
        </p:nvSpPr>
        <p:spPr>
          <a:xfrm>
            <a:off x="5630208" y="2218926"/>
            <a:ext cx="9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AE46F8-CA30-E06F-2298-96498C4CB017}"/>
              </a:ext>
            </a:extLst>
          </p:cNvPr>
          <p:cNvSpPr txBox="1"/>
          <p:nvPr/>
        </p:nvSpPr>
        <p:spPr>
          <a:xfrm>
            <a:off x="5121184" y="5405955"/>
            <a:ext cx="40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如果出生在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号之前，则需要考虑闰年的为岁数</a:t>
            </a:r>
            <a:r>
              <a:rPr lang="en-US" altLang="zh-CN" dirty="0"/>
              <a:t>[1,17]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C93C25-E062-8D26-3CDC-9518EB94B1A7}"/>
              </a:ext>
            </a:extLst>
          </p:cNvPr>
          <p:cNvSpPr txBox="1"/>
          <p:nvPr/>
        </p:nvSpPr>
        <p:spPr>
          <a:xfrm>
            <a:off x="9332122" y="2646057"/>
            <a:ext cx="221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必须考虑的年份</a:t>
            </a:r>
            <a:endParaRPr lang="en-US" altLang="zh-CN" dirty="0"/>
          </a:p>
          <a:p>
            <a:r>
              <a:rPr lang="en-US" altLang="zh-CN" dirty="0"/>
              <a:t>2 ~ 17</a:t>
            </a:r>
            <a:r>
              <a:rPr lang="zh-CN" altLang="en-US" dirty="0"/>
              <a:t>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需要讨论的年份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岁</a:t>
            </a:r>
          </a:p>
        </p:txBody>
      </p:sp>
    </p:spTree>
    <p:extLst>
      <p:ext uri="{BB962C8B-B14F-4D97-AF65-F5344CB8AC3E}">
        <p14:creationId xmlns:p14="http://schemas.microsoft.com/office/powerpoint/2010/main" val="305006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0FA1CE9-FAD6-D5E5-750C-DC9F63B1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28" y="2426168"/>
            <a:ext cx="8077088" cy="35666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0BDE64-6BA8-6F2E-4023-32DC13D8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291EB9-4AF9-40AB-F664-D65010309581}"/>
              </a:ext>
            </a:extLst>
          </p:cNvPr>
          <p:cNvSpPr txBox="1"/>
          <p:nvPr/>
        </p:nvSpPr>
        <p:spPr>
          <a:xfrm>
            <a:off x="8625454" y="2842469"/>
            <a:ext cx="221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必须考虑的闰年</a:t>
            </a:r>
            <a:endParaRPr lang="en-US" altLang="zh-CN" dirty="0"/>
          </a:p>
          <a:p>
            <a:r>
              <a:rPr lang="en-US" altLang="zh-CN" dirty="0"/>
              <a:t>2 ~ 17</a:t>
            </a:r>
            <a:r>
              <a:rPr lang="zh-CN" altLang="en-US" dirty="0"/>
              <a:t>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需要讨论的年份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06A416-FBFE-57EE-5432-6ACBED1C5F5A}"/>
              </a:ext>
            </a:extLst>
          </p:cNvPr>
          <p:cNvSpPr/>
          <p:nvPr/>
        </p:nvSpPr>
        <p:spPr>
          <a:xfrm>
            <a:off x="1817205" y="5496686"/>
            <a:ext cx="2126642" cy="3238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2B70C7-2171-02EA-5673-2CB2A3DB9CA3}"/>
              </a:ext>
            </a:extLst>
          </p:cNvPr>
          <p:cNvSpPr txBox="1"/>
          <p:nvPr/>
        </p:nvSpPr>
        <p:spPr>
          <a:xfrm>
            <a:off x="1995226" y="5880686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判断是否为闰年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685B1A-59B5-9B30-5863-3D690C5BBCB8}"/>
              </a:ext>
            </a:extLst>
          </p:cNvPr>
          <p:cNvSpPr/>
          <p:nvPr/>
        </p:nvSpPr>
        <p:spPr>
          <a:xfrm>
            <a:off x="1463371" y="2518619"/>
            <a:ext cx="2667332" cy="3238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F3C3ED-D32E-FAB8-DAA1-617C59640BC1}"/>
              </a:ext>
            </a:extLst>
          </p:cNvPr>
          <p:cNvSpPr txBox="1"/>
          <p:nvPr/>
        </p:nvSpPr>
        <p:spPr>
          <a:xfrm>
            <a:off x="1944867" y="2119212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如果没有闰年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13A077C-E5BF-F58C-8E84-ADA426C954E1}"/>
              </a:ext>
            </a:extLst>
          </p:cNvPr>
          <p:cNvSpPr/>
          <p:nvPr/>
        </p:nvSpPr>
        <p:spPr>
          <a:xfrm>
            <a:off x="7478201" y="2953301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978F24C-272D-410F-6DB7-5A54E9A98324}"/>
              </a:ext>
            </a:extLst>
          </p:cNvPr>
          <p:cNvSpPr/>
          <p:nvPr/>
        </p:nvSpPr>
        <p:spPr>
          <a:xfrm rot="20208715">
            <a:off x="7646503" y="4783426"/>
            <a:ext cx="842839" cy="314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53F4-73BB-517A-7D37-537DD634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猴子分桃子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06F8E0-CBEE-077A-ADAA-425F766C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982404"/>
            <a:ext cx="10058400" cy="3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C75D-89D9-83FD-425E-1CF3BFE6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递推式</a:t>
            </a:r>
            <a:r>
              <a:rPr lang="en-US" altLang="zh-CN" dirty="0"/>
              <a:t>——</a:t>
            </a:r>
            <a:r>
              <a:rPr lang="zh-CN" altLang="en-US" dirty="0"/>
              <a:t>正向推导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8FF9D-3E78-B9DC-101A-FE6E0F24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我们定义一次</a:t>
            </a:r>
            <a:r>
              <a:rPr lang="zh-CN" altLang="en-US" b="1" dirty="0"/>
              <a:t>操作</a:t>
            </a:r>
            <a:r>
              <a:rPr lang="zh-CN" altLang="en-US" dirty="0"/>
              <a:t>：把桃子分成五份，多了一个并扔掉，并拿走一份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一次操作的影响：</a:t>
            </a:r>
            <a:endParaRPr lang="en-US" altLang="zh-CN" dirty="0"/>
          </a:p>
          <a:p>
            <a:pPr lvl="1"/>
            <a:r>
              <a:rPr lang="zh-CN" altLang="en-US" dirty="0"/>
              <a:t>如果操作前的桃子为 </a:t>
            </a:r>
            <a:r>
              <a:rPr lang="en-US" altLang="zh-CN" dirty="0"/>
              <a:t>num</a:t>
            </a:r>
            <a:r>
              <a:rPr lang="zh-CN" altLang="en-US" dirty="0"/>
              <a:t>，则操作后 </a:t>
            </a:r>
            <a:r>
              <a:rPr lang="en-US" altLang="zh-CN" dirty="0"/>
              <a:t>num = (num - 1) / 5 * 4</a:t>
            </a:r>
          </a:p>
          <a:p>
            <a:pPr lvl="1"/>
            <a:r>
              <a:rPr lang="zh-CN" altLang="en-US" dirty="0"/>
              <a:t>只有当桃子数量 </a:t>
            </a:r>
            <a:r>
              <a:rPr lang="en-US" altLang="zh-CN" dirty="0"/>
              <a:t>num - 1 </a:t>
            </a:r>
            <a:r>
              <a:rPr lang="zh-CN" altLang="en-US" dirty="0"/>
              <a:t>为</a:t>
            </a:r>
            <a:r>
              <a:rPr lang="en-US" altLang="zh-CN" dirty="0"/>
              <a:t> 5 </a:t>
            </a:r>
            <a:r>
              <a:rPr lang="zh-CN" altLang="en-US" dirty="0"/>
              <a:t>的整倍数时，才能进行一次操作</a:t>
            </a:r>
            <a:endParaRPr lang="en-US" altLang="zh-CN" dirty="0"/>
          </a:p>
          <a:p>
            <a:pPr lvl="1"/>
            <a:r>
              <a:rPr lang="zh-CN" altLang="en-US" dirty="0"/>
              <a:t>也即 </a:t>
            </a:r>
            <a:r>
              <a:rPr lang="en-US" altLang="zh-CN" dirty="0"/>
              <a:t>num % 5 == 1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同时，保证在全部操作开始前，均 </a:t>
            </a:r>
            <a:r>
              <a:rPr lang="en-US" altLang="zh-CN" dirty="0"/>
              <a:t>% 5 == 1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从小到大遍历全部 </a:t>
            </a:r>
            <a:r>
              <a:rPr lang="en-US" altLang="zh-CN" dirty="0"/>
              <a:t>% 5 == 1 </a:t>
            </a:r>
            <a:r>
              <a:rPr lang="zh-CN" altLang="en-US" dirty="0"/>
              <a:t>的数字，找到第一个满足要求的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23781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464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回顾</vt:lpstr>
      <vt:lpstr>第六周上机习题讲解</vt:lpstr>
      <vt:lpstr>18岁生日</vt:lpstr>
      <vt:lpstr>判断闰年</vt:lpstr>
      <vt:lpstr>特殊判断</vt:lpstr>
      <vt:lpstr>如果没有闰年</vt:lpstr>
      <vt:lpstr>考虑闰年情况</vt:lpstr>
      <vt:lpstr>代码分析</vt:lpstr>
      <vt:lpstr>猴子分桃子</vt:lpstr>
      <vt:lpstr>递推式——正向推导</vt:lpstr>
      <vt:lpstr>递推式——逆向推导</vt:lpstr>
      <vt:lpstr>代码示例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dmx20070206@163.com</dc:creator>
  <cp:lastModifiedBy>dmx20070206@163.com</cp:lastModifiedBy>
  <cp:revision>62</cp:revision>
  <dcterms:created xsi:type="dcterms:W3CDTF">2024-10-31T00:05:06Z</dcterms:created>
  <dcterms:modified xsi:type="dcterms:W3CDTF">2024-11-01T00:46:17Z</dcterms:modified>
</cp:coreProperties>
</file>