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86" r:id="rId12"/>
    <p:sldId id="287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80" r:id="rId22"/>
    <p:sldId id="285" r:id="rId23"/>
    <p:sldId id="284" r:id="rId24"/>
    <p:sldId id="281" r:id="rId25"/>
    <p:sldId id="282" r:id="rId26"/>
    <p:sldId id="283" r:id="rId27"/>
    <p:sldId id="279" r:id="rId28"/>
    <p:sldId id="275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6FDE-50FC-431D-8FC7-4DF586EFE71F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D04C-6828-411F-AB04-374CC845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7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D04C-6828-411F-AB04-374CC84539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D04C-6828-411F-AB04-374CC84539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9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248C4-777C-50E6-3644-DFC3F307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DA273C-6FC7-4F23-73D4-1D0A498EB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B2BA68-78FE-B2EC-5C20-9EB0C0749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06BDB-E03E-B23D-E925-4FFA4DCD1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D04C-6828-411F-AB04-374CC84539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D04C-6828-411F-AB04-374CC84539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0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D04C-6828-411F-AB04-374CC84539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AF2F1-53F3-49BE-EA62-D140A18A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E601A7-2130-8D47-1416-1B69A1673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53B506-4F6E-98E4-F98B-0DC9CE986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65D75-BA5D-B2AD-2941-286DA3E55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D04C-6828-411F-AB04-374CC845396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9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D04C-6828-411F-AB04-374CC845396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9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0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1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4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B55512-E7A7-4818-9AD2-621DDFB42A99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211047-CB1B-4EE4-97AF-4D504FDB30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4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4B48-5176-7B67-E250-1D5FB0BDB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第八周讲解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4C8110B-60BA-E195-035B-89F7FD98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223 </a:t>
            </a:r>
            <a:r>
              <a:rPr lang="zh-CN" altLang="en-US" dirty="0"/>
              <a:t>刁明轩</a:t>
            </a:r>
          </a:p>
        </p:txBody>
      </p:sp>
    </p:spTree>
    <p:extLst>
      <p:ext uri="{BB962C8B-B14F-4D97-AF65-F5344CB8AC3E}">
        <p14:creationId xmlns:p14="http://schemas.microsoft.com/office/powerpoint/2010/main" val="35515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26636-6516-7D25-BC1F-3DC6900C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6174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C6E30-C3F0-633E-686A-3D704CCD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难点：</a:t>
            </a:r>
            <a:endParaRPr lang="en-US" altLang="zh-CN" sz="2000" dirty="0"/>
          </a:p>
          <a:p>
            <a:pPr lvl="1"/>
            <a:r>
              <a:rPr lang="zh-CN" altLang="en-US" sz="1800" dirty="0"/>
              <a:t>对于一个整数，如何将求将它按照升序和降序的排列</a:t>
            </a:r>
            <a:endParaRPr lang="en-US" altLang="zh-CN" sz="1800" dirty="0"/>
          </a:p>
          <a:p>
            <a:pPr lvl="1"/>
            <a:r>
              <a:rPr lang="zh-CN" altLang="en-US" sz="1800" dirty="0"/>
              <a:t>如何判断之前某个数字是否出现过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44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2B1C-CCB1-0B65-57A5-79514B5F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6174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2BE60-5EA8-1981-4353-DA346D4D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题目要求出现重复的数字时停止，那么如何判断一个数字是否出现过呢？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：通过数组存储之前生成的数字，每次遍历数组寻找重复的数字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：通过哈希表，记录不同数字是否出现过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825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1C5E8-2B30-5CCF-ABB8-E538DD03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FF77A4-065D-B932-96DB-D722713F4394}"/>
              </a:ext>
            </a:extLst>
          </p:cNvPr>
          <p:cNvSpPr txBox="1"/>
          <p:nvPr/>
        </p:nvSpPr>
        <p:spPr>
          <a:xfrm>
            <a:off x="2651777" y="3929644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判断是否出现</a:t>
            </a:r>
            <a:endParaRPr lang="en-US" altLang="zh-CN" dirty="0"/>
          </a:p>
          <a:p>
            <a:r>
              <a:rPr lang="zh-CN" altLang="en-US" dirty="0"/>
              <a:t>重复数字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EE3CE1-B943-0830-9A60-E1E614B3E475}"/>
              </a:ext>
            </a:extLst>
          </p:cNvPr>
          <p:cNvSpPr txBox="1"/>
          <p:nvPr/>
        </p:nvSpPr>
        <p:spPr>
          <a:xfrm>
            <a:off x="2883691" y="2409513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定义数组并</a:t>
            </a:r>
            <a:endParaRPr lang="en-US" altLang="zh-CN" dirty="0"/>
          </a:p>
          <a:p>
            <a:r>
              <a:rPr lang="zh-CN" altLang="en-US" dirty="0"/>
              <a:t>初始化为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859B51-B925-27E9-3D0F-4C550D6A47A3}"/>
              </a:ext>
            </a:extLst>
          </p:cNvPr>
          <p:cNvSpPr txBox="1"/>
          <p:nvPr/>
        </p:nvSpPr>
        <p:spPr>
          <a:xfrm>
            <a:off x="9925387" y="5633887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将新生成的数字录入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7783CC-4488-A213-81FC-5DF433681762}"/>
              </a:ext>
            </a:extLst>
          </p:cNvPr>
          <p:cNvSpPr txBox="1"/>
          <p:nvPr/>
        </p:nvSpPr>
        <p:spPr>
          <a:xfrm>
            <a:off x="581192" y="5409875"/>
            <a:ext cx="6096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calNum</a:t>
            </a:r>
            <a:r>
              <a:rPr lang="en-US" altLang="zh-CN" dirty="0"/>
              <a:t> </a:t>
            </a:r>
            <a:r>
              <a:rPr lang="zh-CN" altLang="en-US" dirty="0"/>
              <a:t>函数 </a:t>
            </a:r>
            <a:r>
              <a:rPr lang="en-US" altLang="zh-CN" dirty="0"/>
              <a:t>: 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输入一个 </a:t>
            </a:r>
            <a:r>
              <a:rPr lang="en-US" altLang="zh-CN" dirty="0"/>
              <a:t>int</a:t>
            </a:r>
            <a:r>
              <a:rPr lang="zh-CN" altLang="en-US" dirty="0"/>
              <a:t>，输出经过一次计算的结果</a:t>
            </a:r>
            <a:endParaRPr lang="en-US" altLang="zh-CN" dirty="0"/>
          </a:p>
          <a:p>
            <a:pPr lvl="1"/>
            <a:r>
              <a:rPr lang="zh-CN" altLang="en-US" dirty="0"/>
              <a:t>输入 </a:t>
            </a:r>
            <a:r>
              <a:rPr lang="en-US" altLang="zh-CN" dirty="0"/>
              <a:t>2134</a:t>
            </a:r>
            <a:r>
              <a:rPr lang="zh-CN" altLang="en-US" dirty="0"/>
              <a:t>，输出 </a:t>
            </a:r>
            <a:r>
              <a:rPr lang="en-US" altLang="zh-CN" dirty="0"/>
              <a:t>4321 – 1234 = 3087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D823C77-FEBB-802B-C0A0-944157AB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9" y="1932168"/>
            <a:ext cx="3234344" cy="480629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BC4C1C8E-6433-1B7D-7572-0BD3EAC1E477}"/>
              </a:ext>
            </a:extLst>
          </p:cNvPr>
          <p:cNvSpPr/>
          <p:nvPr/>
        </p:nvSpPr>
        <p:spPr>
          <a:xfrm>
            <a:off x="6444881" y="3745065"/>
            <a:ext cx="2798860" cy="19878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968234-D8C2-1723-66CC-1E99C749F071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091297" y="4405023"/>
            <a:ext cx="2353584" cy="333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5667F9C-A035-4573-2F83-C611A6D82736}"/>
              </a:ext>
            </a:extLst>
          </p:cNvPr>
          <p:cNvSpPr/>
          <p:nvPr/>
        </p:nvSpPr>
        <p:spPr>
          <a:xfrm>
            <a:off x="6083099" y="2712620"/>
            <a:ext cx="2798860" cy="4400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E88084-AE6F-732A-8B32-287CDF8CB8DA}"/>
              </a:ext>
            </a:extLst>
          </p:cNvPr>
          <p:cNvCxnSpPr>
            <a:cxnSpLocks/>
          </p:cNvCxnSpPr>
          <p:nvPr/>
        </p:nvCxnSpPr>
        <p:spPr>
          <a:xfrm flipH="1" flipV="1">
            <a:off x="4282129" y="2775006"/>
            <a:ext cx="1800970" cy="15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69212C6-9DF6-DAC2-CC9C-A183DF5B06D8}"/>
              </a:ext>
            </a:extLst>
          </p:cNvPr>
          <p:cNvSpPr/>
          <p:nvPr/>
        </p:nvSpPr>
        <p:spPr>
          <a:xfrm>
            <a:off x="6442760" y="6088157"/>
            <a:ext cx="1576130" cy="245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0A8C26-994C-43FB-4774-2D326A77399E}"/>
              </a:ext>
            </a:extLst>
          </p:cNvPr>
          <p:cNvCxnSpPr>
            <a:cxnSpLocks/>
          </p:cNvCxnSpPr>
          <p:nvPr/>
        </p:nvCxnSpPr>
        <p:spPr>
          <a:xfrm flipH="1" flipV="1">
            <a:off x="5182614" y="5991308"/>
            <a:ext cx="1260146" cy="224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22D5F30-2752-DAEE-8124-78474C99C365}"/>
              </a:ext>
            </a:extLst>
          </p:cNvPr>
          <p:cNvSpPr/>
          <p:nvPr/>
        </p:nvSpPr>
        <p:spPr>
          <a:xfrm>
            <a:off x="6444881" y="5723180"/>
            <a:ext cx="1691158" cy="245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457722-BE76-04BC-5634-84623479E7D2}"/>
              </a:ext>
            </a:extLst>
          </p:cNvPr>
          <p:cNvCxnSpPr>
            <a:cxnSpLocks/>
          </p:cNvCxnSpPr>
          <p:nvPr/>
        </p:nvCxnSpPr>
        <p:spPr>
          <a:xfrm>
            <a:off x="8148600" y="5852160"/>
            <a:ext cx="1691158" cy="104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C84A-DC4C-2E33-4D99-869B2909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82FD-F32E-F119-3275-66D85950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键值对</a:t>
            </a:r>
            <a:r>
              <a:rPr lang="zh-CN" altLang="en-US" dirty="0"/>
              <a:t>  </a:t>
            </a:r>
            <a:r>
              <a:rPr lang="en-US" altLang="zh-CN" dirty="0"/>
              <a:t>key-value</a:t>
            </a:r>
          </a:p>
          <a:p>
            <a:endParaRPr lang="en-US" altLang="zh-CN" dirty="0"/>
          </a:p>
          <a:p>
            <a:r>
              <a:rPr lang="en-US" altLang="zh-CN" dirty="0"/>
              <a:t>value </a:t>
            </a:r>
            <a:r>
              <a:rPr lang="zh-CN" altLang="en-US" dirty="0"/>
              <a:t>存放于数组当中，对于输入的 </a:t>
            </a:r>
            <a:r>
              <a:rPr lang="en-US" altLang="zh-CN" dirty="0"/>
              <a:t>key</a:t>
            </a:r>
            <a:r>
              <a:rPr lang="zh-CN" altLang="en-US" dirty="0"/>
              <a:t>，通过</a:t>
            </a:r>
            <a:r>
              <a:rPr lang="zh-CN" altLang="en-US" dirty="0">
                <a:solidFill>
                  <a:srgbClr val="FF0000"/>
                </a:solidFill>
              </a:rPr>
              <a:t>哈希函数</a:t>
            </a:r>
            <a:r>
              <a:rPr lang="zh-CN" altLang="en-US" dirty="0"/>
              <a:t>将 </a:t>
            </a:r>
            <a:r>
              <a:rPr lang="en-US" altLang="zh-CN" dirty="0"/>
              <a:t>key </a:t>
            </a:r>
            <a:r>
              <a:rPr lang="zh-CN" altLang="en-US" dirty="0"/>
              <a:t>转化为数组下标（内存地址），快速获取到对应的 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r>
              <a:rPr lang="zh-CN" altLang="en-US" dirty="0"/>
              <a:t>数组可以通过下标很快速的访问 </a:t>
            </a:r>
            <a:endParaRPr lang="en-US" altLang="zh-CN" dirty="0"/>
          </a:p>
          <a:p>
            <a:pPr lvl="1"/>
            <a:r>
              <a:rPr lang="zh-CN" altLang="en-US" dirty="0"/>
              <a:t>可以根据偏移量直接计算目标内存地址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460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4AF9-7E2D-75E3-DA38-9926B9DB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F7EA-0DE9-90FF-6404-36A4C79C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例：各大平台存放用户密码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每个用户的密码通过</a:t>
            </a:r>
            <a:r>
              <a:rPr lang="zh-CN" altLang="en-US" dirty="0">
                <a:solidFill>
                  <a:srgbClr val="FF0000"/>
                </a:solidFill>
              </a:rPr>
              <a:t>哈希函数</a:t>
            </a:r>
            <a:r>
              <a:rPr lang="zh-CN" altLang="en-US" dirty="0"/>
              <a:t>会生成一个</a:t>
            </a:r>
            <a:r>
              <a:rPr lang="zh-CN" altLang="en-US" dirty="0">
                <a:solidFill>
                  <a:srgbClr val="FF0000"/>
                </a:solidFill>
              </a:rPr>
              <a:t>独一无二</a:t>
            </a:r>
            <a:r>
              <a:rPr lang="zh-CN" altLang="en-US" dirty="0"/>
              <a:t>的哈希值</a:t>
            </a:r>
            <a:endParaRPr lang="en-US" altLang="zh-CN" dirty="0"/>
          </a:p>
          <a:p>
            <a:pPr lvl="1"/>
            <a:r>
              <a:rPr lang="en-US" altLang="zh-CN" dirty="0"/>
              <a:t>123456 -&gt; $2a$10$0uV1oD2lX2xYzGdk3nTtuy5wWa.IyD5cbbZSzYt7M7dH</a:t>
            </a:r>
          </a:p>
          <a:p>
            <a:pPr lvl="1"/>
            <a:r>
              <a:rPr lang="en-US" altLang="zh-CN" dirty="0"/>
              <a:t>000000 -&gt; $2a$10$XJ4KwfpZcG7T1sYs1A1p5zNhjTQ1s/tdVrj9XXLrPL9qgc</a:t>
            </a:r>
          </a:p>
          <a:p>
            <a:pPr lvl="1"/>
            <a:r>
              <a:rPr lang="zh-CN" altLang="en-US" dirty="0"/>
              <a:t>通过哈希值是否一样判断用户密码是否正确</a:t>
            </a:r>
            <a:endParaRPr lang="en-US" altLang="zh-CN" dirty="0"/>
          </a:p>
          <a:p>
            <a:pPr lvl="1"/>
            <a:r>
              <a:rPr lang="zh-CN" altLang="en-US" dirty="0"/>
              <a:t>哈希函数是单向的，不能通过哈希值倒推输入的密码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820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F752-8F83-C1D1-60F7-8F5B3B52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9EA2C-2E18-7E43-0BD9-5F963760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066437"/>
            <a:ext cx="11029615" cy="3678303"/>
          </a:xfrm>
        </p:spPr>
        <p:txBody>
          <a:bodyPr/>
          <a:lstStyle/>
          <a:p>
            <a:r>
              <a:rPr lang="zh-CN" altLang="en-US" dirty="0"/>
              <a:t>例：你是一个小商店的老板，需要以某种方式记录某个商品的价格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：数组存储所有商品的名称和价格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85B78E-ECC5-51BE-7CA8-55851860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2" y="3189289"/>
            <a:ext cx="10182225" cy="126682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26F686-465B-0ED4-3244-524F48EF10AC}"/>
              </a:ext>
            </a:extLst>
          </p:cNvPr>
          <p:cNvSpPr txBox="1">
            <a:spLocks/>
          </p:cNvSpPr>
          <p:nvPr/>
        </p:nvSpPr>
        <p:spPr>
          <a:xfrm>
            <a:off x="428792" y="3830339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顾客：尺子多少钱？</a:t>
            </a:r>
            <a:endParaRPr lang="en-US" altLang="zh-CN" dirty="0"/>
          </a:p>
          <a:p>
            <a:r>
              <a:rPr lang="zh-CN" altLang="en-US" dirty="0"/>
              <a:t>从数组头部开始找，直到找到尺子，报出价格</a:t>
            </a:r>
            <a:endParaRPr lang="en-US" altLang="zh-CN" dirty="0"/>
          </a:p>
          <a:p>
            <a:r>
              <a:rPr lang="zh-CN" altLang="en-US" dirty="0"/>
              <a:t>顾客：笔袋多少钱？</a:t>
            </a:r>
            <a:endParaRPr lang="en-US" altLang="zh-CN" dirty="0"/>
          </a:p>
          <a:p>
            <a:r>
              <a:rPr lang="zh-CN" altLang="en-US" dirty="0"/>
              <a:t>从数组头部开始找，直到找到笔袋，报出价格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3AB3B0-DCE2-4FF0-4CB7-B6EFB0ACA539}"/>
              </a:ext>
            </a:extLst>
          </p:cNvPr>
          <p:cNvSpPr txBox="1"/>
          <p:nvPr/>
        </p:nvSpPr>
        <p:spPr>
          <a:xfrm>
            <a:off x="7336367" y="4893733"/>
            <a:ext cx="263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每次都要从头开始找，浪费时间！</a:t>
            </a:r>
          </a:p>
        </p:txBody>
      </p:sp>
    </p:spTree>
    <p:extLst>
      <p:ext uri="{BB962C8B-B14F-4D97-AF65-F5344CB8AC3E}">
        <p14:creationId xmlns:p14="http://schemas.microsoft.com/office/powerpoint/2010/main" val="304365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30AB-FF3F-1592-24E9-ABEA5602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54F1-C6BC-A162-5F40-18E6CE47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0AA13-B56C-54C3-E5A0-5D0F9108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26" y="2600308"/>
            <a:ext cx="11029615" cy="3678303"/>
          </a:xfrm>
        </p:spPr>
        <p:txBody>
          <a:bodyPr>
            <a:noAutofit/>
          </a:bodyPr>
          <a:lstStyle/>
          <a:p>
            <a:r>
              <a:rPr lang="zh-CN" altLang="en-US" dirty="0"/>
              <a:t>例：你是一个小商店的老板，需要以某种方式记录某个商品的价格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：数组存储所有商品的价格，</a:t>
            </a:r>
            <a:r>
              <a:rPr lang="zh-CN" altLang="en-US" dirty="0">
                <a:solidFill>
                  <a:srgbClr val="FF0000"/>
                </a:solidFill>
              </a:rPr>
              <a:t>定义商品名称到对应数组下标的映射（哈希函数）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铅笔 </a:t>
            </a:r>
            <a:r>
              <a:rPr lang="en-US" altLang="zh-CN" dirty="0"/>
              <a:t>-&gt; 0		</a:t>
            </a:r>
            <a:r>
              <a:rPr lang="zh-CN" altLang="en-US" dirty="0"/>
              <a:t>橡皮 </a:t>
            </a:r>
            <a:r>
              <a:rPr lang="en-US" altLang="zh-CN" dirty="0"/>
              <a:t>-&gt; 1 	</a:t>
            </a:r>
            <a:r>
              <a:rPr lang="zh-CN" altLang="en-US" dirty="0"/>
              <a:t>尺子 </a:t>
            </a:r>
            <a:r>
              <a:rPr lang="en-US" altLang="zh-CN" dirty="0"/>
              <a:t>-&gt; 2		</a:t>
            </a:r>
            <a:r>
              <a:rPr lang="zh-CN" altLang="en-US" dirty="0"/>
              <a:t>笔袋 </a:t>
            </a:r>
            <a:r>
              <a:rPr lang="en-US" altLang="zh-CN" dirty="0"/>
              <a:t>-&gt; 3	</a:t>
            </a:r>
          </a:p>
          <a:p>
            <a:endParaRPr lang="en-US" altLang="zh-CN" dirty="0"/>
          </a:p>
          <a:p>
            <a:r>
              <a:rPr lang="zh-CN" altLang="en-US" dirty="0"/>
              <a:t>顾客：尺子多少钱？</a:t>
            </a:r>
            <a:endParaRPr lang="en-US" altLang="zh-CN" dirty="0"/>
          </a:p>
          <a:p>
            <a:r>
              <a:rPr lang="zh-CN" altLang="en-US" dirty="0"/>
              <a:t>调用哈希函数，尺子</a:t>
            </a:r>
            <a:r>
              <a:rPr lang="en-US" altLang="zh-CN" dirty="0"/>
              <a:t>-&gt;2</a:t>
            </a:r>
            <a:r>
              <a:rPr lang="zh-CN" altLang="en-US" dirty="0"/>
              <a:t>，</a:t>
            </a:r>
            <a:r>
              <a:rPr lang="en-US" altLang="zh-CN" dirty="0"/>
              <a:t>prices[2] = 1</a:t>
            </a:r>
          </a:p>
          <a:p>
            <a:r>
              <a:rPr lang="zh-CN" altLang="en-US" dirty="0"/>
              <a:t>顾客：笔袋多少钱？</a:t>
            </a:r>
            <a:endParaRPr lang="en-US" altLang="zh-CN" dirty="0"/>
          </a:p>
          <a:p>
            <a:r>
              <a:rPr lang="zh-CN" altLang="en-US" dirty="0"/>
              <a:t>调用哈希函数，笔袋</a:t>
            </a:r>
            <a:r>
              <a:rPr lang="en-US" altLang="zh-CN" dirty="0"/>
              <a:t>-&gt;3</a:t>
            </a:r>
            <a:r>
              <a:rPr lang="zh-CN" altLang="en-US" dirty="0"/>
              <a:t>，</a:t>
            </a:r>
            <a:r>
              <a:rPr lang="en-US" altLang="zh-CN" dirty="0"/>
              <a:t>prices[3] = 3.5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7A84A0-D58F-2103-F5AB-B441EC26EC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658" b="13242"/>
          <a:stretch/>
        </p:blipFill>
        <p:spPr>
          <a:xfrm>
            <a:off x="386459" y="3285068"/>
            <a:ext cx="10182225" cy="50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5CAE432-15A1-409B-486D-6E81946275E5}"/>
              </a:ext>
            </a:extLst>
          </p:cNvPr>
          <p:cNvSpPr txBox="1"/>
          <p:nvPr/>
        </p:nvSpPr>
        <p:spPr>
          <a:xfrm>
            <a:off x="7340601" y="5245100"/>
            <a:ext cx="26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一瞬间就可以拿到结果！</a:t>
            </a:r>
          </a:p>
        </p:txBody>
      </p:sp>
    </p:spTree>
    <p:extLst>
      <p:ext uri="{BB962C8B-B14F-4D97-AF65-F5344CB8AC3E}">
        <p14:creationId xmlns:p14="http://schemas.microsoft.com/office/powerpoint/2010/main" val="184228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E997C-9D88-2D96-1C55-E7D23198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504A4-7099-2E96-9229-389857CE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92" y="2544562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一个简单的哈希函数：一个任意形式的数据 </a:t>
            </a:r>
            <a:r>
              <a:rPr lang="en-US" altLang="zh-CN" dirty="0"/>
              <a:t>= &gt; </a:t>
            </a:r>
            <a:r>
              <a:rPr lang="zh-CN" altLang="en-US" dirty="0"/>
              <a:t>数组下标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例如：输入是整型数据</a:t>
            </a:r>
            <a:endParaRPr lang="en-US" altLang="zh-CN" dirty="0"/>
          </a:p>
          <a:p>
            <a:r>
              <a:rPr lang="zh-CN" altLang="en-US" dirty="0"/>
              <a:t>哈希函数：对各位数求和</a:t>
            </a:r>
            <a:endParaRPr lang="en-US" altLang="zh-CN" dirty="0"/>
          </a:p>
          <a:p>
            <a:pPr lvl="1"/>
            <a:r>
              <a:rPr lang="zh-CN" altLang="en-US" dirty="0"/>
              <a:t>输入 </a:t>
            </a:r>
            <a:r>
              <a:rPr lang="en-US" altLang="zh-CN" dirty="0"/>
              <a:t>6174 </a:t>
            </a:r>
            <a:r>
              <a:rPr lang="zh-CN" altLang="en-US" dirty="0"/>
              <a:t>输出 </a:t>
            </a:r>
            <a:r>
              <a:rPr lang="en-US" altLang="zh-CN" dirty="0"/>
              <a:t>6+1+7+4=18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 1234567 </a:t>
            </a:r>
            <a:r>
              <a:rPr lang="zh-CN" altLang="en-US" dirty="0"/>
              <a:t>输出 </a:t>
            </a:r>
            <a:r>
              <a:rPr lang="en-US" altLang="zh-CN" dirty="0"/>
              <a:t>1+2+3+4+5+6+7=28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哈希函数：对各位数乘位数求和</a:t>
            </a:r>
            <a:endParaRPr lang="en-US" altLang="zh-CN" dirty="0"/>
          </a:p>
          <a:p>
            <a:pPr lvl="1"/>
            <a:r>
              <a:rPr lang="zh-CN" altLang="en-US" dirty="0"/>
              <a:t>输入 </a:t>
            </a:r>
            <a:r>
              <a:rPr lang="en-US" altLang="zh-CN" dirty="0"/>
              <a:t>6174 </a:t>
            </a:r>
            <a:r>
              <a:rPr lang="zh-CN" altLang="en-US" dirty="0"/>
              <a:t>输出 </a:t>
            </a:r>
            <a:r>
              <a:rPr lang="en-US" altLang="zh-CN" dirty="0"/>
              <a:t>6*4+1*3+7*2+4*1=45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 1234567 </a:t>
            </a:r>
            <a:r>
              <a:rPr lang="zh-CN" altLang="en-US" dirty="0"/>
              <a:t>输出 </a:t>
            </a:r>
            <a:r>
              <a:rPr lang="en-US" altLang="zh-CN" dirty="0"/>
              <a:t>1*7+2*6+3*5+4*4+5*3+6*2+7*1=84</a:t>
            </a:r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E68CB3-C09A-8958-B9AE-31ED3573B742}"/>
              </a:ext>
            </a:extLst>
          </p:cNvPr>
          <p:cNvSpPr txBox="1"/>
          <p:nvPr/>
        </p:nvSpPr>
        <p:spPr>
          <a:xfrm>
            <a:off x="6993467" y="4017433"/>
            <a:ext cx="301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冲突？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谁的冲突多？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冲突了怎么办？（课下了解）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63A03E-969D-3CB9-40FC-D3F56804067C}"/>
              </a:ext>
            </a:extLst>
          </p:cNvPr>
          <p:cNvSpPr/>
          <p:nvPr/>
        </p:nvSpPr>
        <p:spPr>
          <a:xfrm>
            <a:off x="1646767" y="3966633"/>
            <a:ext cx="537633" cy="2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F24E911-B355-03AF-5263-0467CF561D86}"/>
              </a:ext>
            </a:extLst>
          </p:cNvPr>
          <p:cNvCxnSpPr/>
          <p:nvPr/>
        </p:nvCxnSpPr>
        <p:spPr>
          <a:xfrm flipV="1">
            <a:off x="1591733" y="4186767"/>
            <a:ext cx="3302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5D06171-FAC0-96CD-3EAB-8EC50887CFF9}"/>
              </a:ext>
            </a:extLst>
          </p:cNvPr>
          <p:cNvSpPr txBox="1"/>
          <p:nvPr/>
        </p:nvSpPr>
        <p:spPr>
          <a:xfrm>
            <a:off x="1189567" y="4673600"/>
            <a:ext cx="63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0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ABCF8-8539-E78E-F232-D8EB6D2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24EB7-234C-0080-0657-A65F32C3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51282"/>
            <a:ext cx="11029615" cy="3678303"/>
          </a:xfrm>
        </p:spPr>
        <p:txBody>
          <a:bodyPr/>
          <a:lstStyle/>
          <a:p>
            <a:r>
              <a:rPr lang="zh-CN" altLang="en-US" dirty="0"/>
              <a:t>例：数据查重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个数，每个数都在 </a:t>
            </a:r>
            <a:r>
              <a:rPr lang="en-US" altLang="zh-CN" dirty="0"/>
              <a:t>0 ~ n </a:t>
            </a:r>
            <a:r>
              <a:rPr lang="zh-CN" altLang="en-US" dirty="0"/>
              <a:t>范围内，找到所有重复出现的数字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[1, 3, 2, 2, 5, 7, 5]</a:t>
            </a:r>
          </a:p>
          <a:p>
            <a:r>
              <a:rPr lang="zh-CN" altLang="en-US" dirty="0"/>
              <a:t>重复出现的数字：</a:t>
            </a:r>
            <a:r>
              <a:rPr lang="en-US" altLang="zh-CN" dirty="0"/>
              <a:t>2</a:t>
            </a:r>
            <a:r>
              <a:rPr lang="zh-CN" altLang="en-US" dirty="0"/>
              <a:t> 和 </a:t>
            </a:r>
            <a:r>
              <a:rPr lang="en-US" altLang="zh-CN" dirty="0"/>
              <a:t>5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90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74C9-5881-06E1-D066-CBAE6CE0F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9932-D7CC-26DA-619B-BBFFB0E7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6BD2B-5239-0F61-AE8E-ABD1F258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8689"/>
            <a:ext cx="11029615" cy="3678303"/>
          </a:xfrm>
        </p:spPr>
        <p:txBody>
          <a:bodyPr/>
          <a:lstStyle/>
          <a:p>
            <a:r>
              <a:rPr lang="zh-CN" altLang="en-US" dirty="0"/>
              <a:t>例：数据查重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个数，每个数都在 </a:t>
            </a:r>
            <a:r>
              <a:rPr lang="en-US" altLang="zh-CN" dirty="0"/>
              <a:t>0 ~ n </a:t>
            </a:r>
            <a:r>
              <a:rPr lang="zh-CN" altLang="en-US" dirty="0"/>
              <a:t>范围内，找到所有重复出现的数字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哈希函数：数字本身就是数组下标</a:t>
            </a:r>
            <a:endParaRPr lang="en-US" altLang="zh-CN" dirty="0"/>
          </a:p>
          <a:p>
            <a:pPr lvl="1"/>
            <a:r>
              <a:rPr lang="en-US" altLang="zh-CN" dirty="0"/>
              <a:t>key </a:t>
            </a:r>
            <a:r>
              <a:rPr lang="zh-CN" altLang="en-US" dirty="0"/>
              <a:t>表示数字</a:t>
            </a:r>
            <a:endParaRPr lang="en-US" altLang="zh-CN" dirty="0"/>
          </a:p>
          <a:p>
            <a:pPr lvl="1"/>
            <a:r>
              <a:rPr lang="en-US" altLang="zh-CN" dirty="0"/>
              <a:t>value </a:t>
            </a:r>
            <a:r>
              <a:rPr lang="zh-CN" altLang="en-US" dirty="0"/>
              <a:t>表示当前数字出现的次数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数字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761034-3880-EC4C-DDE6-A7A8DFA3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49" y="4084770"/>
            <a:ext cx="7658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871AA-D7F2-6115-E27E-BD910F75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WERTYU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54C98-E14C-13D7-1DEB-3C21CF99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4" y="1957061"/>
            <a:ext cx="8515109" cy="46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50EA-64A9-24B2-B7E5-EB155EF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0159D-AED5-DD77-821F-143FA03E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" y="2287059"/>
            <a:ext cx="5495925" cy="1200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617690-180D-A7FC-424E-89088A958588}"/>
              </a:ext>
            </a:extLst>
          </p:cNvPr>
          <p:cNvSpPr txBox="1"/>
          <p:nvPr/>
        </p:nvSpPr>
        <p:spPr>
          <a:xfrm>
            <a:off x="6392334" y="2668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数字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endParaRPr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527B432-2F76-9BDD-95E4-63CF5A7B4E5B}"/>
              </a:ext>
            </a:extLst>
          </p:cNvPr>
          <p:cNvSpPr/>
          <p:nvPr/>
        </p:nvSpPr>
        <p:spPr>
          <a:xfrm>
            <a:off x="2099733" y="2853267"/>
            <a:ext cx="1358900" cy="499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14F2411-22EE-4F96-239E-D1F2FB36954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779183" y="3352800"/>
            <a:ext cx="0" cy="410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AA1B91D-BF98-61BC-A269-201E1C9AA260}"/>
              </a:ext>
            </a:extLst>
          </p:cNvPr>
          <p:cNvSpPr txBox="1"/>
          <p:nvPr/>
        </p:nvSpPr>
        <p:spPr>
          <a:xfrm>
            <a:off x="1748368" y="3802076"/>
            <a:ext cx="1710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哈希函数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5DF0B-CDE5-722D-048E-5C963BF2C4B0}"/>
              </a:ext>
            </a:extLst>
          </p:cNvPr>
          <p:cNvSpPr txBox="1"/>
          <p:nvPr/>
        </p:nvSpPr>
        <p:spPr>
          <a:xfrm>
            <a:off x="581192" y="4537075"/>
            <a:ext cx="6244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遍历一遍 </a:t>
            </a:r>
            <a:r>
              <a:rPr lang="en-US" altLang="zh-CN" dirty="0"/>
              <a:t>num </a:t>
            </a:r>
            <a:r>
              <a:rPr lang="zh-CN" altLang="en-US" dirty="0"/>
              <a:t>数组，如果值大于</a:t>
            </a:r>
            <a:r>
              <a:rPr lang="en-US" altLang="zh-CN" dirty="0"/>
              <a:t>1</a:t>
            </a:r>
            <a:r>
              <a:rPr lang="zh-CN" altLang="en-US" dirty="0"/>
              <a:t>说明重复出现了！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	</a:t>
            </a:r>
            <a:r>
              <a:rPr lang="zh-CN" altLang="en-US" dirty="0"/>
              <a:t>暴力枚举：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O(N)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D34A51-021C-D766-83E8-FDA099C03825}"/>
              </a:ext>
            </a:extLst>
          </p:cNvPr>
          <p:cNvSpPr txBox="1"/>
          <p:nvPr/>
        </p:nvSpPr>
        <p:spPr>
          <a:xfrm>
            <a:off x="6447367" y="50519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很常见的说法：用空间换时间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6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998F7-66FB-C786-B082-C416477B6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80F6-9B91-F5F3-47C8-718704BD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61DCD-0E6E-11DE-E424-10C55553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71" y="1715956"/>
            <a:ext cx="11029615" cy="3678303"/>
          </a:xfrm>
        </p:spPr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6174 </a:t>
            </a:r>
            <a:r>
              <a:rPr lang="zh-CN" altLang="en-US" dirty="0"/>
              <a:t>这道题，能否用一样的查重逻辑</a:t>
            </a:r>
            <a:endParaRPr lang="en-US" altLang="zh-CN" dirty="0"/>
          </a:p>
          <a:p>
            <a:pPr lvl="1"/>
            <a:r>
              <a:rPr lang="zh-CN" altLang="en-US" dirty="0"/>
              <a:t>数字直接映射到下标，数组大小至少为？</a:t>
            </a:r>
            <a:endParaRPr lang="en-US" altLang="zh-CN" dirty="0"/>
          </a:p>
          <a:p>
            <a:pPr lvl="1"/>
            <a:r>
              <a:rPr lang="zh-CN" altLang="en-US" dirty="0"/>
              <a:t>数组中存在多少浪费的空间？</a:t>
            </a:r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r>
              <a:rPr lang="zh-CN" altLang="en-US" dirty="0"/>
              <a:t>如何设计另外的映射关系（哈希函数），解决上述问题</a:t>
            </a:r>
            <a:endParaRPr lang="en-US" altLang="zh-CN" dirty="0"/>
          </a:p>
          <a:p>
            <a:pPr lvl="1"/>
            <a:r>
              <a:rPr lang="zh-CN" altLang="en-US" dirty="0"/>
              <a:t>需要考虑冲突，感兴趣的同学课下尝试</a:t>
            </a:r>
            <a:endParaRPr lang="en-US" altLang="zh-CN" dirty="0"/>
          </a:p>
          <a:p>
            <a:pPr lvl="1"/>
            <a:r>
              <a:rPr lang="zh-CN" altLang="en-US" dirty="0"/>
              <a:t>后面讲解使用 </a:t>
            </a:r>
            <a:r>
              <a:rPr lang="en-US" altLang="zh-CN" dirty="0"/>
              <a:t>C++ STL </a:t>
            </a:r>
            <a:r>
              <a:rPr lang="zh-CN" altLang="en-US" dirty="0"/>
              <a:t>库中的 </a:t>
            </a:r>
            <a:r>
              <a:rPr lang="en-US" altLang="zh-CN" dirty="0" err="1"/>
              <a:t>unordered_map</a:t>
            </a:r>
            <a:r>
              <a:rPr lang="en-US" altLang="zh-CN" dirty="0"/>
              <a:t> </a:t>
            </a:r>
            <a:r>
              <a:rPr lang="zh-CN" altLang="en-US" dirty="0"/>
              <a:t>来完成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10EF7E-CDCC-A42A-F385-B880D105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7351"/>
            <a:ext cx="12192000" cy="18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D0343-1FE8-1CB7-B3B0-3DA61FFF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3986B4-B34E-8E84-07F0-DCF53AC8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256" y="1872532"/>
            <a:ext cx="3651552" cy="4930209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6CC874-97C9-C6DE-0ABD-ABD29CD6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altLang="zh-CN" dirty="0" err="1"/>
              <a:t>memset</a:t>
            </a:r>
            <a:r>
              <a:rPr lang="en-US" altLang="zh-CN" dirty="0"/>
              <a:t>(flag, 0, </a:t>
            </a:r>
            <a:r>
              <a:rPr lang="en-US" altLang="zh-CN" dirty="0" err="1"/>
              <a:t>sizeof</a:t>
            </a:r>
            <a:r>
              <a:rPr lang="en-US" altLang="zh-CN" dirty="0"/>
              <a:t> flag) : </a:t>
            </a:r>
            <a:r>
              <a:rPr lang="zh-CN" altLang="en-US" dirty="0"/>
              <a:t>初始化为全</a:t>
            </a:r>
            <a:r>
              <a:rPr lang="en-US" altLang="zh-CN" dirty="0"/>
              <a:t>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flag[</a:t>
            </a:r>
            <a:r>
              <a:rPr lang="en-US" altLang="zh-CN" dirty="0" err="1">
                <a:solidFill>
                  <a:srgbClr val="FF0000"/>
                </a:solidFill>
              </a:rPr>
              <a:t>hashFunc</a:t>
            </a:r>
            <a:r>
              <a:rPr lang="en-US" altLang="zh-CN" dirty="0">
                <a:solidFill>
                  <a:srgbClr val="FF0000"/>
                </a:solidFill>
              </a:rPr>
              <a:t>(num)] : </a:t>
            </a:r>
            <a:r>
              <a:rPr lang="zh-CN" altLang="en-US" dirty="0">
                <a:solidFill>
                  <a:srgbClr val="FF0000"/>
                </a:solidFill>
              </a:rPr>
              <a:t>数字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calNum</a:t>
            </a:r>
            <a:r>
              <a:rPr lang="en-US" altLang="zh-CN" dirty="0"/>
              <a:t> </a:t>
            </a:r>
            <a:r>
              <a:rPr lang="zh-CN" altLang="en-US" dirty="0"/>
              <a:t>函数 </a:t>
            </a:r>
            <a:r>
              <a:rPr lang="en-US" altLang="zh-CN" dirty="0"/>
              <a:t>:  </a:t>
            </a:r>
            <a:r>
              <a:rPr lang="zh-CN" altLang="en-US" dirty="0"/>
              <a:t>输入一个 </a:t>
            </a:r>
            <a:r>
              <a:rPr lang="en-US" altLang="zh-CN" dirty="0"/>
              <a:t>int</a:t>
            </a:r>
            <a:r>
              <a:rPr lang="zh-CN" altLang="en-US" dirty="0"/>
              <a:t>，输出经过一次计算的结果</a:t>
            </a:r>
            <a:endParaRPr lang="en-US" altLang="zh-CN" dirty="0"/>
          </a:p>
          <a:p>
            <a:pPr lvl="1"/>
            <a:r>
              <a:rPr lang="zh-CN" altLang="en-US" dirty="0"/>
              <a:t>输入 </a:t>
            </a:r>
            <a:r>
              <a:rPr lang="en-US" altLang="zh-CN" dirty="0"/>
              <a:t>2134</a:t>
            </a:r>
            <a:r>
              <a:rPr lang="zh-CN" altLang="en-US" dirty="0"/>
              <a:t>，输出 </a:t>
            </a:r>
            <a:r>
              <a:rPr lang="en-US" altLang="zh-CN" dirty="0"/>
              <a:t>4321 – 1234 = 3087</a:t>
            </a:r>
          </a:p>
          <a:p>
            <a:endParaRPr lang="en-US" altLang="zh-CN" dirty="0"/>
          </a:p>
          <a:p>
            <a:r>
              <a:rPr lang="en-US" altLang="zh-CN" dirty="0" err="1"/>
              <a:t>hashFunc</a:t>
            </a:r>
            <a:r>
              <a:rPr lang="en-US" altLang="zh-CN" dirty="0"/>
              <a:t>(num) :</a:t>
            </a:r>
            <a:r>
              <a:rPr lang="zh-CN" altLang="en-US" dirty="0"/>
              <a:t> 哈希函数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17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2990-04A8-9ADF-500C-BA5B632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F4E97-8E72-4D31-8755-E1B45592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哈希函数为对一个质数取余</a:t>
            </a:r>
            <a:endParaRPr lang="en-US" altLang="zh-CN" dirty="0"/>
          </a:p>
          <a:p>
            <a:pPr lvl="1"/>
            <a:r>
              <a:rPr lang="zh-CN" altLang="en-US" dirty="0"/>
              <a:t>能过 </a:t>
            </a:r>
            <a:r>
              <a:rPr lang="en-US" altLang="zh-CN" dirty="0"/>
              <a:t>CG </a:t>
            </a:r>
            <a:r>
              <a:rPr lang="zh-CN" altLang="en-US" dirty="0"/>
              <a:t>测试用例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128BA-88AF-3636-49F6-F9908BD6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35" y="1816562"/>
            <a:ext cx="7632994" cy="48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0C64A-F61E-5C1A-C253-3DF164E2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Unordered_map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8C0DE-2656-06C4-2E77-A5028F29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底层实现：哈希表</a:t>
            </a:r>
            <a:endParaRPr lang="en-US" altLang="zh-CN" dirty="0"/>
          </a:p>
          <a:p>
            <a:r>
              <a:rPr lang="zh-CN" altLang="en-US" dirty="0"/>
              <a:t>不用关心哈希函数是如何实现的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存放的是键值对 </a:t>
            </a:r>
            <a:r>
              <a:rPr lang="en-US" altLang="zh-CN" dirty="0"/>
              <a:t>&lt;key, value&gt;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可以通过 </a:t>
            </a:r>
            <a:r>
              <a:rPr lang="en-US" altLang="zh-CN" b="1" dirty="0">
                <a:solidFill>
                  <a:srgbClr val="FF0000"/>
                </a:solidFill>
              </a:rPr>
              <a:t>key </a:t>
            </a:r>
            <a:r>
              <a:rPr lang="zh-CN" altLang="en-US" b="1" dirty="0">
                <a:solidFill>
                  <a:srgbClr val="FF0000"/>
                </a:solidFill>
              </a:rPr>
              <a:t>快速获取 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，获取方法 </a:t>
            </a:r>
            <a:r>
              <a:rPr lang="en-US" altLang="zh-CN" b="1" dirty="0">
                <a:solidFill>
                  <a:srgbClr val="FF0000"/>
                </a:solidFill>
              </a:rPr>
              <a:t>:  [] </a:t>
            </a:r>
            <a:r>
              <a:rPr lang="zh-CN" altLang="en-US" b="1" dirty="0">
                <a:solidFill>
                  <a:srgbClr val="FF0000"/>
                </a:solidFill>
              </a:rPr>
              <a:t>运算符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0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52860-63E0-546C-F242-8B98A4E4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Unordered_map</a:t>
            </a:r>
            <a:r>
              <a:rPr lang="en-US" altLang="zh-CN" dirty="0"/>
              <a:t> </a:t>
            </a:r>
            <a:r>
              <a:rPr lang="zh-CN" altLang="en-US" dirty="0"/>
              <a:t>创建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9B0AC-025F-FCC2-9A1E-1BF99908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24837"/>
            <a:ext cx="5400675" cy="1181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9717B1-CC8E-36B3-A269-32B97FF009C4}"/>
              </a:ext>
            </a:extLst>
          </p:cNvPr>
          <p:cNvSpPr txBox="1"/>
          <p:nvPr/>
        </p:nvSpPr>
        <p:spPr>
          <a:xfrm>
            <a:off x="3213074" y="3075057"/>
            <a:ext cx="6244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&lt;key, value&gt;</a:t>
            </a:r>
          </a:p>
          <a:p>
            <a:r>
              <a:rPr lang="en-US" altLang="zh-CN" sz="2000" dirty="0"/>
              <a:t>key</a:t>
            </a:r>
            <a:r>
              <a:rPr lang="zh-CN" altLang="en-US" sz="2000" dirty="0"/>
              <a:t>类型为</a:t>
            </a:r>
            <a:r>
              <a:rPr lang="en-US" altLang="zh-CN" sz="2000" dirty="0"/>
              <a:t>int</a:t>
            </a:r>
            <a:r>
              <a:rPr lang="zh-CN" altLang="en-US" sz="2000" dirty="0"/>
              <a:t>，</a:t>
            </a:r>
            <a:r>
              <a:rPr lang="en-US" altLang="zh-CN" sz="2000" dirty="0"/>
              <a:t>value</a:t>
            </a:r>
            <a:r>
              <a:rPr lang="zh-CN" altLang="en-US" sz="2000" dirty="0"/>
              <a:t>类型为</a:t>
            </a:r>
            <a:r>
              <a:rPr lang="en-US" altLang="zh-CN" sz="2000" dirty="0"/>
              <a:t>int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5745C-8AFC-7C9E-AB22-A069A14CBF3B}"/>
              </a:ext>
            </a:extLst>
          </p:cNvPr>
          <p:cNvSpPr txBox="1"/>
          <p:nvPr/>
        </p:nvSpPr>
        <p:spPr>
          <a:xfrm>
            <a:off x="581192" y="4127582"/>
            <a:ext cx="6244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map</a:t>
            </a:r>
            <a:r>
              <a:rPr lang="zh-CN" altLang="en-US" dirty="0"/>
              <a:t>里面的数组自动生成哈希函数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78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00CB-393E-F53D-D6CE-2AC612B7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Unordered_map</a:t>
            </a:r>
            <a:r>
              <a:rPr lang="en-US" altLang="zh-CN" dirty="0"/>
              <a:t> </a:t>
            </a:r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C7865-3DFD-925D-785D-348305F7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map[1] = 2 </a:t>
            </a:r>
            <a:r>
              <a:rPr lang="zh-CN" altLang="en-US" dirty="0"/>
              <a:t>的修改语法</a:t>
            </a:r>
            <a:endParaRPr lang="en-US" altLang="zh-CN" dirty="0"/>
          </a:p>
          <a:p>
            <a:pPr lvl="1"/>
            <a:r>
              <a:rPr lang="zh-CN" altLang="en-US" dirty="0"/>
              <a:t>如果本身存在 </a:t>
            </a:r>
            <a:r>
              <a:rPr lang="en-US" altLang="zh-CN" dirty="0"/>
              <a:t>key 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的键值对</a:t>
            </a:r>
            <a:endParaRPr lang="en-US" altLang="zh-CN" dirty="0"/>
          </a:p>
          <a:p>
            <a:pPr lvl="2"/>
            <a:r>
              <a:rPr lang="zh-CN" altLang="en-US" dirty="0"/>
              <a:t>会直接修改 </a:t>
            </a:r>
            <a:r>
              <a:rPr lang="en-US" altLang="zh-CN" dirty="0"/>
              <a:t>value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FE811A-C3D0-B60B-E8E1-A8D6559B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39" y="1866568"/>
            <a:ext cx="7047052" cy="49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87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DD009-71E7-32F9-A1B7-B54C94585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FE186-C714-8A8D-D227-ADB5E3F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如何判断之前某个数字是否出现过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A6E56B-9BE7-23D1-29AC-A27C7A06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573" y="1928664"/>
            <a:ext cx="3319418" cy="49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9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26D8-7672-A1D6-3087-E2B024FE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对于一个整数，如何将求将它按照升序和降序的排列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233B6C-13EF-D2F4-0434-A2FD933B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51" y="1828799"/>
            <a:ext cx="6336407" cy="497833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CDC884E-C322-7F4E-22E1-836EAFEE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42" y="1898225"/>
            <a:ext cx="11029615" cy="367830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第一步 将数字提取出来，存放到数组中</a:t>
            </a:r>
            <a:endParaRPr lang="en-US" altLang="zh-CN" sz="2000" dirty="0"/>
          </a:p>
          <a:p>
            <a:r>
              <a:rPr lang="zh-CN" altLang="en-US" sz="2000" dirty="0"/>
              <a:t>第二步 对数组进行排序</a:t>
            </a:r>
            <a:endParaRPr lang="en-US" altLang="zh-CN" sz="2000" dirty="0"/>
          </a:p>
          <a:p>
            <a:r>
              <a:rPr lang="zh-CN" altLang="en-US" sz="2000" dirty="0"/>
              <a:t>第三步 将数组中的数字还原</a:t>
            </a:r>
            <a:endParaRPr lang="en-US" altLang="zh-CN" sz="2000" dirty="0"/>
          </a:p>
          <a:p>
            <a:r>
              <a:rPr lang="zh-CN" altLang="en-US" sz="2000" dirty="0"/>
              <a:t>第四步 相减返回结果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4885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B3D1-A932-7CD8-3425-110947A1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6174</a:t>
            </a:r>
            <a:r>
              <a:rPr lang="zh-CN" altLang="en-US"/>
              <a:t>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8331D2-6DEC-AE39-DE8F-93A4F2F2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364" y="1828799"/>
            <a:ext cx="6336407" cy="4978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D61829-0001-F9B3-5C8F-83D30E3C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87" y="1928664"/>
            <a:ext cx="3319418" cy="49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9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2C763-7A7E-97D6-0F10-4345EC30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WERTYU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9FDDA-8F5A-93DC-E781-62046C0C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题目核心要求：对于一个特定的字符，需要找到它左边的字符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）最左边字符、空格不处理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）需要输入带空格的字符串</a:t>
            </a:r>
          </a:p>
        </p:txBody>
      </p:sp>
    </p:spTree>
    <p:extLst>
      <p:ext uri="{BB962C8B-B14F-4D97-AF65-F5344CB8AC3E}">
        <p14:creationId xmlns:p14="http://schemas.microsoft.com/office/powerpoint/2010/main" val="152542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2E91E-C9E2-5307-AC69-232753FA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输入带空格的字符串（方法不唯一）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53599-C297-787A-3D83-33BBDA6A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18" y="996882"/>
            <a:ext cx="11029615" cy="3678303"/>
          </a:xfrm>
        </p:spPr>
        <p:txBody>
          <a:bodyPr/>
          <a:lstStyle/>
          <a:p>
            <a:r>
              <a:rPr lang="zh-CN" altLang="en-US" dirty="0"/>
              <a:t>如何使用 </a:t>
            </a:r>
            <a:r>
              <a:rPr lang="en-US" altLang="zh-CN" dirty="0" err="1"/>
              <a:t>chatgpt</a:t>
            </a:r>
            <a:r>
              <a:rPr lang="zh-CN" altLang="en-US" dirty="0"/>
              <a:t>（考试的时候没有</a:t>
            </a:r>
            <a:r>
              <a:rPr lang="en-US" altLang="zh-CN" dirty="0"/>
              <a:t> </a:t>
            </a:r>
            <a:r>
              <a:rPr lang="en-US" altLang="zh-CN" dirty="0" err="1"/>
              <a:t>chatgpt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其实我做</a:t>
            </a:r>
            <a:r>
              <a:rPr lang="en-US" altLang="zh-CN" dirty="0"/>
              <a:t>ppt</a:t>
            </a:r>
            <a:r>
              <a:rPr lang="zh-CN" altLang="en-US" dirty="0"/>
              <a:t>的时候也记不清怎么输入带空格的字符串了，怎么办呢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24000" lvl="1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7FF444-F7CF-377D-91AC-11B7E40E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8" y="2930169"/>
            <a:ext cx="10455481" cy="1831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B8E570-DB81-A333-0669-92A7CAE9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5147204"/>
            <a:ext cx="8324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7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339FC-8EBE-DD62-11D8-759E46D2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对于一个特定的字符，需要找到它左边的字符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FE613-ADB7-49A6-B385-6C405B61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静态数组存放全部的字符，左边的字符等价于数组中左边紧挨的字符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5F415E-198C-5276-D156-327D1B31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" y="4326668"/>
            <a:ext cx="10587567" cy="8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8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08BF-5E80-C892-37F7-31B6DCB9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对于一个特定的字符，需要找到它左边的字符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392D6-999A-7B13-45C1-10907143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拿到一个字符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）找到它在数组中的位置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）找到数组前一个字符（如果有）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）改变这个字符为左边的字符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9CE5D7-620E-1A05-1C41-95F826F7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2" y="2214361"/>
            <a:ext cx="6939515" cy="42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471D9-F8CA-0217-EA99-47CDBE0F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判断上三角函数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30004-2AE9-871C-5C05-25F84986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135"/>
          <a:stretch/>
        </p:blipFill>
        <p:spPr>
          <a:xfrm>
            <a:off x="327338" y="2042667"/>
            <a:ext cx="11537324" cy="22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C873-3219-A2BB-A747-9DAD8C90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判断上三角函数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37436D-0DB1-6131-795E-990F3950C09A}"/>
              </a:ext>
            </a:extLst>
          </p:cNvPr>
          <p:cNvGrpSpPr/>
          <p:nvPr/>
        </p:nvGrpSpPr>
        <p:grpSpPr>
          <a:xfrm>
            <a:off x="1651000" y="2830653"/>
            <a:ext cx="577847" cy="486833"/>
            <a:chOff x="3716867" y="3018367"/>
            <a:chExt cx="577847" cy="4868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DEA498A-5BA9-AC85-45E8-A43A93A87BB8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4B5D8C-BAC5-5006-085D-C7A3C3A644A4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BF8F10-8061-4852-F9BD-0B6481490DB2}"/>
              </a:ext>
            </a:extLst>
          </p:cNvPr>
          <p:cNvGrpSpPr/>
          <p:nvPr/>
        </p:nvGrpSpPr>
        <p:grpSpPr>
          <a:xfrm>
            <a:off x="2228847" y="2830651"/>
            <a:ext cx="577847" cy="486833"/>
            <a:chOff x="3716867" y="3018367"/>
            <a:chExt cx="577847" cy="48683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DA265C-940C-9869-FC97-323C0639EFFD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5DA43B-BE0D-FC96-7C28-515DBD9091CC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1D25E03-5D6B-D192-281A-EA34B0143A2C}"/>
              </a:ext>
            </a:extLst>
          </p:cNvPr>
          <p:cNvGrpSpPr/>
          <p:nvPr/>
        </p:nvGrpSpPr>
        <p:grpSpPr>
          <a:xfrm>
            <a:off x="2806694" y="2830653"/>
            <a:ext cx="577847" cy="486833"/>
            <a:chOff x="3716867" y="3018367"/>
            <a:chExt cx="577847" cy="48683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3564F9-E771-05B3-00EF-7F1B209D325A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5DE6CFF-9677-CE2C-852C-D9B2064DD511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212DE0-8755-880C-57EF-8096514F8DD1}"/>
              </a:ext>
            </a:extLst>
          </p:cNvPr>
          <p:cNvGrpSpPr/>
          <p:nvPr/>
        </p:nvGrpSpPr>
        <p:grpSpPr>
          <a:xfrm>
            <a:off x="3384541" y="2830651"/>
            <a:ext cx="577847" cy="486833"/>
            <a:chOff x="3716867" y="3018367"/>
            <a:chExt cx="577847" cy="48683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25B9280-7C62-94AF-86DB-32C7FD3C3C8B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90D35AA-1B68-10AA-7357-112E8A9EB455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F82973-DF4D-A2C4-BF2A-15AE1C10F642}"/>
              </a:ext>
            </a:extLst>
          </p:cNvPr>
          <p:cNvGrpSpPr/>
          <p:nvPr/>
        </p:nvGrpSpPr>
        <p:grpSpPr>
          <a:xfrm>
            <a:off x="1651000" y="3423319"/>
            <a:ext cx="577847" cy="486833"/>
            <a:chOff x="3716867" y="3018367"/>
            <a:chExt cx="577847" cy="48683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1961212-A63E-BC67-F934-AAD4B8A5664C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5F710F2-4174-1E00-70B1-C2AFA325AF34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FCF71B3-C899-C4A2-E2DA-4D66EDF4BECC}"/>
              </a:ext>
            </a:extLst>
          </p:cNvPr>
          <p:cNvGrpSpPr/>
          <p:nvPr/>
        </p:nvGrpSpPr>
        <p:grpSpPr>
          <a:xfrm>
            <a:off x="2228847" y="3423317"/>
            <a:ext cx="577847" cy="486833"/>
            <a:chOff x="3716867" y="3018367"/>
            <a:chExt cx="577847" cy="48683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94FCD54-B826-F57A-08CD-554AB2087E7D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FCE56FA-40EE-228C-FAC1-AF6D7520165E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253C63-A596-82C5-8025-0772696F0095}"/>
              </a:ext>
            </a:extLst>
          </p:cNvPr>
          <p:cNvGrpSpPr/>
          <p:nvPr/>
        </p:nvGrpSpPr>
        <p:grpSpPr>
          <a:xfrm>
            <a:off x="2806694" y="3423319"/>
            <a:ext cx="577847" cy="486833"/>
            <a:chOff x="3716867" y="3018367"/>
            <a:chExt cx="577847" cy="48683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79000FE-E4A8-32D3-1CAA-7318DC6DD066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6346DA-12D9-C18D-F54E-226432C5439B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BDBDCB-3476-4618-BA50-E1DABFAF1D76}"/>
              </a:ext>
            </a:extLst>
          </p:cNvPr>
          <p:cNvGrpSpPr/>
          <p:nvPr/>
        </p:nvGrpSpPr>
        <p:grpSpPr>
          <a:xfrm>
            <a:off x="3384541" y="3423317"/>
            <a:ext cx="577847" cy="486833"/>
            <a:chOff x="3716867" y="3018367"/>
            <a:chExt cx="577847" cy="48683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5BC7BD6-60FD-493F-839E-614B13F5FF7C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7B3A6F-280E-17C2-926B-B9AE8417FBC9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10CE048-1723-5499-0F3D-4E4C5D5A8503}"/>
              </a:ext>
            </a:extLst>
          </p:cNvPr>
          <p:cNvGrpSpPr/>
          <p:nvPr/>
        </p:nvGrpSpPr>
        <p:grpSpPr>
          <a:xfrm>
            <a:off x="1651000" y="4015979"/>
            <a:ext cx="577847" cy="486833"/>
            <a:chOff x="3716867" y="3018367"/>
            <a:chExt cx="577847" cy="48683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8DFFE21-3198-B119-9349-B41CBA210844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D2DB6C8-C5B1-0DFA-B354-929E57CCAB18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1C6042-50D1-E25F-13FF-99CC62AA66A4}"/>
              </a:ext>
            </a:extLst>
          </p:cNvPr>
          <p:cNvGrpSpPr/>
          <p:nvPr/>
        </p:nvGrpSpPr>
        <p:grpSpPr>
          <a:xfrm>
            <a:off x="2228847" y="4015977"/>
            <a:ext cx="577847" cy="486833"/>
            <a:chOff x="3716867" y="3018367"/>
            <a:chExt cx="577847" cy="48683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BD27AF0-52DA-5399-90B2-D2CA1C49D893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7E6C96-95F9-FA58-BBB3-24D6BBEAF16A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3680AC2-62CB-D43B-B239-2AC7F449E41F}"/>
              </a:ext>
            </a:extLst>
          </p:cNvPr>
          <p:cNvGrpSpPr/>
          <p:nvPr/>
        </p:nvGrpSpPr>
        <p:grpSpPr>
          <a:xfrm>
            <a:off x="2806694" y="4015979"/>
            <a:ext cx="577847" cy="486833"/>
            <a:chOff x="3716867" y="3018367"/>
            <a:chExt cx="577847" cy="4868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CDE33B7-7EF1-2CDB-5C72-5180269BD263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555AEC-BA17-82BF-0EB3-FD2C8973359A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729FFEC-9C0C-6781-F50C-7535ADCA526E}"/>
              </a:ext>
            </a:extLst>
          </p:cNvPr>
          <p:cNvGrpSpPr/>
          <p:nvPr/>
        </p:nvGrpSpPr>
        <p:grpSpPr>
          <a:xfrm>
            <a:off x="3384541" y="4015977"/>
            <a:ext cx="577847" cy="486833"/>
            <a:chOff x="3716867" y="3018367"/>
            <a:chExt cx="577847" cy="48683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B62934F-19A3-FA6B-4247-E06C7ADECD17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ADD660E-0D12-E416-104A-36946A93D9C0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8EBD411-D4FC-CBD0-16CD-77372563BE60}"/>
              </a:ext>
            </a:extLst>
          </p:cNvPr>
          <p:cNvGrpSpPr/>
          <p:nvPr/>
        </p:nvGrpSpPr>
        <p:grpSpPr>
          <a:xfrm>
            <a:off x="1651000" y="4608645"/>
            <a:ext cx="577847" cy="486833"/>
            <a:chOff x="3716867" y="3018367"/>
            <a:chExt cx="577847" cy="48683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CE38DC0-25D7-B35A-7CDB-E0210042C7D1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24EA1A5-BEAC-2A40-09DC-8FEFAE3D0AF1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B32AB61-7787-4372-1FCE-E5B1036A8AF0}"/>
              </a:ext>
            </a:extLst>
          </p:cNvPr>
          <p:cNvGrpSpPr/>
          <p:nvPr/>
        </p:nvGrpSpPr>
        <p:grpSpPr>
          <a:xfrm>
            <a:off x="2228847" y="4608643"/>
            <a:ext cx="577847" cy="486833"/>
            <a:chOff x="3716867" y="3018367"/>
            <a:chExt cx="577847" cy="48683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B938431-0A28-A98B-F63C-3D3117B2CC15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FBA19C0-79EC-638A-91BE-1506ADBF7FFA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58C9781-C53D-6143-3634-D37503E03B73}"/>
              </a:ext>
            </a:extLst>
          </p:cNvPr>
          <p:cNvGrpSpPr/>
          <p:nvPr/>
        </p:nvGrpSpPr>
        <p:grpSpPr>
          <a:xfrm>
            <a:off x="2806694" y="4608645"/>
            <a:ext cx="577847" cy="486833"/>
            <a:chOff x="3716867" y="3018367"/>
            <a:chExt cx="577847" cy="48683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6D67E96-A4AF-0976-D9EB-CA7D450EAEB6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E73186B-A1F8-6D7D-41EC-F266FB59000A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4BECCB-E91F-4148-D1B8-1759646D55E9}"/>
              </a:ext>
            </a:extLst>
          </p:cNvPr>
          <p:cNvGrpSpPr/>
          <p:nvPr/>
        </p:nvGrpSpPr>
        <p:grpSpPr>
          <a:xfrm>
            <a:off x="3384541" y="4608643"/>
            <a:ext cx="577847" cy="486833"/>
            <a:chOff x="3716867" y="3018367"/>
            <a:chExt cx="577847" cy="48683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2C16C5-9A4B-1EA3-BB56-DFB47D927666}"/>
                </a:ext>
              </a:extLst>
            </p:cNvPr>
            <p:cNvSpPr/>
            <p:nvPr/>
          </p:nvSpPr>
          <p:spPr>
            <a:xfrm>
              <a:off x="3716867" y="3018367"/>
              <a:ext cx="486833" cy="48683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BBEE3F8-0173-5CD7-CCD8-DCC12FBCE36B}"/>
                </a:ext>
              </a:extLst>
            </p:cNvPr>
            <p:cNvSpPr txBox="1"/>
            <p:nvPr/>
          </p:nvSpPr>
          <p:spPr>
            <a:xfrm>
              <a:off x="3807881" y="3075516"/>
              <a:ext cx="486833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BCD82FBE-63EE-4198-6A9E-09CAB4E5B466}"/>
              </a:ext>
            </a:extLst>
          </p:cNvPr>
          <p:cNvSpPr txBox="1"/>
          <p:nvPr/>
        </p:nvSpPr>
        <p:spPr>
          <a:xfrm>
            <a:off x="1742014" y="2367759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B467D20-C01D-0289-6F5C-AEBCB821D0A3}"/>
              </a:ext>
            </a:extLst>
          </p:cNvPr>
          <p:cNvSpPr txBox="1"/>
          <p:nvPr/>
        </p:nvSpPr>
        <p:spPr>
          <a:xfrm>
            <a:off x="2305041" y="2372659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AA881FA-CDA9-5E79-B2FB-5F54815847A1}"/>
              </a:ext>
            </a:extLst>
          </p:cNvPr>
          <p:cNvSpPr txBox="1"/>
          <p:nvPr/>
        </p:nvSpPr>
        <p:spPr>
          <a:xfrm>
            <a:off x="2878636" y="2377687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8594CD-C972-4040-9154-92497B656FDF}"/>
              </a:ext>
            </a:extLst>
          </p:cNvPr>
          <p:cNvSpPr txBox="1"/>
          <p:nvPr/>
        </p:nvSpPr>
        <p:spPr>
          <a:xfrm>
            <a:off x="3475554" y="2389328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F9F0611-F974-16EF-5637-216CB3BE2911}"/>
              </a:ext>
            </a:extLst>
          </p:cNvPr>
          <p:cNvSpPr txBox="1"/>
          <p:nvPr/>
        </p:nvSpPr>
        <p:spPr>
          <a:xfrm>
            <a:off x="1209674" y="2887800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7B10A02-3570-84FC-99E4-885A6FED9C4F}"/>
              </a:ext>
            </a:extLst>
          </p:cNvPr>
          <p:cNvSpPr txBox="1"/>
          <p:nvPr/>
        </p:nvSpPr>
        <p:spPr>
          <a:xfrm>
            <a:off x="1209674" y="3480465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97AE443-641B-370D-18DD-55E911CB0022}"/>
              </a:ext>
            </a:extLst>
          </p:cNvPr>
          <p:cNvSpPr txBox="1"/>
          <p:nvPr/>
        </p:nvSpPr>
        <p:spPr>
          <a:xfrm>
            <a:off x="1209674" y="4073126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604B078-FD78-3515-CE4D-5F592B19E81E}"/>
              </a:ext>
            </a:extLst>
          </p:cNvPr>
          <p:cNvSpPr txBox="1"/>
          <p:nvPr/>
        </p:nvSpPr>
        <p:spPr>
          <a:xfrm>
            <a:off x="1209673" y="4674917"/>
            <a:ext cx="4868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3326A3B-32D7-9193-4957-AB8E54C3C5BA}"/>
              </a:ext>
            </a:extLst>
          </p:cNvPr>
          <p:cNvCxnSpPr/>
          <p:nvPr/>
        </p:nvCxnSpPr>
        <p:spPr>
          <a:xfrm>
            <a:off x="1453089" y="2620433"/>
            <a:ext cx="2712511" cy="27813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43D9CCA-8687-A9C0-F757-0DCD5F4FDDD6}"/>
              </a:ext>
            </a:extLst>
          </p:cNvPr>
          <p:cNvSpPr txBox="1"/>
          <p:nvPr/>
        </p:nvSpPr>
        <p:spPr>
          <a:xfrm>
            <a:off x="3905241" y="364211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不关心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3F5DD8-46B2-8DCC-F7EB-A936E4FB300F}"/>
              </a:ext>
            </a:extLst>
          </p:cNvPr>
          <p:cNvSpPr txBox="1"/>
          <p:nvPr/>
        </p:nvSpPr>
        <p:spPr>
          <a:xfrm>
            <a:off x="1985430" y="520130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必须全是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内容占位符 2">
            <a:extLst>
              <a:ext uri="{FF2B5EF4-FFF2-40B4-BE49-F238E27FC236}">
                <a16:creationId xmlns:a16="http://schemas.microsoft.com/office/drawing/2014/main" id="{DCC237C3-0965-C9F4-E714-6C38568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935" y="1478332"/>
            <a:ext cx="6877941" cy="3678303"/>
          </a:xfrm>
        </p:spPr>
        <p:txBody>
          <a:bodyPr/>
          <a:lstStyle/>
          <a:p>
            <a:r>
              <a:rPr lang="zh-CN" altLang="en-US" dirty="0"/>
              <a:t>在对角线下面的元素有什么共同点？</a:t>
            </a:r>
            <a:endParaRPr lang="en-US" altLang="zh-CN" dirty="0"/>
          </a:p>
          <a:p>
            <a:pPr lvl="1"/>
            <a:r>
              <a:rPr lang="zh-CN" altLang="en-US" dirty="0"/>
              <a:t>行号 </a:t>
            </a:r>
            <a:r>
              <a:rPr lang="en-US" altLang="zh-CN" dirty="0"/>
              <a:t>&gt; </a:t>
            </a:r>
            <a:r>
              <a:rPr lang="zh-CN" altLang="en-US" dirty="0"/>
              <a:t>列号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63B16488-5DF8-FD92-96D0-229DC687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32" y="2777896"/>
            <a:ext cx="3818467" cy="3818467"/>
          </a:xfrm>
          <a:prstGeom prst="rect">
            <a:avLst/>
          </a:prstGeom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28B930-3403-A067-7B56-8E46F21A01B9}"/>
              </a:ext>
            </a:extLst>
          </p:cNvPr>
          <p:cNvSpPr/>
          <p:nvPr/>
        </p:nvSpPr>
        <p:spPr>
          <a:xfrm>
            <a:off x="1641986" y="3317480"/>
            <a:ext cx="1821928" cy="1781316"/>
          </a:xfrm>
          <a:prstGeom prst="rtTriangle">
            <a:avLst/>
          </a:prstGeom>
          <a:solidFill>
            <a:srgbClr val="00B0F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7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D582-60A1-72A2-4E33-051F63C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6174</a:t>
            </a:r>
            <a:r>
              <a:rPr lang="zh-CN" altLang="en-US" dirty="0"/>
              <a:t>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7EFD7-7F57-18C8-2907-E128B3B6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030673"/>
            <a:ext cx="9862113" cy="44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5937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312</TotalTime>
  <Words>1192</Words>
  <Application>Microsoft Office PowerPoint</Application>
  <PresentationFormat>宽屏</PresentationFormat>
  <Paragraphs>195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Gill Sans MT</vt:lpstr>
      <vt:lpstr>Wingdings 2</vt:lpstr>
      <vt:lpstr>红利</vt:lpstr>
      <vt:lpstr>第八周讲解</vt:lpstr>
      <vt:lpstr>WERTYU</vt:lpstr>
      <vt:lpstr>WERTYU</vt:lpstr>
      <vt:lpstr>输入带空格的字符串（方法不唯一）</vt:lpstr>
      <vt:lpstr>对于一个特定的字符，需要找到它左边的字符</vt:lpstr>
      <vt:lpstr>对于一个特定的字符，需要找到它左边的字符</vt:lpstr>
      <vt:lpstr>判断上三角函数</vt:lpstr>
      <vt:lpstr>判断上三角函数</vt:lpstr>
      <vt:lpstr>6174问题</vt:lpstr>
      <vt:lpstr>6174问题</vt:lpstr>
      <vt:lpstr>6174问题</vt:lpstr>
      <vt:lpstr>数组</vt:lpstr>
      <vt:lpstr>哈希表</vt:lpstr>
      <vt:lpstr>哈希表</vt:lpstr>
      <vt:lpstr>哈希表</vt:lpstr>
      <vt:lpstr>哈希表</vt:lpstr>
      <vt:lpstr>哈希表</vt:lpstr>
      <vt:lpstr>哈希表</vt:lpstr>
      <vt:lpstr>哈希表</vt:lpstr>
      <vt:lpstr>哈希表</vt:lpstr>
      <vt:lpstr>哈希表</vt:lpstr>
      <vt:lpstr>哈希表</vt:lpstr>
      <vt:lpstr>哈希表</vt:lpstr>
      <vt:lpstr>Unordered_map</vt:lpstr>
      <vt:lpstr>Unordered_map 创建</vt:lpstr>
      <vt:lpstr>Unordered_map 插入</vt:lpstr>
      <vt:lpstr>如何判断之前某个数字是否出现过</vt:lpstr>
      <vt:lpstr>对于一个整数，如何将求将它按照升序和降序的排列</vt:lpstr>
      <vt:lpstr>6174问题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明轩 刁</dc:creator>
  <cp:lastModifiedBy>明轩 刁</cp:lastModifiedBy>
  <cp:revision>166</cp:revision>
  <dcterms:created xsi:type="dcterms:W3CDTF">2024-11-14T11:17:35Z</dcterms:created>
  <dcterms:modified xsi:type="dcterms:W3CDTF">2024-11-21T16:08:29Z</dcterms:modified>
</cp:coreProperties>
</file>