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2FD"/>
    <a:srgbClr val="FDA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AA3A-1D57-40E7-8A8F-9C04FAD5275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4D6D-79FC-4F49-BD8A-C4CD846D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Paradox Ethernet/USB Interface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8" y="1461785"/>
            <a:ext cx="1862524" cy="1027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56" y="4520315"/>
            <a:ext cx="1347787" cy="1431371"/>
          </a:xfrm>
          <a:prstGeom prst="rect">
            <a:avLst/>
          </a:prstGeom>
        </p:spPr>
      </p:pic>
      <p:pic>
        <p:nvPicPr>
          <p:cNvPr id="1028" name="Picture 4" descr="Arduino Mega 2560 Pinou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97898"/>
            <a:ext cx="3477945" cy="16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94" y="4273975"/>
            <a:ext cx="2555025" cy="1924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2419" y="5951686"/>
            <a:ext cx="1761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Display SSD1306</a:t>
            </a:r>
          </a:p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128X64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0861" y="2489114"/>
            <a:ext cx="2404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LM2598</a:t>
            </a:r>
          </a:p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DC-DC Down Converter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8194" y="3287542"/>
            <a:ext cx="2931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Arduino Mega 2560</a:t>
            </a:r>
            <a:endParaRPr lang="en-US" b="1" dirty="0" smtClean="0">
              <a:solidFill>
                <a:srgbClr val="000000"/>
              </a:solidFill>
              <a:cs typeface="Arial" charset="0"/>
            </a:endParaRPr>
          </a:p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Or Compatible e.g. </a:t>
            </a:r>
            <a:r>
              <a:rPr lang="en-US" b="1" dirty="0" err="1">
                <a:solidFill>
                  <a:srgbClr val="000000"/>
                </a:solidFill>
                <a:cs typeface="Arial" charset="0"/>
              </a:rPr>
              <a:t>F</a:t>
            </a:r>
            <a:r>
              <a:rPr lang="en-US" b="1" dirty="0" err="1" smtClean="0">
                <a:solidFill>
                  <a:srgbClr val="000000"/>
                </a:solidFill>
                <a:cs typeface="Arial" charset="0"/>
              </a:rPr>
              <a:t>unduino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8575" y="6030694"/>
            <a:ext cx="170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Ethernet Shield </a:t>
            </a:r>
          </a:p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W5100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150" y="1597899"/>
            <a:ext cx="732954" cy="745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89991" y="2489114"/>
            <a:ext cx="261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120 Ohm Resistor 0.25W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030" y="4273975"/>
            <a:ext cx="1919811" cy="164461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137494" y="5951686"/>
            <a:ext cx="212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Paradox Serial Cable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954241" y="4813692"/>
            <a:ext cx="5717887" cy="814164"/>
          </a:xfrm>
          <a:prstGeom prst="roundRect">
            <a:avLst>
              <a:gd name="adj" fmla="val 4501"/>
            </a:avLst>
          </a:prstGeom>
          <a:pattFill prst="ltDnDiag">
            <a:fgClr>
              <a:schemeClr val="accent4"/>
            </a:fgClr>
            <a:bgClr>
              <a:schemeClr val="bg1"/>
            </a:bgClr>
          </a:pattFill>
          <a:ln w="38100">
            <a:solidFill>
              <a:srgbClr val="FFC000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u="sng" dirty="0" smtClean="0">
              <a:solidFill>
                <a:srgbClr val="000000"/>
              </a:solidFill>
              <a:cs typeface="Arial" charset="0"/>
            </a:endParaRPr>
          </a:p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Arduino MEGA 2560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4968814" y="2557654"/>
            <a:ext cx="1552919" cy="671321"/>
          </a:xfrm>
          <a:prstGeom prst="roundRect">
            <a:avLst>
              <a:gd name="adj" fmla="val 4501"/>
            </a:avLst>
          </a:prstGeom>
          <a:gradFill>
            <a:gsLst>
              <a:gs pos="0">
                <a:srgbClr val="FF0000"/>
              </a:gs>
              <a:gs pos="100000">
                <a:srgbClr val="FF0000"/>
              </a:gs>
              <a:gs pos="58000">
                <a:srgbClr val="FDABA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177800" indent="-177800" eaLnBrk="0" hangingPunct="0"/>
            <a:endParaRPr lang="en-US" sz="1400" b="1" u="sng" dirty="0" smtClean="0"/>
          </a:p>
          <a:p>
            <a:pPr marL="177800" indent="-177800" algn="ctr" eaLnBrk="0" hangingPunct="0"/>
            <a:r>
              <a:rPr lang="en-US" sz="1400" b="1" dirty="0" smtClean="0"/>
              <a:t>LM2598</a:t>
            </a:r>
            <a:endParaRPr lang="en-US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4494305" y="1820353"/>
            <a:ext cx="6732675" cy="4149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4"/>
          <p:cNvSpPr>
            <a:spLocks/>
          </p:cNvSpPr>
          <p:nvPr/>
        </p:nvSpPr>
        <p:spPr bwMode="auto">
          <a:xfrm flipH="1" flipV="1">
            <a:off x="5658435" y="3228976"/>
            <a:ext cx="424462" cy="1584716"/>
          </a:xfrm>
          <a:custGeom>
            <a:avLst/>
            <a:gdLst>
              <a:gd name="T0" fmla="*/ 2147483647 w 612"/>
              <a:gd name="T1" fmla="*/ 2147483647 h 1202"/>
              <a:gd name="T2" fmla="*/ 2147483647 w 612"/>
              <a:gd name="T3" fmla="*/ 2147483647 h 1202"/>
              <a:gd name="T4" fmla="*/ 0 w 612"/>
              <a:gd name="T5" fmla="*/ 2147483647 h 1202"/>
              <a:gd name="T6" fmla="*/ 0 w 612"/>
              <a:gd name="T7" fmla="*/ 0 h 120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1202"/>
              <a:gd name="T14" fmla="*/ 612 w 612"/>
              <a:gd name="T15" fmla="*/ 1202 h 1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1202">
                <a:moveTo>
                  <a:pt x="612" y="1202"/>
                </a:moveTo>
                <a:lnTo>
                  <a:pt x="612" y="658"/>
                </a:lnTo>
                <a:lnTo>
                  <a:pt x="0" y="65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696A6C"/>
              </a:solidFill>
              <a:cs typeface="Arial" charset="0"/>
            </a:endParaRPr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 rot="16200000" flipH="1" flipV="1">
            <a:off x="3963076" y="2203364"/>
            <a:ext cx="304760" cy="1677571"/>
          </a:xfrm>
          <a:custGeom>
            <a:avLst/>
            <a:gdLst>
              <a:gd name="T0" fmla="*/ 2147483647 w 612"/>
              <a:gd name="T1" fmla="*/ 2147483647 h 1202"/>
              <a:gd name="T2" fmla="*/ 2147483647 w 612"/>
              <a:gd name="T3" fmla="*/ 2147483647 h 1202"/>
              <a:gd name="T4" fmla="*/ 0 w 612"/>
              <a:gd name="T5" fmla="*/ 2147483647 h 1202"/>
              <a:gd name="T6" fmla="*/ 0 w 612"/>
              <a:gd name="T7" fmla="*/ 0 h 120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1202"/>
              <a:gd name="T14" fmla="*/ 612 w 612"/>
              <a:gd name="T15" fmla="*/ 1202 h 1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1202">
                <a:moveTo>
                  <a:pt x="612" y="1202"/>
                </a:moveTo>
                <a:lnTo>
                  <a:pt x="612" y="658"/>
                </a:lnTo>
                <a:lnTo>
                  <a:pt x="0" y="65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696A6C"/>
              </a:solidFill>
              <a:cs typeface="Arial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6075048" y="4289468"/>
            <a:ext cx="630302" cy="307777"/>
          </a:xfrm>
          <a:prstGeom prst="rect">
            <a:avLst/>
          </a:prstGeom>
          <a:solidFill>
            <a:srgbClr val="E31B23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7V DC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6842977" y="2651185"/>
            <a:ext cx="1567492" cy="543343"/>
          </a:xfrm>
          <a:prstGeom prst="roundRect">
            <a:avLst>
              <a:gd name="adj" fmla="val 4501"/>
            </a:avLst>
          </a:prstGeom>
          <a:gradFill>
            <a:gsLst>
              <a:gs pos="0">
                <a:srgbClr val="00B0F0"/>
              </a:gs>
              <a:gs pos="100000">
                <a:srgbClr val="FF0000"/>
              </a:gs>
              <a:gs pos="99000">
                <a:srgbClr val="0070C0"/>
              </a:gs>
              <a:gs pos="100000">
                <a:srgbClr val="C3F2FD"/>
              </a:gs>
            </a:gsLst>
            <a:lin ang="5400000" scaled="1"/>
          </a:gradFill>
          <a:ln w="38100">
            <a:solidFill>
              <a:srgbClr val="C3F2FD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177800" indent="-177800" algn="ctr" eaLnBrk="0" hangingPunct="0"/>
            <a:r>
              <a:rPr lang="en-US" sz="1400" b="1" dirty="0" smtClean="0"/>
              <a:t>OLED</a:t>
            </a:r>
          </a:p>
          <a:p>
            <a:pPr marL="177800" indent="-177800" algn="ctr" eaLnBrk="0" hangingPunct="0"/>
            <a:r>
              <a:rPr lang="en-US" sz="1400" b="1" dirty="0" smtClean="0"/>
              <a:t>128X64</a:t>
            </a:r>
            <a:endParaRPr lang="en-US" sz="1100" dirty="0"/>
          </a:p>
        </p:txBody>
      </p:sp>
      <p:cxnSp>
        <p:nvCxnSpPr>
          <p:cNvPr id="41" name="Elbow Connector 40"/>
          <p:cNvCxnSpPr>
            <a:endCxn id="26" idx="0"/>
          </p:cNvCxnSpPr>
          <p:nvPr/>
        </p:nvCxnSpPr>
        <p:spPr>
          <a:xfrm rot="16200000" flipH="1">
            <a:off x="6898111" y="3898618"/>
            <a:ext cx="1584716" cy="24543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7955524" y="4289469"/>
            <a:ext cx="418704" cy="307777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I2C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5" name="AutoShape 25"/>
          <p:cNvSpPr>
            <a:spLocks noChangeArrowheads="1"/>
          </p:cNvSpPr>
          <p:nvPr/>
        </p:nvSpPr>
        <p:spPr bwMode="auto">
          <a:xfrm>
            <a:off x="9104637" y="2651185"/>
            <a:ext cx="1567492" cy="543343"/>
          </a:xfrm>
          <a:prstGeom prst="roundRect">
            <a:avLst>
              <a:gd name="adj" fmla="val 4501"/>
            </a:avLst>
          </a:prstGeom>
          <a:gradFill>
            <a:gsLst>
              <a:gs pos="0">
                <a:srgbClr val="00B050"/>
              </a:gs>
              <a:gs pos="100000">
                <a:srgbClr val="FF0000"/>
              </a:gs>
              <a:gs pos="99000">
                <a:srgbClr val="0070C0"/>
              </a:gs>
              <a:gs pos="96000">
                <a:srgbClr val="92D050"/>
              </a:gs>
            </a:gsLst>
            <a:lin ang="5400000" scaled="1"/>
          </a:gradFill>
          <a:ln w="38100">
            <a:solidFill>
              <a:srgbClr val="92D05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177800" indent="-177800" algn="ctr" eaLnBrk="0" hangingPunct="0"/>
            <a:r>
              <a:rPr lang="en-US" sz="1400" b="1" dirty="0" smtClean="0"/>
              <a:t>Ethernet</a:t>
            </a:r>
          </a:p>
          <a:p>
            <a:pPr marL="177800" indent="-177800" algn="ctr" eaLnBrk="0" hangingPunct="0"/>
            <a:r>
              <a:rPr lang="en-US" sz="1400" b="1" dirty="0" smtClean="0"/>
              <a:t>Shield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10225310" y="3808246"/>
            <a:ext cx="698461" cy="307777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solidFill>
                  <a:srgbClr val="FFFFFF"/>
                </a:solidFill>
                <a:cs typeface="Arial" pitchFamily="34" charset="0"/>
              </a:rPr>
              <a:t>SPI,Vcc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22071" y="2866562"/>
            <a:ext cx="721672" cy="307777"/>
          </a:xfrm>
          <a:prstGeom prst="rect">
            <a:avLst/>
          </a:prstGeom>
          <a:solidFill>
            <a:srgbClr val="E31B23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12V DC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10760261" y="2697685"/>
            <a:ext cx="1241240" cy="412892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11222491" y="2421576"/>
            <a:ext cx="830035" cy="307777"/>
          </a:xfrm>
          <a:prstGeom prst="rect">
            <a:avLst/>
          </a:prstGeom>
          <a:solidFill>
            <a:srgbClr val="7030A0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Ethernet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8" y="3110577"/>
            <a:ext cx="3114675" cy="1466850"/>
          </a:xfrm>
          <a:prstGeom prst="rect">
            <a:avLst/>
          </a:prstGeom>
        </p:spPr>
      </p:pic>
      <p:cxnSp>
        <p:nvCxnSpPr>
          <p:cNvPr id="52" name="Elbow Connector 51"/>
          <p:cNvCxnSpPr/>
          <p:nvPr/>
        </p:nvCxnSpPr>
        <p:spPr>
          <a:xfrm>
            <a:off x="3305664" y="3332947"/>
            <a:ext cx="1648578" cy="161052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3380230" y="3362641"/>
            <a:ext cx="593304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UART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4277530" y="4659803"/>
            <a:ext cx="593304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UART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0" name="Title 23"/>
          <p:cNvSpPr txBox="1">
            <a:spLocks/>
          </p:cNvSpPr>
          <p:nvPr/>
        </p:nvSpPr>
        <p:spPr>
          <a:xfrm>
            <a:off x="256110" y="2679257"/>
            <a:ext cx="3021554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Paradox SPxxxx - EVOxx</a:t>
            </a:r>
            <a:endParaRPr lang="el-GR" sz="2000" b="1" dirty="0"/>
          </a:p>
        </p:txBody>
      </p:sp>
      <p:sp>
        <p:nvSpPr>
          <p:cNvPr id="71" name="Title 23"/>
          <p:cNvSpPr txBox="1">
            <a:spLocks/>
          </p:cNvSpPr>
          <p:nvPr/>
        </p:nvSpPr>
        <p:spPr>
          <a:xfrm>
            <a:off x="6213641" y="1811748"/>
            <a:ext cx="3021554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Paradox </a:t>
            </a:r>
            <a:r>
              <a:rPr lang="en-US" sz="2000" b="1" dirty="0" smtClean="0"/>
              <a:t>Ethernet/USB </a:t>
            </a:r>
            <a:r>
              <a:rPr lang="en-US" sz="2000" b="1" dirty="0" smtClean="0"/>
              <a:t>Interface</a:t>
            </a:r>
            <a:endParaRPr lang="el-GR" sz="2000" b="1" dirty="0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 rot="10800000" flipH="1" flipV="1">
            <a:off x="7279137" y="3211752"/>
            <a:ext cx="208220" cy="1584716"/>
          </a:xfrm>
          <a:custGeom>
            <a:avLst/>
            <a:gdLst>
              <a:gd name="T0" fmla="*/ 2147483647 w 612"/>
              <a:gd name="T1" fmla="*/ 2147483647 h 1202"/>
              <a:gd name="T2" fmla="*/ 2147483647 w 612"/>
              <a:gd name="T3" fmla="*/ 2147483647 h 1202"/>
              <a:gd name="T4" fmla="*/ 0 w 612"/>
              <a:gd name="T5" fmla="*/ 2147483647 h 1202"/>
              <a:gd name="T6" fmla="*/ 0 w 612"/>
              <a:gd name="T7" fmla="*/ 0 h 120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1202"/>
              <a:gd name="T14" fmla="*/ 612 w 612"/>
              <a:gd name="T15" fmla="*/ 1202 h 1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1202">
                <a:moveTo>
                  <a:pt x="612" y="1202"/>
                </a:moveTo>
                <a:lnTo>
                  <a:pt x="612" y="658"/>
                </a:lnTo>
                <a:lnTo>
                  <a:pt x="0" y="65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l-GR" sz="1600">
              <a:solidFill>
                <a:srgbClr val="696A6C"/>
              </a:solidFill>
              <a:cs typeface="Arial" charset="0"/>
            </a:endParaRPr>
          </a:p>
        </p:txBody>
      </p:sp>
      <p:sp>
        <p:nvSpPr>
          <p:cNvPr id="73" name="Text Box 15"/>
          <p:cNvSpPr txBox="1">
            <a:spLocks noChangeArrowheads="1"/>
          </p:cNvSpPr>
          <p:nvPr/>
        </p:nvSpPr>
        <p:spPr bwMode="auto">
          <a:xfrm>
            <a:off x="6856662" y="4294174"/>
            <a:ext cx="630301" cy="307777"/>
          </a:xfrm>
          <a:prstGeom prst="rect">
            <a:avLst/>
          </a:prstGeom>
          <a:solidFill>
            <a:srgbClr val="E31B23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5V DC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4" name="Title 23"/>
          <p:cNvSpPr txBox="1">
            <a:spLocks/>
          </p:cNvSpPr>
          <p:nvPr/>
        </p:nvSpPr>
        <p:spPr>
          <a:xfrm>
            <a:off x="5789726" y="4768934"/>
            <a:ext cx="611006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Vin</a:t>
            </a:r>
            <a:endParaRPr lang="el-GR" sz="1400" b="1" dirty="0"/>
          </a:p>
        </p:txBody>
      </p:sp>
      <p:sp>
        <p:nvSpPr>
          <p:cNvPr id="75" name="Title 23"/>
          <p:cNvSpPr txBox="1">
            <a:spLocks/>
          </p:cNvSpPr>
          <p:nvPr/>
        </p:nvSpPr>
        <p:spPr>
          <a:xfrm>
            <a:off x="4822147" y="4760525"/>
            <a:ext cx="761845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Rx1/Tx1</a:t>
            </a:r>
            <a:endParaRPr lang="el-GR" sz="1400" b="1" dirty="0"/>
          </a:p>
        </p:txBody>
      </p:sp>
      <p:sp>
        <p:nvSpPr>
          <p:cNvPr id="76" name="Title 23"/>
          <p:cNvSpPr txBox="1">
            <a:spLocks/>
          </p:cNvSpPr>
          <p:nvPr/>
        </p:nvSpPr>
        <p:spPr>
          <a:xfrm>
            <a:off x="7544840" y="4751920"/>
            <a:ext cx="761845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SDA/SCL</a:t>
            </a:r>
            <a:endParaRPr lang="el-GR" sz="1400" b="1" dirty="0"/>
          </a:p>
        </p:txBody>
      </p:sp>
      <p:sp>
        <p:nvSpPr>
          <p:cNvPr id="77" name="Title 23"/>
          <p:cNvSpPr txBox="1">
            <a:spLocks/>
          </p:cNvSpPr>
          <p:nvPr/>
        </p:nvSpPr>
        <p:spPr>
          <a:xfrm>
            <a:off x="7158914" y="4758568"/>
            <a:ext cx="611006" cy="4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5V</a:t>
            </a:r>
            <a:endParaRPr lang="el-GR" sz="1400" b="1" dirty="0"/>
          </a:p>
        </p:txBody>
      </p:sp>
      <p:sp>
        <p:nvSpPr>
          <p:cNvPr id="78" name="Left-Right Arrow 77"/>
          <p:cNvSpPr/>
          <p:nvPr/>
        </p:nvSpPr>
        <p:spPr>
          <a:xfrm rot="5400000">
            <a:off x="9108892" y="3594784"/>
            <a:ext cx="1610559" cy="827258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10760261" y="5030839"/>
            <a:ext cx="1241240" cy="412892"/>
          </a:xfrm>
          <a:prstGeom prst="leftRightArrow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11391068" y="5398917"/>
            <a:ext cx="487634" cy="307777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softEdge rad="88900"/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cs typeface="Arial" pitchFamily="34" charset="0"/>
              </a:rPr>
              <a:t>USB</a:t>
            </a:r>
            <a:endParaRPr lang="cs-CZ" sz="14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Paradox Ethernet/USB Interface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78302" y="1657350"/>
            <a:ext cx="9384948" cy="4999979"/>
            <a:chOff x="-31399" y="76229"/>
            <a:chExt cx="12055945" cy="66287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76" y="440611"/>
              <a:ext cx="2244530" cy="12136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620" y="1511969"/>
              <a:ext cx="425099" cy="167252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409" y="314484"/>
              <a:ext cx="1285875" cy="11239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842752" y="2161176"/>
              <a:ext cx="7381033" cy="3705914"/>
            </a:xfrm>
            <a:prstGeom prst="rect">
              <a:avLst/>
            </a:prstGeom>
          </p:spPr>
        </p:pic>
        <p:cxnSp>
          <p:nvCxnSpPr>
            <p:cNvPr id="10" name="Elbow Connector 9"/>
            <p:cNvCxnSpPr/>
            <p:nvPr/>
          </p:nvCxnSpPr>
          <p:spPr>
            <a:xfrm rot="16200000" flipH="1">
              <a:off x="7153275" y="1651635"/>
              <a:ext cx="845820" cy="560070"/>
            </a:xfrm>
            <a:prstGeom prst="bentConnector3">
              <a:avLst>
                <a:gd name="adj1" fmla="val -13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6598924" y="1293014"/>
              <a:ext cx="1758795" cy="364339"/>
            </a:xfrm>
            <a:prstGeom prst="bentConnector3">
              <a:avLst>
                <a:gd name="adj1" fmla="val -365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3987" y="4805518"/>
              <a:ext cx="1228725" cy="1304925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4914901" y="5638800"/>
              <a:ext cx="0" cy="5665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096579" y="5646177"/>
              <a:ext cx="1" cy="9285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66925" y="4191000"/>
              <a:ext cx="9525" cy="723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200276" y="4552950"/>
              <a:ext cx="9525" cy="3573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200277" y="4548343"/>
              <a:ext cx="12287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066926" y="4191000"/>
              <a:ext cx="152399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09950" y="4548343"/>
              <a:ext cx="19051" cy="2014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09951" y="6562725"/>
              <a:ext cx="1668312" cy="11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552823" y="4191000"/>
              <a:ext cx="19051" cy="2014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552823" y="6205382"/>
              <a:ext cx="136207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itle 23"/>
            <p:cNvSpPr txBox="1">
              <a:spLocks/>
            </p:cNvSpPr>
            <p:nvPr/>
          </p:nvSpPr>
          <p:spPr>
            <a:xfrm>
              <a:off x="2090737" y="4515961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SDA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itle 23"/>
            <p:cNvSpPr txBox="1">
              <a:spLocks/>
            </p:cNvSpPr>
            <p:nvPr/>
          </p:nvSpPr>
          <p:spPr>
            <a:xfrm>
              <a:off x="4552248" y="6273635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SDA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0" name="Title 23"/>
            <p:cNvSpPr txBox="1">
              <a:spLocks/>
            </p:cNvSpPr>
            <p:nvPr/>
          </p:nvSpPr>
          <p:spPr>
            <a:xfrm>
              <a:off x="4389619" y="5894783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SCL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1" name="Title 23"/>
            <p:cNvSpPr txBox="1">
              <a:spLocks/>
            </p:cNvSpPr>
            <p:nvPr/>
          </p:nvSpPr>
          <p:spPr>
            <a:xfrm>
              <a:off x="1932165" y="4137821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SCL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1867871" y="3598827"/>
              <a:ext cx="6000" cy="12533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67871" y="3606735"/>
              <a:ext cx="6142277" cy="22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994353" y="2368735"/>
              <a:ext cx="15795" cy="1260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982172" y="3935935"/>
              <a:ext cx="0" cy="10113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2172" y="3898491"/>
              <a:ext cx="6220729" cy="23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02901" y="1943340"/>
              <a:ext cx="0" cy="451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itle 23"/>
            <p:cNvSpPr txBox="1">
              <a:spLocks/>
            </p:cNvSpPr>
            <p:nvPr/>
          </p:nvSpPr>
          <p:spPr>
            <a:xfrm>
              <a:off x="1959333" y="3611966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5VDC</a:t>
              </a:r>
              <a:endParaRPr lang="el-G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itle 23"/>
            <p:cNvSpPr txBox="1">
              <a:spLocks/>
            </p:cNvSpPr>
            <p:nvPr/>
          </p:nvSpPr>
          <p:spPr>
            <a:xfrm>
              <a:off x="1733870" y="3277154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/>
                <a:t>GND</a:t>
              </a:r>
              <a:endParaRPr lang="el-GR" sz="14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41069" y="2572100"/>
              <a:ext cx="13033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Arduino </a:t>
              </a:r>
            </a:p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MEGA 2560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9852" y="6058624"/>
              <a:ext cx="17610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Display SSD1306</a:t>
              </a:r>
            </a:p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128X64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60492" y="4085290"/>
              <a:ext cx="10116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Ethernet</a:t>
              </a:r>
            </a:p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Shield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1" name="Title 23"/>
            <p:cNvSpPr txBox="1">
              <a:spLocks/>
            </p:cNvSpPr>
            <p:nvPr/>
          </p:nvSpPr>
          <p:spPr>
            <a:xfrm>
              <a:off x="7172819" y="187181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VDC</a:t>
              </a:r>
              <a:endParaRPr lang="el-G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itle 23"/>
            <p:cNvSpPr txBox="1">
              <a:spLocks/>
            </p:cNvSpPr>
            <p:nvPr/>
          </p:nvSpPr>
          <p:spPr>
            <a:xfrm>
              <a:off x="7127573" y="1386392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/>
                <a:t>GND</a:t>
              </a:r>
              <a:endParaRPr lang="el-GR" sz="1400" b="1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1517848" y="568982"/>
              <a:ext cx="3743824" cy="5090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467412" y="942639"/>
              <a:ext cx="3794260" cy="5463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itle 23"/>
            <p:cNvSpPr txBox="1">
              <a:spLocks/>
            </p:cNvSpPr>
            <p:nvPr/>
          </p:nvSpPr>
          <p:spPr>
            <a:xfrm>
              <a:off x="4462441" y="312977"/>
              <a:ext cx="757257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12V DC</a:t>
              </a:r>
              <a:endParaRPr lang="el-G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itle 23"/>
            <p:cNvSpPr txBox="1">
              <a:spLocks/>
            </p:cNvSpPr>
            <p:nvPr/>
          </p:nvSpPr>
          <p:spPr>
            <a:xfrm>
              <a:off x="4474036" y="1094187"/>
              <a:ext cx="757257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/>
                <a:t>GND</a:t>
              </a:r>
              <a:endParaRPr lang="el-GR" sz="14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1467412" y="771990"/>
              <a:ext cx="1446532" cy="21469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900312" y="773018"/>
              <a:ext cx="13632" cy="2572242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923095" y="3324709"/>
              <a:ext cx="2535226" cy="1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451505" y="3324709"/>
              <a:ext cx="6816" cy="2388994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422577" y="593795"/>
              <a:ext cx="1701623" cy="38245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104421" y="591727"/>
              <a:ext cx="13619" cy="2925704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098261" y="3479993"/>
              <a:ext cx="2150014" cy="15522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261672" y="3467636"/>
              <a:ext cx="16532" cy="2178541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865498" y="100811"/>
              <a:ext cx="9525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800" indent="-1778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LM2598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Title 23"/>
            <p:cNvSpPr txBox="1">
              <a:spLocks/>
            </p:cNvSpPr>
            <p:nvPr/>
          </p:nvSpPr>
          <p:spPr>
            <a:xfrm>
              <a:off x="2979919" y="2562498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Tx</a:t>
              </a:r>
              <a:endParaRPr lang="el-G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111" name="Title 23"/>
            <p:cNvSpPr txBox="1">
              <a:spLocks/>
            </p:cNvSpPr>
            <p:nvPr/>
          </p:nvSpPr>
          <p:spPr>
            <a:xfrm>
              <a:off x="2425086" y="2543339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Rx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  <p:sp>
          <p:nvSpPr>
            <p:cNvPr id="112" name="Title 23"/>
            <p:cNvSpPr txBox="1">
              <a:spLocks/>
            </p:cNvSpPr>
            <p:nvPr/>
          </p:nvSpPr>
          <p:spPr>
            <a:xfrm>
              <a:off x="4944126" y="5820576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FFFF00"/>
                  </a:solidFill>
                </a:rPr>
                <a:t>Rx1</a:t>
              </a:r>
              <a:endParaRPr lang="el-G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113" name="Title 23"/>
            <p:cNvSpPr txBox="1">
              <a:spLocks/>
            </p:cNvSpPr>
            <p:nvPr/>
          </p:nvSpPr>
          <p:spPr>
            <a:xfrm>
              <a:off x="5212243" y="5820576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Tx1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  <p:sp>
          <p:nvSpPr>
            <p:cNvPr id="114" name="Title 23"/>
            <p:cNvSpPr txBox="1">
              <a:spLocks/>
            </p:cNvSpPr>
            <p:nvPr/>
          </p:nvSpPr>
          <p:spPr>
            <a:xfrm>
              <a:off x="324235" y="4295823"/>
              <a:ext cx="77495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Optional Display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7023246" y="852772"/>
              <a:ext cx="1316707" cy="753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itle 23"/>
            <p:cNvSpPr txBox="1">
              <a:spLocks/>
            </p:cNvSpPr>
            <p:nvPr/>
          </p:nvSpPr>
          <p:spPr>
            <a:xfrm>
              <a:off x="8138642" y="568982"/>
              <a:ext cx="2033171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Adjust  for 7V </a:t>
              </a:r>
              <a:r>
                <a:rPr lang="en-US" sz="1400" b="1" dirty="0" smtClean="0">
                  <a:solidFill>
                    <a:srgbClr val="92D050"/>
                  </a:solidFill>
                </a:rPr>
                <a:t>DC Output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999595" y="4606018"/>
              <a:ext cx="388484" cy="242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itle 23"/>
            <p:cNvSpPr txBox="1">
              <a:spLocks/>
            </p:cNvSpPr>
            <p:nvPr/>
          </p:nvSpPr>
          <p:spPr>
            <a:xfrm>
              <a:off x="8076673" y="76229"/>
              <a:ext cx="3455698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chemeClr val="accent1"/>
                  </a:solidFill>
                </a:rPr>
                <a:t>External DC-DC down converter in use to avoid overheating of Arduino Board Voltage Regulator</a:t>
              </a:r>
              <a:endParaRPr lang="el-GR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7316211" y="421452"/>
              <a:ext cx="886690" cy="50748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1197019" y="4609902"/>
              <a:ext cx="362117" cy="539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itle 23"/>
            <p:cNvSpPr txBox="1">
              <a:spLocks/>
            </p:cNvSpPr>
            <p:nvPr/>
          </p:nvSpPr>
          <p:spPr>
            <a:xfrm>
              <a:off x="11451185" y="4511483"/>
              <a:ext cx="573361" cy="253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LAN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388434" y="1488954"/>
              <a:ext cx="91950" cy="3563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itle 23"/>
            <p:cNvSpPr txBox="1">
              <a:spLocks/>
            </p:cNvSpPr>
            <p:nvPr/>
          </p:nvSpPr>
          <p:spPr>
            <a:xfrm>
              <a:off x="-31399" y="1813908"/>
              <a:ext cx="860657" cy="4732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Paradox</a:t>
              </a:r>
            </a:p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Panel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202901" y="1575798"/>
              <a:ext cx="0" cy="451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588214" y="1575798"/>
              <a:ext cx="6894" cy="8302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itle 23"/>
            <p:cNvSpPr txBox="1">
              <a:spLocks/>
            </p:cNvSpPr>
            <p:nvPr/>
          </p:nvSpPr>
          <p:spPr>
            <a:xfrm>
              <a:off x="8088308" y="1134414"/>
              <a:ext cx="611006" cy="4313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/>
                <a:t>120 Ohm</a:t>
              </a:r>
              <a:endParaRPr lang="el-GR" sz="1400" b="1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8658759" y="1575798"/>
              <a:ext cx="518700" cy="108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itle 23"/>
            <p:cNvSpPr txBox="1">
              <a:spLocks/>
            </p:cNvSpPr>
            <p:nvPr/>
          </p:nvSpPr>
          <p:spPr>
            <a:xfrm>
              <a:off x="9034714" y="1341989"/>
              <a:ext cx="2033171" cy="5782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Wire 120 Ohm Resistor after successful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programming.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Only Required for proper USB Operation</a:t>
              </a:r>
              <a:endParaRPr lang="el-GR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>
              <a:off x="8191620" y="2336993"/>
              <a:ext cx="11281" cy="1573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11207818" y="5093675"/>
              <a:ext cx="362117" cy="539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itle 23"/>
            <p:cNvSpPr txBox="1">
              <a:spLocks/>
            </p:cNvSpPr>
            <p:nvPr/>
          </p:nvSpPr>
          <p:spPr>
            <a:xfrm>
              <a:off x="11451184" y="4987692"/>
              <a:ext cx="573361" cy="253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smtClean="0">
                  <a:solidFill>
                    <a:srgbClr val="92D050"/>
                  </a:solidFill>
                </a:rPr>
                <a:t>USB</a:t>
              </a:r>
              <a:endParaRPr lang="el-GR" sz="1400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8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Paradox Ethernet/USB Interface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3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Paradox Ethernet/USB Interface </a:t>
            </a:r>
          </a:p>
          <a:p>
            <a:r>
              <a:rPr lang="en-US" dirty="0" smtClean="0"/>
              <a:t>3D-Print Enclosure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5965" y="5911855"/>
            <a:ext cx="13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Bottom Case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7408" y="5911855"/>
            <a:ext cx="1020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Top Case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872267"/>
            <a:ext cx="9525000" cy="4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49"/>
            <a:ext cx="10515600" cy="5146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USB Connection to Panel (</a:t>
            </a:r>
            <a:r>
              <a:rPr lang="en-US" dirty="0" err="1" smtClean="0"/>
              <a:t>usb</a:t>
            </a:r>
            <a:r>
              <a:rPr lang="en-US" dirty="0" smtClean="0"/>
              <a:t> to serial implemented on Paradox Interface) similar function to 307USB.Requires 120-Ohm Resistor between Reset and 5V.</a:t>
            </a:r>
          </a:p>
          <a:p>
            <a:r>
              <a:rPr lang="en-US" dirty="0" smtClean="0"/>
              <a:t>DHCP functionality and OLED display to inform IP address and Serial Settings.</a:t>
            </a:r>
          </a:p>
          <a:p>
            <a:r>
              <a:rPr lang="en-US" dirty="0" smtClean="0"/>
              <a:t>Static IP addressing is recommended.</a:t>
            </a:r>
          </a:p>
          <a:p>
            <a:r>
              <a:rPr lang="en-US" dirty="0" smtClean="0"/>
              <a:t>Up to 3 multiple Connection.</a:t>
            </a:r>
          </a:p>
          <a:p>
            <a:r>
              <a:rPr lang="en-US" dirty="0" smtClean="0"/>
              <a:t>Telnet to Port 23 to show device CLI.</a:t>
            </a:r>
          </a:p>
          <a:p>
            <a:r>
              <a:rPr lang="en-US" dirty="0" smtClean="0"/>
              <a:t>Settings stored to internal EEPROM.</a:t>
            </a:r>
          </a:p>
          <a:p>
            <a:r>
              <a:rPr lang="en-US" dirty="0" smtClean="0"/>
              <a:t>Serial Baud rate is configurable to support SP and EVO series Panels.</a:t>
            </a:r>
          </a:p>
          <a:p>
            <a:r>
              <a:rPr lang="en-US" dirty="0" smtClean="0"/>
              <a:t>OLED Display is optional but recommended , for convenient use , as informs for device IP address and Serial Settings</a:t>
            </a:r>
          </a:p>
          <a:p>
            <a:r>
              <a:rPr lang="en-US" dirty="0" smtClean="0"/>
              <a:t>DC-DC down converter is optional but recommended to avoid over heating Arduino Board regulator.</a:t>
            </a:r>
          </a:p>
          <a:p>
            <a:r>
              <a:rPr lang="en-US" dirty="0" smtClean="0"/>
              <a:t>3D-Print case has been designed to accommodate </a:t>
            </a:r>
            <a:r>
              <a:rPr lang="en-US" dirty="0" err="1" smtClean="0"/>
              <a:t>device.Two</a:t>
            </a:r>
            <a:r>
              <a:rPr lang="en-US" dirty="0" smtClean="0"/>
              <a:t> versions have been designed with/without OLED 128X64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273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Paradox Ethernet/USB Interface Components</vt:lpstr>
      <vt:lpstr>PowerPoint Presentation</vt:lpstr>
      <vt:lpstr>PowerPoint Presentation</vt:lpstr>
      <vt:lpstr>PowerPoint Presentation</vt:lpstr>
      <vt:lpstr>Guidelines</vt:lpstr>
    </vt:vector>
  </TitlesOfParts>
  <Company>Intracom S.A. Telecom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Mylonakis Dimitrios</dc:creator>
  <cp:lastModifiedBy>Mylonakis Dimitrios</cp:lastModifiedBy>
  <cp:revision>27</cp:revision>
  <dcterms:created xsi:type="dcterms:W3CDTF">2022-08-26T11:16:31Z</dcterms:created>
  <dcterms:modified xsi:type="dcterms:W3CDTF">2022-09-16T22:02:28Z</dcterms:modified>
</cp:coreProperties>
</file>