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Libre Franklin"/>
      <p:regular r:id="rId30"/>
      <p:bold r:id="rId31"/>
      <p:italic r:id="rId32"/>
      <p:boldItalic r:id="rId33"/>
    </p:embeddedFont>
    <p:embeddedFont>
      <p:font typeface="Corben"/>
      <p:bold r:id="rId34"/>
    </p:embeddedFont>
    <p:embeddedFont>
      <p:font typeface="Libre Franklin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iEMJkbFry6uSCommBpzc3ojvvn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7.xml"/><Relationship Id="rId33" Type="http://schemas.openxmlformats.org/officeDocument/2006/relationships/font" Target="fonts/LibreFranklin-boldItalic.fntdata"/><Relationship Id="rId10" Type="http://schemas.openxmlformats.org/officeDocument/2006/relationships/slide" Target="slides/slide6.xml"/><Relationship Id="rId32" Type="http://schemas.openxmlformats.org/officeDocument/2006/relationships/font" Target="fonts/LibreFranklin-italic.fntdata"/><Relationship Id="rId13" Type="http://schemas.openxmlformats.org/officeDocument/2006/relationships/slide" Target="slides/slide9.xml"/><Relationship Id="rId35" Type="http://schemas.openxmlformats.org/officeDocument/2006/relationships/font" Target="fonts/LibreFranklinMedium-regular.fntdata"/><Relationship Id="rId12" Type="http://schemas.openxmlformats.org/officeDocument/2006/relationships/slide" Target="slides/slide8.xml"/><Relationship Id="rId34" Type="http://schemas.openxmlformats.org/officeDocument/2006/relationships/font" Target="fonts/Corben-bold.fntdata"/><Relationship Id="rId15" Type="http://schemas.openxmlformats.org/officeDocument/2006/relationships/slide" Target="slides/slide11.xml"/><Relationship Id="rId37" Type="http://schemas.openxmlformats.org/officeDocument/2006/relationships/font" Target="fonts/LibreFranklinMedium-italic.fntdata"/><Relationship Id="rId14" Type="http://schemas.openxmlformats.org/officeDocument/2006/relationships/slide" Target="slides/slide10.xml"/><Relationship Id="rId36" Type="http://schemas.openxmlformats.org/officeDocument/2006/relationships/font" Target="fonts/LibreFranklinMedium-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LibreFranklin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jpg"/><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9.gif"/><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528464" y="2228671"/>
            <a:ext cx="418648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200" u="none" cap="none" strike="noStrike">
                <a:solidFill>
                  <a:srgbClr val="000000"/>
                </a:solidFill>
                <a:latin typeface="Calibri"/>
                <a:ea typeface="Calibri"/>
                <a:cs typeface="Calibri"/>
                <a:sym typeface="Calibri"/>
              </a:rPr>
              <a:t>Hi, we are</a:t>
            </a:r>
            <a:endParaRPr sz="7200">
              <a:solidFill>
                <a:srgbClr val="000000"/>
              </a:solidFill>
              <a:latin typeface="Calibri"/>
              <a:ea typeface="Calibri"/>
              <a:cs typeface="Calibri"/>
              <a:sym typeface="Calibri"/>
            </a:endParaRPr>
          </a:p>
        </p:txBody>
      </p:sp>
      <p:sp>
        <p:nvSpPr>
          <p:cNvPr id="89" name="Google Shape;89;p1"/>
          <p:cNvSpPr/>
          <p:nvPr/>
        </p:nvSpPr>
        <p:spPr>
          <a:xfrm>
            <a:off x="6549605" y="1902601"/>
            <a:ext cx="3494315" cy="2113304"/>
          </a:xfrm>
          <a:prstGeom prst="heart">
            <a:avLst/>
          </a:prstGeom>
          <a:noFill/>
          <a:ln cap="flat" cmpd="sng" w="76200">
            <a:solidFill>
              <a:srgbClr val="EC1F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
          <p:cNvSpPr txBox="1"/>
          <p:nvPr/>
        </p:nvSpPr>
        <p:spPr>
          <a:xfrm>
            <a:off x="6644375" y="2141700"/>
            <a:ext cx="3304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rgbClr val="000000"/>
                </a:solidFill>
                <a:latin typeface="Calibri"/>
                <a:ea typeface="Calibri"/>
                <a:cs typeface="Calibri"/>
                <a:sym typeface="Calibri"/>
              </a:rPr>
              <a:t>Group 2</a:t>
            </a:r>
            <a:endParaRPr sz="7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10"/>
          <p:cNvSpPr txBox="1"/>
          <p:nvPr/>
        </p:nvSpPr>
        <p:spPr>
          <a:xfrm>
            <a:off x="1369895" y="474467"/>
            <a:ext cx="8988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Libre Franklin Medium"/>
                <a:ea typeface="Libre Franklin Medium"/>
                <a:cs typeface="Libre Franklin Medium"/>
                <a:sym typeface="Libre Franklin Medium"/>
              </a:rPr>
              <a:t>Now we’ll talk more about:</a:t>
            </a:r>
            <a:endParaRPr/>
          </a:p>
        </p:txBody>
      </p:sp>
      <p:sp>
        <p:nvSpPr>
          <p:cNvPr id="183" name="Google Shape;183;p10"/>
          <p:cNvSpPr txBox="1"/>
          <p:nvPr/>
        </p:nvSpPr>
        <p:spPr>
          <a:xfrm>
            <a:off x="1903790" y="1648490"/>
            <a:ext cx="4422600" cy="3971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200000"/>
              </a:lnSpc>
              <a:spcBef>
                <a:spcPts val="0"/>
              </a:spcBef>
              <a:spcAft>
                <a:spcPts val="0"/>
              </a:spcAft>
              <a:buClr>
                <a:schemeClr val="dk1"/>
              </a:buClr>
              <a:buSzPts val="3600"/>
              <a:buFont typeface="Calibri"/>
              <a:buAutoNum type="arabicPeriod"/>
            </a:pPr>
            <a:r>
              <a:rPr lang="en-US" sz="3600">
                <a:solidFill>
                  <a:schemeClr val="dk1"/>
                </a:solidFill>
                <a:latin typeface="Libre Franklin Medium"/>
                <a:ea typeface="Libre Franklin Medium"/>
                <a:cs typeface="Libre Franklin Medium"/>
                <a:sym typeface="Libre Franklin Medium"/>
              </a:rPr>
              <a:t>SDLC</a:t>
            </a:r>
            <a:endParaRPr/>
          </a:p>
          <a:p>
            <a:pPr indent="-342900" lvl="0" marL="342900" marR="0" rtl="0" algn="l">
              <a:lnSpc>
                <a:spcPct val="200000"/>
              </a:lnSpc>
              <a:spcBef>
                <a:spcPts val="0"/>
              </a:spcBef>
              <a:spcAft>
                <a:spcPts val="0"/>
              </a:spcAft>
              <a:buClr>
                <a:schemeClr val="dk1"/>
              </a:buClr>
              <a:buSzPts val="3600"/>
              <a:buFont typeface="Calibri"/>
              <a:buAutoNum type="arabicPeriod"/>
            </a:pPr>
            <a:r>
              <a:rPr lang="en-US" sz="3600">
                <a:solidFill>
                  <a:schemeClr val="dk1"/>
                </a:solidFill>
                <a:latin typeface="Libre Franklin Medium"/>
                <a:ea typeface="Libre Franklin Medium"/>
                <a:cs typeface="Libre Franklin Medium"/>
                <a:sym typeface="Libre Franklin Medium"/>
              </a:rPr>
              <a:t>Target audience</a:t>
            </a:r>
            <a:endParaRPr/>
          </a:p>
          <a:p>
            <a:pPr indent="-342900" lvl="0" marL="342900" marR="0" rtl="0" algn="l">
              <a:lnSpc>
                <a:spcPct val="200000"/>
              </a:lnSpc>
              <a:spcBef>
                <a:spcPts val="0"/>
              </a:spcBef>
              <a:spcAft>
                <a:spcPts val="0"/>
              </a:spcAft>
              <a:buClr>
                <a:schemeClr val="dk1"/>
              </a:buClr>
              <a:buSzPts val="3600"/>
              <a:buFont typeface="Calibri"/>
              <a:buAutoNum type="arabicPeriod"/>
            </a:pPr>
            <a:r>
              <a:rPr lang="en-US" sz="3600">
                <a:solidFill>
                  <a:schemeClr val="dk1"/>
                </a:solidFill>
                <a:latin typeface="Libre Franklin Medium"/>
                <a:ea typeface="Libre Franklin Medium"/>
                <a:cs typeface="Libre Franklin Medium"/>
                <a:sym typeface="Libre Franklin Medium"/>
              </a:rPr>
              <a:t>Stakeholders</a:t>
            </a:r>
            <a:endParaRPr/>
          </a:p>
          <a:p>
            <a:pPr indent="-342900" lvl="0" marL="342900" marR="0" rtl="0" algn="l">
              <a:lnSpc>
                <a:spcPct val="200000"/>
              </a:lnSpc>
              <a:spcBef>
                <a:spcPts val="0"/>
              </a:spcBef>
              <a:spcAft>
                <a:spcPts val="0"/>
              </a:spcAft>
              <a:buClr>
                <a:schemeClr val="dk1"/>
              </a:buClr>
              <a:buSzPts val="3600"/>
              <a:buFont typeface="Calibri"/>
              <a:buAutoNum type="arabicPeriod"/>
            </a:pPr>
            <a:r>
              <a:rPr lang="en-US" sz="3600">
                <a:solidFill>
                  <a:schemeClr val="dk1"/>
                </a:solidFill>
                <a:latin typeface="Libre Franklin Medium"/>
                <a:ea typeface="Libre Franklin Medium"/>
                <a:cs typeface="Libre Franklin Medium"/>
                <a:sym typeface="Libre Franklin Medium"/>
              </a:rPr>
              <a:t>Requirments</a:t>
            </a:r>
            <a:endParaRPr sz="3600">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1F26"/>
        </a:solidFill>
      </p:bgPr>
    </p:bg>
    <p:spTree>
      <p:nvGrpSpPr>
        <p:cNvPr id="187" name="Shape 187"/>
        <p:cNvGrpSpPr/>
        <p:nvPr/>
      </p:nvGrpSpPr>
      <p:grpSpPr>
        <a:xfrm>
          <a:off x="0" y="0"/>
          <a:ext cx="0" cy="0"/>
          <a:chOff x="0" y="0"/>
          <a:chExt cx="0" cy="0"/>
        </a:xfrm>
      </p:grpSpPr>
      <p:sp>
        <p:nvSpPr>
          <p:cNvPr id="188" name="Google Shape;188;p11"/>
          <p:cNvSpPr txBox="1"/>
          <p:nvPr/>
        </p:nvSpPr>
        <p:spPr>
          <a:xfrm>
            <a:off x="1446225" y="1101925"/>
            <a:ext cx="9752700" cy="3940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000">
                <a:solidFill>
                  <a:schemeClr val="lt1"/>
                </a:solidFill>
                <a:latin typeface="Libre Franklin Medium"/>
                <a:ea typeface="Libre Franklin Medium"/>
                <a:cs typeface="Libre Franklin Medium"/>
                <a:sym typeface="Libre Franklin Medium"/>
              </a:rPr>
              <a:t>Systems evelopment Life Cycle</a:t>
            </a:r>
            <a:r>
              <a:rPr lang="en-US" sz="4000">
                <a:solidFill>
                  <a:schemeClr val="lt1"/>
                </a:solidFill>
                <a:latin typeface="Libre Franklin Medium"/>
                <a:ea typeface="Libre Franklin Medium"/>
                <a:cs typeface="Libre Franklin Medium"/>
                <a:sym typeface="Libre Franklin Medium"/>
              </a:rPr>
              <a:t> (</a:t>
            </a:r>
            <a:r>
              <a:rPr b="1" lang="en-US" sz="4000">
                <a:solidFill>
                  <a:schemeClr val="lt1"/>
                </a:solidFill>
                <a:latin typeface="Libre Franklin Medium"/>
                <a:ea typeface="Libre Franklin Medium"/>
                <a:cs typeface="Libre Franklin Medium"/>
                <a:sym typeface="Libre Franklin Medium"/>
              </a:rPr>
              <a:t>SDLC</a:t>
            </a:r>
            <a:r>
              <a:rPr lang="en-US" sz="4000">
                <a:solidFill>
                  <a:schemeClr val="lt1"/>
                </a:solidFill>
                <a:latin typeface="Libre Franklin Medium"/>
                <a:ea typeface="Libre Franklin Medium"/>
                <a:cs typeface="Libre Franklin Medium"/>
                <a:sym typeface="Libre Franklin Medium"/>
              </a:rPr>
              <a:t>) </a:t>
            </a:r>
            <a:r>
              <a:rPr lang="en-US" sz="2800">
                <a:solidFill>
                  <a:schemeClr val="lt1"/>
                </a:solidFill>
                <a:latin typeface="Libre Franklin Medium"/>
                <a:ea typeface="Libre Franklin Medium"/>
                <a:cs typeface="Libre Franklin Medium"/>
                <a:sym typeface="Libre Franklin Medium"/>
              </a:rPr>
              <a:t> </a:t>
            </a:r>
            <a:endParaRPr/>
          </a:p>
          <a:p>
            <a:pPr indent="0" lvl="0" marL="0" marR="0" rtl="0" algn="l">
              <a:lnSpc>
                <a:spcPct val="150000"/>
              </a:lnSpc>
              <a:spcBef>
                <a:spcPts val="0"/>
              </a:spcBef>
              <a:spcAft>
                <a:spcPts val="0"/>
              </a:spcAft>
              <a:buNone/>
            </a:pPr>
            <a:r>
              <a:rPr lang="en-US" sz="1800">
                <a:solidFill>
                  <a:schemeClr val="dk1"/>
                </a:solidFill>
                <a:latin typeface="Libre Franklin Medium"/>
                <a:ea typeface="Libre Franklin Medium"/>
                <a:cs typeface="Libre Franklin Medium"/>
                <a:sym typeface="Libre Franklin Medium"/>
              </a:rPr>
              <a:t>    </a:t>
            </a:r>
            <a:r>
              <a:rPr i="1" lang="en-US" sz="2400">
                <a:solidFill>
                  <a:schemeClr val="lt1"/>
                </a:solidFill>
                <a:latin typeface="Libre Franklin Medium"/>
                <a:ea typeface="Libre Franklin Medium"/>
                <a:cs typeface="Libre Franklin Medium"/>
                <a:sym typeface="Libre Franklin Medium"/>
              </a:rPr>
              <a:t>   </a:t>
            </a:r>
            <a:r>
              <a:rPr i="1" lang="en-US" sz="2200">
                <a:solidFill>
                  <a:schemeClr val="lt1"/>
                </a:solidFill>
                <a:latin typeface="Libre Franklin Medium"/>
                <a:ea typeface="Libre Franklin Medium"/>
                <a:cs typeface="Libre Franklin Medium"/>
                <a:sym typeface="Libre Franklin Medium"/>
              </a:rPr>
              <a:t>the systems development life cycle concept applies to a range of      </a:t>
            </a:r>
            <a:endParaRPr sz="1200"/>
          </a:p>
          <a:p>
            <a:pPr indent="0" lvl="0" marL="0" marR="0" rtl="0" algn="l">
              <a:lnSpc>
                <a:spcPct val="150000"/>
              </a:lnSpc>
              <a:spcBef>
                <a:spcPts val="0"/>
              </a:spcBef>
              <a:spcAft>
                <a:spcPts val="0"/>
              </a:spcAft>
              <a:buNone/>
            </a:pPr>
            <a:r>
              <a:rPr i="1" lang="en-US" sz="2200">
                <a:solidFill>
                  <a:schemeClr val="lt1"/>
                </a:solidFill>
                <a:latin typeface="Libre Franklin Medium"/>
                <a:ea typeface="Libre Franklin Medium"/>
                <a:cs typeface="Libre Franklin Medium"/>
                <a:sym typeface="Libre Franklin Medium"/>
              </a:rPr>
              <a:t>      hardware and software configurations, as a system can be composed </a:t>
            </a:r>
            <a:endParaRPr sz="1200"/>
          </a:p>
          <a:p>
            <a:pPr indent="0" lvl="0" marL="0" marR="0" rtl="0" algn="l">
              <a:lnSpc>
                <a:spcPct val="150000"/>
              </a:lnSpc>
              <a:spcBef>
                <a:spcPts val="0"/>
              </a:spcBef>
              <a:spcAft>
                <a:spcPts val="0"/>
              </a:spcAft>
              <a:buNone/>
            </a:pPr>
            <a:r>
              <a:rPr i="1" lang="en-US" sz="2200">
                <a:solidFill>
                  <a:schemeClr val="lt1"/>
                </a:solidFill>
                <a:latin typeface="Libre Franklin Medium"/>
                <a:ea typeface="Libre Franklin Medium"/>
                <a:cs typeface="Libre Franklin Medium"/>
                <a:sym typeface="Libre Franklin Medium"/>
              </a:rPr>
              <a:t>      of hardware only, software only, or a combination of both.</a:t>
            </a:r>
            <a:r>
              <a:rPr lang="en-US" sz="1600">
                <a:solidFill>
                  <a:schemeClr val="dk1"/>
                </a:solidFill>
                <a:latin typeface="Libre Franklin Medium"/>
                <a:ea typeface="Libre Franklin Medium"/>
                <a:cs typeface="Libre Franklin Medium"/>
                <a:sym typeface="Libre Franklin Medium"/>
              </a:rPr>
              <a:t> </a:t>
            </a:r>
            <a:r>
              <a:rPr i="1" lang="en-US" sz="2200">
                <a:solidFill>
                  <a:schemeClr val="lt1"/>
                </a:solidFill>
                <a:latin typeface="Libre Franklin Medium"/>
                <a:ea typeface="Libre Franklin Medium"/>
                <a:cs typeface="Libre Franklin Medium"/>
                <a:sym typeface="Libre Franklin Medium"/>
              </a:rPr>
              <a:t>There are </a:t>
            </a:r>
            <a:endParaRPr sz="1200"/>
          </a:p>
          <a:p>
            <a:pPr indent="0" lvl="0" marL="0" marR="0" rtl="0" algn="l">
              <a:lnSpc>
                <a:spcPct val="150000"/>
              </a:lnSpc>
              <a:spcBef>
                <a:spcPts val="0"/>
              </a:spcBef>
              <a:spcAft>
                <a:spcPts val="0"/>
              </a:spcAft>
              <a:buNone/>
            </a:pPr>
            <a:r>
              <a:rPr i="1" lang="en-US" sz="2200">
                <a:solidFill>
                  <a:schemeClr val="lt1"/>
                </a:solidFill>
                <a:latin typeface="Libre Franklin Medium"/>
                <a:ea typeface="Libre Franklin Medium"/>
                <a:cs typeface="Libre Franklin Medium"/>
                <a:sym typeface="Libre Franklin Medium"/>
              </a:rPr>
              <a:t>      usually six stages in this cycle: requirement analysis, design, </a:t>
            </a:r>
            <a:endParaRPr sz="1200"/>
          </a:p>
          <a:p>
            <a:pPr indent="0" lvl="0" marL="0" marR="0" rtl="0" algn="l">
              <a:lnSpc>
                <a:spcPct val="150000"/>
              </a:lnSpc>
              <a:spcBef>
                <a:spcPts val="0"/>
              </a:spcBef>
              <a:spcAft>
                <a:spcPts val="0"/>
              </a:spcAft>
              <a:buNone/>
            </a:pPr>
            <a:r>
              <a:rPr i="1" lang="en-US" sz="2200">
                <a:solidFill>
                  <a:schemeClr val="lt1"/>
                </a:solidFill>
                <a:latin typeface="Libre Franklin Medium"/>
                <a:ea typeface="Libre Franklin Medium"/>
                <a:cs typeface="Libre Franklin Medium"/>
                <a:sym typeface="Libre Franklin Medium"/>
              </a:rPr>
              <a:t>      development and testing, implementation, documentation, and </a:t>
            </a:r>
            <a:endParaRPr sz="1200"/>
          </a:p>
          <a:p>
            <a:pPr indent="0" lvl="0" marL="0" marR="0" rtl="0" algn="l">
              <a:lnSpc>
                <a:spcPct val="150000"/>
              </a:lnSpc>
              <a:spcBef>
                <a:spcPts val="0"/>
              </a:spcBef>
              <a:spcAft>
                <a:spcPts val="0"/>
              </a:spcAft>
              <a:buNone/>
            </a:pPr>
            <a:r>
              <a:rPr i="1" lang="en-US" sz="2200">
                <a:solidFill>
                  <a:schemeClr val="lt1"/>
                </a:solidFill>
                <a:latin typeface="Libre Franklin Medium"/>
                <a:ea typeface="Libre Franklin Medium"/>
                <a:cs typeface="Libre Franklin Medium"/>
                <a:sym typeface="Libre Franklin Medium"/>
              </a:rPr>
              <a:t>      evaluation.</a:t>
            </a:r>
            <a:endParaRPr i="1" sz="2200">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12"/>
          <p:cNvSpPr txBox="1"/>
          <p:nvPr/>
        </p:nvSpPr>
        <p:spPr>
          <a:xfrm>
            <a:off x="813136" y="898293"/>
            <a:ext cx="4322618" cy="46474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EC1F26"/>
                </a:solidFill>
                <a:latin typeface="Libre Franklin Medium"/>
                <a:ea typeface="Libre Franklin Medium"/>
                <a:cs typeface="Libre Franklin Medium"/>
                <a:sym typeface="Libre Franklin Medium"/>
              </a:rPr>
              <a:t>How we understand that:</a:t>
            </a:r>
            <a:endParaRPr/>
          </a:p>
          <a:p>
            <a:pPr indent="-285750" lvl="0" marL="285750" marR="0" rtl="0" algn="l">
              <a:spcBef>
                <a:spcPts val="0"/>
              </a:spcBef>
              <a:spcAft>
                <a:spcPts val="0"/>
              </a:spcAft>
              <a:buClr>
                <a:schemeClr val="dk1"/>
              </a:buClr>
              <a:buSzPts val="3600"/>
              <a:buFont typeface="Arial"/>
              <a:buChar char="•"/>
            </a:pPr>
            <a:r>
              <a:rPr i="1" lang="en-US" sz="3600">
                <a:solidFill>
                  <a:schemeClr val="dk1"/>
                </a:solidFill>
                <a:latin typeface="Libre Franklin Medium"/>
                <a:ea typeface="Libre Franklin Medium"/>
                <a:cs typeface="Libre Franklin Medium"/>
                <a:sym typeface="Libre Franklin Medium"/>
              </a:rPr>
              <a:t>determine the stages</a:t>
            </a:r>
            <a:endParaRPr/>
          </a:p>
          <a:p>
            <a:pPr indent="-285750" lvl="0" marL="285750" marR="0" rtl="0" algn="l">
              <a:spcBef>
                <a:spcPts val="0"/>
              </a:spcBef>
              <a:spcAft>
                <a:spcPts val="0"/>
              </a:spcAft>
              <a:buClr>
                <a:schemeClr val="dk1"/>
              </a:buClr>
              <a:buSzPts val="3600"/>
              <a:buFont typeface="Arial"/>
              <a:buChar char="•"/>
            </a:pPr>
            <a:r>
              <a:rPr i="1" lang="en-US" sz="3600">
                <a:solidFill>
                  <a:schemeClr val="dk1"/>
                </a:solidFill>
                <a:latin typeface="Libre Franklin Medium"/>
                <a:ea typeface="Libre Franklin Medium"/>
                <a:cs typeface="Libre Franklin Medium"/>
                <a:sym typeface="Libre Franklin Medium"/>
              </a:rPr>
              <a:t>distribute people in stages</a:t>
            </a:r>
            <a:endParaRPr/>
          </a:p>
          <a:p>
            <a:pPr indent="-285750" lvl="0" marL="285750" marR="0" rtl="0" algn="l">
              <a:spcBef>
                <a:spcPts val="0"/>
              </a:spcBef>
              <a:spcAft>
                <a:spcPts val="0"/>
              </a:spcAft>
              <a:buClr>
                <a:schemeClr val="dk1"/>
              </a:buClr>
              <a:buSzPts val="3600"/>
              <a:buFont typeface="Arial"/>
              <a:buChar char="•"/>
            </a:pPr>
            <a:r>
              <a:rPr i="1" lang="en-US" sz="3600">
                <a:solidFill>
                  <a:schemeClr val="dk1"/>
                </a:solidFill>
                <a:latin typeface="Libre Franklin Medium"/>
                <a:ea typeface="Libre Franklin Medium"/>
                <a:cs typeface="Libre Franklin Medium"/>
                <a:sym typeface="Libre Franklin Medium"/>
              </a:rPr>
              <a:t>definition of requirements</a:t>
            </a:r>
            <a:endParaRPr i="1" sz="3600">
              <a:solidFill>
                <a:schemeClr val="dk1"/>
              </a:solidFill>
              <a:latin typeface="Libre Franklin Medium"/>
              <a:ea typeface="Libre Franklin Medium"/>
              <a:cs typeface="Libre Franklin Medium"/>
              <a:sym typeface="Libre Franklin Medium"/>
            </a:endParaRPr>
          </a:p>
        </p:txBody>
      </p:sp>
      <p:sp>
        <p:nvSpPr>
          <p:cNvPr id="194" name="Google Shape;194;p12"/>
          <p:cNvSpPr/>
          <p:nvPr/>
        </p:nvSpPr>
        <p:spPr>
          <a:xfrm>
            <a:off x="5668575" y="0"/>
            <a:ext cx="5665800" cy="6858000"/>
          </a:xfrm>
          <a:prstGeom prst="rect">
            <a:avLst/>
          </a:prstGeom>
          <a:solidFill>
            <a:srgbClr val="EC1F26"/>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txBox="1"/>
          <p:nvPr/>
        </p:nvSpPr>
        <p:spPr>
          <a:xfrm>
            <a:off x="5818126" y="898292"/>
            <a:ext cx="5366700" cy="514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Libre Franklin Medium"/>
                <a:ea typeface="Libre Franklin Medium"/>
                <a:cs typeface="Libre Franklin Medium"/>
                <a:sym typeface="Libre Franklin Medium"/>
              </a:rPr>
              <a:t>What it gives us:</a:t>
            </a:r>
            <a:endParaRPr/>
          </a:p>
          <a:p>
            <a:pPr indent="-285750" lvl="0" marL="285750" marR="0" rtl="0" algn="l">
              <a:spcBef>
                <a:spcPts val="0"/>
              </a:spcBef>
              <a:spcAft>
                <a:spcPts val="0"/>
              </a:spcAft>
              <a:buClr>
                <a:schemeClr val="lt1"/>
              </a:buClr>
              <a:buSzPts val="3600"/>
              <a:buFont typeface="Arial"/>
              <a:buChar char="•"/>
            </a:pPr>
            <a:r>
              <a:rPr i="1" lang="en-US" sz="3600">
                <a:solidFill>
                  <a:schemeClr val="lt1"/>
                </a:solidFill>
                <a:latin typeface="Libre Franklin Medium"/>
                <a:ea typeface="Libre Franklin Medium"/>
                <a:cs typeface="Libre Franklin Medium"/>
                <a:sym typeface="Libre Franklin Medium"/>
              </a:rPr>
              <a:t>clearly define the work plan</a:t>
            </a:r>
            <a:endParaRPr/>
          </a:p>
          <a:p>
            <a:pPr indent="-285750" lvl="0" marL="285750" marR="0" rtl="0" algn="l">
              <a:spcBef>
                <a:spcPts val="0"/>
              </a:spcBef>
              <a:spcAft>
                <a:spcPts val="0"/>
              </a:spcAft>
              <a:buClr>
                <a:schemeClr val="lt1"/>
              </a:buClr>
              <a:buSzPts val="3600"/>
              <a:buFont typeface="Arial"/>
              <a:buChar char="•"/>
            </a:pPr>
            <a:r>
              <a:rPr i="1" lang="en-US" sz="3600">
                <a:solidFill>
                  <a:schemeClr val="lt1"/>
                </a:solidFill>
                <a:latin typeface="Libre Franklin Medium"/>
                <a:ea typeface="Libre Franklin Medium"/>
                <a:cs typeface="Libre Franklin Medium"/>
                <a:sym typeface="Libre Franklin Medium"/>
              </a:rPr>
              <a:t>correctly distribute the roles for maximum efficiency</a:t>
            </a:r>
            <a:endParaRPr/>
          </a:p>
          <a:p>
            <a:pPr indent="-285750" lvl="0" marL="285750" marR="0" rtl="0" algn="l">
              <a:spcBef>
                <a:spcPts val="0"/>
              </a:spcBef>
              <a:spcAft>
                <a:spcPts val="0"/>
              </a:spcAft>
              <a:buClr>
                <a:schemeClr val="lt1"/>
              </a:buClr>
              <a:buSzPts val="3600"/>
              <a:buFont typeface="Arial"/>
              <a:buChar char="•"/>
            </a:pPr>
            <a:r>
              <a:rPr i="1" lang="en-US" sz="3600">
                <a:solidFill>
                  <a:schemeClr val="lt1"/>
                </a:solidFill>
                <a:latin typeface="Libre Franklin Medium"/>
                <a:ea typeface="Libre Franklin Medium"/>
                <a:cs typeface="Libre Franklin Medium"/>
                <a:sym typeface="Libre Franklin Medium"/>
              </a:rPr>
              <a:t>determining which product we need</a:t>
            </a:r>
            <a:endParaRPr/>
          </a:p>
          <a:p>
            <a:pPr indent="-285750" lvl="0" marL="285750" marR="0" rtl="0" algn="l">
              <a:spcBef>
                <a:spcPts val="0"/>
              </a:spcBef>
              <a:spcAft>
                <a:spcPts val="0"/>
              </a:spcAft>
              <a:buClr>
                <a:schemeClr val="lt1"/>
              </a:buClr>
              <a:buSzPts val="3600"/>
              <a:buFont typeface="Arial"/>
              <a:buChar char="•"/>
            </a:pPr>
            <a:r>
              <a:rPr i="1" lang="en-US" sz="3600">
                <a:solidFill>
                  <a:schemeClr val="lt1"/>
                </a:solidFill>
                <a:latin typeface="Libre Franklin Medium"/>
                <a:ea typeface="Libre Franklin Medium"/>
                <a:cs typeface="Libre Franklin Medium"/>
                <a:sym typeface="Libre Franklin Medium"/>
              </a:rPr>
              <a:t>what is needed for this</a:t>
            </a:r>
            <a:endParaRPr i="1" sz="3600">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1F26"/>
        </a:solidFill>
      </p:bgPr>
    </p:bg>
    <p:spTree>
      <p:nvGrpSpPr>
        <p:cNvPr id="199" name="Shape 199"/>
        <p:cNvGrpSpPr/>
        <p:nvPr/>
      </p:nvGrpSpPr>
      <p:grpSpPr>
        <a:xfrm>
          <a:off x="0" y="0"/>
          <a:ext cx="0" cy="0"/>
          <a:chOff x="0" y="0"/>
          <a:chExt cx="0" cy="0"/>
        </a:xfrm>
      </p:grpSpPr>
      <p:sp>
        <p:nvSpPr>
          <p:cNvPr id="200" name="Google Shape;200;p13"/>
          <p:cNvSpPr txBox="1"/>
          <p:nvPr/>
        </p:nvSpPr>
        <p:spPr>
          <a:xfrm>
            <a:off x="657613" y="668882"/>
            <a:ext cx="84863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Libre Franklin Medium"/>
                <a:ea typeface="Libre Franklin Medium"/>
                <a:cs typeface="Libre Franklin Medium"/>
                <a:sym typeface="Libre Franklin Medium"/>
              </a:rPr>
              <a:t>TARGET AUDIENCE </a:t>
            </a:r>
            <a:r>
              <a:rPr i="1" lang="en-US" sz="2800">
                <a:solidFill>
                  <a:schemeClr val="lt1"/>
                </a:solidFill>
                <a:latin typeface="Libre Franklin Medium"/>
                <a:ea typeface="Libre Franklin Medium"/>
                <a:cs typeface="Libre Franklin Medium"/>
                <a:sym typeface="Libre Franklin Medium"/>
              </a:rPr>
              <a:t>are people who can become potential buyers of a product / service.</a:t>
            </a:r>
            <a:endParaRPr/>
          </a:p>
        </p:txBody>
      </p:sp>
      <p:pic>
        <p:nvPicPr>
          <p:cNvPr id="201" name="Google Shape;201;p13"/>
          <p:cNvPicPr preferRelativeResize="0"/>
          <p:nvPr/>
        </p:nvPicPr>
        <p:blipFill rotWithShape="1">
          <a:blip r:embed="rId3">
            <a:alphaModFix/>
          </a:blip>
          <a:srcRect b="0" l="0" r="0" t="0"/>
          <a:stretch/>
        </p:blipFill>
        <p:spPr>
          <a:xfrm>
            <a:off x="7315867" y="2190300"/>
            <a:ext cx="3980366" cy="3980366"/>
          </a:xfrm>
          <a:prstGeom prst="rect">
            <a:avLst/>
          </a:prstGeom>
          <a:noFill/>
          <a:ln>
            <a:noFill/>
          </a:ln>
        </p:spPr>
      </p:pic>
      <p:sp>
        <p:nvSpPr>
          <p:cNvPr id="202" name="Google Shape;202;p13"/>
          <p:cNvSpPr txBox="1"/>
          <p:nvPr/>
        </p:nvSpPr>
        <p:spPr>
          <a:xfrm>
            <a:off x="1022334" y="2417559"/>
            <a:ext cx="56385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Libre Franklin Medium"/>
                <a:ea typeface="Libre Franklin Medium"/>
                <a:cs typeface="Libre Franklin Medium"/>
                <a:sym typeface="Libre Franklin Medium"/>
              </a:rPr>
              <a:t>Identifying your target audience as a business can help craft marketing strategies and define your core customers. Instead of spending money and resources trying to cater to every consumer, defining a target audience allows for more intentional and personal outreach to those most likely to purchase your product or service.</a:t>
            </a:r>
            <a:endParaRPr sz="2200">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4"/>
          <p:cNvSpPr/>
          <p:nvPr/>
        </p:nvSpPr>
        <p:spPr>
          <a:xfrm>
            <a:off x="528650" y="468850"/>
            <a:ext cx="113154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EC1F26"/>
                </a:solidFill>
                <a:latin typeface="Libre Franklin Medium"/>
                <a:ea typeface="Libre Franklin Medium"/>
                <a:cs typeface="Libre Franklin Medium"/>
                <a:sym typeface="Libre Franklin Medium"/>
              </a:rPr>
              <a:t>Target audience of Nova Poshta</a:t>
            </a:r>
            <a:endParaRPr/>
          </a:p>
        </p:txBody>
      </p:sp>
      <p:sp>
        <p:nvSpPr>
          <p:cNvPr id="208" name="Google Shape;208;p14"/>
          <p:cNvSpPr/>
          <p:nvPr/>
        </p:nvSpPr>
        <p:spPr>
          <a:xfrm>
            <a:off x="1084920" y="1708573"/>
            <a:ext cx="3442433" cy="16312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Libre Franklin Medium"/>
                <a:ea typeface="Libre Franklin Medium"/>
                <a:cs typeface="Libre Franklin Medium"/>
                <a:sym typeface="Libre Franklin Medium"/>
              </a:rPr>
              <a:t>Main customers: </a:t>
            </a:r>
            <a:r>
              <a:rPr i="1" lang="en-US" sz="2000">
                <a:solidFill>
                  <a:schemeClr val="dk1"/>
                </a:solidFill>
                <a:latin typeface="Libre Franklin Medium"/>
                <a:ea typeface="Libre Franklin Medium"/>
                <a:cs typeface="Libre Franklin Medium"/>
                <a:sym typeface="Libre Franklin Medium"/>
              </a:rPr>
              <a:t>small business, online stores, shipping companies, sellers of goods on the Internet, individuals.</a:t>
            </a:r>
            <a:endParaRPr/>
          </a:p>
        </p:txBody>
      </p:sp>
      <p:sp>
        <p:nvSpPr>
          <p:cNvPr id="209" name="Google Shape;209;p14"/>
          <p:cNvSpPr/>
          <p:nvPr/>
        </p:nvSpPr>
        <p:spPr>
          <a:xfrm>
            <a:off x="371330" y="3847232"/>
            <a:ext cx="3980366"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Libre Franklin Medium"/>
                <a:ea typeface="Libre Franklin Medium"/>
                <a:cs typeface="Libre Franklin Medium"/>
                <a:sym typeface="Libre Franklin Medium"/>
              </a:rPr>
              <a:t>Needs and desires: </a:t>
            </a:r>
            <a:r>
              <a:rPr lang="en-US" sz="2000">
                <a:solidFill>
                  <a:schemeClr val="dk1"/>
                </a:solidFill>
                <a:latin typeface="Libre Franklin Medium"/>
                <a:ea typeface="Libre Franklin Medium"/>
                <a:cs typeface="Libre Franklin Medium"/>
                <a:sym typeface="Libre Franklin Medium"/>
              </a:rPr>
              <a:t>delivery (to the branch, post office, address), international partner delivery network, money transfers, storage of goods in warehouses, picking and sending orders to the recipient;</a:t>
            </a:r>
            <a:endParaRPr/>
          </a:p>
        </p:txBody>
      </p:sp>
      <p:sp>
        <p:nvSpPr>
          <p:cNvPr id="210" name="Google Shape;210;p14"/>
          <p:cNvSpPr/>
          <p:nvPr/>
        </p:nvSpPr>
        <p:spPr>
          <a:xfrm>
            <a:off x="8072342" y="4225245"/>
            <a:ext cx="3771784"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Libre Franklin Medium"/>
                <a:ea typeface="Libre Franklin Medium"/>
                <a:cs typeface="Libre Franklin Medium"/>
                <a:sym typeface="Libre Franklin Medium"/>
              </a:rPr>
              <a:t>Geolocation: </a:t>
            </a:r>
            <a:r>
              <a:rPr i="1" lang="en-US" sz="2000">
                <a:solidFill>
                  <a:schemeClr val="dk1"/>
                </a:solidFill>
                <a:latin typeface="Libre Franklin Medium"/>
                <a:ea typeface="Libre Franklin Medium"/>
                <a:cs typeface="Libre Franklin Medium"/>
                <a:sym typeface="Libre Franklin Medium"/>
              </a:rPr>
              <a:t>Ukraine (cities, towns, urban-type settlements, villages); online shopping: USA, Germany, China, Poland, Great Britain, Turkey (amazon, ebay, etc.);</a:t>
            </a:r>
            <a:endParaRPr/>
          </a:p>
        </p:txBody>
      </p:sp>
      <p:sp>
        <p:nvSpPr>
          <p:cNvPr id="211" name="Google Shape;211;p14"/>
          <p:cNvSpPr/>
          <p:nvPr/>
        </p:nvSpPr>
        <p:spPr>
          <a:xfrm>
            <a:off x="8072342" y="1544663"/>
            <a:ext cx="3339941" cy="184409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000">
                <a:solidFill>
                  <a:schemeClr val="dk1"/>
                </a:solidFill>
                <a:latin typeface="Libre Franklin Medium"/>
                <a:ea typeface="Libre Franklin Medium"/>
                <a:cs typeface="Libre Franklin Medium"/>
                <a:sym typeface="Libre Franklin Medium"/>
              </a:rPr>
              <a:t>Age: </a:t>
            </a:r>
            <a:r>
              <a:rPr i="1" lang="en-US" sz="2000">
                <a:solidFill>
                  <a:schemeClr val="dk1"/>
                </a:solidFill>
                <a:latin typeface="Libre Franklin Medium"/>
                <a:ea typeface="Libre Franklin Medium"/>
                <a:cs typeface="Libre Franklin Medium"/>
                <a:sym typeface="Libre Franklin Medium"/>
              </a:rPr>
              <a:t>14+;</a:t>
            </a:r>
            <a:endParaRPr/>
          </a:p>
          <a:p>
            <a:pPr indent="0" lvl="0" marL="0" marR="0" rtl="0" algn="l">
              <a:lnSpc>
                <a:spcPct val="200000"/>
              </a:lnSpc>
              <a:spcBef>
                <a:spcPts val="0"/>
              </a:spcBef>
              <a:spcAft>
                <a:spcPts val="0"/>
              </a:spcAft>
              <a:buNone/>
            </a:pPr>
            <a:r>
              <a:rPr b="1" lang="en-US" sz="2000">
                <a:solidFill>
                  <a:schemeClr val="dk1"/>
                </a:solidFill>
                <a:latin typeface="Libre Franklin Medium"/>
                <a:ea typeface="Libre Franklin Medium"/>
                <a:cs typeface="Libre Franklin Medium"/>
                <a:sym typeface="Libre Franklin Medium"/>
              </a:rPr>
              <a:t>Gender: </a:t>
            </a:r>
            <a:r>
              <a:rPr i="1" lang="en-US" sz="2000">
                <a:solidFill>
                  <a:schemeClr val="dk1"/>
                </a:solidFill>
                <a:latin typeface="Libre Franklin Medium"/>
                <a:ea typeface="Libre Franklin Medium"/>
                <a:cs typeface="Libre Franklin Medium"/>
                <a:sym typeface="Libre Franklin Medium"/>
              </a:rPr>
              <a:t>male, female;</a:t>
            </a:r>
            <a:endParaRPr/>
          </a:p>
          <a:p>
            <a:pPr indent="0" lvl="0" marL="0" marR="0" rtl="0" algn="l">
              <a:lnSpc>
                <a:spcPct val="200000"/>
              </a:lnSpc>
              <a:spcBef>
                <a:spcPts val="0"/>
              </a:spcBef>
              <a:spcAft>
                <a:spcPts val="0"/>
              </a:spcAft>
              <a:buNone/>
            </a:pPr>
            <a:r>
              <a:rPr b="1" lang="en-US" sz="2000">
                <a:solidFill>
                  <a:schemeClr val="dk1"/>
                </a:solidFill>
                <a:latin typeface="Libre Franklin Medium"/>
                <a:ea typeface="Libre Franklin Medium"/>
                <a:cs typeface="Libre Franklin Medium"/>
                <a:sym typeface="Libre Franklin Medium"/>
              </a:rPr>
              <a:t>Profit level: </a:t>
            </a:r>
            <a:r>
              <a:rPr i="1" lang="en-US" sz="2000">
                <a:solidFill>
                  <a:schemeClr val="dk1"/>
                </a:solidFill>
                <a:latin typeface="Libre Franklin Medium"/>
                <a:ea typeface="Libre Franklin Medium"/>
                <a:cs typeface="Libre Franklin Medium"/>
                <a:sym typeface="Libre Franklin Medium"/>
              </a:rPr>
              <a:t>sufficient;</a:t>
            </a:r>
            <a:endParaRPr/>
          </a:p>
        </p:txBody>
      </p:sp>
      <p:pic>
        <p:nvPicPr>
          <p:cNvPr id="212" name="Google Shape;212;p14"/>
          <p:cNvPicPr preferRelativeResize="0"/>
          <p:nvPr/>
        </p:nvPicPr>
        <p:blipFill rotWithShape="1">
          <a:blip r:embed="rId3">
            <a:alphaModFix/>
          </a:blip>
          <a:srcRect b="0" l="0" r="0" t="0"/>
          <a:stretch/>
        </p:blipFill>
        <p:spPr>
          <a:xfrm>
            <a:off x="4948604" y="2336306"/>
            <a:ext cx="2539125" cy="2539125"/>
          </a:xfrm>
          <a:prstGeom prst="rect">
            <a:avLst/>
          </a:prstGeom>
          <a:noFill/>
          <a:ln>
            <a:noFill/>
          </a:ln>
        </p:spPr>
      </p:pic>
      <p:sp>
        <p:nvSpPr>
          <p:cNvPr id="213" name="Google Shape;213;p14"/>
          <p:cNvSpPr/>
          <p:nvPr/>
        </p:nvSpPr>
        <p:spPr>
          <a:xfrm>
            <a:off x="4580380" y="1963382"/>
            <a:ext cx="3275571" cy="3275571"/>
          </a:xfrm>
          <a:prstGeom prst="ellipse">
            <a:avLst/>
          </a:prstGeom>
          <a:noFill/>
          <a:ln cap="flat" cmpd="sng" w="1111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1F26"/>
        </a:solidFill>
      </p:bgPr>
    </p:bg>
    <p:spTree>
      <p:nvGrpSpPr>
        <p:cNvPr id="217" name="Shape 217"/>
        <p:cNvGrpSpPr/>
        <p:nvPr/>
      </p:nvGrpSpPr>
      <p:grpSpPr>
        <a:xfrm>
          <a:off x="0" y="0"/>
          <a:ext cx="0" cy="0"/>
          <a:chOff x="0" y="0"/>
          <a:chExt cx="0" cy="0"/>
        </a:xfrm>
      </p:grpSpPr>
      <p:sp>
        <p:nvSpPr>
          <p:cNvPr id="218" name="Google Shape;218;p15"/>
          <p:cNvSpPr/>
          <p:nvPr/>
        </p:nvSpPr>
        <p:spPr>
          <a:xfrm>
            <a:off x="791445" y="703265"/>
            <a:ext cx="7629541"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Libre Franklin"/>
                <a:ea typeface="Libre Franklin"/>
                <a:cs typeface="Libre Franklin"/>
                <a:sym typeface="Libre Franklin"/>
              </a:rPr>
              <a:t>Stakeholder</a:t>
            </a:r>
            <a:r>
              <a:rPr lang="en-US" sz="4800">
                <a:solidFill>
                  <a:schemeClr val="lt1"/>
                </a:solidFill>
                <a:latin typeface="Libre Franklin Medium"/>
                <a:ea typeface="Libre Franklin Medium"/>
                <a:cs typeface="Libre Franklin Medium"/>
                <a:sym typeface="Libre Franklin Medium"/>
              </a:rPr>
              <a:t> </a:t>
            </a:r>
            <a:endParaRPr/>
          </a:p>
          <a:p>
            <a:pPr indent="0" lvl="0" marL="0" marR="0" rtl="0" algn="l">
              <a:spcBef>
                <a:spcPts val="0"/>
              </a:spcBef>
              <a:spcAft>
                <a:spcPts val="0"/>
              </a:spcAft>
              <a:buNone/>
            </a:pPr>
            <a:r>
              <a:rPr i="1" lang="en-US" sz="4800">
                <a:solidFill>
                  <a:schemeClr val="lt1"/>
                </a:solidFill>
                <a:latin typeface="Libre Franklin Medium"/>
                <a:ea typeface="Libre Franklin Medium"/>
                <a:cs typeface="Libre Franklin Medium"/>
                <a:sym typeface="Libre Franklin Medium"/>
              </a:rPr>
              <a:t>   </a:t>
            </a:r>
            <a:r>
              <a:rPr i="1" lang="en-US" sz="3300">
                <a:solidFill>
                  <a:schemeClr val="lt1"/>
                </a:solidFill>
                <a:latin typeface="Libre Franklin Medium"/>
                <a:ea typeface="Libre Franklin Medium"/>
                <a:cs typeface="Libre Franklin Medium"/>
                <a:sym typeface="Libre Franklin Medium"/>
              </a:rPr>
              <a:t>a term that describes a    </a:t>
            </a:r>
            <a:endParaRPr sz="1100"/>
          </a:p>
          <a:p>
            <a:pPr indent="0" lvl="0" marL="0" marR="0" rtl="0" algn="l">
              <a:spcBef>
                <a:spcPts val="0"/>
              </a:spcBef>
              <a:spcAft>
                <a:spcPts val="0"/>
              </a:spcAft>
              <a:buNone/>
            </a:pPr>
            <a:r>
              <a:rPr i="1" lang="en-US" sz="3300">
                <a:solidFill>
                  <a:schemeClr val="lt1"/>
                </a:solidFill>
                <a:latin typeface="Libre Franklin Medium"/>
                <a:ea typeface="Libre Franklin Medium"/>
                <a:cs typeface="Libre Franklin Medium"/>
                <a:sym typeface="Libre Franklin Medium"/>
              </a:rPr>
              <a:t>    person, group of individuals or </a:t>
            </a:r>
            <a:endParaRPr sz="1100"/>
          </a:p>
          <a:p>
            <a:pPr indent="0" lvl="0" marL="0" marR="0" rtl="0" algn="l">
              <a:spcBef>
                <a:spcPts val="0"/>
              </a:spcBef>
              <a:spcAft>
                <a:spcPts val="0"/>
              </a:spcAft>
              <a:buNone/>
            </a:pPr>
            <a:r>
              <a:rPr i="1" lang="en-US" sz="3300">
                <a:solidFill>
                  <a:schemeClr val="lt1"/>
                </a:solidFill>
                <a:latin typeface="Libre Franklin Medium"/>
                <a:ea typeface="Libre Franklin Medium"/>
                <a:cs typeface="Libre Franklin Medium"/>
                <a:sym typeface="Libre Franklin Medium"/>
              </a:rPr>
              <a:t>    individual organizations whose </a:t>
            </a:r>
            <a:endParaRPr sz="1100"/>
          </a:p>
          <a:p>
            <a:pPr indent="0" lvl="0" marL="0" marR="0" rtl="0" algn="l">
              <a:spcBef>
                <a:spcPts val="0"/>
              </a:spcBef>
              <a:spcAft>
                <a:spcPts val="0"/>
              </a:spcAft>
              <a:buNone/>
            </a:pPr>
            <a:r>
              <a:rPr i="1" lang="en-US" sz="3300">
                <a:solidFill>
                  <a:schemeClr val="lt1"/>
                </a:solidFill>
                <a:latin typeface="Libre Franklin Medium"/>
                <a:ea typeface="Libre Franklin Medium"/>
                <a:cs typeface="Libre Franklin Medium"/>
                <a:sym typeface="Libre Franklin Medium"/>
              </a:rPr>
              <a:t>    actions, behaviors or decisions may </a:t>
            </a:r>
            <a:endParaRPr sz="1100"/>
          </a:p>
          <a:p>
            <a:pPr indent="0" lvl="0" marL="0" marR="0" rtl="0" algn="l">
              <a:spcBef>
                <a:spcPts val="0"/>
              </a:spcBef>
              <a:spcAft>
                <a:spcPts val="0"/>
              </a:spcAft>
              <a:buNone/>
            </a:pPr>
            <a:r>
              <a:rPr i="1" lang="en-US" sz="3300">
                <a:solidFill>
                  <a:schemeClr val="lt1"/>
                </a:solidFill>
                <a:latin typeface="Libre Franklin Medium"/>
                <a:ea typeface="Libre Franklin Medium"/>
                <a:cs typeface="Libre Franklin Medium"/>
                <a:sym typeface="Libre Franklin Medium"/>
              </a:rPr>
              <a:t>    affect the success of the system.</a:t>
            </a:r>
            <a:endParaRPr sz="3300">
              <a:solidFill>
                <a:schemeClr val="lt1"/>
              </a:solidFill>
              <a:latin typeface="Libre Franklin Medium"/>
              <a:ea typeface="Libre Franklin Medium"/>
              <a:cs typeface="Libre Franklin Medium"/>
              <a:sym typeface="Libre Franklin Medium"/>
            </a:endParaRPr>
          </a:p>
        </p:txBody>
      </p:sp>
      <p:pic>
        <p:nvPicPr>
          <p:cNvPr id="219" name="Google Shape;219;p15"/>
          <p:cNvPicPr preferRelativeResize="0"/>
          <p:nvPr/>
        </p:nvPicPr>
        <p:blipFill rotWithShape="1">
          <a:blip r:embed="rId3">
            <a:alphaModFix/>
          </a:blip>
          <a:srcRect b="0" l="0" r="0" t="0"/>
          <a:stretch/>
        </p:blipFill>
        <p:spPr>
          <a:xfrm>
            <a:off x="8060614" y="3339786"/>
            <a:ext cx="4061075" cy="33253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16"/>
          <p:cNvSpPr txBox="1"/>
          <p:nvPr/>
        </p:nvSpPr>
        <p:spPr>
          <a:xfrm>
            <a:off x="3770825" y="190050"/>
            <a:ext cx="6169200" cy="11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600">
                <a:solidFill>
                  <a:srgbClr val="EC1F26"/>
                </a:solidFill>
                <a:latin typeface="Libre Franklin Medium"/>
                <a:ea typeface="Libre Franklin Medium"/>
                <a:cs typeface="Libre Franklin Medium"/>
                <a:sym typeface="Libre Franklin Medium"/>
              </a:rPr>
              <a:t>Stackholders</a:t>
            </a:r>
            <a:endParaRPr/>
          </a:p>
        </p:txBody>
      </p:sp>
      <p:sp>
        <p:nvSpPr>
          <p:cNvPr id="225" name="Google Shape;225;p16"/>
          <p:cNvSpPr txBox="1"/>
          <p:nvPr/>
        </p:nvSpPr>
        <p:spPr>
          <a:xfrm>
            <a:off x="1853575" y="1472525"/>
            <a:ext cx="2912700" cy="144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u="sng">
                <a:solidFill>
                  <a:srgbClr val="EC1F26"/>
                </a:solidFill>
                <a:latin typeface="Libre Franklin Medium"/>
                <a:ea typeface="Libre Franklin Medium"/>
                <a:cs typeface="Libre Franklin Medium"/>
                <a:sym typeface="Libre Franklin Medium"/>
              </a:rPr>
              <a:t>External</a:t>
            </a:r>
            <a:endParaRPr/>
          </a:p>
          <a:p>
            <a:pPr indent="0" lvl="0" marL="0" marR="0" rtl="0" algn="l">
              <a:spcBef>
                <a:spcPts val="0"/>
              </a:spcBef>
              <a:spcAft>
                <a:spcPts val="0"/>
              </a:spcAft>
              <a:buNone/>
            </a:pPr>
            <a:r>
              <a:t/>
            </a:r>
            <a:endParaRPr sz="4400">
              <a:solidFill>
                <a:srgbClr val="EC1F26"/>
              </a:solidFill>
              <a:latin typeface="Libre Franklin Medium"/>
              <a:ea typeface="Libre Franklin Medium"/>
              <a:cs typeface="Libre Franklin Medium"/>
              <a:sym typeface="Libre Franklin Medium"/>
            </a:endParaRPr>
          </a:p>
        </p:txBody>
      </p:sp>
      <p:sp>
        <p:nvSpPr>
          <p:cNvPr id="226" name="Google Shape;226;p16"/>
          <p:cNvSpPr txBox="1"/>
          <p:nvPr/>
        </p:nvSpPr>
        <p:spPr>
          <a:xfrm>
            <a:off x="7983142" y="1402618"/>
            <a:ext cx="2368588"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u="sng">
                <a:solidFill>
                  <a:srgbClr val="EC1F26"/>
                </a:solidFill>
                <a:latin typeface="Libre Franklin Medium"/>
                <a:ea typeface="Libre Franklin Medium"/>
                <a:cs typeface="Libre Franklin Medium"/>
                <a:sym typeface="Libre Franklin Medium"/>
              </a:rPr>
              <a:t>Internal</a:t>
            </a:r>
            <a:endParaRPr/>
          </a:p>
          <a:p>
            <a:pPr indent="0" lvl="0" marL="0" marR="0" rtl="0" algn="l">
              <a:spcBef>
                <a:spcPts val="0"/>
              </a:spcBef>
              <a:spcAft>
                <a:spcPts val="0"/>
              </a:spcAft>
              <a:buNone/>
            </a:pPr>
            <a:r>
              <a:t/>
            </a:r>
            <a:endParaRPr sz="4400">
              <a:solidFill>
                <a:srgbClr val="EC1F26"/>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4400">
              <a:solidFill>
                <a:srgbClr val="EC1F26"/>
              </a:solidFill>
              <a:latin typeface="Libre Franklin Medium"/>
              <a:ea typeface="Libre Franklin Medium"/>
              <a:cs typeface="Libre Franklin Medium"/>
              <a:sym typeface="Libre Franklin Medium"/>
            </a:endParaRPr>
          </a:p>
        </p:txBody>
      </p:sp>
      <p:sp>
        <p:nvSpPr>
          <p:cNvPr id="227" name="Google Shape;227;p16"/>
          <p:cNvSpPr txBox="1"/>
          <p:nvPr/>
        </p:nvSpPr>
        <p:spPr>
          <a:xfrm>
            <a:off x="1350219" y="2108883"/>
            <a:ext cx="3568466" cy="45243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dk1"/>
                </a:solidFill>
                <a:latin typeface="Libre Franklin Medium"/>
                <a:ea typeface="Libre Franklin Medium"/>
                <a:cs typeface="Libre Franklin Medium"/>
                <a:sym typeface="Libre Franklin Medium"/>
              </a:rPr>
              <a:t>various public organizations and associations that are not used in the education system (political parties, ethnic and other social groups, creative unions, scientific institutions, etc.), but which are interested in social partnership.</a:t>
            </a:r>
            <a:endParaRPr/>
          </a:p>
          <a:p>
            <a:pPr indent="0" lvl="0" marL="0" marR="0" rtl="0" algn="ctr">
              <a:spcBef>
                <a:spcPts val="0"/>
              </a:spcBef>
              <a:spcAft>
                <a:spcPts val="0"/>
              </a:spcAft>
              <a:buNone/>
            </a:pPr>
            <a:r>
              <a:t/>
            </a:r>
            <a:endParaRPr i="1" sz="2400">
              <a:solidFill>
                <a:schemeClr val="dk1"/>
              </a:solidFill>
              <a:latin typeface="Libre Franklin Medium"/>
              <a:ea typeface="Libre Franklin Medium"/>
              <a:cs typeface="Libre Franklin Medium"/>
              <a:sym typeface="Libre Franklin Medium"/>
            </a:endParaRPr>
          </a:p>
        </p:txBody>
      </p:sp>
      <p:sp>
        <p:nvSpPr>
          <p:cNvPr id="228" name="Google Shape;228;p16"/>
          <p:cNvSpPr txBox="1"/>
          <p:nvPr/>
        </p:nvSpPr>
        <p:spPr>
          <a:xfrm>
            <a:off x="7195527" y="2144624"/>
            <a:ext cx="3568466" cy="3046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dk1"/>
                </a:solidFill>
                <a:latin typeface="Libre Franklin Medium"/>
                <a:ea typeface="Libre Franklin Medium"/>
                <a:cs typeface="Libre Franklin Medium"/>
                <a:sym typeface="Libre Franklin Medium"/>
              </a:rPr>
              <a:t>different categories of people receiving education (students) and their parents; - research and teaching staff, teaching and support and administrative staff.</a:t>
            </a:r>
            <a:endParaRPr/>
          </a:p>
          <a:p>
            <a:pPr indent="0" lvl="0" marL="0" marR="0" rtl="0" algn="ctr">
              <a:spcBef>
                <a:spcPts val="0"/>
              </a:spcBef>
              <a:spcAft>
                <a:spcPts val="0"/>
              </a:spcAft>
              <a:buNone/>
            </a:pPr>
            <a:r>
              <a:t/>
            </a:r>
            <a:endParaRPr i="1" sz="2400">
              <a:solidFill>
                <a:schemeClr val="dk1"/>
              </a:solidFill>
              <a:latin typeface="Libre Franklin Medium"/>
              <a:ea typeface="Libre Franklin Medium"/>
              <a:cs typeface="Libre Franklin Medium"/>
              <a:sym typeface="Libre Franklin Medium"/>
            </a:endParaRPr>
          </a:p>
        </p:txBody>
      </p:sp>
      <p:cxnSp>
        <p:nvCxnSpPr>
          <p:cNvPr id="229" name="Google Shape;229;p16"/>
          <p:cNvCxnSpPr/>
          <p:nvPr/>
        </p:nvCxnSpPr>
        <p:spPr>
          <a:xfrm flipH="1">
            <a:off x="6116486" y="1398628"/>
            <a:ext cx="1" cy="5002172"/>
          </a:xfrm>
          <a:prstGeom prst="straightConnector1">
            <a:avLst/>
          </a:prstGeom>
          <a:noFill/>
          <a:ln cap="rnd" cmpd="sng" w="92075">
            <a:solidFill>
              <a:srgbClr val="FF0000"/>
            </a:solidFill>
            <a:prstDash val="solid"/>
            <a:miter lim="800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1F26"/>
        </a:solidFill>
      </p:bgPr>
    </p:bg>
    <p:spTree>
      <p:nvGrpSpPr>
        <p:cNvPr id="233" name="Shape 233"/>
        <p:cNvGrpSpPr/>
        <p:nvPr/>
      </p:nvGrpSpPr>
      <p:grpSpPr>
        <a:xfrm>
          <a:off x="0" y="0"/>
          <a:ext cx="0" cy="0"/>
          <a:chOff x="0" y="0"/>
          <a:chExt cx="0" cy="0"/>
        </a:xfrm>
      </p:grpSpPr>
      <p:sp>
        <p:nvSpPr>
          <p:cNvPr id="234" name="Google Shape;234;p17"/>
          <p:cNvSpPr txBox="1"/>
          <p:nvPr/>
        </p:nvSpPr>
        <p:spPr>
          <a:xfrm>
            <a:off x="2620052" y="323900"/>
            <a:ext cx="7405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lt1"/>
                </a:solidFill>
                <a:latin typeface="Libre Franklin Medium"/>
                <a:ea typeface="Libre Franklin Medium"/>
                <a:cs typeface="Libre Franklin Medium"/>
                <a:sym typeface="Libre Franklin Medium"/>
              </a:rPr>
              <a:t>Our stackholders</a:t>
            </a:r>
            <a:endParaRPr/>
          </a:p>
        </p:txBody>
      </p:sp>
      <p:sp>
        <p:nvSpPr>
          <p:cNvPr id="235" name="Google Shape;235;p17"/>
          <p:cNvSpPr txBox="1"/>
          <p:nvPr/>
        </p:nvSpPr>
        <p:spPr>
          <a:xfrm>
            <a:off x="1790368" y="1339689"/>
            <a:ext cx="4836981" cy="58302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1)Buyer's side</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2)Customer</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3)Developer</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4)Provider</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5)User</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6)Producer</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7)Accompanying party</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8)Liquidator</a:t>
            </a:r>
            <a:endParaRPr/>
          </a:p>
          <a:p>
            <a:pPr indent="0" lvl="0" marL="0" marR="0" rtl="0" algn="l">
              <a:lnSpc>
                <a:spcPct val="150000"/>
              </a:lnSpc>
              <a:spcBef>
                <a:spcPts val="0"/>
              </a:spcBef>
              <a:spcAft>
                <a:spcPts val="0"/>
              </a:spcAft>
              <a:buNone/>
            </a:pPr>
            <a:r>
              <a:t/>
            </a:r>
            <a:endParaRPr i="1" sz="2800">
              <a:solidFill>
                <a:schemeClr val="lt1"/>
              </a:solidFill>
              <a:latin typeface="Libre Franklin Medium"/>
              <a:ea typeface="Libre Franklin Medium"/>
              <a:cs typeface="Libre Franklin Medium"/>
              <a:sym typeface="Libre Franklin Medium"/>
            </a:endParaRPr>
          </a:p>
        </p:txBody>
      </p:sp>
      <p:sp>
        <p:nvSpPr>
          <p:cNvPr id="236" name="Google Shape;236;p17"/>
          <p:cNvSpPr txBox="1"/>
          <p:nvPr/>
        </p:nvSpPr>
        <p:spPr>
          <a:xfrm>
            <a:off x="7033150" y="1762885"/>
            <a:ext cx="4268572" cy="38912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9)Accreditor, or inspector</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10)Regulatory body</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11)Support staff</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12)Instructors</a:t>
            </a:r>
            <a:endParaRPr/>
          </a:p>
          <a:p>
            <a:pPr indent="0" lvl="0" marL="0" marR="0" rtl="0" algn="l">
              <a:lnSpc>
                <a:spcPct val="150000"/>
              </a:lnSpc>
              <a:spcBef>
                <a:spcPts val="0"/>
              </a:spcBef>
              <a:spcAft>
                <a:spcPts val="0"/>
              </a:spcAft>
              <a:buNone/>
            </a:pPr>
            <a:r>
              <a:rPr i="1" lang="en-US" sz="2800">
                <a:solidFill>
                  <a:schemeClr val="lt1"/>
                </a:solidFill>
                <a:latin typeface="Libre Franklin Medium"/>
                <a:ea typeface="Libre Franklin Medium"/>
                <a:cs typeface="Libre Franklin Medium"/>
                <a:sym typeface="Libre Franklin Medium"/>
              </a:rPr>
              <a:t>13 )Operators</a:t>
            </a:r>
            <a:endParaRPr/>
          </a:p>
          <a:p>
            <a:pPr indent="0" lvl="0" marL="0" marR="0" rtl="0" algn="l">
              <a:lnSpc>
                <a:spcPct val="150000"/>
              </a:lnSpc>
              <a:spcBef>
                <a:spcPts val="0"/>
              </a:spcBef>
              <a:spcAft>
                <a:spcPts val="0"/>
              </a:spcAft>
              <a:buNone/>
            </a:pPr>
            <a:r>
              <a:t/>
            </a:r>
            <a:endParaRPr i="1" sz="2800">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grpSp>
        <p:nvGrpSpPr>
          <p:cNvPr id="241" name="Google Shape;241;p18"/>
          <p:cNvGrpSpPr/>
          <p:nvPr/>
        </p:nvGrpSpPr>
        <p:grpSpPr>
          <a:xfrm>
            <a:off x="788020" y="738174"/>
            <a:ext cx="10513800" cy="5455323"/>
            <a:chOff x="788020" y="738174"/>
            <a:chExt cx="10513800" cy="5455323"/>
          </a:xfrm>
        </p:grpSpPr>
        <p:sp>
          <p:nvSpPr>
            <p:cNvPr id="242" name="Google Shape;242;p18"/>
            <p:cNvSpPr/>
            <p:nvPr/>
          </p:nvSpPr>
          <p:spPr>
            <a:xfrm>
              <a:off x="788020" y="738174"/>
              <a:ext cx="105138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400">
                  <a:solidFill>
                    <a:srgbClr val="EC1F26"/>
                  </a:solidFill>
                  <a:latin typeface="Libre Franklin Medium"/>
                  <a:ea typeface="Libre Franklin Medium"/>
                  <a:cs typeface="Libre Franklin Medium"/>
                  <a:sym typeface="Libre Franklin Medium"/>
                </a:rPr>
                <a:t>Requirements </a:t>
              </a:r>
              <a:endParaRPr/>
            </a:p>
            <a:p>
              <a:pPr indent="0" lvl="0" marL="0" marR="0" rtl="0" algn="l">
                <a:spcBef>
                  <a:spcPts val="0"/>
                </a:spcBef>
                <a:spcAft>
                  <a:spcPts val="0"/>
                </a:spcAft>
                <a:buNone/>
              </a:pPr>
              <a:r>
                <a:rPr lang="en-US" sz="3200">
                  <a:solidFill>
                    <a:schemeClr val="dk1"/>
                  </a:solidFill>
                  <a:latin typeface="Libre Franklin Medium"/>
                  <a:ea typeface="Libre Franklin Medium"/>
                  <a:cs typeface="Libre Franklin Medium"/>
                  <a:sym typeface="Libre Franklin Medium"/>
                </a:rPr>
                <a:t>    </a:t>
              </a:r>
              <a:r>
                <a:rPr i="1" lang="en-US" sz="2500">
                  <a:solidFill>
                    <a:schemeClr val="dk1"/>
                  </a:solidFill>
                  <a:latin typeface="Libre Franklin Medium"/>
                  <a:ea typeface="Libre Franklin Medium"/>
                  <a:cs typeface="Libre Franklin Medium"/>
                  <a:sym typeface="Libre Franklin Medium"/>
                </a:rPr>
                <a:t>statements that indicate what a system needs to do in     </a:t>
              </a:r>
              <a:endParaRPr sz="700"/>
            </a:p>
            <a:p>
              <a:pPr indent="0" lvl="0" marL="0" marR="0" rtl="0" algn="l">
                <a:spcBef>
                  <a:spcPts val="0"/>
                </a:spcBef>
                <a:spcAft>
                  <a:spcPts val="0"/>
                </a:spcAft>
                <a:buNone/>
              </a:pPr>
              <a:r>
                <a:rPr i="1" lang="en-US" sz="2500">
                  <a:solidFill>
                    <a:schemeClr val="dk1"/>
                  </a:solidFill>
                  <a:latin typeface="Libre Franklin Medium"/>
                  <a:ea typeface="Libre Franklin Medium"/>
                  <a:cs typeface="Libre Franklin Medium"/>
                  <a:sym typeface="Libre Franklin Medium"/>
                </a:rPr>
                <a:t>    order to provide a capability (i.e. utility or benefit.) </a:t>
              </a:r>
              <a:endParaRPr sz="700"/>
            </a:p>
          </p:txBody>
        </p:sp>
        <p:pic>
          <p:nvPicPr>
            <p:cNvPr id="243" name="Google Shape;243;p18"/>
            <p:cNvPicPr preferRelativeResize="0"/>
            <p:nvPr/>
          </p:nvPicPr>
          <p:blipFill rotWithShape="1">
            <a:blip r:embed="rId3">
              <a:alphaModFix/>
            </a:blip>
            <a:srcRect b="0" l="0" r="0" t="0"/>
            <a:stretch/>
          </p:blipFill>
          <p:spPr>
            <a:xfrm>
              <a:off x="6044870" y="3076332"/>
              <a:ext cx="4836981" cy="3117165"/>
            </a:xfrm>
            <a:prstGeom prst="rect">
              <a:avLst/>
            </a:prstGeom>
            <a:noFill/>
            <a:ln>
              <a:noFill/>
            </a:ln>
          </p:spPr>
        </p:pic>
      </p:grpSp>
      <p:sp>
        <p:nvSpPr>
          <p:cNvPr id="244" name="Google Shape;244;p18"/>
          <p:cNvSpPr/>
          <p:nvPr/>
        </p:nvSpPr>
        <p:spPr>
          <a:xfrm>
            <a:off x="-11625" y="2698475"/>
            <a:ext cx="12278100" cy="4159500"/>
          </a:xfrm>
          <a:prstGeom prst="rect">
            <a:avLst/>
          </a:prstGeom>
          <a:solidFill>
            <a:srgbClr val="EC1F2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txBox="1"/>
          <p:nvPr/>
        </p:nvSpPr>
        <p:spPr>
          <a:xfrm>
            <a:off x="734774" y="2930547"/>
            <a:ext cx="107853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chemeClr val="lt1"/>
                </a:solidFill>
                <a:latin typeface="Libre Franklin Medium"/>
                <a:ea typeface="Libre Franklin Medium"/>
                <a:cs typeface="Libre Franklin Medium"/>
                <a:sym typeface="Libre Franklin Medium"/>
              </a:rPr>
              <a:t>Two types of requirements:</a:t>
            </a:r>
            <a:endParaRPr/>
          </a:p>
          <a:p>
            <a:pPr indent="0" lvl="0" marL="0" marR="0" rtl="0" algn="l">
              <a:spcBef>
                <a:spcPts val="0"/>
              </a:spcBef>
              <a:spcAft>
                <a:spcPts val="0"/>
              </a:spcAft>
              <a:buNone/>
            </a:pPr>
            <a:r>
              <a:rPr b="1" lang="en-US" sz="2400">
                <a:solidFill>
                  <a:schemeClr val="dk1"/>
                </a:solidFill>
                <a:latin typeface="Libre Franklin Medium"/>
                <a:ea typeface="Libre Franklin Medium"/>
                <a:cs typeface="Libre Franklin Medium"/>
                <a:sym typeface="Libre Franklin Medium"/>
              </a:rPr>
              <a:t>Functional</a:t>
            </a:r>
            <a:r>
              <a:rPr lang="en-US" sz="2400">
                <a:solidFill>
                  <a:schemeClr val="dk1"/>
                </a:solidFill>
                <a:latin typeface="Libre Franklin Medium"/>
                <a:ea typeface="Libre Franklin Medium"/>
                <a:cs typeface="Libre Franklin Medium"/>
                <a:sym typeface="Libre Franklin Medium"/>
              </a:rPr>
              <a:t> - </a:t>
            </a:r>
            <a:r>
              <a:rPr i="1" lang="en-US" sz="2400">
                <a:solidFill>
                  <a:schemeClr val="dk1"/>
                </a:solidFill>
                <a:latin typeface="Libre Franklin Medium"/>
                <a:ea typeface="Libre Franklin Medium"/>
                <a:cs typeface="Libre Franklin Medium"/>
                <a:sym typeface="Libre Franklin Medium"/>
              </a:rPr>
              <a:t>product features or functions that developers must implement to enable users to accomplish their tasks.</a:t>
            </a:r>
            <a:endParaRPr/>
          </a:p>
          <a:p>
            <a:pPr indent="0" lvl="0" marL="0" marR="0" rtl="0" algn="l">
              <a:spcBef>
                <a:spcPts val="0"/>
              </a:spcBef>
              <a:spcAft>
                <a:spcPts val="0"/>
              </a:spcAft>
              <a:buNone/>
            </a:pPr>
            <a:r>
              <a:t/>
            </a:r>
            <a:endParaRPr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b="1" lang="en-US" sz="2400">
                <a:solidFill>
                  <a:schemeClr val="dk1"/>
                </a:solidFill>
                <a:latin typeface="Libre Franklin Medium"/>
                <a:ea typeface="Libre Franklin Medium"/>
                <a:cs typeface="Libre Franklin Medium"/>
                <a:sym typeface="Libre Franklin Medium"/>
              </a:rPr>
              <a:t>Non-functional</a:t>
            </a:r>
            <a:r>
              <a:rPr lang="en-US" sz="2400">
                <a:solidFill>
                  <a:schemeClr val="dk1"/>
                </a:solidFill>
                <a:latin typeface="Libre Franklin Medium"/>
                <a:ea typeface="Libre Franklin Medium"/>
                <a:cs typeface="Libre Franklin Medium"/>
                <a:sym typeface="Libre Franklin Medium"/>
              </a:rPr>
              <a:t> - a specification that describes the system’s operation capabilities and constraints that enhance its functionality(speed, security, reliability, etc.)</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p:nvPr/>
        </p:nvSpPr>
        <p:spPr>
          <a:xfrm>
            <a:off x="3122999" y="1565013"/>
            <a:ext cx="60960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200">
                <a:solidFill>
                  <a:srgbClr val="EC1F26"/>
                </a:solidFill>
                <a:latin typeface="Libre Franklin Medium"/>
                <a:ea typeface="Libre Franklin Medium"/>
                <a:cs typeface="Libre Franklin Medium"/>
                <a:sym typeface="Libre Franklin Medium"/>
              </a:rPr>
              <a:t>Must:</a:t>
            </a:r>
            <a:r>
              <a:rPr b="1" i="1" lang="en-US" sz="2200">
                <a:solidFill>
                  <a:schemeClr val="dk1"/>
                </a:solidFill>
                <a:latin typeface="Libre Franklin Medium"/>
                <a:ea typeface="Libre Franklin Medium"/>
                <a:cs typeface="Libre Franklin Medium"/>
                <a:sym typeface="Libre Franklin Medium"/>
              </a:rPr>
              <a:t> </a:t>
            </a:r>
            <a:r>
              <a:rPr i="1" lang="en-US" sz="2200">
                <a:solidFill>
                  <a:schemeClr val="dk1"/>
                </a:solidFill>
                <a:latin typeface="Libre Franklin Medium"/>
                <a:ea typeface="Libre Franklin Medium"/>
                <a:cs typeface="Libre Franklin Medium"/>
                <a:sym typeface="Libre Franklin Medium"/>
              </a:rPr>
              <a:t>The requirement must be satisfied for the solution to be considered a success.</a:t>
            </a:r>
            <a:endParaRPr sz="1200"/>
          </a:p>
        </p:txBody>
      </p:sp>
      <p:sp>
        <p:nvSpPr>
          <p:cNvPr id="251" name="Google Shape;251;p19"/>
          <p:cNvSpPr/>
          <p:nvPr/>
        </p:nvSpPr>
        <p:spPr>
          <a:xfrm>
            <a:off x="3122999" y="2508469"/>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200">
                <a:solidFill>
                  <a:srgbClr val="EC1F26"/>
                </a:solidFill>
                <a:latin typeface="Libre Franklin Medium"/>
                <a:ea typeface="Libre Franklin Medium"/>
                <a:cs typeface="Libre Franklin Medium"/>
                <a:sym typeface="Libre Franklin Medium"/>
              </a:rPr>
              <a:t>Should: </a:t>
            </a:r>
            <a:r>
              <a:rPr i="1" lang="en-US" sz="2200">
                <a:solidFill>
                  <a:schemeClr val="dk1"/>
                </a:solidFill>
                <a:latin typeface="Libre Franklin Medium"/>
                <a:ea typeface="Libre Franklin Medium"/>
                <a:cs typeface="Libre Franklin Medium"/>
                <a:sym typeface="Libre Franklin Medium"/>
              </a:rPr>
              <a:t>The requirement is important and should be included in the solution if possible, but it’s not mandatory to success.</a:t>
            </a:r>
            <a:endParaRPr sz="1200"/>
          </a:p>
        </p:txBody>
      </p:sp>
      <p:sp>
        <p:nvSpPr>
          <p:cNvPr id="252" name="Google Shape;252;p19"/>
          <p:cNvSpPr/>
          <p:nvPr/>
        </p:nvSpPr>
        <p:spPr>
          <a:xfrm>
            <a:off x="3122999" y="3821248"/>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200">
                <a:solidFill>
                  <a:srgbClr val="EC1F26"/>
                </a:solidFill>
                <a:latin typeface="Libre Franklin Medium"/>
                <a:ea typeface="Libre Franklin Medium"/>
                <a:cs typeface="Libre Franklin Medium"/>
                <a:sym typeface="Libre Franklin Medium"/>
              </a:rPr>
              <a:t>Could: </a:t>
            </a:r>
            <a:r>
              <a:rPr i="1" lang="en-US" sz="2200">
                <a:solidFill>
                  <a:schemeClr val="dk1"/>
                </a:solidFill>
                <a:latin typeface="Libre Franklin Medium"/>
                <a:ea typeface="Libre Franklin Medium"/>
                <a:cs typeface="Libre Franklin Medium"/>
                <a:sym typeface="Libre Franklin Medium"/>
              </a:rPr>
              <a:t>It’s a desirable capability, but one that could be deferred or eliminated. Implement it only if time and resources permit.</a:t>
            </a:r>
            <a:endParaRPr sz="1200"/>
          </a:p>
        </p:txBody>
      </p:sp>
      <p:sp>
        <p:nvSpPr>
          <p:cNvPr id="253" name="Google Shape;253;p19"/>
          <p:cNvSpPr/>
          <p:nvPr/>
        </p:nvSpPr>
        <p:spPr>
          <a:xfrm>
            <a:off x="3122999" y="5134027"/>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200">
                <a:solidFill>
                  <a:srgbClr val="EC1F26"/>
                </a:solidFill>
                <a:latin typeface="Libre Franklin Medium"/>
                <a:ea typeface="Libre Franklin Medium"/>
                <a:cs typeface="Libre Franklin Medium"/>
                <a:sym typeface="Libre Franklin Medium"/>
              </a:rPr>
              <a:t>Won’t:</a:t>
            </a:r>
            <a:r>
              <a:rPr i="1" lang="en-US" sz="2200">
                <a:solidFill>
                  <a:schemeClr val="dk1"/>
                </a:solidFill>
                <a:latin typeface="Libre Franklin Medium"/>
                <a:ea typeface="Libre Franklin Medium"/>
                <a:cs typeface="Libre Franklin Medium"/>
                <a:sym typeface="Libre Franklin Medium"/>
              </a:rPr>
              <a:t> This indicates a requirement that will not be implemented at this time but could be included in a future release</a:t>
            </a:r>
            <a:endParaRPr sz="1200"/>
          </a:p>
        </p:txBody>
      </p:sp>
      <p:grpSp>
        <p:nvGrpSpPr>
          <p:cNvPr id="254" name="Google Shape;254;p19"/>
          <p:cNvGrpSpPr/>
          <p:nvPr/>
        </p:nvGrpSpPr>
        <p:grpSpPr>
          <a:xfrm>
            <a:off x="1731175" y="437925"/>
            <a:ext cx="11267402" cy="923400"/>
            <a:chOff x="1731175" y="437925"/>
            <a:chExt cx="11267402" cy="923400"/>
          </a:xfrm>
        </p:grpSpPr>
        <p:sp>
          <p:nvSpPr>
            <p:cNvPr id="255" name="Google Shape;255;p19"/>
            <p:cNvSpPr/>
            <p:nvPr/>
          </p:nvSpPr>
          <p:spPr>
            <a:xfrm>
              <a:off x="5038377" y="484125"/>
              <a:ext cx="79602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Libre Franklin Medium"/>
                  <a:ea typeface="Libre Franklin Medium"/>
                  <a:cs typeface="Libre Franklin Medium"/>
                  <a:sym typeface="Libre Franklin Medium"/>
                </a:rPr>
                <a:t>prioritization scheme</a:t>
              </a:r>
              <a:endParaRPr/>
            </a:p>
          </p:txBody>
        </p:sp>
        <p:sp>
          <p:nvSpPr>
            <p:cNvPr id="256" name="Google Shape;256;p19"/>
            <p:cNvSpPr txBox="1"/>
            <p:nvPr/>
          </p:nvSpPr>
          <p:spPr>
            <a:xfrm>
              <a:off x="1731175" y="437925"/>
              <a:ext cx="40434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EC1F26"/>
                  </a:solidFill>
                  <a:latin typeface="Libre Franklin Medium"/>
                  <a:ea typeface="Libre Franklin Medium"/>
                  <a:cs typeface="Libre Franklin Medium"/>
                  <a:sym typeface="Libre Franklin Medium"/>
                </a:rPr>
                <a:t>M</a:t>
              </a:r>
              <a:r>
                <a:rPr b="1" lang="en-US" sz="5400">
                  <a:solidFill>
                    <a:schemeClr val="dk1"/>
                  </a:solidFill>
                  <a:latin typeface="Libre Franklin Medium"/>
                  <a:ea typeface="Libre Franklin Medium"/>
                  <a:cs typeface="Libre Franklin Medium"/>
                  <a:sym typeface="Libre Franklin Medium"/>
                </a:rPr>
                <a:t>o</a:t>
              </a:r>
              <a:r>
                <a:rPr b="1" lang="en-US" sz="5400">
                  <a:solidFill>
                    <a:srgbClr val="EC1F26"/>
                  </a:solidFill>
                  <a:latin typeface="Libre Franklin Medium"/>
                  <a:ea typeface="Libre Franklin Medium"/>
                  <a:cs typeface="Libre Franklin Medium"/>
                  <a:sym typeface="Libre Franklin Medium"/>
                </a:rPr>
                <a:t>SC</a:t>
              </a:r>
              <a:r>
                <a:rPr b="1" lang="en-US" sz="5400">
                  <a:solidFill>
                    <a:schemeClr val="dk1"/>
                  </a:solidFill>
                  <a:latin typeface="Libre Franklin Medium"/>
                  <a:ea typeface="Libre Franklin Medium"/>
                  <a:cs typeface="Libre Franklin Medium"/>
                  <a:sym typeface="Libre Franklin Medium"/>
                </a:rPr>
                <a:t>o</a:t>
              </a:r>
              <a:r>
                <a:rPr b="1" lang="en-US" sz="5400">
                  <a:solidFill>
                    <a:srgbClr val="EC1F26"/>
                  </a:solidFill>
                  <a:latin typeface="Libre Franklin Medium"/>
                  <a:ea typeface="Libre Franklin Medium"/>
                  <a:cs typeface="Libre Franklin Medium"/>
                  <a:sym typeface="Libre Franklin Medium"/>
                </a:rPr>
                <a:t>W</a:t>
              </a:r>
              <a:endParaRPr sz="5400">
                <a:solidFill>
                  <a:srgbClr val="EC1F26"/>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p:nvPr/>
        </p:nvSpPr>
        <p:spPr>
          <a:xfrm>
            <a:off x="579664" y="889907"/>
            <a:ext cx="5078186" cy="5078186"/>
          </a:xfrm>
          <a:prstGeom prst="ellipse">
            <a:avLst/>
          </a:prstGeom>
          <a:noFill/>
          <a:ln cap="flat" cmpd="sng" w="114300">
            <a:solidFill>
              <a:srgbClr val="EC1F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2"/>
          <p:cNvSpPr txBox="1"/>
          <p:nvPr/>
        </p:nvSpPr>
        <p:spPr>
          <a:xfrm>
            <a:off x="6414407" y="928583"/>
            <a:ext cx="5323114"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C1F26"/>
                </a:solidFill>
                <a:latin typeface="Libre Franklin Medium"/>
                <a:ea typeface="Libre Franklin Medium"/>
                <a:cs typeface="Libre Franklin Medium"/>
                <a:sym typeface="Libre Franklin Medium"/>
              </a:rPr>
              <a:t>Hovda Bohdan</a:t>
            </a:r>
            <a:endParaRPr b="1" sz="4800">
              <a:solidFill>
                <a:srgbClr val="EC1F26"/>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student of IT STEP University</a:t>
            </a:r>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Hobby: playing videogames, watching Ragulivna and sleeping</a:t>
            </a:r>
            <a:endParaRPr sz="2800">
              <a:solidFill>
                <a:srgbClr val="595959"/>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Movie: The Wave(2008)</a:t>
            </a:r>
            <a:endParaRPr sz="2800">
              <a:solidFill>
                <a:srgbClr val="595959"/>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b="1" sz="4800">
              <a:solidFill>
                <a:srgbClr val="EC1F26"/>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2"/>
          <p:cNvSpPr txBox="1"/>
          <p:nvPr/>
        </p:nvSpPr>
        <p:spPr>
          <a:xfrm>
            <a:off x="6727372" y="4033413"/>
            <a:ext cx="401138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ibre Franklin Medium"/>
                <a:ea typeface="Libre Franklin Medium"/>
                <a:cs typeface="Libre Franklin Medium"/>
                <a:sym typeface="Libre Franklin Medium"/>
              </a:rPr>
              <a:t>Батько наш – Бандера, Україна – мати!</a:t>
            </a:r>
            <a:endParaRPr/>
          </a:p>
        </p:txBody>
      </p:sp>
      <p:sp>
        <p:nvSpPr>
          <p:cNvPr id="98" name="Google Shape;98;p2"/>
          <p:cNvSpPr txBox="1"/>
          <p:nvPr/>
        </p:nvSpPr>
        <p:spPr>
          <a:xfrm>
            <a:off x="6052475" y="3708826"/>
            <a:ext cx="636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sp>
        <p:nvSpPr>
          <p:cNvPr id="99" name="Google Shape;99;p2"/>
          <p:cNvSpPr txBox="1"/>
          <p:nvPr/>
        </p:nvSpPr>
        <p:spPr>
          <a:xfrm rot="10800000">
            <a:off x="10416946" y="4215462"/>
            <a:ext cx="636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pic>
        <p:nvPicPr>
          <p:cNvPr id="100" name="Google Shape;100;p2"/>
          <p:cNvPicPr preferRelativeResize="0"/>
          <p:nvPr/>
        </p:nvPicPr>
        <p:blipFill rotWithShape="1">
          <a:blip r:embed="rId3">
            <a:alphaModFix/>
          </a:blip>
          <a:srcRect b="22562" l="10177" r="714" t="10845"/>
          <a:stretch/>
        </p:blipFill>
        <p:spPr>
          <a:xfrm>
            <a:off x="868135" y="1137556"/>
            <a:ext cx="4599216" cy="4582888"/>
          </a:xfrm>
          <a:custGeom>
            <a:rect b="b" l="l" r="r" t="t"/>
            <a:pathLst>
              <a:path extrusionOk="0" h="4582888" w="4599216">
                <a:moveTo>
                  <a:pt x="2299608" y="0"/>
                </a:moveTo>
                <a:cubicBezTo>
                  <a:pt x="3569646" y="0"/>
                  <a:pt x="4599216" y="1025914"/>
                  <a:pt x="4599216" y="2291444"/>
                </a:cubicBezTo>
                <a:cubicBezTo>
                  <a:pt x="4599216" y="3556974"/>
                  <a:pt x="3569646" y="4582888"/>
                  <a:pt x="2299608" y="4582888"/>
                </a:cubicBezTo>
                <a:cubicBezTo>
                  <a:pt x="1029570" y="4582888"/>
                  <a:pt x="0" y="3556974"/>
                  <a:pt x="0" y="2291444"/>
                </a:cubicBezTo>
                <a:cubicBezTo>
                  <a:pt x="0" y="1025914"/>
                  <a:pt x="1029570" y="0"/>
                  <a:pt x="2299608" y="0"/>
                </a:cubicBezTo>
                <a:close/>
              </a:path>
            </a:pathLst>
          </a:cu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1F26"/>
        </a:solidFill>
      </p:bgPr>
    </p:bg>
    <p:spTree>
      <p:nvGrpSpPr>
        <p:cNvPr id="260" name="Shape 260"/>
        <p:cNvGrpSpPr/>
        <p:nvPr/>
      </p:nvGrpSpPr>
      <p:grpSpPr>
        <a:xfrm>
          <a:off x="0" y="0"/>
          <a:ext cx="0" cy="0"/>
          <a:chOff x="0" y="0"/>
          <a:chExt cx="0" cy="0"/>
        </a:xfrm>
      </p:grpSpPr>
      <p:sp>
        <p:nvSpPr>
          <p:cNvPr id="261" name="Google Shape;261;p20"/>
          <p:cNvSpPr/>
          <p:nvPr/>
        </p:nvSpPr>
        <p:spPr>
          <a:xfrm>
            <a:off x="2901600" y="348225"/>
            <a:ext cx="6388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Libre Franklin Medium"/>
                <a:ea typeface="Libre Franklin Medium"/>
                <a:cs typeface="Libre Franklin Medium"/>
                <a:sym typeface="Libre Franklin Medium"/>
              </a:rPr>
              <a:t>Key requirements</a:t>
            </a:r>
            <a:endParaRPr b="1" sz="5400">
              <a:solidFill>
                <a:schemeClr val="lt1"/>
              </a:solidFill>
              <a:latin typeface="Libre Franklin Medium"/>
              <a:ea typeface="Libre Franklin Medium"/>
              <a:cs typeface="Libre Franklin Medium"/>
              <a:sym typeface="Libre Franklin Medium"/>
            </a:endParaRPr>
          </a:p>
        </p:txBody>
      </p:sp>
      <p:pic>
        <p:nvPicPr>
          <p:cNvPr id="262" name="Google Shape;262;p20"/>
          <p:cNvPicPr preferRelativeResize="0"/>
          <p:nvPr/>
        </p:nvPicPr>
        <p:blipFill rotWithShape="1">
          <a:blip r:embed="rId3">
            <a:alphaModFix/>
          </a:blip>
          <a:srcRect b="0" l="0" r="0" t="0"/>
          <a:stretch/>
        </p:blipFill>
        <p:spPr>
          <a:xfrm>
            <a:off x="4183596" y="2121581"/>
            <a:ext cx="4008894" cy="4008894"/>
          </a:xfrm>
          <a:prstGeom prst="rect">
            <a:avLst/>
          </a:prstGeom>
          <a:noFill/>
          <a:ln>
            <a:noFill/>
          </a:ln>
        </p:spPr>
      </p:pic>
      <p:grpSp>
        <p:nvGrpSpPr>
          <p:cNvPr id="263" name="Google Shape;263;p20"/>
          <p:cNvGrpSpPr/>
          <p:nvPr/>
        </p:nvGrpSpPr>
        <p:grpSpPr>
          <a:xfrm>
            <a:off x="1451493" y="1433678"/>
            <a:ext cx="4008894" cy="2100096"/>
            <a:chOff x="1451493" y="1154570"/>
            <a:chExt cx="4008894" cy="2100096"/>
          </a:xfrm>
        </p:grpSpPr>
        <p:sp>
          <p:nvSpPr>
            <p:cNvPr id="264" name="Google Shape;264;p20"/>
            <p:cNvSpPr/>
            <p:nvPr/>
          </p:nvSpPr>
          <p:spPr>
            <a:xfrm flipH="1">
              <a:off x="1451493" y="1154570"/>
              <a:ext cx="4008894" cy="2100096"/>
            </a:xfrm>
            <a:prstGeom prst="cloudCallout">
              <a:avLst>
                <a:gd fmla="val -20833" name="adj1"/>
                <a:gd fmla="val 62500" name="adj2"/>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20"/>
            <p:cNvSpPr txBox="1"/>
            <p:nvPr/>
          </p:nvSpPr>
          <p:spPr>
            <a:xfrm rot="345122">
              <a:off x="1728981" y="1828325"/>
              <a:ext cx="3550075" cy="1077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Libre Franklin Medium"/>
                  <a:ea typeface="Libre Franklin Medium"/>
                  <a:cs typeface="Libre Franklin Medium"/>
                  <a:sym typeface="Libre Franklin Medium"/>
                </a:rPr>
                <a:t>Personal cabinet</a:t>
              </a:r>
              <a:endParaRPr/>
            </a:p>
            <a:p>
              <a:pPr indent="0" lvl="0" marL="0" marR="0" rtl="0" algn="l">
                <a:spcBef>
                  <a:spcPts val="0"/>
                </a:spcBef>
                <a:spcAft>
                  <a:spcPts val="0"/>
                </a:spcAft>
                <a:buNone/>
              </a:pPr>
              <a:r>
                <a:t/>
              </a:r>
              <a:endParaRPr i="1" sz="3200">
                <a:solidFill>
                  <a:schemeClr val="dk1"/>
                </a:solidFill>
                <a:latin typeface="Libre Franklin Medium"/>
                <a:ea typeface="Libre Franklin Medium"/>
                <a:cs typeface="Libre Franklin Medium"/>
                <a:sym typeface="Libre Franklin Medium"/>
              </a:endParaRPr>
            </a:p>
          </p:txBody>
        </p:sp>
      </p:grpSp>
      <p:grpSp>
        <p:nvGrpSpPr>
          <p:cNvPr id="266" name="Google Shape;266;p20"/>
          <p:cNvGrpSpPr/>
          <p:nvPr/>
        </p:nvGrpSpPr>
        <p:grpSpPr>
          <a:xfrm>
            <a:off x="1307278" y="2869947"/>
            <a:ext cx="3890245" cy="3098298"/>
            <a:chOff x="1307278" y="2590839"/>
            <a:chExt cx="3890245" cy="3098298"/>
          </a:xfrm>
        </p:grpSpPr>
        <p:sp>
          <p:nvSpPr>
            <p:cNvPr id="267" name="Google Shape;267;p20"/>
            <p:cNvSpPr/>
            <p:nvPr/>
          </p:nvSpPr>
          <p:spPr>
            <a:xfrm flipH="1" rot="-1153248">
              <a:off x="1558543" y="3089940"/>
              <a:ext cx="3387715" cy="2100096"/>
            </a:xfrm>
            <a:prstGeom prst="cloudCallout">
              <a:avLst>
                <a:gd fmla="val -20833" name="adj1"/>
                <a:gd fmla="val 62500" name="adj2"/>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20"/>
            <p:cNvSpPr txBox="1"/>
            <p:nvPr/>
          </p:nvSpPr>
          <p:spPr>
            <a:xfrm rot="-665716">
              <a:off x="2323626" y="3590880"/>
              <a:ext cx="2559745" cy="15698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dk1"/>
                  </a:solidFill>
                  <a:latin typeface="Libre Franklin Medium"/>
                  <a:ea typeface="Libre Franklin Medium"/>
                  <a:cs typeface="Libre Franklin Medium"/>
                  <a:sym typeface="Libre Franklin Medium"/>
                </a:rPr>
                <a:t>Сreate a parcel</a:t>
              </a:r>
              <a:endParaRPr/>
            </a:p>
            <a:p>
              <a:pPr indent="0" lvl="0" marL="0" marR="0" rtl="0" algn="l">
                <a:spcBef>
                  <a:spcPts val="0"/>
                </a:spcBef>
                <a:spcAft>
                  <a:spcPts val="0"/>
                </a:spcAft>
                <a:buNone/>
              </a:pPr>
              <a:r>
                <a:t/>
              </a:r>
              <a:endParaRPr i="1" sz="3200">
                <a:solidFill>
                  <a:schemeClr val="dk1"/>
                </a:solidFill>
                <a:latin typeface="Libre Franklin Medium"/>
                <a:ea typeface="Libre Franklin Medium"/>
                <a:cs typeface="Libre Franklin Medium"/>
                <a:sym typeface="Libre Franklin Medium"/>
              </a:endParaRPr>
            </a:p>
          </p:txBody>
        </p:sp>
      </p:grpSp>
      <p:grpSp>
        <p:nvGrpSpPr>
          <p:cNvPr id="269" name="Google Shape;269;p20"/>
          <p:cNvGrpSpPr/>
          <p:nvPr/>
        </p:nvGrpSpPr>
        <p:grpSpPr>
          <a:xfrm>
            <a:off x="7443964" y="1389928"/>
            <a:ext cx="3460800" cy="2100000"/>
            <a:chOff x="7443964" y="1110820"/>
            <a:chExt cx="3460800" cy="2100000"/>
          </a:xfrm>
        </p:grpSpPr>
        <p:sp>
          <p:nvSpPr>
            <p:cNvPr id="270" name="Google Shape;270;p20"/>
            <p:cNvSpPr/>
            <p:nvPr/>
          </p:nvSpPr>
          <p:spPr>
            <a:xfrm>
              <a:off x="7443964" y="1110820"/>
              <a:ext cx="3460800" cy="2100000"/>
            </a:xfrm>
            <a:prstGeom prst="cloudCallout">
              <a:avLst>
                <a:gd fmla="val -20833" name="adj1"/>
                <a:gd fmla="val 62500" name="adj2"/>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0"/>
            <p:cNvSpPr/>
            <p:nvPr/>
          </p:nvSpPr>
          <p:spPr>
            <a:xfrm rot="-617262">
              <a:off x="8150499" y="1442070"/>
              <a:ext cx="2420615" cy="6464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600">
                  <a:solidFill>
                    <a:schemeClr val="dk1"/>
                  </a:solidFill>
                  <a:latin typeface="Libre Franklin Medium"/>
                  <a:ea typeface="Libre Franklin Medium"/>
                  <a:cs typeface="Libre Franklin Medium"/>
                  <a:sym typeface="Libre Franklin Medium"/>
                </a:rPr>
                <a:t>My parcels</a:t>
              </a:r>
              <a:endParaRPr/>
            </a:p>
          </p:txBody>
        </p:sp>
      </p:grpSp>
      <p:grpSp>
        <p:nvGrpSpPr>
          <p:cNvPr id="272" name="Google Shape;272;p20"/>
          <p:cNvGrpSpPr/>
          <p:nvPr/>
        </p:nvGrpSpPr>
        <p:grpSpPr>
          <a:xfrm>
            <a:off x="7603116" y="2869943"/>
            <a:ext cx="3841831" cy="2677800"/>
            <a:chOff x="7603116" y="2590835"/>
            <a:chExt cx="3841831" cy="2677800"/>
          </a:xfrm>
        </p:grpSpPr>
        <p:sp>
          <p:nvSpPr>
            <p:cNvPr id="273" name="Google Shape;273;p20"/>
            <p:cNvSpPr/>
            <p:nvPr/>
          </p:nvSpPr>
          <p:spPr>
            <a:xfrm rot="609628">
              <a:off x="7761230" y="2879616"/>
              <a:ext cx="3460773" cy="2100238"/>
            </a:xfrm>
            <a:prstGeom prst="cloudCallout">
              <a:avLst>
                <a:gd fmla="val -20833" name="adj1"/>
                <a:gd fmla="val 62500" name="adj2"/>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0"/>
            <p:cNvSpPr/>
            <p:nvPr/>
          </p:nvSpPr>
          <p:spPr>
            <a:xfrm rot="274908">
              <a:off x="8209555" y="3704037"/>
              <a:ext cx="3218485" cy="5540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000">
                  <a:solidFill>
                    <a:schemeClr val="dk1"/>
                  </a:solidFill>
                  <a:latin typeface="Libre Franklin Medium"/>
                  <a:ea typeface="Libre Franklin Medium"/>
                  <a:cs typeface="Libre Franklin Medium"/>
                  <a:sym typeface="Libre Franklin Medium"/>
                </a:rPr>
                <a:t>Map of branches</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21"/>
          <p:cNvSpPr txBox="1"/>
          <p:nvPr/>
        </p:nvSpPr>
        <p:spPr>
          <a:xfrm>
            <a:off x="3239825" y="220300"/>
            <a:ext cx="55734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C1F26"/>
                </a:solidFill>
                <a:latin typeface="Libre Franklin Medium"/>
                <a:ea typeface="Libre Franklin Medium"/>
                <a:cs typeface="Libre Franklin Medium"/>
                <a:sym typeface="Libre Franklin Medium"/>
              </a:rPr>
              <a:t>Features or bugs?</a:t>
            </a:r>
            <a:endParaRPr b="1" sz="4800">
              <a:solidFill>
                <a:srgbClr val="EC1F26"/>
              </a:solidFill>
              <a:latin typeface="Libre Franklin Medium"/>
              <a:ea typeface="Libre Franklin Medium"/>
              <a:cs typeface="Libre Franklin Medium"/>
              <a:sym typeface="Libre Franklin Medium"/>
            </a:endParaRPr>
          </a:p>
        </p:txBody>
      </p:sp>
      <p:sp>
        <p:nvSpPr>
          <p:cNvPr id="280" name="Google Shape;280;p21"/>
          <p:cNvSpPr/>
          <p:nvPr/>
        </p:nvSpPr>
        <p:spPr>
          <a:xfrm>
            <a:off x="3822575" y="1016225"/>
            <a:ext cx="45750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Libre Franklin Medium"/>
                <a:ea typeface="Libre Franklin Medium"/>
                <a:cs typeface="Libre Franklin Medium"/>
                <a:sym typeface="Libre Franklin Medium"/>
              </a:rPr>
              <a:t>CRM + Nova Poshta</a:t>
            </a:r>
            <a:endParaRPr sz="3600">
              <a:solidFill>
                <a:schemeClr val="dk1"/>
              </a:solidFill>
              <a:latin typeface="Libre Franklin Medium"/>
              <a:ea typeface="Libre Franklin Medium"/>
              <a:cs typeface="Libre Franklin Medium"/>
              <a:sym typeface="Libre Franklin Medium"/>
            </a:endParaRPr>
          </a:p>
        </p:txBody>
      </p:sp>
      <p:pic>
        <p:nvPicPr>
          <p:cNvPr id="281" name="Google Shape;281;p21"/>
          <p:cNvPicPr preferRelativeResize="0"/>
          <p:nvPr/>
        </p:nvPicPr>
        <p:blipFill rotWithShape="1">
          <a:blip r:embed="rId3">
            <a:alphaModFix/>
          </a:blip>
          <a:srcRect b="0" l="0" r="0" t="0"/>
          <a:stretch/>
        </p:blipFill>
        <p:spPr>
          <a:xfrm>
            <a:off x="434912" y="1807914"/>
            <a:ext cx="6855814" cy="3213663"/>
          </a:xfrm>
          <a:prstGeom prst="rect">
            <a:avLst/>
          </a:prstGeom>
          <a:noFill/>
          <a:ln>
            <a:noFill/>
          </a:ln>
        </p:spPr>
      </p:pic>
      <p:pic>
        <p:nvPicPr>
          <p:cNvPr id="282" name="Google Shape;282;p21"/>
          <p:cNvPicPr preferRelativeResize="0"/>
          <p:nvPr>
            <p:ph idx="1" type="body"/>
          </p:nvPr>
        </p:nvPicPr>
        <p:blipFill rotWithShape="1">
          <a:blip r:embed="rId4">
            <a:alphaModFix/>
          </a:blip>
          <a:srcRect b="0" l="0" r="0" t="0"/>
          <a:stretch/>
        </p:blipFill>
        <p:spPr>
          <a:xfrm>
            <a:off x="4562818" y="2850294"/>
            <a:ext cx="7026318" cy="34472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1F26"/>
        </a:solidFill>
      </p:bgPr>
    </p:bg>
    <p:spTree>
      <p:nvGrpSpPr>
        <p:cNvPr id="286" name="Shape 286"/>
        <p:cNvGrpSpPr/>
        <p:nvPr/>
      </p:nvGrpSpPr>
      <p:grpSpPr>
        <a:xfrm>
          <a:off x="0" y="0"/>
          <a:ext cx="0" cy="0"/>
          <a:chOff x="0" y="0"/>
          <a:chExt cx="0" cy="0"/>
        </a:xfrm>
      </p:grpSpPr>
      <p:sp>
        <p:nvSpPr>
          <p:cNvPr id="287" name="Google Shape;287;p22"/>
          <p:cNvSpPr/>
          <p:nvPr/>
        </p:nvSpPr>
        <p:spPr>
          <a:xfrm>
            <a:off x="2813189" y="463052"/>
            <a:ext cx="658237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Libre Franklin Medium"/>
                <a:ea typeface="Libre Franklin Medium"/>
                <a:cs typeface="Libre Franklin Medium"/>
                <a:sym typeface="Libre Franklin Medium"/>
              </a:rPr>
              <a:t>Tracking of the parcel</a:t>
            </a:r>
            <a:endParaRPr/>
          </a:p>
        </p:txBody>
      </p:sp>
      <p:pic>
        <p:nvPicPr>
          <p:cNvPr id="288" name="Google Shape;288;p22"/>
          <p:cNvPicPr preferRelativeResize="0"/>
          <p:nvPr/>
        </p:nvPicPr>
        <p:blipFill rotWithShape="1">
          <a:blip r:embed="rId3">
            <a:alphaModFix/>
          </a:blip>
          <a:srcRect b="0" l="0" r="0" t="0"/>
          <a:stretch/>
        </p:blipFill>
        <p:spPr>
          <a:xfrm>
            <a:off x="1119556" y="1615311"/>
            <a:ext cx="9813933" cy="46002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23"/>
          <p:cNvSpPr/>
          <p:nvPr/>
        </p:nvSpPr>
        <p:spPr>
          <a:xfrm>
            <a:off x="2170650" y="360350"/>
            <a:ext cx="78507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dk1"/>
                </a:solidFill>
                <a:latin typeface="Libre Franklin Medium"/>
                <a:ea typeface="Libre Franklin Medium"/>
                <a:cs typeface="Libre Franklin Medium"/>
                <a:sym typeface="Libre Franklin Medium"/>
              </a:rPr>
              <a:t>Nova Poshta Shopping</a:t>
            </a:r>
            <a:endParaRPr/>
          </a:p>
        </p:txBody>
      </p:sp>
      <p:pic>
        <p:nvPicPr>
          <p:cNvPr id="294" name="Google Shape;294;p23"/>
          <p:cNvPicPr preferRelativeResize="0"/>
          <p:nvPr/>
        </p:nvPicPr>
        <p:blipFill rotWithShape="1">
          <a:blip r:embed="rId3">
            <a:alphaModFix/>
          </a:blip>
          <a:srcRect b="0" l="0" r="0" t="0"/>
          <a:stretch/>
        </p:blipFill>
        <p:spPr>
          <a:xfrm>
            <a:off x="1295098" y="1372631"/>
            <a:ext cx="9449034" cy="50967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1F26"/>
        </a:solidFill>
      </p:bgPr>
    </p:bg>
    <p:spTree>
      <p:nvGrpSpPr>
        <p:cNvPr id="298" name="Shape 298"/>
        <p:cNvGrpSpPr/>
        <p:nvPr/>
      </p:nvGrpSpPr>
      <p:grpSpPr>
        <a:xfrm>
          <a:off x="0" y="0"/>
          <a:ext cx="0" cy="0"/>
          <a:chOff x="0" y="0"/>
          <a:chExt cx="0" cy="0"/>
        </a:xfrm>
      </p:grpSpPr>
      <p:sp>
        <p:nvSpPr>
          <p:cNvPr id="299" name="Google Shape;299;p24"/>
          <p:cNvSpPr txBox="1"/>
          <p:nvPr/>
        </p:nvSpPr>
        <p:spPr>
          <a:xfrm>
            <a:off x="815175" y="1339050"/>
            <a:ext cx="65361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8000">
                <a:solidFill>
                  <a:schemeClr val="dk1"/>
                </a:solidFill>
                <a:latin typeface="Libre Franklin Medium"/>
                <a:ea typeface="Libre Franklin Medium"/>
                <a:cs typeface="Libre Franklin Medium"/>
                <a:sym typeface="Libre Franklin Medium"/>
              </a:rPr>
              <a:t>Питаннячка</a:t>
            </a:r>
            <a:endParaRPr b="1" i="1" sz="8000">
              <a:solidFill>
                <a:schemeClr val="dk1"/>
              </a:solidFill>
              <a:latin typeface="Libre Franklin Medium"/>
              <a:ea typeface="Libre Franklin Medium"/>
              <a:cs typeface="Libre Franklin Medium"/>
              <a:sym typeface="Libre Franklin Medium"/>
            </a:endParaRPr>
          </a:p>
        </p:txBody>
      </p:sp>
      <p:sp>
        <p:nvSpPr>
          <p:cNvPr id="300" name="Google Shape;300;p24"/>
          <p:cNvSpPr txBox="1"/>
          <p:nvPr/>
        </p:nvSpPr>
        <p:spPr>
          <a:xfrm>
            <a:off x="6984003" y="1306373"/>
            <a:ext cx="52842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chemeClr val="lt1"/>
                </a:solidFill>
                <a:latin typeface="Libre Franklin Medium"/>
                <a:ea typeface="Libre Franklin Medium"/>
                <a:cs typeface="Libre Franklin Medium"/>
                <a:sym typeface="Libre Franklin Medium"/>
              </a:rPr>
              <a:t>.Нема</a:t>
            </a:r>
            <a:endParaRPr b="1" sz="8000">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pic>
        <p:nvPicPr>
          <p:cNvPr id="306" name="Google Shape;306;p25"/>
          <p:cNvPicPr preferRelativeResize="0"/>
          <p:nvPr/>
        </p:nvPicPr>
        <p:blipFill rotWithShape="1">
          <a:blip r:embed="rId3">
            <a:alphaModFix/>
          </a:blip>
          <a:srcRect b="0" l="0" r="62963" t="0"/>
          <a:stretch/>
        </p:blipFill>
        <p:spPr>
          <a:xfrm>
            <a:off x="1225562" y="1327915"/>
            <a:ext cx="4013076" cy="3864727"/>
          </a:xfrm>
          <a:prstGeom prst="rect">
            <a:avLst/>
          </a:prstGeom>
          <a:noFill/>
          <a:ln>
            <a:noFill/>
          </a:ln>
        </p:spPr>
      </p:pic>
      <p:sp>
        <p:nvSpPr>
          <p:cNvPr id="307" name="Google Shape;307;p25"/>
          <p:cNvSpPr txBox="1"/>
          <p:nvPr/>
        </p:nvSpPr>
        <p:spPr>
          <a:xfrm>
            <a:off x="5407877" y="2232075"/>
            <a:ext cx="7774500" cy="22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900">
                <a:solidFill>
                  <a:schemeClr val="dk1"/>
                </a:solidFill>
                <a:latin typeface="Libre Franklin Medium"/>
                <a:ea typeface="Libre Franklin Medium"/>
                <a:cs typeface="Libre Franklin Medium"/>
                <a:sym typeface="Libre Franklin Medium"/>
              </a:rPr>
              <a:t>Thank for your attention!</a:t>
            </a:r>
            <a:endParaRPr b="1" sz="6900">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p:nvPr/>
        </p:nvSpPr>
        <p:spPr>
          <a:xfrm>
            <a:off x="579664" y="889907"/>
            <a:ext cx="5078186" cy="5078186"/>
          </a:xfrm>
          <a:prstGeom prst="ellipse">
            <a:avLst/>
          </a:prstGeom>
          <a:noFill/>
          <a:ln cap="flat" cmpd="sng" w="114300">
            <a:solidFill>
              <a:srgbClr val="EC1F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3"/>
          <p:cNvSpPr txBox="1"/>
          <p:nvPr/>
        </p:nvSpPr>
        <p:spPr>
          <a:xfrm>
            <a:off x="6319157" y="928583"/>
            <a:ext cx="5418364"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C1F26"/>
                </a:solidFill>
                <a:latin typeface="Libre Franklin Medium"/>
                <a:ea typeface="Libre Franklin Medium"/>
                <a:cs typeface="Libre Franklin Medium"/>
                <a:sym typeface="Libre Franklin Medium"/>
              </a:rPr>
              <a:t>Yankiv Dzvinka</a:t>
            </a:r>
            <a:endParaRPr b="1" sz="4800">
              <a:solidFill>
                <a:srgbClr val="EC1F26"/>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student of IT STEP University</a:t>
            </a:r>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Hobby: playing piano, singing, travelling</a:t>
            </a:r>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Movie: Three Steps Above Heaven</a:t>
            </a:r>
            <a:endParaRPr sz="2800">
              <a:solidFill>
                <a:srgbClr val="595959"/>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b="1" sz="4800">
              <a:solidFill>
                <a:srgbClr val="EC1F26"/>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txBox="1"/>
          <p:nvPr/>
        </p:nvSpPr>
        <p:spPr>
          <a:xfrm>
            <a:off x="6967347" y="4430450"/>
            <a:ext cx="3843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ibre Franklin Medium"/>
                <a:ea typeface="Libre Franklin Medium"/>
                <a:cs typeface="Libre Franklin Medium"/>
                <a:sym typeface="Libre Franklin Medium"/>
              </a:rPr>
              <a:t>Follow your heart</a:t>
            </a:r>
            <a:endParaRPr sz="2800">
              <a:solidFill>
                <a:schemeClr val="dk1"/>
              </a:solidFill>
              <a:latin typeface="Libre Franklin Medium"/>
              <a:ea typeface="Libre Franklin Medium"/>
              <a:cs typeface="Libre Franklin Medium"/>
              <a:sym typeface="Libre Franklin Medium"/>
            </a:endParaRPr>
          </a:p>
        </p:txBody>
      </p:sp>
      <p:sp>
        <p:nvSpPr>
          <p:cNvPr id="108" name="Google Shape;108;p3"/>
          <p:cNvSpPr txBox="1"/>
          <p:nvPr/>
        </p:nvSpPr>
        <p:spPr>
          <a:xfrm>
            <a:off x="6391570" y="3847700"/>
            <a:ext cx="636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sp>
        <p:nvSpPr>
          <p:cNvPr id="109" name="Google Shape;109;p3"/>
          <p:cNvSpPr txBox="1"/>
          <p:nvPr/>
        </p:nvSpPr>
        <p:spPr>
          <a:xfrm rot="10800000">
            <a:off x="10001699" y="4225392"/>
            <a:ext cx="63681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pic>
        <p:nvPicPr>
          <p:cNvPr id="110" name="Google Shape;110;p3"/>
          <p:cNvPicPr preferRelativeResize="0"/>
          <p:nvPr/>
        </p:nvPicPr>
        <p:blipFill rotWithShape="1">
          <a:blip r:embed="rId3">
            <a:alphaModFix/>
          </a:blip>
          <a:srcRect b="17885" l="669" r="609" t="7975"/>
          <a:stretch/>
        </p:blipFill>
        <p:spPr>
          <a:xfrm>
            <a:off x="816036" y="1120869"/>
            <a:ext cx="4610204" cy="4616262"/>
          </a:xfrm>
          <a:custGeom>
            <a:rect b="b" l="l" r="r" t="t"/>
            <a:pathLst>
              <a:path extrusionOk="0" h="4616262" w="4610204">
                <a:moveTo>
                  <a:pt x="2305102" y="0"/>
                </a:moveTo>
                <a:cubicBezTo>
                  <a:pt x="3578175" y="0"/>
                  <a:pt x="4610204" y="1033385"/>
                  <a:pt x="4610204" y="2308131"/>
                </a:cubicBezTo>
                <a:cubicBezTo>
                  <a:pt x="4610204" y="3582877"/>
                  <a:pt x="3578175" y="4616262"/>
                  <a:pt x="2305102" y="4616262"/>
                </a:cubicBezTo>
                <a:cubicBezTo>
                  <a:pt x="1032029" y="4616262"/>
                  <a:pt x="0" y="3582877"/>
                  <a:pt x="0" y="2308131"/>
                </a:cubicBezTo>
                <a:cubicBezTo>
                  <a:pt x="0" y="1033385"/>
                  <a:pt x="1032029" y="0"/>
                  <a:pt x="2305102" y="0"/>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579664" y="889907"/>
            <a:ext cx="5078186" cy="5078186"/>
          </a:xfrm>
          <a:prstGeom prst="ellipse">
            <a:avLst/>
          </a:prstGeom>
          <a:noFill/>
          <a:ln cap="flat" cmpd="sng" w="114300">
            <a:solidFill>
              <a:srgbClr val="EC1F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4"/>
          <p:cNvSpPr txBox="1"/>
          <p:nvPr/>
        </p:nvSpPr>
        <p:spPr>
          <a:xfrm>
            <a:off x="6414406" y="928583"/>
            <a:ext cx="5777593"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C1F26"/>
                </a:solidFill>
                <a:latin typeface="Libre Franklin Medium"/>
                <a:ea typeface="Libre Franklin Medium"/>
                <a:cs typeface="Libre Franklin Medium"/>
                <a:sym typeface="Libre Franklin Medium"/>
              </a:rPr>
              <a:t>Pryimak Roman</a:t>
            </a:r>
            <a:endParaRPr b="1" sz="4800">
              <a:solidFill>
                <a:srgbClr val="EC1F26"/>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student of IT STEP University</a:t>
            </a:r>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Hobby: to be a armchair analyst, to sarcastically joke, to draw</a:t>
            </a:r>
            <a:endParaRPr sz="2800">
              <a:solidFill>
                <a:srgbClr val="595959"/>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Song: Take on me – A-ha</a:t>
            </a:r>
            <a:endParaRPr sz="2800">
              <a:solidFill>
                <a:srgbClr val="595959"/>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b="1" sz="4800">
              <a:solidFill>
                <a:srgbClr val="EC1F26"/>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4"/>
          <p:cNvSpPr txBox="1"/>
          <p:nvPr/>
        </p:nvSpPr>
        <p:spPr>
          <a:xfrm>
            <a:off x="6732827" y="3826875"/>
            <a:ext cx="45642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ibre Franklin Medium"/>
                <a:ea typeface="Libre Franklin Medium"/>
                <a:cs typeface="Libre Franklin Medium"/>
                <a:sym typeface="Libre Franklin Medium"/>
              </a:rPr>
              <a:t>Between greater and lesser evil, I would prefer not to choose anything.</a:t>
            </a:r>
            <a:endParaRPr sz="2800">
              <a:solidFill>
                <a:schemeClr val="dk1"/>
              </a:solidFill>
              <a:latin typeface="Libre Franklin Medium"/>
              <a:ea typeface="Libre Franklin Medium"/>
              <a:cs typeface="Libre Franklin Medium"/>
              <a:sym typeface="Libre Franklin Medium"/>
            </a:endParaRPr>
          </a:p>
        </p:txBody>
      </p:sp>
      <p:sp>
        <p:nvSpPr>
          <p:cNvPr id="118" name="Google Shape;118;p4"/>
          <p:cNvSpPr txBox="1"/>
          <p:nvPr/>
        </p:nvSpPr>
        <p:spPr>
          <a:xfrm>
            <a:off x="6017575" y="3429000"/>
            <a:ext cx="636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sp>
        <p:nvSpPr>
          <p:cNvPr id="119" name="Google Shape;119;p4"/>
          <p:cNvSpPr txBox="1"/>
          <p:nvPr/>
        </p:nvSpPr>
        <p:spPr>
          <a:xfrm rot="10800000">
            <a:off x="10834813" y="4519843"/>
            <a:ext cx="636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sp>
        <p:nvSpPr>
          <p:cNvPr id="120" name="Google Shape;120;p4"/>
          <p:cNvSpPr txBox="1"/>
          <p:nvPr/>
        </p:nvSpPr>
        <p:spPr>
          <a:xfrm>
            <a:off x="9394047" y="5281573"/>
            <a:ext cx="1635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rgbClr val="EC1F26"/>
                </a:solidFill>
                <a:latin typeface="Libre Franklin Medium"/>
                <a:ea typeface="Libre Franklin Medium"/>
                <a:cs typeface="Libre Franklin Medium"/>
                <a:sym typeface="Libre Franklin Medium"/>
              </a:rPr>
              <a:t>Andrzej Sapkowski</a:t>
            </a:r>
            <a:endParaRPr sz="1600">
              <a:solidFill>
                <a:srgbClr val="EC1F26"/>
              </a:solidFill>
              <a:latin typeface="Libre Franklin Medium"/>
              <a:ea typeface="Libre Franklin Medium"/>
              <a:cs typeface="Libre Franklin Medium"/>
              <a:sym typeface="Libre Franklin Medium"/>
            </a:endParaRPr>
          </a:p>
        </p:txBody>
      </p:sp>
      <p:pic>
        <p:nvPicPr>
          <p:cNvPr id="121" name="Google Shape;121;p4"/>
          <p:cNvPicPr preferRelativeResize="0"/>
          <p:nvPr/>
        </p:nvPicPr>
        <p:blipFill rotWithShape="1">
          <a:blip r:embed="rId3">
            <a:alphaModFix/>
          </a:blip>
          <a:srcRect b="7363" l="0" r="0" t="540"/>
          <a:stretch/>
        </p:blipFill>
        <p:spPr>
          <a:xfrm>
            <a:off x="840634" y="1137557"/>
            <a:ext cx="4564124" cy="4582886"/>
          </a:xfrm>
          <a:custGeom>
            <a:rect b="b" l="l" r="r" t="t"/>
            <a:pathLst>
              <a:path extrusionOk="0" h="4582886" w="4564124">
                <a:moveTo>
                  <a:pt x="2291443" y="0"/>
                </a:moveTo>
                <a:cubicBezTo>
                  <a:pt x="3398781" y="0"/>
                  <a:pt x="4322664" y="785466"/>
                  <a:pt x="4536332" y="1829638"/>
                </a:cubicBezTo>
                <a:lnTo>
                  <a:pt x="4564124" y="2011739"/>
                </a:lnTo>
                <a:lnTo>
                  <a:pt x="4564124" y="2571147"/>
                </a:lnTo>
                <a:lnTo>
                  <a:pt x="4536332" y="2753249"/>
                </a:lnTo>
                <a:cubicBezTo>
                  <a:pt x="4322664" y="3797421"/>
                  <a:pt x="3398781" y="4582886"/>
                  <a:pt x="2291443" y="4582886"/>
                </a:cubicBezTo>
                <a:cubicBezTo>
                  <a:pt x="1025914" y="4582886"/>
                  <a:pt x="0" y="3556972"/>
                  <a:pt x="0" y="2291443"/>
                </a:cubicBezTo>
                <a:cubicBezTo>
                  <a:pt x="0" y="1025914"/>
                  <a:pt x="1025914" y="0"/>
                  <a:pt x="2291443" y="0"/>
                </a:cubicBezTo>
                <a:close/>
              </a:path>
            </a:pathLst>
          </a:cu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579664" y="889907"/>
            <a:ext cx="5078186" cy="5078186"/>
          </a:xfrm>
          <a:prstGeom prst="ellipse">
            <a:avLst/>
          </a:prstGeom>
          <a:noFill/>
          <a:ln cap="flat" cmpd="sng" w="114300">
            <a:solidFill>
              <a:srgbClr val="EC1F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5"/>
          <p:cNvSpPr txBox="1"/>
          <p:nvPr/>
        </p:nvSpPr>
        <p:spPr>
          <a:xfrm>
            <a:off x="6414407" y="820889"/>
            <a:ext cx="5777593"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C1F26"/>
                </a:solidFill>
                <a:latin typeface="Libre Franklin Medium"/>
                <a:ea typeface="Libre Franklin Medium"/>
                <a:cs typeface="Libre Franklin Medium"/>
                <a:sym typeface="Libre Franklin Medium"/>
              </a:rPr>
              <a:t>Dubina Dima</a:t>
            </a:r>
            <a:endParaRPr b="1" sz="4800">
              <a:solidFill>
                <a:srgbClr val="EC1F26"/>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student of IT STEP University</a:t>
            </a:r>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Hobby: sport, making money, girls </a:t>
            </a:r>
            <a:endParaRPr sz="2800">
              <a:solidFill>
                <a:srgbClr val="595959"/>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Movie: The Shawshank Redemption</a:t>
            </a:r>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Music: Earth, Wind &amp; Fire - September</a:t>
            </a:r>
            <a:endParaRPr/>
          </a:p>
          <a:p>
            <a:pPr indent="0" lvl="0" marL="0" marR="0" rtl="0" algn="l">
              <a:spcBef>
                <a:spcPts val="0"/>
              </a:spcBef>
              <a:spcAft>
                <a:spcPts val="0"/>
              </a:spcAft>
              <a:buNone/>
            </a:pPr>
            <a:r>
              <a:t/>
            </a:r>
            <a:endParaRPr sz="2800">
              <a:solidFill>
                <a:srgbClr val="595959"/>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b="1" sz="4800">
              <a:solidFill>
                <a:srgbClr val="EC1F26"/>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5"/>
          <p:cNvSpPr txBox="1"/>
          <p:nvPr/>
        </p:nvSpPr>
        <p:spPr>
          <a:xfrm>
            <a:off x="7536468" y="4744499"/>
            <a:ext cx="4011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ibre Franklin Medium"/>
                <a:ea typeface="Libre Franklin Medium"/>
                <a:cs typeface="Libre Franklin Medium"/>
                <a:sym typeface="Libre Franklin Medium"/>
              </a:rPr>
              <a:t>Make sense.</a:t>
            </a:r>
            <a:endParaRPr sz="2800">
              <a:solidFill>
                <a:schemeClr val="dk1"/>
              </a:solidFill>
              <a:latin typeface="Libre Franklin Medium"/>
              <a:ea typeface="Libre Franklin Medium"/>
              <a:cs typeface="Libre Franklin Medium"/>
              <a:sym typeface="Libre Franklin Medium"/>
            </a:endParaRPr>
          </a:p>
        </p:txBody>
      </p:sp>
      <p:sp>
        <p:nvSpPr>
          <p:cNvPr id="129" name="Google Shape;129;p5"/>
          <p:cNvSpPr txBox="1"/>
          <p:nvPr/>
        </p:nvSpPr>
        <p:spPr>
          <a:xfrm>
            <a:off x="6899579" y="4332982"/>
            <a:ext cx="636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sp>
        <p:nvSpPr>
          <p:cNvPr id="130" name="Google Shape;130;p5"/>
          <p:cNvSpPr txBox="1"/>
          <p:nvPr/>
        </p:nvSpPr>
        <p:spPr>
          <a:xfrm rot="10800000">
            <a:off x="9818234" y="4520008"/>
            <a:ext cx="636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sp>
        <p:nvSpPr>
          <p:cNvPr id="131" name="Google Shape;131;p5"/>
          <p:cNvSpPr txBox="1"/>
          <p:nvPr/>
        </p:nvSpPr>
        <p:spPr>
          <a:xfrm>
            <a:off x="8267374" y="5381898"/>
            <a:ext cx="188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EC1F26"/>
                </a:solidFill>
                <a:latin typeface="Libre Franklin Medium"/>
                <a:ea typeface="Libre Franklin Medium"/>
                <a:cs typeface="Libre Franklin Medium"/>
                <a:sym typeface="Libre Franklin Medium"/>
              </a:rPr>
              <a:t>Andrew Sedler</a:t>
            </a:r>
            <a:endParaRPr sz="1600">
              <a:solidFill>
                <a:srgbClr val="EC1F26"/>
              </a:solidFill>
              <a:latin typeface="Libre Franklin Medium"/>
              <a:ea typeface="Libre Franklin Medium"/>
              <a:cs typeface="Libre Franklin Medium"/>
              <a:sym typeface="Libre Franklin Medium"/>
            </a:endParaRPr>
          </a:p>
        </p:txBody>
      </p:sp>
      <p:pic>
        <p:nvPicPr>
          <p:cNvPr id="132" name="Google Shape;132;p5"/>
          <p:cNvPicPr preferRelativeResize="0"/>
          <p:nvPr/>
        </p:nvPicPr>
        <p:blipFill rotWithShape="1">
          <a:blip r:embed="rId3">
            <a:alphaModFix/>
          </a:blip>
          <a:srcRect b="309" l="108" r="6697" t="29940"/>
          <a:stretch/>
        </p:blipFill>
        <p:spPr>
          <a:xfrm>
            <a:off x="854528" y="1137557"/>
            <a:ext cx="4582886" cy="4582886"/>
          </a:xfrm>
          <a:custGeom>
            <a:rect b="b" l="l" r="r" t="t"/>
            <a:pathLst>
              <a:path extrusionOk="0" h="4582886" w="4582886">
                <a:moveTo>
                  <a:pt x="2291443" y="0"/>
                </a:moveTo>
                <a:cubicBezTo>
                  <a:pt x="3556972" y="0"/>
                  <a:pt x="4582886" y="1025914"/>
                  <a:pt x="4582886" y="2291443"/>
                </a:cubicBezTo>
                <a:cubicBezTo>
                  <a:pt x="4582886" y="3556972"/>
                  <a:pt x="3556972" y="4582886"/>
                  <a:pt x="2291443" y="4582886"/>
                </a:cubicBezTo>
                <a:cubicBezTo>
                  <a:pt x="1025914" y="4582886"/>
                  <a:pt x="0" y="3556972"/>
                  <a:pt x="0" y="2291443"/>
                </a:cubicBezTo>
                <a:cubicBezTo>
                  <a:pt x="0" y="1025914"/>
                  <a:pt x="1025914" y="0"/>
                  <a:pt x="2291443"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p:nvPr/>
        </p:nvSpPr>
        <p:spPr>
          <a:xfrm>
            <a:off x="579664" y="889907"/>
            <a:ext cx="5078186" cy="5078186"/>
          </a:xfrm>
          <a:prstGeom prst="ellipse">
            <a:avLst/>
          </a:prstGeom>
          <a:noFill/>
          <a:ln cap="flat" cmpd="sng" w="114300">
            <a:solidFill>
              <a:srgbClr val="EC1F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6"/>
          <p:cNvSpPr txBox="1"/>
          <p:nvPr/>
        </p:nvSpPr>
        <p:spPr>
          <a:xfrm>
            <a:off x="6414407" y="928583"/>
            <a:ext cx="5323114"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C1F26"/>
                </a:solidFill>
                <a:latin typeface="Libre Franklin Medium"/>
                <a:ea typeface="Libre Franklin Medium"/>
                <a:cs typeface="Libre Franklin Medium"/>
                <a:sym typeface="Libre Franklin Medium"/>
              </a:rPr>
              <a:t>Iskiv Mykhailo</a:t>
            </a:r>
            <a:endParaRPr b="1" sz="4800">
              <a:solidFill>
                <a:srgbClr val="EC1F26"/>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student of IT STEP University</a:t>
            </a:r>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Hobby: cycling, jogging, watching movies and TV series</a:t>
            </a:r>
            <a:endParaRPr/>
          </a:p>
          <a:p>
            <a:pPr indent="0" lvl="0" marL="0" marR="0" rtl="0" algn="l">
              <a:spcBef>
                <a:spcPts val="0"/>
              </a:spcBef>
              <a:spcAft>
                <a:spcPts val="0"/>
              </a:spcAft>
              <a:buNone/>
            </a:pPr>
            <a:r>
              <a:rPr lang="en-US" sz="2800">
                <a:solidFill>
                  <a:srgbClr val="595959"/>
                </a:solidFill>
                <a:latin typeface="Libre Franklin Medium"/>
                <a:ea typeface="Libre Franklin Medium"/>
                <a:cs typeface="Libre Franklin Medium"/>
                <a:sym typeface="Libre Franklin Medium"/>
              </a:rPr>
              <a:t>Movie: Venom 2: Carnage</a:t>
            </a:r>
            <a:endParaRPr sz="2800">
              <a:solidFill>
                <a:srgbClr val="595959"/>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2400">
              <a:solidFill>
                <a:schemeClr val="dk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b="1" sz="4800">
              <a:solidFill>
                <a:srgbClr val="EC1F26"/>
              </a:solidFill>
              <a:latin typeface="Impact"/>
              <a:ea typeface="Impact"/>
              <a:cs typeface="Impact"/>
              <a:sym typeface="Impac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6"/>
          <p:cNvSpPr txBox="1"/>
          <p:nvPr/>
        </p:nvSpPr>
        <p:spPr>
          <a:xfrm>
            <a:off x="6833214" y="3826878"/>
            <a:ext cx="40113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ibre Franklin Medium"/>
                <a:ea typeface="Libre Franklin Medium"/>
                <a:cs typeface="Libre Franklin Medium"/>
                <a:sym typeface="Libre Franklin Medium"/>
              </a:rPr>
              <a:t>Don’t be afraid to fail. Be afraid not to try </a:t>
            </a:r>
            <a:endParaRPr sz="2800">
              <a:solidFill>
                <a:schemeClr val="dk1"/>
              </a:solidFill>
              <a:latin typeface="Libre Franklin Medium"/>
              <a:ea typeface="Libre Franklin Medium"/>
              <a:cs typeface="Libre Franklin Medium"/>
              <a:sym typeface="Libre Franklin Medium"/>
            </a:endParaRPr>
          </a:p>
        </p:txBody>
      </p:sp>
      <p:sp>
        <p:nvSpPr>
          <p:cNvPr id="140" name="Google Shape;140;p6"/>
          <p:cNvSpPr txBox="1"/>
          <p:nvPr/>
        </p:nvSpPr>
        <p:spPr>
          <a:xfrm>
            <a:off x="6096000" y="3429000"/>
            <a:ext cx="63681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sp>
        <p:nvSpPr>
          <p:cNvPr id="141" name="Google Shape;141;p6"/>
          <p:cNvSpPr txBox="1"/>
          <p:nvPr/>
        </p:nvSpPr>
        <p:spPr>
          <a:xfrm rot="10800000">
            <a:off x="10355829" y="4227416"/>
            <a:ext cx="636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dk1"/>
                </a:solidFill>
                <a:latin typeface="Corben"/>
                <a:ea typeface="Corben"/>
                <a:cs typeface="Corben"/>
                <a:sym typeface="Corben"/>
              </a:rPr>
              <a:t>“</a:t>
            </a:r>
            <a:endParaRPr sz="7200">
              <a:solidFill>
                <a:schemeClr val="dk1"/>
              </a:solidFill>
              <a:latin typeface="Corben"/>
              <a:ea typeface="Corben"/>
              <a:cs typeface="Corben"/>
              <a:sym typeface="Corben"/>
            </a:endParaRPr>
          </a:p>
        </p:txBody>
      </p:sp>
      <p:sp>
        <p:nvSpPr>
          <p:cNvPr id="142" name="Google Shape;142;p6"/>
          <p:cNvSpPr txBox="1"/>
          <p:nvPr/>
        </p:nvSpPr>
        <p:spPr>
          <a:xfrm>
            <a:off x="9291735" y="4780985"/>
            <a:ext cx="131717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EC1F26"/>
                </a:solidFill>
                <a:latin typeface="Libre Franklin Medium"/>
                <a:ea typeface="Libre Franklin Medium"/>
                <a:cs typeface="Libre Franklin Medium"/>
                <a:sym typeface="Libre Franklin Medium"/>
              </a:rPr>
              <a:t>Michael Jordan</a:t>
            </a:r>
            <a:endParaRPr sz="1600">
              <a:solidFill>
                <a:srgbClr val="EC1F26"/>
              </a:solidFill>
              <a:latin typeface="Libre Franklin Medium"/>
              <a:ea typeface="Libre Franklin Medium"/>
              <a:cs typeface="Libre Franklin Medium"/>
              <a:sym typeface="Libre Franklin Medium"/>
            </a:endParaRPr>
          </a:p>
        </p:txBody>
      </p:sp>
      <p:pic>
        <p:nvPicPr>
          <p:cNvPr id="143" name="Google Shape;143;p6"/>
          <p:cNvPicPr preferRelativeResize="0"/>
          <p:nvPr/>
        </p:nvPicPr>
        <p:blipFill rotWithShape="1">
          <a:blip r:embed="rId3">
            <a:alphaModFix/>
          </a:blip>
          <a:srcRect b="8596" l="14252" r="14167" t="37648"/>
          <a:stretch/>
        </p:blipFill>
        <p:spPr>
          <a:xfrm>
            <a:off x="843150" y="1120869"/>
            <a:ext cx="4610204" cy="4616262"/>
          </a:xfrm>
          <a:custGeom>
            <a:rect b="b" l="l" r="r" t="t"/>
            <a:pathLst>
              <a:path extrusionOk="0" h="4616262" w="4610204">
                <a:moveTo>
                  <a:pt x="2305102" y="0"/>
                </a:moveTo>
                <a:cubicBezTo>
                  <a:pt x="3578175" y="0"/>
                  <a:pt x="4610204" y="1033385"/>
                  <a:pt x="4610204" y="2308131"/>
                </a:cubicBezTo>
                <a:cubicBezTo>
                  <a:pt x="4610204" y="3582877"/>
                  <a:pt x="3578175" y="4616262"/>
                  <a:pt x="2305102" y="4616262"/>
                </a:cubicBezTo>
                <a:cubicBezTo>
                  <a:pt x="1032029" y="4616262"/>
                  <a:pt x="0" y="3582877"/>
                  <a:pt x="0" y="2308131"/>
                </a:cubicBezTo>
                <a:cubicBezTo>
                  <a:pt x="0" y="1033385"/>
                  <a:pt x="1032029" y="0"/>
                  <a:pt x="2305102" y="0"/>
                </a:cubicBezTo>
                <a:close/>
              </a:path>
            </a:pathLst>
          </a:cu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1F26"/>
        </a:solidFill>
      </p:bgPr>
    </p:bg>
    <p:spTree>
      <p:nvGrpSpPr>
        <p:cNvPr id="147" name="Shape 147"/>
        <p:cNvGrpSpPr/>
        <p:nvPr/>
      </p:nvGrpSpPr>
      <p:grpSpPr>
        <a:xfrm>
          <a:off x="0" y="0"/>
          <a:ext cx="0" cy="0"/>
          <a:chOff x="0" y="0"/>
          <a:chExt cx="0" cy="0"/>
        </a:xfrm>
      </p:grpSpPr>
      <p:pic>
        <p:nvPicPr>
          <p:cNvPr id="148" name="Google Shape;148;p7"/>
          <p:cNvPicPr preferRelativeResize="0"/>
          <p:nvPr/>
        </p:nvPicPr>
        <p:blipFill rotWithShape="1">
          <a:blip r:embed="rId3">
            <a:alphaModFix/>
          </a:blip>
          <a:srcRect b="0" l="0" r="62963" t="0"/>
          <a:stretch/>
        </p:blipFill>
        <p:spPr>
          <a:xfrm>
            <a:off x="1327209" y="1062506"/>
            <a:ext cx="4598803" cy="4428801"/>
          </a:xfrm>
          <a:prstGeom prst="rect">
            <a:avLst/>
          </a:prstGeom>
          <a:noFill/>
          <a:ln>
            <a:noFill/>
          </a:ln>
        </p:spPr>
      </p:pic>
      <p:pic>
        <p:nvPicPr>
          <p:cNvPr id="149" name="Google Shape;149;p7"/>
          <p:cNvPicPr preferRelativeResize="0"/>
          <p:nvPr/>
        </p:nvPicPr>
        <p:blipFill rotWithShape="1">
          <a:blip r:embed="rId4">
            <a:alphaModFix/>
          </a:blip>
          <a:srcRect b="0" l="41369" r="0" t="0"/>
          <a:stretch/>
        </p:blipFill>
        <p:spPr>
          <a:xfrm>
            <a:off x="6066286" y="1639312"/>
            <a:ext cx="5383814" cy="3275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8"/>
          <p:cNvSpPr txBox="1"/>
          <p:nvPr/>
        </p:nvSpPr>
        <p:spPr>
          <a:xfrm>
            <a:off x="673349" y="361775"/>
            <a:ext cx="10845300" cy="78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500">
                <a:solidFill>
                  <a:srgbClr val="EC1F26"/>
                </a:solidFill>
                <a:latin typeface="Libre Franklin Medium"/>
                <a:ea typeface="Libre Franklin Medium"/>
                <a:cs typeface="Libre Franklin Medium"/>
                <a:sym typeface="Libre Franklin Medium"/>
              </a:rPr>
              <a:t>Nova Poshta </a:t>
            </a:r>
            <a:r>
              <a:rPr lang="en-US" sz="4500">
                <a:solidFill>
                  <a:schemeClr val="dk1"/>
                </a:solidFill>
                <a:latin typeface="Libre Franklin Medium"/>
                <a:ea typeface="Libre Franklin Medium"/>
                <a:cs typeface="Libre Franklin Medium"/>
                <a:sym typeface="Libre Franklin Medium"/>
              </a:rPr>
              <a:t>is "Delivery of the future"</a:t>
            </a:r>
            <a:endParaRPr sz="4500">
              <a:solidFill>
                <a:schemeClr val="dk1"/>
              </a:solidFill>
              <a:latin typeface="Calibri"/>
              <a:ea typeface="Calibri"/>
              <a:cs typeface="Calibri"/>
              <a:sym typeface="Calibri"/>
            </a:endParaRPr>
          </a:p>
        </p:txBody>
      </p:sp>
      <p:grpSp>
        <p:nvGrpSpPr>
          <p:cNvPr id="155" name="Google Shape;155;p8"/>
          <p:cNvGrpSpPr/>
          <p:nvPr/>
        </p:nvGrpSpPr>
        <p:grpSpPr>
          <a:xfrm>
            <a:off x="1117025" y="1764812"/>
            <a:ext cx="1270000" cy="637929"/>
            <a:chOff x="1117025" y="1764812"/>
            <a:chExt cx="1270000" cy="637929"/>
          </a:xfrm>
        </p:grpSpPr>
        <p:pic>
          <p:nvPicPr>
            <p:cNvPr id="156" name="Google Shape;156;p8"/>
            <p:cNvPicPr preferRelativeResize="0"/>
            <p:nvPr/>
          </p:nvPicPr>
          <p:blipFill rotWithShape="1">
            <a:blip r:embed="rId3">
              <a:alphaModFix/>
            </a:blip>
            <a:srcRect b="0" l="0" r="0" t="0"/>
            <a:stretch/>
          </p:blipFill>
          <p:spPr>
            <a:xfrm>
              <a:off x="1117025" y="1764812"/>
              <a:ext cx="635000" cy="635000"/>
            </a:xfrm>
            <a:prstGeom prst="rect">
              <a:avLst/>
            </a:prstGeom>
            <a:noFill/>
            <a:ln>
              <a:noFill/>
            </a:ln>
          </p:spPr>
        </p:pic>
        <p:pic>
          <p:nvPicPr>
            <p:cNvPr id="157" name="Google Shape;157;p8"/>
            <p:cNvPicPr preferRelativeResize="0"/>
            <p:nvPr/>
          </p:nvPicPr>
          <p:blipFill rotWithShape="1">
            <a:blip r:embed="rId4">
              <a:alphaModFix/>
            </a:blip>
            <a:srcRect b="0" l="0" r="0" t="0"/>
            <a:stretch/>
          </p:blipFill>
          <p:spPr>
            <a:xfrm>
              <a:off x="1434525" y="1767741"/>
              <a:ext cx="635000" cy="635000"/>
            </a:xfrm>
            <a:prstGeom prst="rect">
              <a:avLst/>
            </a:prstGeom>
            <a:noFill/>
            <a:ln>
              <a:noFill/>
            </a:ln>
          </p:spPr>
        </p:pic>
        <p:pic>
          <p:nvPicPr>
            <p:cNvPr id="158" name="Google Shape;158;p8"/>
            <p:cNvPicPr preferRelativeResize="0"/>
            <p:nvPr/>
          </p:nvPicPr>
          <p:blipFill rotWithShape="1">
            <a:blip r:embed="rId5">
              <a:alphaModFix/>
            </a:blip>
            <a:srcRect b="0" l="0" r="0" t="0"/>
            <a:stretch/>
          </p:blipFill>
          <p:spPr>
            <a:xfrm>
              <a:off x="1752025" y="1764812"/>
              <a:ext cx="635000" cy="635000"/>
            </a:xfrm>
            <a:prstGeom prst="rect">
              <a:avLst/>
            </a:prstGeom>
            <a:noFill/>
            <a:ln>
              <a:noFill/>
            </a:ln>
          </p:spPr>
        </p:pic>
      </p:grpSp>
      <p:sp>
        <p:nvSpPr>
          <p:cNvPr id="159" name="Google Shape;159;p8"/>
          <p:cNvSpPr txBox="1"/>
          <p:nvPr/>
        </p:nvSpPr>
        <p:spPr>
          <a:xfrm>
            <a:off x="2629018" y="1814618"/>
            <a:ext cx="34688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every third Ukrainian uses Nova Poshta</a:t>
            </a:r>
            <a:endParaRPr sz="2000">
              <a:solidFill>
                <a:schemeClr val="dk1"/>
              </a:solidFill>
              <a:latin typeface="Calibri"/>
              <a:ea typeface="Calibri"/>
              <a:cs typeface="Calibri"/>
              <a:sym typeface="Calibri"/>
            </a:endParaRPr>
          </a:p>
        </p:txBody>
      </p:sp>
      <p:pic>
        <p:nvPicPr>
          <p:cNvPr id="160" name="Google Shape;160;p8"/>
          <p:cNvPicPr preferRelativeResize="0"/>
          <p:nvPr/>
        </p:nvPicPr>
        <p:blipFill rotWithShape="1">
          <a:blip r:embed="rId6">
            <a:alphaModFix/>
          </a:blip>
          <a:srcRect b="0" l="0" r="0" t="0"/>
          <a:stretch/>
        </p:blipFill>
        <p:spPr>
          <a:xfrm>
            <a:off x="1176896" y="2955465"/>
            <a:ext cx="986337" cy="1062571"/>
          </a:xfrm>
          <a:prstGeom prst="rect">
            <a:avLst/>
          </a:prstGeom>
          <a:noFill/>
          <a:ln>
            <a:noFill/>
          </a:ln>
        </p:spPr>
      </p:pic>
      <p:sp>
        <p:nvSpPr>
          <p:cNvPr id="161" name="Google Shape;161;p8"/>
          <p:cNvSpPr txBox="1"/>
          <p:nvPr/>
        </p:nvSpPr>
        <p:spPr>
          <a:xfrm>
            <a:off x="2629018" y="3105330"/>
            <a:ext cx="333998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more than 8,700 branches throughout Ukraine</a:t>
            </a:r>
            <a:endParaRPr sz="2000">
              <a:solidFill>
                <a:schemeClr val="dk1"/>
              </a:solidFill>
              <a:latin typeface="Calibri"/>
              <a:ea typeface="Calibri"/>
              <a:cs typeface="Calibri"/>
              <a:sym typeface="Calibri"/>
            </a:endParaRPr>
          </a:p>
        </p:txBody>
      </p:sp>
      <p:pic>
        <p:nvPicPr>
          <p:cNvPr id="162" name="Google Shape;162;p8"/>
          <p:cNvPicPr preferRelativeResize="0"/>
          <p:nvPr/>
        </p:nvPicPr>
        <p:blipFill rotWithShape="1">
          <a:blip r:embed="rId7">
            <a:alphaModFix/>
          </a:blip>
          <a:srcRect b="0" l="0" r="0" t="0"/>
          <a:stretch/>
        </p:blipFill>
        <p:spPr>
          <a:xfrm>
            <a:off x="1193306" y="4452890"/>
            <a:ext cx="1117438" cy="1117438"/>
          </a:xfrm>
          <a:prstGeom prst="rect">
            <a:avLst/>
          </a:prstGeom>
          <a:noFill/>
          <a:ln>
            <a:noFill/>
          </a:ln>
        </p:spPr>
      </p:pic>
      <p:sp>
        <p:nvSpPr>
          <p:cNvPr id="163" name="Google Shape;163;p8"/>
          <p:cNvSpPr txBox="1"/>
          <p:nvPr/>
        </p:nvSpPr>
        <p:spPr>
          <a:xfrm>
            <a:off x="2629018" y="4673041"/>
            <a:ext cx="375008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more than 300 million parcels and cargoes were shipped in 2020 </a:t>
            </a:r>
            <a:endParaRPr sz="2000">
              <a:solidFill>
                <a:schemeClr val="dk1"/>
              </a:solidFill>
              <a:latin typeface="Calibri"/>
              <a:ea typeface="Calibri"/>
              <a:cs typeface="Calibri"/>
              <a:sym typeface="Calibri"/>
            </a:endParaRPr>
          </a:p>
        </p:txBody>
      </p:sp>
      <p:pic>
        <p:nvPicPr>
          <p:cNvPr id="164" name="Google Shape;164;p8"/>
          <p:cNvPicPr preferRelativeResize="0"/>
          <p:nvPr/>
        </p:nvPicPr>
        <p:blipFill rotWithShape="1">
          <a:blip r:embed="rId8">
            <a:alphaModFix/>
          </a:blip>
          <a:srcRect b="0" l="0" r="0" t="0"/>
          <a:stretch/>
        </p:blipFill>
        <p:spPr>
          <a:xfrm>
            <a:off x="6926438" y="1722825"/>
            <a:ext cx="812385" cy="812385"/>
          </a:xfrm>
          <a:prstGeom prst="rect">
            <a:avLst/>
          </a:prstGeom>
          <a:noFill/>
          <a:ln>
            <a:noFill/>
          </a:ln>
        </p:spPr>
      </p:pic>
      <p:sp>
        <p:nvSpPr>
          <p:cNvPr id="165" name="Google Shape;165;p8"/>
          <p:cNvSpPr txBox="1"/>
          <p:nvPr/>
        </p:nvSpPr>
        <p:spPr>
          <a:xfrm>
            <a:off x="7738823" y="1951737"/>
            <a:ext cx="3468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more than 32,000 workers</a:t>
            </a:r>
            <a:endParaRPr sz="2000">
              <a:solidFill>
                <a:schemeClr val="dk1"/>
              </a:solidFill>
              <a:latin typeface="Calibri"/>
              <a:ea typeface="Calibri"/>
              <a:cs typeface="Calibri"/>
              <a:sym typeface="Calibri"/>
            </a:endParaRPr>
          </a:p>
        </p:txBody>
      </p:sp>
      <p:pic>
        <p:nvPicPr>
          <p:cNvPr id="166" name="Google Shape;166;p8"/>
          <p:cNvPicPr preferRelativeResize="0"/>
          <p:nvPr/>
        </p:nvPicPr>
        <p:blipFill rotWithShape="1">
          <a:blip r:embed="rId9">
            <a:alphaModFix/>
          </a:blip>
          <a:srcRect b="0" l="0" r="0" t="0"/>
          <a:stretch/>
        </p:blipFill>
        <p:spPr>
          <a:xfrm>
            <a:off x="6839191" y="3111147"/>
            <a:ext cx="812385" cy="812385"/>
          </a:xfrm>
          <a:prstGeom prst="rect">
            <a:avLst/>
          </a:prstGeom>
          <a:noFill/>
          <a:ln>
            <a:noFill/>
          </a:ln>
        </p:spPr>
      </p:pic>
      <p:sp>
        <p:nvSpPr>
          <p:cNvPr id="167" name="Google Shape;167;p8"/>
          <p:cNvSpPr txBox="1"/>
          <p:nvPr/>
        </p:nvSpPr>
        <p:spPr>
          <a:xfrm>
            <a:off x="7738823" y="3317284"/>
            <a:ext cx="333998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NovaPoshta Global</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1F26"/>
        </a:solidFill>
      </p:bgPr>
    </p:bg>
    <p:spTree>
      <p:nvGrpSpPr>
        <p:cNvPr id="171" name="Shape 171"/>
        <p:cNvGrpSpPr/>
        <p:nvPr/>
      </p:nvGrpSpPr>
      <p:grpSpPr>
        <a:xfrm>
          <a:off x="0" y="0"/>
          <a:ext cx="0" cy="0"/>
          <a:chOff x="0" y="0"/>
          <a:chExt cx="0" cy="0"/>
        </a:xfrm>
      </p:grpSpPr>
      <p:sp>
        <p:nvSpPr>
          <p:cNvPr id="172" name="Google Shape;172;p9"/>
          <p:cNvSpPr txBox="1"/>
          <p:nvPr/>
        </p:nvSpPr>
        <p:spPr>
          <a:xfrm>
            <a:off x="1146964" y="697574"/>
            <a:ext cx="1032160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In 2020, Nova Poshta’s net profit grew by 26.6% - up to</a:t>
            </a:r>
            <a:endParaRPr sz="3200">
              <a:solidFill>
                <a:schemeClr val="lt1"/>
              </a:solidFill>
              <a:latin typeface="Calibri"/>
              <a:ea typeface="Calibri"/>
              <a:cs typeface="Calibri"/>
              <a:sym typeface="Calibri"/>
            </a:endParaRPr>
          </a:p>
        </p:txBody>
      </p:sp>
      <p:sp>
        <p:nvSpPr>
          <p:cNvPr id="173" name="Google Shape;173;p9"/>
          <p:cNvSpPr txBox="1"/>
          <p:nvPr/>
        </p:nvSpPr>
        <p:spPr>
          <a:xfrm>
            <a:off x="2164081" y="1313533"/>
            <a:ext cx="760983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lt1"/>
                </a:solidFill>
                <a:latin typeface="Calibri"/>
                <a:ea typeface="Calibri"/>
                <a:cs typeface="Calibri"/>
                <a:sym typeface="Calibri"/>
              </a:rPr>
              <a:t>16 903 000 000</a:t>
            </a:r>
            <a:endParaRPr sz="7200">
              <a:solidFill>
                <a:schemeClr val="dk1"/>
              </a:solidFill>
              <a:latin typeface="Calibri"/>
              <a:ea typeface="Calibri"/>
              <a:cs typeface="Calibri"/>
              <a:sym typeface="Calibri"/>
            </a:endParaRPr>
          </a:p>
        </p:txBody>
      </p:sp>
      <p:sp>
        <p:nvSpPr>
          <p:cNvPr id="174" name="Google Shape;174;p9"/>
          <p:cNvSpPr txBox="1"/>
          <p:nvPr/>
        </p:nvSpPr>
        <p:spPr>
          <a:xfrm>
            <a:off x="8068033" y="1315394"/>
            <a:ext cx="192778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200">
                <a:solidFill>
                  <a:schemeClr val="lt1"/>
                </a:solidFill>
                <a:latin typeface="Calibri"/>
                <a:ea typeface="Calibri"/>
                <a:cs typeface="Calibri"/>
                <a:sym typeface="Calibri"/>
              </a:rPr>
              <a:t>UAH</a:t>
            </a:r>
            <a:endParaRPr sz="7200">
              <a:solidFill>
                <a:schemeClr val="dk1"/>
              </a:solidFill>
              <a:latin typeface="Calibri"/>
              <a:ea typeface="Calibri"/>
              <a:cs typeface="Calibri"/>
              <a:sym typeface="Calibri"/>
            </a:endParaRPr>
          </a:p>
        </p:txBody>
      </p:sp>
      <p:pic>
        <p:nvPicPr>
          <p:cNvPr id="175" name="Google Shape;175;p9"/>
          <p:cNvPicPr preferRelativeResize="0"/>
          <p:nvPr/>
        </p:nvPicPr>
        <p:blipFill rotWithShape="1">
          <a:blip r:embed="rId3">
            <a:alphaModFix/>
          </a:blip>
          <a:srcRect b="0" l="0" r="0" t="0"/>
          <a:stretch/>
        </p:blipFill>
        <p:spPr>
          <a:xfrm>
            <a:off x="7249290" y="2585016"/>
            <a:ext cx="3666812" cy="3666812"/>
          </a:xfrm>
          <a:prstGeom prst="rect">
            <a:avLst/>
          </a:prstGeom>
          <a:noFill/>
          <a:ln>
            <a:noFill/>
          </a:ln>
        </p:spPr>
      </p:pic>
      <p:sp>
        <p:nvSpPr>
          <p:cNvPr id="176" name="Google Shape;176;p9"/>
          <p:cNvSpPr txBox="1"/>
          <p:nvPr/>
        </p:nvSpPr>
        <p:spPr>
          <a:xfrm>
            <a:off x="1548726" y="3047698"/>
            <a:ext cx="537771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Paid in taxes and fees to state and local budgets:</a:t>
            </a:r>
            <a:endParaRPr sz="3600">
              <a:solidFill>
                <a:schemeClr val="lt1"/>
              </a:solidFill>
              <a:latin typeface="Calibri"/>
              <a:ea typeface="Calibri"/>
              <a:cs typeface="Calibri"/>
              <a:sym typeface="Calibri"/>
            </a:endParaRPr>
          </a:p>
        </p:txBody>
      </p:sp>
      <p:sp>
        <p:nvSpPr>
          <p:cNvPr id="177" name="Google Shape;177;p9"/>
          <p:cNvSpPr txBox="1"/>
          <p:nvPr/>
        </p:nvSpPr>
        <p:spPr>
          <a:xfrm>
            <a:off x="1927753" y="4268125"/>
            <a:ext cx="4744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5 000 000 000 UAH</a:t>
            </a:r>
            <a:endParaRPr sz="36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2021-10-18T21:19:09Z</dcterms:created>
  <dc:creator>Microsoft Office User</dc:creator>
</cp:coreProperties>
</file>