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d865ef9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d865ef9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865ef92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865ef9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d865ef92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d865ef9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d865ef92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d865ef9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d865ef92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d865ef92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d865ef92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d865ef92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d865ef92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d865ef92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d865ef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d865ef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d865ef9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d865ef9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d865ef9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d865ef9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d865ef9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d865ef9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d865ef9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d865ef9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865ef92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865ef92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d865ef92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d865ef9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d865ef9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d865ef9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righteousronin/Portfolio/tree/main/Machine%20Learning/Regressi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8VNm8HDwlcxtd710zWQaiC9KxSMIQ3g5/view?usp=sharing" TargetMode="External"/><Relationship Id="rId4" Type="http://schemas.openxmlformats.org/officeDocument/2006/relationships/hyperlink" Target="https://drive.google.com/file/d/18VNm8HDwlcxtd710zWQaiC9KxSMIQ3g5/view?usp=sharing" TargetMode="External"/><Relationship Id="rId5" Type="http://schemas.openxmlformats.org/officeDocument/2006/relationships/hyperlink" Target="https://medium.datadriveninvestor.com/regression-in-machine-learning-296caae933ec" TargetMode="External"/><Relationship Id="rId6" Type="http://schemas.openxmlformats.org/officeDocument/2006/relationships/hyperlink" Target="https://www.coursera.org/learn/machine-learning" TargetMode="External"/><Relationship Id="rId7" Type="http://schemas.openxmlformats.org/officeDocument/2006/relationships/hyperlink" Target="https://www.coursera.org/specializations/data-science-statistics-machine-learn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s://righteous-ronin.medium.com/" TargetMode="External"/><Relationship Id="rId5" Type="http://schemas.openxmlformats.org/officeDocument/2006/relationships/hyperlink" Target="https://www.linkedin.com/in/righteousronin/" TargetMode="External"/><Relationship Id="rId6" Type="http://schemas.openxmlformats.org/officeDocument/2006/relationships/hyperlink" Target="https://righteousronin.github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18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Regression deep-dive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64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Dmytro Kuzmenko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625" y="1014747"/>
            <a:ext cx="5793450" cy="15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Step-by-step pipeline – </a:t>
            </a:r>
            <a:r>
              <a:rPr lang="en-GB"/>
              <a:t>model selection and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</a:t>
            </a:r>
            <a:r>
              <a:rPr lang="en-GB"/>
              <a:t>Model selection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Linear and polynomial regressions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 Vector Machine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Tree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Gradient boosting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Choosing a proper validation: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Split the data set in approx. 70% train, 10% validation, 20% test data. Make sure to shuffle, unless your data has time dependencies.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 80% of train + val data, do a KFold cross validation over 5 folds and average out the score over 5 fits.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Step-by-step pipeline – choosing a metric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1423"/>
            <a:ext cx="3345520" cy="24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5775" y="972900"/>
            <a:ext cx="3525626" cy="251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11700" y="3485025"/>
            <a:ext cx="30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Square Error</a:t>
            </a:r>
            <a:endParaRPr sz="1800"/>
          </a:p>
        </p:txBody>
      </p:sp>
      <p:sp>
        <p:nvSpPr>
          <p:cNvPr id="127" name="Google Shape;127;p23"/>
          <p:cNvSpPr txBox="1"/>
          <p:nvPr/>
        </p:nvSpPr>
        <p:spPr>
          <a:xfrm>
            <a:off x="5950325" y="3485025"/>
            <a:ext cx="30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Absolute Error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Step-by-step pipeline – optimizing hyperparams and inferencing</a:t>
            </a:r>
            <a:endParaRPr sz="2320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Fit the model choosing the right hyperparameters. </a:t>
            </a:r>
            <a:r>
              <a:rPr lang="en-GB"/>
              <a:t>Try: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GridSearchCV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RandomizedSearch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Optuna or HyperOpt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tune them manually like a pro :)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6. Validate the model on your test set.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sure it doesn’t overfit (signals may be a big gap between train and test scores, train scores approaching extremely small MSE).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Reiterate the learning using the full dataset to get it ready for </a:t>
            </a:r>
            <a:r>
              <a:rPr lang="en-GB"/>
              <a:t>submission/production.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250500" y="43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regression models from a showcase notebook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50" y="1496725"/>
            <a:ext cx="42603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50" y="2115012"/>
            <a:ext cx="4260300" cy="57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100" y="1940650"/>
            <a:ext cx="3423383" cy="7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8325" y="2663900"/>
            <a:ext cx="3618913" cy="6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650" y="2663900"/>
            <a:ext cx="4382703" cy="5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6088" y="1255650"/>
            <a:ext cx="3347159" cy="6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250500" y="1004750"/>
            <a:ext cx="416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Linear and polynomial regressions</a:t>
            </a:r>
            <a:endParaRPr b="1" sz="1700"/>
          </a:p>
        </p:txBody>
      </p:sp>
      <p:sp>
        <p:nvSpPr>
          <p:cNvPr id="146" name="Google Shape;146;p25"/>
          <p:cNvSpPr txBox="1"/>
          <p:nvPr/>
        </p:nvSpPr>
        <p:spPr>
          <a:xfrm>
            <a:off x="250500" y="3544025"/>
            <a:ext cx="348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Support Vector Regressor</a:t>
            </a:r>
            <a:endParaRPr b="1" sz="1600"/>
          </a:p>
        </p:txBody>
      </p:sp>
      <p:sp>
        <p:nvSpPr>
          <p:cNvPr id="147" name="Google Shape;147;p25"/>
          <p:cNvSpPr txBox="1"/>
          <p:nvPr/>
        </p:nvSpPr>
        <p:spPr>
          <a:xfrm>
            <a:off x="4926100" y="3277275"/>
            <a:ext cx="361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Tree-based models and LightGBM</a:t>
            </a:r>
            <a:endParaRPr b="1" sz="16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650" y="3975134"/>
            <a:ext cx="4382700" cy="68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Wide variety of models can be used for regression tasks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Main metrics – MSE, MAE.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Data preprocessing, </a:t>
            </a:r>
            <a:r>
              <a:rPr lang="en-GB" sz="2200"/>
              <a:t>namely validation, N/A handling, and normalisation are very important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Good validation is key </a:t>
            </a:r>
            <a:endParaRPr sz="2200"/>
          </a:p>
        </p:txBody>
      </p:sp>
      <p:sp>
        <p:nvSpPr>
          <p:cNvPr id="155" name="Google Shape;155;p26"/>
          <p:cNvSpPr txBox="1"/>
          <p:nvPr/>
        </p:nvSpPr>
        <p:spPr>
          <a:xfrm>
            <a:off x="403400" y="3496225"/>
            <a:ext cx="830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Basic regression modelling showcase on a house price prediction: </a:t>
            </a:r>
            <a:r>
              <a:rPr lang="en-GB" sz="2100" u="sng">
                <a:solidFill>
                  <a:schemeClr val="hlink"/>
                </a:solidFill>
                <a:hlinkClick r:id="rId3"/>
              </a:rPr>
              <a:t>notebook and data</a:t>
            </a:r>
            <a:r>
              <a:rPr lang="en-GB" sz="2100"/>
              <a:t>.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Now to questions</a:t>
            </a:r>
            <a:endParaRPr sz="3020"/>
          </a:p>
        </p:txBody>
      </p:sp>
      <p:sp>
        <p:nvSpPr>
          <p:cNvPr id="161" name="Google Shape;161;p27"/>
          <p:cNvSpPr txBox="1"/>
          <p:nvPr/>
        </p:nvSpPr>
        <p:spPr>
          <a:xfrm>
            <a:off x="311700" y="1501600"/>
            <a:ext cx="5616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– Be curious and always do</a:t>
            </a:r>
            <a:r>
              <a:rPr lang="en-GB" sz="2000"/>
              <a:t> ask questions</a:t>
            </a:r>
            <a:r>
              <a:rPr lang="en-GB" sz="2000"/>
              <a:t>. It </a:t>
            </a:r>
            <a:r>
              <a:rPr lang="en-GB" sz="2000"/>
              <a:t>catalyzes</a:t>
            </a:r>
            <a:r>
              <a:rPr lang="en-GB" sz="2000"/>
              <a:t> the understanding and engagement with the topic by a lot.</a:t>
            </a:r>
            <a:endParaRPr sz="200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975" y="1295825"/>
            <a:ext cx="3098325" cy="30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literature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Hands on Machine Learning with Scikit-Learn and</a:t>
            </a:r>
            <a:r>
              <a:rPr lang="en-GB" u="sng">
                <a:solidFill>
                  <a:schemeClr val="hlink"/>
                </a:solidFill>
                <a:hlinkClick r:id="rId4"/>
              </a:rPr>
              <a:t> Tensorflow</a:t>
            </a:r>
            <a:r>
              <a:rPr lang="en-GB"/>
              <a:t>, 1st part.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5"/>
              </a:rPr>
              <a:t>Good short reference article on Medium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6"/>
              </a:rPr>
              <a:t>Legendary classic course by Andrew Ng</a:t>
            </a:r>
            <a:r>
              <a:rPr lang="en-GB"/>
              <a:t> for better overall grasp.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Any entry-level course focusing on regression tasks with sklearn and statsmodels.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For instance this Course course on Stats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Documentation from </a:t>
            </a:r>
            <a:r>
              <a:rPr i="1" lang="en-GB"/>
              <a:t>pandas, numpy, matplotlib.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Maths is important. Hence, decent probability theory and statistical base is important.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5392200" cy="3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-GB" sz="2100"/>
              <a:t>About the speaker</a:t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-GB" sz="2100"/>
              <a:t>Regression intro</a:t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-GB" sz="2100"/>
              <a:t>Quick ML intro</a:t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-GB" sz="2100"/>
              <a:t>Regression</a:t>
            </a:r>
            <a:endParaRPr sz="21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On a high-level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On a low-level</a:t>
            </a:r>
            <a:endParaRPr sz="17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-GB" sz="2100"/>
              <a:t>Step-by-step pipeline</a:t>
            </a:r>
            <a:endParaRPr sz="21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EDA and preprocessing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Model selection and validation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Metric selection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O</a:t>
            </a:r>
            <a:r>
              <a:rPr lang="en-GB" sz="1700"/>
              <a:t>ptimizing hyperparameters and inferencin</a:t>
            </a:r>
            <a:r>
              <a:rPr lang="en-GB" sz="1700"/>
              <a:t>g</a:t>
            </a:r>
            <a:endParaRPr sz="17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-GB" sz="2100"/>
              <a:t>Summary</a:t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-GB" sz="2100"/>
              <a:t>Q&amp;A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6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050" y="939275"/>
            <a:ext cx="2767850" cy="27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24975" y="1053350"/>
            <a:ext cx="5356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BSc Software Engineering, MSc Applied Maths @NaUKMA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ML </a:t>
            </a:r>
            <a:r>
              <a:rPr lang="en-GB" sz="1500"/>
              <a:t>Researcher and Engineer @Infopulse, over 4 years of experience.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Research directions combine CV and RL in Healthcare and Assistive Technology. Recent projects include devising deep learning architectures for various domains such as spatiotemporal, audio, and textual data.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Currently focusing on the Adversarial Robustness in Deep Learning models.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>
                <a:solidFill>
                  <a:srgbClr val="24292F"/>
                </a:solidFill>
                <a:highlight>
                  <a:srgbClr val="FFFFFF"/>
                </a:highlight>
              </a:rPr>
              <a:t>Author of an AI-centred </a:t>
            </a:r>
            <a:r>
              <a:rPr lang="en-GB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Medium blog</a:t>
            </a:r>
            <a:r>
              <a:rPr lang="en-GB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Keen on mentoring everyone interested in ML. Striving to move AI in Ukraine. </a:t>
            </a:r>
            <a:endParaRPr sz="1500"/>
          </a:p>
        </p:txBody>
      </p:sp>
      <p:sp>
        <p:nvSpPr>
          <p:cNvPr id="70" name="Google Shape;70;p15"/>
          <p:cNvSpPr txBox="1"/>
          <p:nvPr/>
        </p:nvSpPr>
        <p:spPr>
          <a:xfrm>
            <a:off x="5937050" y="3809975"/>
            <a:ext cx="2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LinkedIn</a:t>
            </a:r>
            <a:r>
              <a:rPr lang="en-GB"/>
              <a:t>,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Website</a:t>
            </a:r>
            <a:r>
              <a:rPr lang="en-GB" u="sng"/>
              <a:t>.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ML</a:t>
            </a:r>
            <a:r>
              <a:rPr lang="en-GB"/>
              <a:t> intro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Short topology of types of Machine Learning: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Supervised learning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Predicting discrete variable – classification.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/>
              <a:t>Predicting continuous variable – regression</a:t>
            </a:r>
            <a:r>
              <a:rPr lang="en-GB"/>
              <a:t> </a:t>
            </a:r>
            <a:r>
              <a:rPr b="1" lang="en-GB"/>
              <a:t>(this will be our focus).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Predicting ordinal variable – learning-to-rank.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Unsupervised learning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Clustering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Dimensionality reduction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Visualization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Semi-supervised learning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supervised learning tasks with conditions of almost unlimited access to unlabelled data, and very limited access to labelled one.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Reinforcement learning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model’s algorithm interacts with both </a:t>
            </a:r>
            <a:r>
              <a:rPr lang="en-GB"/>
              <a:t>itself and the environment it interacts with (e.g. self-driving cars, board game engines, quadrupedal robots moving systems, etc.).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Regression on a high-level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Predictive model</a:t>
            </a:r>
            <a:r>
              <a:rPr lang="en-GB" sz="1700"/>
              <a:t> – a parametric family function (</a:t>
            </a:r>
            <a:r>
              <a:rPr lang="en-GB" sz="1700"/>
              <a:t>hypotheses)</a:t>
            </a:r>
            <a:r>
              <a:rPr lang="en-GB" sz="1700"/>
              <a:t>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Learning</a:t>
            </a:r>
            <a:r>
              <a:rPr lang="en-GB" sz="1700"/>
              <a:t> – a process of mapping from the set of data to a set of hypotheses.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Minimizing empirical risk</a:t>
            </a:r>
            <a:r>
              <a:rPr lang="en-GB" sz="1700"/>
              <a:t> – minimizing error function (difference between real and predicted samples’ values). In case of </a:t>
            </a:r>
            <a:r>
              <a:rPr lang="en-GB" sz="1700"/>
              <a:t>regression</a:t>
            </a:r>
            <a:r>
              <a:rPr lang="en-GB" sz="1700"/>
              <a:t> most </a:t>
            </a:r>
            <a:r>
              <a:rPr lang="en-GB" sz="1700"/>
              <a:t>common error functions are Mean Square Error (MSE) or Mean Absolute Error (MAE), we’ll talk about those in a bit.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Improving </a:t>
            </a:r>
            <a:r>
              <a:rPr b="1" lang="en-GB" sz="1700"/>
              <a:t>generalization</a:t>
            </a:r>
            <a:r>
              <a:rPr lang="en-GB" sz="1700"/>
              <a:t> and combating </a:t>
            </a:r>
            <a:r>
              <a:rPr b="1" lang="en-GB" sz="1700"/>
              <a:t>overfitting</a:t>
            </a:r>
            <a:r>
              <a:rPr lang="en-GB" sz="1700"/>
              <a:t> – there is always a risk that given a high degrees of freedom, too little data, or having been penalized too little, the model can </a:t>
            </a:r>
            <a:r>
              <a:rPr b="1" lang="en-GB" sz="1700"/>
              <a:t>overfit</a:t>
            </a:r>
            <a:r>
              <a:rPr lang="en-GB" sz="1700"/>
              <a:t> - perform well on training data, and completely fail at test (unseen data), which leads to a poor generalization.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Regression on a low-level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6825"/>
            <a:ext cx="3884600" cy="26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69750" y="1147825"/>
            <a:ext cx="8404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Given the dataset of tabular data (i.e. 25000 rows X 30 columns), a target you are trying to predict (one of the columns), come up with a data to hypothesis mapping and minimize an error function.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966875" y="2991975"/>
            <a:ext cx="48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⇒</a:t>
            </a:r>
            <a:endParaRPr sz="40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27475"/>
            <a:ext cx="3673401" cy="24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622175" y="4709700"/>
            <a:ext cx="349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Quick synthetic Linear regression example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Key assumptions</a:t>
            </a:r>
            <a:r>
              <a:rPr lang="en-GB" sz="2500"/>
              <a:t> for linear regression</a:t>
            </a:r>
            <a:endParaRPr sz="2500"/>
          </a:p>
        </p:txBody>
      </p:sp>
      <p:sp>
        <p:nvSpPr>
          <p:cNvPr id="98" name="Google Shape;98;p19"/>
          <p:cNvSpPr txBox="1"/>
          <p:nvPr/>
        </p:nvSpPr>
        <p:spPr>
          <a:xfrm>
            <a:off x="459450" y="1219425"/>
            <a:ext cx="7788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GB" sz="2000">
                <a:solidFill>
                  <a:schemeClr val="dk1"/>
                </a:solidFill>
              </a:rPr>
              <a:t>Linearity</a:t>
            </a:r>
            <a:r>
              <a:rPr lang="en-GB" sz="2000">
                <a:solidFill>
                  <a:schemeClr val="dk1"/>
                </a:solidFill>
              </a:rPr>
              <a:t>: The relationship between X and the mean of Y is linear.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GB" sz="2000">
                <a:solidFill>
                  <a:schemeClr val="dk1"/>
                </a:solidFill>
              </a:rPr>
              <a:t>Homoscedasticity</a:t>
            </a:r>
            <a:r>
              <a:rPr lang="en-GB" sz="2000">
                <a:solidFill>
                  <a:schemeClr val="dk1"/>
                </a:solidFill>
              </a:rPr>
              <a:t>: The variance of residual is the same for any value of X.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GB" sz="2000">
                <a:solidFill>
                  <a:schemeClr val="dk1"/>
                </a:solidFill>
              </a:rPr>
              <a:t>Independence</a:t>
            </a:r>
            <a:r>
              <a:rPr lang="en-GB" sz="2000">
                <a:solidFill>
                  <a:schemeClr val="dk1"/>
                </a:solidFill>
              </a:rPr>
              <a:t>: Observations are independent of each other.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GB" sz="2000">
                <a:solidFill>
                  <a:schemeClr val="dk1"/>
                </a:solidFill>
              </a:rPr>
              <a:t>Normality</a:t>
            </a:r>
            <a:r>
              <a:rPr lang="en-GB" sz="2000">
                <a:solidFill>
                  <a:schemeClr val="dk1"/>
                </a:solidFill>
              </a:rPr>
              <a:t>: For any fixed value of X, Y is normally distributed.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Polynomial Regression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25200"/>
            <a:ext cx="4188351" cy="29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900" y="1133763"/>
            <a:ext cx="4188351" cy="294120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86100" y="4191000"/>
            <a:ext cx="777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degree polynomial fits. Red line is an apparent linear regression, blue dashed – a quadratic regression, while a green one is a completely overfitting 300-degree polynomial regression.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Step-by-step pipeline – EDA and pre-processing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Exploratory Data Analysis (EDA)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Open the dataframe in </a:t>
            </a:r>
            <a:r>
              <a:rPr i="1" lang="en-GB"/>
              <a:t>pandas, </a:t>
            </a:r>
            <a:r>
              <a:rPr lang="en-GB"/>
              <a:t>take a quick glance at the data looks like with </a:t>
            </a:r>
            <a:r>
              <a:rPr i="1" lang="en-GB"/>
              <a:t>df.head(). 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-GB"/>
              <a:t>d</a:t>
            </a:r>
            <a:r>
              <a:rPr i="1" lang="en-GB"/>
              <a:t>f.summary()</a:t>
            </a:r>
            <a:r>
              <a:rPr lang="en-GB"/>
              <a:t> or even more convenient </a:t>
            </a:r>
            <a:r>
              <a:rPr i="1" lang="en-GB"/>
              <a:t>PandasProfiling</a:t>
            </a:r>
            <a:r>
              <a:rPr lang="en-GB"/>
              <a:t> </a:t>
            </a:r>
            <a:r>
              <a:rPr i="1" lang="en-GB"/>
              <a:t>report </a:t>
            </a:r>
            <a:r>
              <a:rPr lang="en-GB"/>
              <a:t>can help you figure out the following: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Feature and target distribution, the amount of categorical (</a:t>
            </a:r>
            <a:r>
              <a:rPr i="1" lang="en-GB"/>
              <a:t>string-like</a:t>
            </a:r>
            <a:r>
              <a:rPr lang="en-GB"/>
              <a:t>), numerical (</a:t>
            </a:r>
            <a:r>
              <a:rPr i="1" lang="en-GB"/>
              <a:t>int, float)</a:t>
            </a:r>
            <a:r>
              <a:rPr lang="en-GB"/>
              <a:t>, and ordinal (categorical with order) features.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The amount of missing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Correlation between the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preprocessing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We will keep it simple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One-hot </a:t>
            </a:r>
            <a:r>
              <a:rPr lang="en-GB"/>
              <a:t>encoding the categorical features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Normalising the numerical data to bring all the variables to the same range – subtract mean and divide by standard deviation.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