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wmf" ContentType="image/x-wmf"/>
  <Override PartName="/ppt/media/image13.wmf" ContentType="image/x-wmf"/>
  <Override PartName="/ppt/media/image8.wmf" ContentType="image/x-wmf"/>
  <Override PartName="/ppt/media/image7.wmf" ContentType="image/x-wmf"/>
  <Override PartName="/ppt/media/image12.png" ContentType="image/png"/>
  <Override PartName="/ppt/media/image11.wmf" ContentType="image/x-wmf"/>
  <Override PartName="/ppt/media/image6.wmf" ContentType="image/x-wmf"/>
  <Override PartName="/ppt/media/image10.wmf" ContentType="image/x-wmf"/>
  <Override PartName="/ppt/media/image5.wmf" ContentType="image/x-wmf"/>
  <Override PartName="/ppt/media/image4.png" ContentType="image/png"/>
  <Override PartName="/ppt/media/image3.wmf" ContentType="image/x-wmf"/>
  <Override PartName="/ppt/media/image24.png" ContentType="image/png"/>
  <Override PartName="/ppt/media/image23.wmf" ContentType="image/x-wmf"/>
  <Override PartName="/ppt/media/image22.wmf" ContentType="image/x-wmf"/>
  <Override PartName="/ppt/media/image20.wmf" ContentType="image/x-wmf"/>
  <Override PartName="/ppt/media/image21.wmf" ContentType="image/x-wmf"/>
  <Override PartName="/ppt/media/image19.wmf" ContentType="image/x-wmf"/>
  <Override PartName="/ppt/media/image1.wmf" ContentType="image/x-wmf"/>
  <Override PartName="/ppt/media/image18.png" ContentType="image/png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2.wmf" ContentType="image/x-wmf"/>
  <Override PartName="/ppt/slideLayouts/_rels/slideLayout6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46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47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87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88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7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8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66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67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0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5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6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7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28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32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0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5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6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7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82016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85800" y="3848400"/>
            <a:ext cx="1082016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30160" y="2057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8580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6230160" y="3848400"/>
            <a:ext cx="52801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34412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8002440" y="2057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8580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body"/>
          </p:nvPr>
        </p:nvSpPr>
        <p:spPr>
          <a:xfrm>
            <a:off x="434412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body"/>
          </p:nvPr>
        </p:nvSpPr>
        <p:spPr>
          <a:xfrm>
            <a:off x="8002440" y="3848400"/>
            <a:ext cx="3483720" cy="163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7.wmf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f2585"/>
            </a:gs>
            <a:gs pos="100000">
              <a:srgbClr val="f26d26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2948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by Speaker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2" name="Picture 7" descr=""/>
          <p:cNvPicPr/>
          <p:nvPr/>
        </p:nvPicPr>
        <p:blipFill>
          <a:blip r:embed="rId3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-208440" y="174960"/>
            <a:ext cx="12390480" cy="6682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ts val="11001"/>
              </a:lnSpc>
            </a:pPr>
            <a:r>
              <a:rPr b="0" lang="en-US" sz="15000" spc="-1" strike="noStrike">
                <a:solidFill>
                  <a:srgbClr val="ffffff"/>
                </a:solidFill>
                <a:latin typeface="Proxima Nova Black"/>
              </a:rPr>
              <a:t>TITLE</a:t>
            </a:r>
            <a:br/>
            <a:r>
              <a:rPr b="0" lang="en-US" sz="15000" spc="-1" strike="noStrike">
                <a:solidFill>
                  <a:srgbClr val="ffffff"/>
                </a:solidFill>
                <a:latin typeface="Proxima Nova Black"/>
              </a:rPr>
              <a:t>TO</a:t>
            </a:r>
            <a:r>
              <a:rPr b="0" lang="uk-UA" sz="15000" spc="-1" strike="noStrike">
                <a:solidFill>
                  <a:srgbClr val="ffffff"/>
                </a:solidFill>
                <a:latin typeface="Proxima Nova Black"/>
              </a:rPr>
              <a:t> </a:t>
            </a:r>
            <a:r>
              <a:rPr b="0" lang="en-US" sz="15000" spc="-1" strike="noStrike">
                <a:solidFill>
                  <a:srgbClr val="ffffff"/>
                </a:solidFill>
                <a:latin typeface="Proxima Nova Black"/>
              </a:rPr>
              <a:t>BE</a:t>
            </a:r>
            <a:r>
              <a:rPr b="0" lang="uk-UA" sz="15000" spc="-1" strike="noStrike">
                <a:solidFill>
                  <a:srgbClr val="ffffff"/>
                </a:solidFill>
                <a:latin typeface="Proxima Nova Black"/>
              </a:rPr>
              <a:t> </a:t>
            </a:r>
            <a:r>
              <a:rPr b="0" lang="en-US" sz="15000" spc="-1" strike="noStrike">
                <a:solidFill>
                  <a:srgbClr val="ffffff"/>
                </a:solidFill>
                <a:latin typeface="Proxima Nova Black"/>
              </a:rPr>
              <a:t>CAPI</a:t>
            </a:r>
            <a:br/>
            <a:r>
              <a:rPr b="0" lang="en-US" sz="15000" spc="-1" strike="noStrike">
                <a:solidFill>
                  <a:srgbClr val="ffffff"/>
                </a:solidFill>
                <a:latin typeface="Proxima Nova Black"/>
              </a:rPr>
              <a:t>TALIZED</a:t>
            </a:r>
            <a:endParaRPr b="0" lang="en-US" sz="15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30000">
              <a:srgbClr val="00a6ce"/>
            </a:gs>
            <a:gs pos="100000">
              <a:srgbClr val="95d60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2057400"/>
            <a:ext cx="198072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2895480" y="2057400"/>
            <a:ext cx="198072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5105520" y="2057400"/>
            <a:ext cx="198072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7315200" y="2057400"/>
            <a:ext cx="198072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9524880" y="2057400"/>
            <a:ext cx="198072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62d7f"/>
            </a:gs>
            <a:gs pos="100000">
              <a:srgbClr val="00bcde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48002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ts val="11001"/>
              </a:lnSpc>
            </a:pPr>
            <a:r>
              <a:rPr b="0" lang="en-US" sz="125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125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2948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by Speaker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411" name="Picture 6" descr=""/>
          <p:cNvPicPr/>
          <p:nvPr/>
        </p:nvPicPr>
        <p:blipFill>
          <a:blip r:embed="rId3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30000">
              <a:srgbClr val="00a6ce"/>
            </a:gs>
            <a:gs pos="100000">
              <a:srgbClr val="7030a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449" name="CustomShape 1"/>
          <p:cNvSpPr/>
          <p:nvPr/>
        </p:nvSpPr>
        <p:spPr>
          <a:xfrm>
            <a:off x="0" y="1744920"/>
            <a:ext cx="12191760" cy="5112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PlaceHolder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451" name="Picture 7" descr=""/>
          <p:cNvPicPr/>
          <p:nvPr/>
        </p:nvPicPr>
        <p:blipFill>
          <a:blip r:embed="rId3"/>
          <a:stretch/>
        </p:blipFill>
        <p:spPr>
          <a:xfrm>
            <a:off x="9961920" y="5906880"/>
            <a:ext cx="1541520" cy="264960"/>
          </a:xfrm>
          <a:prstGeom prst="rect">
            <a:avLst/>
          </a:prstGeom>
          <a:ln>
            <a:noFill/>
          </a:ln>
        </p:spPr>
      </p:pic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62d7f"/>
            </a:gs>
            <a:gs pos="100000">
              <a:srgbClr val="00bcde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492" name="Picture 8" descr=""/>
          <p:cNvPicPr/>
          <p:nvPr/>
        </p:nvPicPr>
        <p:blipFill>
          <a:blip r:embed="rId3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62d7f"/>
            </a:gs>
            <a:gs pos="100000">
              <a:srgbClr val="00bcde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62d7f"/>
            </a:gs>
            <a:gs pos="100000">
              <a:srgbClr val="00bcde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517464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6330600" y="2057400"/>
            <a:ext cx="517500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11" name="CustomShape 3"/>
          <p:cNvSpPr/>
          <p:nvPr/>
        </p:nvSpPr>
        <p:spPr>
          <a:xfrm>
            <a:off x="9487080" y="236880"/>
            <a:ext cx="21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Open Sans Regular"/>
                <a:ea typeface="Open Sans Regular"/>
              </a:rPr>
              <a:t>SoftServe Confidential</a:t>
            </a:r>
            <a:endParaRPr b="0" lang="en-US" sz="11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f2585"/>
            </a:gs>
            <a:gs pos="100000">
              <a:srgbClr val="f26d26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1744920"/>
            <a:ext cx="12191760" cy="5112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44" name="Picture 7" descr=""/>
          <p:cNvPicPr/>
          <p:nvPr/>
        </p:nvPicPr>
        <p:blipFill>
          <a:blip r:embed="rId3"/>
          <a:stretch/>
        </p:blipFill>
        <p:spPr>
          <a:xfrm>
            <a:off x="9961920" y="5906880"/>
            <a:ext cx="1541520" cy="264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f2585"/>
            </a:gs>
            <a:gs pos="100000">
              <a:srgbClr val="f26d26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685800" y="2057400"/>
            <a:ext cx="198072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895480" y="2057400"/>
            <a:ext cx="198072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</a:t>
            </a: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05520" y="2057400"/>
            <a:ext cx="198072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315200" y="2057400"/>
            <a:ext cx="198072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9524880" y="2057400"/>
            <a:ext cx="198072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f2585"/>
            </a:gs>
            <a:gs pos="100000">
              <a:srgbClr val="f26d26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f2585"/>
            </a:gs>
            <a:gs pos="100000">
              <a:srgbClr val="f26d26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346680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63200" y="2057400"/>
            <a:ext cx="346536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39160" y="2057400"/>
            <a:ext cx="346680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30000">
              <a:srgbClr val="00a6ce"/>
            </a:gs>
            <a:gs pos="100000">
              <a:srgbClr val="95d60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48002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ts val="11001"/>
              </a:lnSpc>
            </a:pPr>
            <a:r>
              <a:rPr b="0" lang="en-US" sz="125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125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2948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by Speaker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207" name="Picture 6" descr=""/>
          <p:cNvPicPr/>
          <p:nvPr/>
        </p:nvPicPr>
        <p:blipFill>
          <a:blip r:embed="rId3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30000">
              <a:srgbClr val="00a6ce"/>
            </a:gs>
            <a:gs pos="100000">
              <a:srgbClr val="95d60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 Regular"/>
                <a:ea typeface="Open Sans Regular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28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30000">
                <a:srgbClr val="00a6ce"/>
              </a:gs>
              <a:gs pos="100000">
                <a:srgbClr val="95d6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"/>
          <p:cNvSpPr/>
          <p:nvPr/>
        </p:nvSpPr>
        <p:spPr>
          <a:xfrm>
            <a:off x="0" y="1744920"/>
            <a:ext cx="12191760" cy="5112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PlaceHolder 3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 BE CAPITALIZED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288" name="Picture 7" descr=""/>
          <p:cNvPicPr/>
          <p:nvPr/>
        </p:nvPicPr>
        <p:blipFill>
          <a:blip r:embed="rId3"/>
          <a:stretch/>
        </p:blipFill>
        <p:spPr>
          <a:xfrm>
            <a:off x="9961920" y="5906880"/>
            <a:ext cx="1541520" cy="264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30000">
              <a:srgbClr val="00a6ce"/>
            </a:gs>
            <a:gs pos="100000">
              <a:srgbClr val="95d60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8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4381560" y="1382400"/>
            <a:ext cx="7124400" cy="41036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Click to edit the text 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Open Sans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title"/>
          </p:nvPr>
        </p:nvSpPr>
        <p:spPr>
          <a:xfrm>
            <a:off x="685800" y="1382400"/>
            <a:ext cx="3466800" cy="191340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8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TITLE TO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BE CAPITA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LIZED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85800" y="3429000"/>
            <a:ext cx="3466800" cy="2057040"/>
          </a:xfrm>
          <a:prstGeom prst="rect">
            <a:avLst/>
          </a:prstGeom>
        </p:spPr>
        <p:txBody>
          <a:bodyPr lIns="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Proxima Nova Black"/>
                <a:ea typeface="Open Sans"/>
              </a:rPr>
              <a:t>Click to edit the text 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8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685800" y="685800"/>
            <a:ext cx="10820160" cy="48002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>
              <a:lnSpc>
                <a:spcPts val="11001"/>
              </a:lnSpc>
            </a:pPr>
            <a:r>
              <a:rPr b="0" lang="en-US" sz="12500" spc="-1" strike="noStrike">
                <a:solidFill>
                  <a:srgbClr val="ffffff"/>
                </a:solidFill>
                <a:latin typeface="Proxima Nova Black"/>
              </a:rPr>
              <a:t>Built-in Collections</a:t>
            </a:r>
            <a:endParaRPr b="0" lang="en-US" sz="12500" spc="-1" strike="noStrike">
              <a:solidFill>
                <a:srgbClr val="ffffff"/>
              </a:solidFill>
              <a:latin typeface="Proxima Nova Black"/>
            </a:endParaRPr>
          </a:p>
        </p:txBody>
      </p:sp>
      <p:sp>
        <p:nvSpPr>
          <p:cNvPr id="649" name="TextShape 2"/>
          <p:cNvSpPr txBox="1"/>
          <p:nvPr/>
        </p:nvSpPr>
        <p:spPr>
          <a:xfrm>
            <a:off x="685800" y="5915160"/>
            <a:ext cx="3466800" cy="2948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 indent="-3240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by Dmytro Furtas</a:t>
            </a:r>
            <a:endParaRPr b="0" lang="en-US" sz="2000" spc="-1" strike="noStrike">
              <a:solidFill>
                <a:srgbClr val="ffffff"/>
              </a:solidFill>
              <a:latin typeface="Open Sans"/>
              <a:ea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685800" y="68580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400" spc="-1" strike="noStrike" baseline="33000">
                <a:solidFill>
                  <a:srgbClr val="ffffff"/>
                </a:solidFill>
                <a:latin typeface="Open Sans"/>
              </a:rPr>
              <a:t>WeakSet</a:t>
            </a:r>
            <a:endParaRPr b="0" lang="en-US" sz="4400" spc="-1" strike="noStrike" baseline="3300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57200" y="1280160"/>
            <a:ext cx="1133856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WeakSet object is much like a regular set. It can also store only unique values, but each of its elements must represent an object.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To create a WeakSet object, its constructor is used, into which you can pass the initial values: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An object is present in the set only as long as it is available elsewhere.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Like Set, it supports add, has and delete, but not size, keys() and is not iterable.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pasted-image.png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685800" y="68580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Agenda</a:t>
            </a:r>
            <a:endParaRPr b="0" lang="en-US" sz="4400" spc="-1" strike="noStrike">
              <a:solidFill>
                <a:srgbClr val="ffffff"/>
              </a:solidFill>
              <a:latin typeface="Proxima Nova Black"/>
            </a:endParaRPr>
          </a:p>
        </p:txBody>
      </p:sp>
      <p:sp>
        <p:nvSpPr>
          <p:cNvPr id="651" name="TextShape 2"/>
          <p:cNvSpPr txBox="1"/>
          <p:nvPr/>
        </p:nvSpPr>
        <p:spPr>
          <a:xfrm>
            <a:off x="685800" y="2057400"/>
            <a:ext cx="10820160" cy="34286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</a:rPr>
              <a:t>Map</a:t>
            </a:r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</a:rPr>
              <a:t>WeakMap</a:t>
            </a:r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</a:rPr>
              <a:t>Set</a:t>
            </a:r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</a:rPr>
              <a:t>WeakSet</a:t>
            </a:r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685800" y="68580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Map</a:t>
            </a:r>
            <a:endParaRPr b="0" lang="en-US" sz="4400" spc="-1" strike="noStrike">
              <a:solidFill>
                <a:srgbClr val="ffffff"/>
              </a:solidFill>
              <a:latin typeface="Proxima Nova Black"/>
            </a:endParaRPr>
          </a:p>
        </p:txBody>
      </p:sp>
      <p:sp>
        <p:nvSpPr>
          <p:cNvPr id="653" name="TextShape 2"/>
          <p:cNvSpPr txBox="1"/>
          <p:nvPr/>
        </p:nvSpPr>
        <p:spPr>
          <a:xfrm>
            <a:off x="685800" y="2057400"/>
            <a:ext cx="10820160" cy="34286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The Map object holds key-value pairs and remembers the original insertion order of the keys. Any value (both objects and primitive values) may be used as either a key or a value.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4" name="TextShape 3"/>
          <p:cNvSpPr txBox="1"/>
          <p:nvPr/>
        </p:nvSpPr>
        <p:spPr>
          <a:xfrm>
            <a:off x="685440" y="2057400"/>
            <a:ext cx="10820160" cy="34286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The Map object holds key-value pairs and remembers the original insertion order of the keys. Any value (both objects and primitive values) may be used as either a key or a value.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609840" y="22896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Object vs Map</a:t>
            </a:r>
            <a:endParaRPr b="0" lang="en-US" sz="4400" spc="-1" strike="noStrike">
              <a:solidFill>
                <a:srgbClr val="ffffff"/>
              </a:solidFill>
              <a:latin typeface="Proxima Nova Black"/>
            </a:endParaRPr>
          </a:p>
        </p:txBody>
      </p:sp>
      <p:graphicFrame>
        <p:nvGraphicFramePr>
          <p:cNvPr id="656" name="Table 2"/>
          <p:cNvGraphicFramePr/>
          <p:nvPr/>
        </p:nvGraphicFramePr>
        <p:xfrm>
          <a:off x="187560" y="1034640"/>
          <a:ext cx="11612520" cy="4908960"/>
        </p:xfrm>
        <a:graphic>
          <a:graphicData uri="http://schemas.openxmlformats.org/drawingml/2006/table">
            <a:tbl>
              <a:tblPr/>
              <a:tblGrid>
                <a:gridCol w="3869640"/>
                <a:gridCol w="3869640"/>
                <a:gridCol w="3873600"/>
              </a:tblGrid>
              <a:tr h="605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Arial"/>
                        </a:rPr>
                        <a:t>Map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Arial"/>
                        </a:rPr>
                        <a:t>Object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933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Accidental Keys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A Map does not contain any keys by default. It only contains what is explicitly put into it.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An Object has a prototype, so it contains default keys that could collide with your own keys if you're not careful.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Key Types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A Map's keys can be any value (including functions, objects, or any primitive).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The keys of an Object must be either a String or a Symbol.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9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Key Order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The keys in Map are ordered in a simple, straightforward way: A Map object iterates entries, keys, and values in the order of entry insertion.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Although the keys of an ordinary Object are ordered now, this was not always the case, and the order is complex. As a result, it's best not to rely on property order.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Size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The number of items in a Map is easily retrieved from its size property.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The number of items in an Object must be determined manually.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29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Iteration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A Map is an iterable, so it can be directly iterated.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Object does not implement an iteration protocol, and so objects are not directly iterable using the JavaScript for...of statement (by default).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endParaRPr b="0" lang="en-US" sz="1400" spc="-1" strike="noStrike">
                        <a:latin typeface="Arial"/>
                      </a:endParaRPr>
                    </a:p>
                    <a:p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Shape 1"/>
          <p:cNvSpPr txBox="1"/>
          <p:nvPr/>
        </p:nvSpPr>
        <p:spPr>
          <a:xfrm>
            <a:off x="685800" y="68580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Basic methods of the Map object:</a:t>
            </a:r>
            <a:endParaRPr b="0" lang="en-US" sz="4400" spc="-1" strike="noStrike">
              <a:solidFill>
                <a:srgbClr val="ffffff"/>
              </a:solidFill>
              <a:latin typeface="Proxima Nova Black"/>
            </a:endParaRPr>
          </a:p>
        </p:txBody>
      </p:sp>
      <p:sp>
        <p:nvSpPr>
          <p:cNvPr id="658" name="TextShape 2"/>
          <p:cNvSpPr txBox="1"/>
          <p:nvPr/>
        </p:nvSpPr>
        <p:spPr>
          <a:xfrm>
            <a:off x="685800" y="2057400"/>
            <a:ext cx="10820160" cy="34286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map.set(key, value)  – writes the value value by key. 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map.get(key)  – returns value by key or undefined if key is absent. 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map.has(key)  – returns true if key is present in the collection, otherwise false. 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map.delete(key)  – deletes an element by key. 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map.clear()  – clears a collection of all elements. 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map.size  – returns the current number of elements. 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Iteration over maps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60" name="TextShape 2"/>
          <p:cNvSpPr txBox="1"/>
          <p:nvPr/>
        </p:nvSpPr>
        <p:spPr>
          <a:xfrm>
            <a:off x="192600" y="1920240"/>
            <a:ext cx="9225720" cy="420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There are 3 methods for iterating over a Map collection: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map.keys() - returns an iterable object by keys,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map.values() - returns an iterable object by values,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map.entries() - returns an iterable object by pairs of the form [key, value], this option is used by default in for..of.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WeakMap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62" name="TextShape 2"/>
          <p:cNvSpPr txBox="1"/>
          <p:nvPr/>
        </p:nvSpPr>
        <p:spPr>
          <a:xfrm>
            <a:off x="192600" y="1920240"/>
            <a:ext cx="11694600" cy="456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The WeakMap object is a collection of key/value pairs in which the keys are weakly referenced. The keys must be objects and the values can be arbitrary values.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WeakMap does not support iteration and methods keys(), values(), entries(), so there’s no way to get all keys or values from it.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WeakMap has only the following methods: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weakMap.get(key).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weakMap.set(key, value).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weakMap.delete(key).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weakMap.has(key).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685800" y="68580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roxima Nova Black"/>
              </a:rPr>
              <a:t>Set</a:t>
            </a:r>
            <a:endParaRPr b="0" lang="en-US" sz="4400" spc="-1" strike="noStrike">
              <a:solidFill>
                <a:srgbClr val="ffffff"/>
              </a:solidFill>
              <a:latin typeface="Proxima Nova Black"/>
            </a:endParaRPr>
          </a:p>
        </p:txBody>
      </p:sp>
      <p:sp>
        <p:nvSpPr>
          <p:cNvPr id="664" name="TextShape 2"/>
          <p:cNvSpPr txBox="1"/>
          <p:nvPr/>
        </p:nvSpPr>
        <p:spPr>
          <a:xfrm>
            <a:off x="731520" y="2057400"/>
            <a:ext cx="10835640" cy="34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Arial"/>
              </a:rPr>
              <a:t>The Set object lets you store unique values of any type, whether primitive values or object references.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To create a set, use the constructor of this object: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const set = new  Set( [args] );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685800" y="68580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400" spc="-1" strike="noStrike" baseline="33000">
                <a:solidFill>
                  <a:srgbClr val="ffffff"/>
                </a:solidFill>
                <a:latin typeface="Open Sans"/>
              </a:rPr>
              <a:t>Basic methods of the Set object:</a:t>
            </a:r>
            <a:endParaRPr b="0" lang="en-US" sz="4400" spc="-1" strike="noStrike" baseline="3300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66" name="TextShape 2"/>
          <p:cNvSpPr txBox="1"/>
          <p:nvPr/>
        </p:nvSpPr>
        <p:spPr>
          <a:xfrm>
            <a:off x="457200" y="1280160"/>
            <a:ext cx="1133856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set.add(value) – adds a value (if it already exists, then does nothing), returns the same set object.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set.delete(value) – removes the value, returns true if value was in the set at the time of the call, otherwise false.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set.has(value) – returns true if the value is present in the set, otherwise false.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set.clear() – deletes all available values.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set.size – returns the number of elements in the set.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LibreOffice/6.4.6.2$Linux_X86_64 LibreOffice_project/40$Build-2</Application>
  <Company>Verint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2018-11-02T13:55:27Z</dcterms:created>
  <dc:creator>Strutynska, Viktoriya</dc:creator>
  <dc:description/>
  <dc:language>en-US</dc:language>
  <cp:lastModifiedBy/>
  <dcterms:modified xsi:type="dcterms:W3CDTF">2021-04-15T10:57:56Z</dcterms:modified>
  <cp:revision>2</cp:revision>
  <dc:subject/>
  <dc:title>508/WCAG SERVICE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Verint Systems</vt:lpwstr>
  </property>
  <property fmtid="{D5CDD505-2E9C-101B-9397-08002B2CF9AE}" pid="4" name="ContentTypeId">
    <vt:lpwstr>0x0101004195FC54A15F344D83577B1CDDD67A5D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