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7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7" r:id="rId6"/>
    <p:sldId id="260" r:id="rId7"/>
    <p:sldId id="258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61" r:id="rId31"/>
    <p:sldId id="309" r:id="rId32"/>
    <p:sldId id="310" r:id="rId33"/>
    <p:sldId id="311" r:id="rId34"/>
    <p:sldId id="312" r:id="rId35"/>
    <p:sldId id="313" r:id="rId36"/>
    <p:sldId id="316" r:id="rId37"/>
    <p:sldId id="314" r:id="rId38"/>
    <p:sldId id="315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26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5023" autoAdjust="0"/>
  </p:normalViewPr>
  <p:slideViewPr>
    <p:cSldViewPr snapToGrid="0">
      <p:cViewPr varScale="1">
        <p:scale>
          <a:sx n="140" d="100"/>
          <a:sy n="140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Вітання</a:t>
            </a:r>
            <a:r>
              <a:rPr lang="ru-RU" dirty="0"/>
              <a:t>! </a:t>
            </a:r>
            <a:r>
              <a:rPr lang="ru-RU" dirty="0" err="1"/>
              <a:t>Сьогодні</a:t>
            </a:r>
            <a:r>
              <a:rPr lang="ru-RU" dirty="0"/>
              <a:t> ми </a:t>
            </a:r>
            <a:r>
              <a:rPr lang="ru-RU" dirty="0" err="1"/>
              <a:t>розглянемо</a:t>
            </a:r>
            <a:r>
              <a:rPr lang="ru-RU" dirty="0"/>
              <a:t> один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 практичного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на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приммітивного</a:t>
            </a:r>
            <a:r>
              <a:rPr lang="ru-RU" dirty="0"/>
              <a:t> </a:t>
            </a:r>
            <a:r>
              <a:rPr lang="ru-RU" dirty="0" err="1"/>
              <a:t>мікросервісу</a:t>
            </a:r>
            <a:r>
              <a:rPr lang="ru-RU" dirty="0"/>
              <a:t>, </a:t>
            </a:r>
            <a:r>
              <a:rPr lang="ru-RU" dirty="0" err="1"/>
              <a:t>поговоримо</a:t>
            </a:r>
            <a:r>
              <a:rPr lang="ru-RU" dirty="0"/>
              <a:t> про </a:t>
            </a:r>
            <a:r>
              <a:rPr lang="ru-RU" dirty="0" err="1"/>
              <a:t>асинхронність</a:t>
            </a:r>
            <a:r>
              <a:rPr lang="ru-RU" dirty="0"/>
              <a:t>,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залежностями</a:t>
            </a:r>
            <a:r>
              <a:rPr lang="ru-RU" dirty="0"/>
              <a:t> та </a:t>
            </a:r>
            <a:r>
              <a:rPr lang="ru-RU" dirty="0" err="1"/>
              <a:t>сторонніми</a:t>
            </a:r>
            <a:r>
              <a:rPr lang="ru-RU" dirty="0"/>
              <a:t> </a:t>
            </a:r>
            <a:r>
              <a:rPr lang="ru-RU" dirty="0" err="1"/>
              <a:t>бібліотеками</a:t>
            </a:r>
            <a:r>
              <a:rPr lang="ru-RU" dirty="0"/>
              <a:t>, </a:t>
            </a:r>
            <a:r>
              <a:rPr lang="ru-RU" dirty="0" err="1"/>
              <a:t>підключимо</a:t>
            </a:r>
            <a:r>
              <a:rPr lang="ru-RU" dirty="0"/>
              <a:t> СУБД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ru-RU" dirty="0" err="1"/>
              <a:t>поговоримо</a:t>
            </a:r>
            <a:r>
              <a:rPr lang="ru-RU" dirty="0"/>
              <a:t> для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мікросервіси</a:t>
            </a:r>
            <a:r>
              <a:rPr lang="ru-RU" dirty="0"/>
              <a:t> та з </a:t>
            </a:r>
            <a:r>
              <a:rPr lang="ru-RU" dirty="0" err="1"/>
              <a:t>чим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їдять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Перед </a:t>
            </a:r>
            <a:r>
              <a:rPr lang="ru-RU" dirty="0" err="1"/>
              <a:t>тим</a:t>
            </a:r>
            <a:r>
              <a:rPr lang="ru-RU" dirty="0"/>
              <a:t> як перейти до </a:t>
            </a:r>
            <a:r>
              <a:rPr lang="ru-RU" dirty="0" err="1"/>
              <a:t>написання</a:t>
            </a:r>
            <a:r>
              <a:rPr lang="ru-RU" dirty="0"/>
              <a:t> коду,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теорію</a:t>
            </a:r>
            <a:r>
              <a:rPr lang="ru-RU" dirty="0"/>
              <a:t>. Про ООП не </a:t>
            </a:r>
            <a:r>
              <a:rPr lang="ru-RU" dirty="0" err="1"/>
              <a:t>розповідатиму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, просто нагадаю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моменти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891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чином в рамках одного потоку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код </a:t>
            </a:r>
            <a:r>
              <a:rPr lang="ru-RU" dirty="0" err="1"/>
              <a:t>пропускаючи</a:t>
            </a:r>
            <a:r>
              <a:rPr lang="ru-RU" dirty="0"/>
              <a:t> </a:t>
            </a:r>
            <a:r>
              <a:rPr lang="ru-RU" dirty="0" err="1"/>
              <a:t>блокуючі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і, за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виконанням</a:t>
            </a:r>
            <a:r>
              <a:rPr lang="ru-RU" dirty="0"/>
              <a:t>, </a:t>
            </a:r>
            <a:r>
              <a:rPr lang="ru-RU" dirty="0" err="1"/>
              <a:t>повертатися</a:t>
            </a:r>
            <a:r>
              <a:rPr lang="ru-RU" dirty="0"/>
              <a:t> і </a:t>
            </a:r>
            <a:r>
              <a:rPr lang="ru-RU" dirty="0" err="1"/>
              <a:t>виконувати</a:t>
            </a:r>
            <a:r>
              <a:rPr lang="ru-RU" dirty="0"/>
              <a:t> код,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залишився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корисно</a:t>
            </a:r>
            <a:r>
              <a:rPr lang="ru-RU" dirty="0"/>
              <a:t> при </a:t>
            </a:r>
            <a:r>
              <a:rPr lang="ru-RU" dirty="0" err="1"/>
              <a:t>зверненні</a:t>
            </a:r>
            <a:r>
              <a:rPr lang="ru-RU" dirty="0"/>
              <a:t> до БД,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очікуванні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37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Як приклад </a:t>
            </a:r>
            <a:r>
              <a:rPr lang="ru-RU" dirty="0" err="1"/>
              <a:t>візьмемо</a:t>
            </a:r>
            <a:r>
              <a:rPr lang="ru-RU" dirty="0"/>
              <a:t> </a:t>
            </a:r>
            <a:r>
              <a:rPr lang="ru-RU" dirty="0" err="1"/>
              <a:t>шахову</a:t>
            </a:r>
            <a:r>
              <a:rPr lang="ru-RU" dirty="0"/>
              <a:t> </a:t>
            </a:r>
            <a:r>
              <a:rPr lang="ru-RU" dirty="0" err="1"/>
              <a:t>виставку</a:t>
            </a:r>
            <a:r>
              <a:rPr lang="ru-RU" dirty="0"/>
              <a:t>, де один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найкращих</a:t>
            </a:r>
            <a:r>
              <a:rPr lang="ru-RU" dirty="0"/>
              <a:t> </a:t>
            </a:r>
            <a:r>
              <a:rPr lang="ru-RU" dirty="0" err="1"/>
              <a:t>шахістів</a:t>
            </a:r>
            <a:r>
              <a:rPr lang="ru-RU" dirty="0"/>
              <a:t> </a:t>
            </a:r>
            <a:r>
              <a:rPr lang="ru-RU" dirty="0" err="1"/>
              <a:t>змагається</a:t>
            </a:r>
            <a:r>
              <a:rPr lang="ru-RU" dirty="0"/>
              <a:t> з великою </a:t>
            </a:r>
            <a:r>
              <a:rPr lang="ru-RU" dirty="0" err="1"/>
              <a:t>кількістю</a:t>
            </a:r>
            <a:r>
              <a:rPr lang="ru-RU" dirty="0"/>
              <a:t> людей. У нас є 24 </a:t>
            </a:r>
            <a:r>
              <a:rPr lang="ru-RU" dirty="0" err="1"/>
              <a:t>ігри</a:t>
            </a:r>
            <a:r>
              <a:rPr lang="ru-RU" dirty="0"/>
              <a:t> та 24 особи, з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зіграти</a:t>
            </a:r>
            <a:r>
              <a:rPr lang="ru-RU" dirty="0"/>
              <a:t>, і,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шахіст</a:t>
            </a:r>
            <a:r>
              <a:rPr lang="ru-RU" dirty="0"/>
              <a:t> </a:t>
            </a:r>
            <a:r>
              <a:rPr lang="ru-RU" dirty="0" err="1"/>
              <a:t>гратиме</a:t>
            </a:r>
            <a:r>
              <a:rPr lang="ru-RU" dirty="0"/>
              <a:t> з ними синхронно, </a:t>
            </a:r>
            <a:r>
              <a:rPr lang="ru-RU" dirty="0" err="1"/>
              <a:t>це</a:t>
            </a:r>
            <a:r>
              <a:rPr lang="ru-RU" dirty="0"/>
              <a:t> займе не </a:t>
            </a:r>
            <a:r>
              <a:rPr lang="ru-RU" dirty="0" err="1"/>
              <a:t>менше</a:t>
            </a:r>
            <a:r>
              <a:rPr lang="ru-RU" dirty="0"/>
              <a:t> 12 годин (за </a:t>
            </a:r>
            <a:r>
              <a:rPr lang="ru-RU" dirty="0" err="1"/>
              <a:t>умови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середня</a:t>
            </a:r>
            <a:r>
              <a:rPr lang="ru-RU" dirty="0"/>
              <a:t> </a:t>
            </a:r>
            <a:r>
              <a:rPr lang="ru-RU" dirty="0" err="1"/>
              <a:t>гра</a:t>
            </a:r>
            <a:r>
              <a:rPr lang="ru-RU" dirty="0"/>
              <a:t> </a:t>
            </a:r>
            <a:r>
              <a:rPr lang="ru-RU" dirty="0" err="1"/>
              <a:t>займає</a:t>
            </a:r>
            <a:r>
              <a:rPr lang="ru-RU" dirty="0"/>
              <a:t> 30 </a:t>
            </a:r>
            <a:r>
              <a:rPr lang="ru-RU" dirty="0" err="1"/>
              <a:t>ходів</a:t>
            </a:r>
            <a:r>
              <a:rPr lang="ru-RU" dirty="0"/>
              <a:t>, </a:t>
            </a:r>
            <a:r>
              <a:rPr lang="ru-RU" dirty="0" err="1"/>
              <a:t>шахіст</a:t>
            </a:r>
            <a:r>
              <a:rPr lang="ru-RU" dirty="0"/>
              <a:t> </a:t>
            </a:r>
            <a:r>
              <a:rPr lang="ru-RU" dirty="0" err="1"/>
              <a:t>продумує</a:t>
            </a:r>
            <a:r>
              <a:rPr lang="ru-RU" dirty="0"/>
              <a:t> </a:t>
            </a:r>
            <a:r>
              <a:rPr lang="ru-RU" dirty="0" err="1"/>
              <a:t>хід</a:t>
            </a:r>
            <a:r>
              <a:rPr lang="ru-RU" dirty="0"/>
              <a:t> </a:t>
            </a:r>
            <a:r>
              <a:rPr lang="ru-RU" dirty="0" err="1"/>
              <a:t>протягом</a:t>
            </a:r>
            <a:r>
              <a:rPr lang="ru-RU" dirty="0"/>
              <a:t> 5 секунд, а противник – </a:t>
            </a:r>
            <a:r>
              <a:rPr lang="ru-RU" dirty="0" err="1"/>
              <a:t>приблизно</a:t>
            </a:r>
            <a:r>
              <a:rPr lang="ru-RU" dirty="0"/>
              <a:t> 55 секунд.) </a:t>
            </a:r>
            <a:r>
              <a:rPr lang="ru-RU" dirty="0" err="1"/>
              <a:t>Проте</a:t>
            </a:r>
            <a:r>
              <a:rPr lang="ru-RU" dirty="0"/>
              <a:t> в асинхронному </a:t>
            </a:r>
            <a:r>
              <a:rPr lang="ru-RU" dirty="0" err="1"/>
              <a:t>режимі</a:t>
            </a:r>
            <a:r>
              <a:rPr lang="ru-RU" dirty="0"/>
              <a:t> </a:t>
            </a:r>
            <a:r>
              <a:rPr lang="ru-RU" dirty="0" err="1"/>
              <a:t>шахіст</a:t>
            </a:r>
            <a:r>
              <a:rPr lang="ru-RU" dirty="0"/>
              <a:t>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хід</a:t>
            </a:r>
            <a:r>
              <a:rPr lang="ru-RU" dirty="0"/>
              <a:t> і </a:t>
            </a:r>
            <a:r>
              <a:rPr lang="ru-RU" dirty="0" err="1"/>
              <a:t>залишати</a:t>
            </a:r>
            <a:r>
              <a:rPr lang="ru-RU" dirty="0"/>
              <a:t> противнику час на </a:t>
            </a:r>
            <a:r>
              <a:rPr lang="ru-RU" dirty="0" err="1"/>
              <a:t>роздуми</a:t>
            </a:r>
            <a:r>
              <a:rPr lang="ru-RU" dirty="0"/>
              <a:t>, </a:t>
            </a:r>
            <a:r>
              <a:rPr lang="ru-RU" dirty="0" err="1"/>
              <a:t>тим</a:t>
            </a:r>
            <a:r>
              <a:rPr lang="ru-RU" dirty="0"/>
              <a:t> часом </a:t>
            </a:r>
            <a:r>
              <a:rPr lang="ru-RU" dirty="0" err="1"/>
              <a:t>переходячи</a:t>
            </a:r>
            <a:r>
              <a:rPr lang="ru-RU" dirty="0"/>
              <a:t> до </a:t>
            </a:r>
            <a:r>
              <a:rPr lang="ru-RU" dirty="0" err="1"/>
              <a:t>наступного</a:t>
            </a:r>
            <a:r>
              <a:rPr lang="ru-RU" dirty="0"/>
              <a:t> супротивника і </a:t>
            </a:r>
            <a:r>
              <a:rPr lang="ru-RU" dirty="0" err="1"/>
              <a:t>ділячи</a:t>
            </a:r>
            <a:r>
              <a:rPr lang="ru-RU" dirty="0"/>
              <a:t> </a:t>
            </a:r>
            <a:r>
              <a:rPr lang="ru-RU" dirty="0" err="1"/>
              <a:t>хід</a:t>
            </a:r>
            <a:r>
              <a:rPr lang="ru-RU" dirty="0"/>
              <a:t>. Таким чином,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хід</a:t>
            </a:r>
            <a:r>
              <a:rPr lang="ru-RU" dirty="0"/>
              <a:t> у </a:t>
            </a:r>
            <a:r>
              <a:rPr lang="ru-RU" dirty="0" err="1"/>
              <a:t>всіх</a:t>
            </a:r>
            <a:r>
              <a:rPr lang="ru-RU" dirty="0"/>
              <a:t> 24 </a:t>
            </a:r>
            <a:r>
              <a:rPr lang="ru-RU" dirty="0" err="1"/>
              <a:t>іграх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за 2 </a:t>
            </a:r>
            <a:r>
              <a:rPr lang="ru-RU" dirty="0" err="1"/>
              <a:t>хвилини</a:t>
            </a:r>
            <a:r>
              <a:rPr lang="ru-RU" dirty="0"/>
              <a:t>, і </a:t>
            </a:r>
            <a:r>
              <a:rPr lang="ru-RU" dirty="0" err="1"/>
              <a:t>виграні</a:t>
            </a:r>
            <a:r>
              <a:rPr lang="ru-RU" dirty="0"/>
              <a:t> вони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всього</a:t>
            </a:r>
            <a:r>
              <a:rPr lang="ru-RU" dirty="0"/>
              <a:t> за одну годину.</a:t>
            </a:r>
          </a:p>
          <a:p>
            <a:endParaRPr lang="ru-RU" dirty="0"/>
          </a:p>
          <a:p>
            <a:r>
              <a:rPr lang="ru-RU" dirty="0" err="1"/>
              <a:t>Насправді</a:t>
            </a:r>
            <a:r>
              <a:rPr lang="ru-RU" dirty="0"/>
              <a:t> </a:t>
            </a:r>
            <a:r>
              <a:rPr lang="ru-RU" dirty="0" err="1"/>
              <a:t>асинхронність</a:t>
            </a:r>
            <a:r>
              <a:rPr lang="ru-RU" dirty="0"/>
              <a:t> </a:t>
            </a:r>
            <a:r>
              <a:rPr lang="ru-RU" dirty="0" err="1"/>
              <a:t>визначається</a:t>
            </a:r>
            <a:r>
              <a:rPr lang="ru-RU" dirty="0"/>
              <a:t> як стиль </a:t>
            </a:r>
            <a:r>
              <a:rPr lang="ru-RU" dirty="0" err="1"/>
              <a:t>паралельного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у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одні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звільняють</a:t>
            </a:r>
            <a:r>
              <a:rPr lang="ru-RU" dirty="0"/>
              <a:t> </a:t>
            </a:r>
            <a:r>
              <a:rPr lang="ru-RU" dirty="0" err="1"/>
              <a:t>процесор</a:t>
            </a:r>
            <a:r>
              <a:rPr lang="ru-RU" dirty="0"/>
              <a:t> у </a:t>
            </a:r>
            <a:r>
              <a:rPr lang="ru-RU" dirty="0" err="1"/>
              <a:t>періоди</a:t>
            </a:r>
            <a:r>
              <a:rPr lang="ru-RU" dirty="0"/>
              <a:t> </a:t>
            </a:r>
            <a:r>
              <a:rPr lang="ru-RU" dirty="0" err="1"/>
              <a:t>очікування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могли </a:t>
            </a:r>
            <a:r>
              <a:rPr lang="ru-RU" dirty="0" err="1"/>
              <a:t>скористатися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39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510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715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845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2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err="1">
                <a:latin typeface="inherit"/>
              </a:rPr>
              <a:t>pip</a:t>
            </a:r>
            <a:r>
              <a:rPr lang="ru-RU" altLang="ru-RU" dirty="0">
                <a:latin typeface="inherit"/>
              </a:rPr>
              <a:t> </a:t>
            </a:r>
            <a:r>
              <a:rPr lang="ru-RU" altLang="ru-RU" dirty="0" err="1">
                <a:latin typeface="inherit"/>
              </a:rPr>
              <a:t>freeze</a:t>
            </a:r>
            <a:r>
              <a:rPr lang="ru-RU" altLang="ru-RU" dirty="0">
                <a:latin typeface="inherit"/>
              </a:rPr>
              <a:t> </a:t>
            </a:r>
            <a:r>
              <a:rPr lang="ru-RU" altLang="ru-RU" dirty="0" err="1">
                <a:latin typeface="inherit"/>
              </a:rPr>
              <a:t>також</a:t>
            </a:r>
            <a:r>
              <a:rPr lang="ru-RU" altLang="ru-RU" baseline="0" dirty="0">
                <a:latin typeface="inherit"/>
              </a:rPr>
              <a:t> </a:t>
            </a:r>
            <a:r>
              <a:rPr lang="ru-RU" altLang="ru-RU" baseline="0" dirty="0" err="1">
                <a:latin typeface="inherit"/>
              </a:rPr>
              <a:t>зберігає</a:t>
            </a:r>
            <a:r>
              <a:rPr lang="ru-RU" altLang="ru-RU" baseline="0" dirty="0">
                <a:latin typeface="inherit"/>
              </a:rPr>
              <a:t> </a:t>
            </a:r>
            <a:r>
              <a:rPr lang="ru-RU" altLang="ru-RU" baseline="0" dirty="0" err="1">
                <a:latin typeface="inherit"/>
              </a:rPr>
              <a:t>залежності</a:t>
            </a:r>
            <a:r>
              <a:rPr lang="ru-RU" altLang="ru-RU" baseline="0" dirty="0">
                <a:latin typeface="inherit"/>
              </a:rPr>
              <a:t> </a:t>
            </a:r>
            <a:r>
              <a:rPr lang="ru-RU" altLang="ru-RU" baseline="0" dirty="0" err="1">
                <a:latin typeface="inherit"/>
              </a:rPr>
              <a:t>залежностей</a:t>
            </a:r>
            <a:r>
              <a:rPr lang="ru-RU" altLang="ru-RU" baseline="0" dirty="0">
                <a:latin typeface="inherit"/>
              </a:rPr>
              <a:t> і з </a:t>
            </a:r>
            <a:r>
              <a:rPr lang="ru-RU" altLang="ru-RU" baseline="0" dirty="0" err="1">
                <a:latin typeface="inherit"/>
              </a:rPr>
              <a:t>цим</a:t>
            </a:r>
            <a:r>
              <a:rPr lang="ru-RU" altLang="ru-RU" baseline="0" dirty="0">
                <a:latin typeface="inherit"/>
              </a:rPr>
              <a:t> </a:t>
            </a:r>
            <a:r>
              <a:rPr lang="ru-RU" altLang="ru-RU" baseline="0" dirty="0" err="1">
                <a:latin typeface="inherit"/>
              </a:rPr>
              <a:t>можуть</a:t>
            </a:r>
            <a:r>
              <a:rPr lang="ru-RU" altLang="ru-RU" baseline="0" dirty="0">
                <a:latin typeface="inherit"/>
              </a:rPr>
              <a:t> бути </a:t>
            </a:r>
            <a:r>
              <a:rPr lang="ru-RU" altLang="ru-RU" baseline="0" dirty="0" err="1">
                <a:latin typeface="inherit"/>
              </a:rPr>
              <a:t>проблеми</a:t>
            </a:r>
            <a:endParaRPr lang="ru-RU" altLang="ru-RU" baseline="0" dirty="0">
              <a:latin typeface="inherit"/>
            </a:endParaRPr>
          </a:p>
          <a:p>
            <a:endParaRPr lang="ru-RU" baseline="0" dirty="0">
              <a:latin typeface="inherit"/>
            </a:endParaRP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використовуєте</a:t>
            </a:r>
            <a:r>
              <a:rPr lang="ru-RU" dirty="0"/>
              <a:t> </a:t>
            </a:r>
            <a:r>
              <a:rPr lang="ru-RU" dirty="0" err="1"/>
              <a:t>піп</a:t>
            </a:r>
            <a:r>
              <a:rPr lang="ru-RU" dirty="0"/>
              <a:t> поза </a:t>
            </a:r>
            <a:r>
              <a:rPr lang="ru-RU" dirty="0" err="1"/>
              <a:t>віртуальним</a:t>
            </a:r>
            <a:r>
              <a:rPr lang="ru-RU" dirty="0"/>
              <a:t> </a:t>
            </a:r>
            <a:r>
              <a:rPr lang="ru-RU" dirty="0" err="1"/>
              <a:t>оточенням</a:t>
            </a:r>
            <a:r>
              <a:rPr lang="ru-RU" dirty="0"/>
              <a:t>, </a:t>
            </a:r>
            <a:r>
              <a:rPr lang="ru-RU" dirty="0" err="1"/>
              <a:t>піп</a:t>
            </a:r>
            <a:r>
              <a:rPr lang="ru-RU" dirty="0"/>
              <a:t> </a:t>
            </a:r>
            <a:r>
              <a:rPr lang="ru-RU" dirty="0" err="1"/>
              <a:t>зберігає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глобально, для </a:t>
            </a:r>
            <a:r>
              <a:rPr lang="ru-RU" dirty="0" err="1"/>
              <a:t>решти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віртуальне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піп</a:t>
            </a:r>
            <a:r>
              <a:rPr lang="ru-RU" dirty="0"/>
              <a:t> не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залежностей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версій</a:t>
            </a:r>
            <a:r>
              <a:rPr lang="ru-RU" dirty="0"/>
              <a:t> і, </a:t>
            </a:r>
            <a:r>
              <a:rPr lang="ru-RU" dirty="0" err="1"/>
              <a:t>якщо</a:t>
            </a:r>
            <a:r>
              <a:rPr lang="ru-RU" dirty="0"/>
              <a:t> один ваш проект </a:t>
            </a:r>
            <a:r>
              <a:rPr lang="ru-RU" dirty="0" err="1"/>
              <a:t>використовує</a:t>
            </a:r>
            <a:r>
              <a:rPr lang="ru-RU" dirty="0"/>
              <a:t> одну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, коли </a:t>
            </a:r>
            <a:r>
              <a:rPr lang="ru-RU" dirty="0" err="1"/>
              <a:t>другий</a:t>
            </a:r>
            <a:r>
              <a:rPr lang="ru-RU" dirty="0"/>
              <a:t> - </a:t>
            </a:r>
            <a:r>
              <a:rPr lang="ru-RU" dirty="0" err="1"/>
              <a:t>іншу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510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 dirty="0" err="1"/>
              <a:t>щастя</a:t>
            </a:r>
            <a:r>
              <a:rPr lang="ru-RU" dirty="0"/>
              <a:t>, </a:t>
            </a:r>
            <a:r>
              <a:rPr lang="ru-RU" dirty="0" err="1"/>
              <a:t>рішення</a:t>
            </a:r>
            <a:r>
              <a:rPr lang="ru-RU" dirty="0"/>
              <a:t> для </a:t>
            </a:r>
            <a:r>
              <a:rPr lang="ru-RU" dirty="0" err="1"/>
              <a:t>цього</a:t>
            </a:r>
            <a:r>
              <a:rPr lang="ru-RU" dirty="0"/>
              <a:t> є, </a:t>
            </a:r>
            <a:r>
              <a:rPr lang="ru-RU" dirty="0" err="1"/>
              <a:t>віртуальне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. </a:t>
            </a:r>
            <a:r>
              <a:rPr lang="ru-RU" dirty="0" err="1"/>
              <a:t>Віртуальне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піп</a:t>
            </a:r>
            <a:r>
              <a:rPr lang="ru-RU" dirty="0"/>
              <a:t> і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інтерпретатор</a:t>
            </a:r>
            <a:r>
              <a:rPr lang="ru-RU" dirty="0"/>
              <a:t> для кожного проекту і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версій</a:t>
            </a:r>
            <a:r>
              <a:rPr lang="ru-RU" dirty="0"/>
              <a:t> для кожного проекту.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704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Як приклад </a:t>
            </a:r>
            <a:r>
              <a:rPr lang="ru-RU" dirty="0" err="1"/>
              <a:t>візьмемо</a:t>
            </a:r>
            <a:r>
              <a:rPr lang="ru-RU" dirty="0"/>
              <a:t> </a:t>
            </a:r>
            <a:r>
              <a:rPr lang="ru-RU" dirty="0" err="1"/>
              <a:t>шахову</a:t>
            </a:r>
            <a:r>
              <a:rPr lang="ru-RU" dirty="0"/>
              <a:t> </a:t>
            </a:r>
            <a:r>
              <a:rPr lang="ru-RU" dirty="0" err="1"/>
              <a:t>виставку</a:t>
            </a:r>
            <a:r>
              <a:rPr lang="ru-RU" dirty="0"/>
              <a:t>, де один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найкращих</a:t>
            </a:r>
            <a:r>
              <a:rPr lang="ru-RU" dirty="0"/>
              <a:t> </a:t>
            </a:r>
            <a:r>
              <a:rPr lang="ru-RU" dirty="0" err="1"/>
              <a:t>шахістів</a:t>
            </a:r>
            <a:r>
              <a:rPr lang="ru-RU" dirty="0"/>
              <a:t> </a:t>
            </a:r>
            <a:r>
              <a:rPr lang="ru-RU" dirty="0" err="1"/>
              <a:t>змагається</a:t>
            </a:r>
            <a:r>
              <a:rPr lang="ru-RU" dirty="0"/>
              <a:t> з великою </a:t>
            </a:r>
            <a:r>
              <a:rPr lang="ru-RU" dirty="0" err="1"/>
              <a:t>кількістю</a:t>
            </a:r>
            <a:r>
              <a:rPr lang="ru-RU" dirty="0"/>
              <a:t> людей. У нас є 24 </a:t>
            </a:r>
            <a:r>
              <a:rPr lang="ru-RU" dirty="0" err="1"/>
              <a:t>ігри</a:t>
            </a:r>
            <a:r>
              <a:rPr lang="ru-RU" dirty="0"/>
              <a:t> та 24 особи, з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зіграти</a:t>
            </a:r>
            <a:r>
              <a:rPr lang="ru-RU" dirty="0"/>
              <a:t>, і,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шахіст</a:t>
            </a:r>
            <a:r>
              <a:rPr lang="ru-RU" dirty="0"/>
              <a:t> </a:t>
            </a:r>
            <a:r>
              <a:rPr lang="ru-RU" dirty="0" err="1"/>
              <a:t>гратиме</a:t>
            </a:r>
            <a:r>
              <a:rPr lang="ru-RU" dirty="0"/>
              <a:t> з ними синхронно, </a:t>
            </a:r>
            <a:r>
              <a:rPr lang="ru-RU" dirty="0" err="1"/>
              <a:t>це</a:t>
            </a:r>
            <a:r>
              <a:rPr lang="ru-RU" dirty="0"/>
              <a:t> займе не </a:t>
            </a:r>
            <a:r>
              <a:rPr lang="ru-RU" dirty="0" err="1"/>
              <a:t>менше</a:t>
            </a:r>
            <a:r>
              <a:rPr lang="ru-RU" dirty="0"/>
              <a:t> 12 годин (за </a:t>
            </a:r>
            <a:r>
              <a:rPr lang="ru-RU" dirty="0" err="1"/>
              <a:t>умови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середня</a:t>
            </a:r>
            <a:r>
              <a:rPr lang="ru-RU" dirty="0"/>
              <a:t> </a:t>
            </a:r>
            <a:r>
              <a:rPr lang="ru-RU" dirty="0" err="1"/>
              <a:t>гра</a:t>
            </a:r>
            <a:r>
              <a:rPr lang="ru-RU" dirty="0"/>
              <a:t> </a:t>
            </a:r>
            <a:r>
              <a:rPr lang="ru-RU" dirty="0" err="1"/>
              <a:t>займає</a:t>
            </a:r>
            <a:r>
              <a:rPr lang="ru-RU" dirty="0"/>
              <a:t> 30 </a:t>
            </a:r>
            <a:r>
              <a:rPr lang="ru-RU" dirty="0" err="1"/>
              <a:t>ходів</a:t>
            </a:r>
            <a:r>
              <a:rPr lang="ru-RU" dirty="0"/>
              <a:t>, </a:t>
            </a:r>
            <a:r>
              <a:rPr lang="ru-RU" dirty="0" err="1"/>
              <a:t>шахіст</a:t>
            </a:r>
            <a:r>
              <a:rPr lang="ru-RU" dirty="0"/>
              <a:t> </a:t>
            </a:r>
            <a:r>
              <a:rPr lang="ru-RU" dirty="0" err="1"/>
              <a:t>продумує</a:t>
            </a:r>
            <a:r>
              <a:rPr lang="ru-RU" dirty="0"/>
              <a:t> </a:t>
            </a:r>
            <a:r>
              <a:rPr lang="ru-RU" dirty="0" err="1"/>
              <a:t>хід</a:t>
            </a:r>
            <a:r>
              <a:rPr lang="ru-RU" dirty="0"/>
              <a:t> </a:t>
            </a:r>
            <a:r>
              <a:rPr lang="ru-RU" dirty="0" err="1"/>
              <a:t>протягом</a:t>
            </a:r>
            <a:r>
              <a:rPr lang="ru-RU" dirty="0"/>
              <a:t> 5 секунд, а противник – </a:t>
            </a:r>
            <a:r>
              <a:rPr lang="ru-RU" dirty="0" err="1"/>
              <a:t>приблизно</a:t>
            </a:r>
            <a:r>
              <a:rPr lang="ru-RU" dirty="0"/>
              <a:t> 55 секунд.) </a:t>
            </a:r>
            <a:r>
              <a:rPr lang="ru-RU" dirty="0" err="1"/>
              <a:t>Проте</a:t>
            </a:r>
            <a:r>
              <a:rPr lang="ru-RU" dirty="0"/>
              <a:t> в асинхронному </a:t>
            </a:r>
            <a:r>
              <a:rPr lang="ru-RU" dirty="0" err="1"/>
              <a:t>режимі</a:t>
            </a:r>
            <a:r>
              <a:rPr lang="ru-RU" dirty="0"/>
              <a:t> </a:t>
            </a:r>
            <a:r>
              <a:rPr lang="ru-RU" dirty="0" err="1"/>
              <a:t>шахіст</a:t>
            </a:r>
            <a:r>
              <a:rPr lang="ru-RU" dirty="0"/>
              <a:t>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хід</a:t>
            </a:r>
            <a:r>
              <a:rPr lang="ru-RU" dirty="0"/>
              <a:t> і </a:t>
            </a:r>
            <a:r>
              <a:rPr lang="ru-RU" dirty="0" err="1"/>
              <a:t>залишати</a:t>
            </a:r>
            <a:r>
              <a:rPr lang="ru-RU" dirty="0"/>
              <a:t> противнику час на </a:t>
            </a:r>
            <a:r>
              <a:rPr lang="ru-RU" dirty="0" err="1"/>
              <a:t>роздуми</a:t>
            </a:r>
            <a:r>
              <a:rPr lang="ru-RU" dirty="0"/>
              <a:t>, </a:t>
            </a:r>
            <a:r>
              <a:rPr lang="ru-RU" dirty="0" err="1"/>
              <a:t>тим</a:t>
            </a:r>
            <a:r>
              <a:rPr lang="ru-RU" dirty="0"/>
              <a:t> часом </a:t>
            </a:r>
            <a:r>
              <a:rPr lang="ru-RU" dirty="0" err="1"/>
              <a:t>переходячи</a:t>
            </a:r>
            <a:r>
              <a:rPr lang="ru-RU" dirty="0"/>
              <a:t> до </a:t>
            </a:r>
            <a:r>
              <a:rPr lang="ru-RU" dirty="0" err="1"/>
              <a:t>наступного</a:t>
            </a:r>
            <a:r>
              <a:rPr lang="ru-RU" dirty="0"/>
              <a:t> супротивника і </a:t>
            </a:r>
            <a:r>
              <a:rPr lang="ru-RU" dirty="0" err="1"/>
              <a:t>ділячи</a:t>
            </a:r>
            <a:r>
              <a:rPr lang="ru-RU" dirty="0"/>
              <a:t> </a:t>
            </a:r>
            <a:r>
              <a:rPr lang="ru-RU" dirty="0" err="1"/>
              <a:t>хід</a:t>
            </a:r>
            <a:r>
              <a:rPr lang="ru-RU" dirty="0"/>
              <a:t>. Таким чином,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хід</a:t>
            </a:r>
            <a:r>
              <a:rPr lang="ru-RU" dirty="0"/>
              <a:t> у </a:t>
            </a:r>
            <a:r>
              <a:rPr lang="ru-RU" dirty="0" err="1"/>
              <a:t>всіх</a:t>
            </a:r>
            <a:r>
              <a:rPr lang="ru-RU" dirty="0"/>
              <a:t> 24 </a:t>
            </a:r>
            <a:r>
              <a:rPr lang="ru-RU" dirty="0" err="1"/>
              <a:t>іграх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за 2 </a:t>
            </a:r>
            <a:r>
              <a:rPr lang="ru-RU" dirty="0" err="1"/>
              <a:t>хвилини</a:t>
            </a:r>
            <a:r>
              <a:rPr lang="ru-RU" dirty="0"/>
              <a:t>, і </a:t>
            </a:r>
            <a:r>
              <a:rPr lang="ru-RU" dirty="0" err="1"/>
              <a:t>виграні</a:t>
            </a:r>
            <a:r>
              <a:rPr lang="ru-RU" dirty="0"/>
              <a:t> вони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всього</a:t>
            </a:r>
            <a:r>
              <a:rPr lang="ru-RU" dirty="0"/>
              <a:t> за одну годину.</a:t>
            </a:r>
          </a:p>
          <a:p>
            <a:endParaRPr lang="ru-RU" dirty="0"/>
          </a:p>
          <a:p>
            <a:r>
              <a:rPr lang="ru-RU" dirty="0" err="1"/>
              <a:t>Насправді</a:t>
            </a:r>
            <a:r>
              <a:rPr lang="ru-RU" dirty="0"/>
              <a:t> </a:t>
            </a:r>
            <a:r>
              <a:rPr lang="ru-RU" dirty="0" err="1"/>
              <a:t>асинхронність</a:t>
            </a:r>
            <a:r>
              <a:rPr lang="ru-RU" dirty="0"/>
              <a:t> </a:t>
            </a:r>
            <a:r>
              <a:rPr lang="ru-RU" dirty="0" err="1"/>
              <a:t>визначається</a:t>
            </a:r>
            <a:r>
              <a:rPr lang="ru-RU" dirty="0"/>
              <a:t> як стиль </a:t>
            </a:r>
            <a:r>
              <a:rPr lang="ru-RU" dirty="0" err="1"/>
              <a:t>паралельного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у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одні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звільняють</a:t>
            </a:r>
            <a:r>
              <a:rPr lang="ru-RU" dirty="0"/>
              <a:t> </a:t>
            </a:r>
            <a:r>
              <a:rPr lang="ru-RU" dirty="0" err="1"/>
              <a:t>процесор</a:t>
            </a:r>
            <a:r>
              <a:rPr lang="ru-RU" dirty="0"/>
              <a:t> у </a:t>
            </a:r>
            <a:r>
              <a:rPr lang="ru-RU" dirty="0" err="1"/>
              <a:t>періоди</a:t>
            </a:r>
            <a:r>
              <a:rPr lang="ru-RU" dirty="0"/>
              <a:t> </a:t>
            </a:r>
            <a:r>
              <a:rPr lang="ru-RU" dirty="0" err="1"/>
              <a:t>очікування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могли </a:t>
            </a:r>
            <a:r>
              <a:rPr lang="ru-RU" dirty="0" err="1"/>
              <a:t>скористатися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125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49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Приклад є абсолютно абстрактна машина, ми не </a:t>
            </a:r>
            <a:r>
              <a:rPr lang="ru-RU" dirty="0" err="1"/>
              <a:t>знаємо</a:t>
            </a:r>
            <a:r>
              <a:rPr lang="ru-RU" dirty="0"/>
              <a:t> </a:t>
            </a:r>
            <a:r>
              <a:rPr lang="ru-RU" dirty="0" err="1"/>
              <a:t>ні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кольору</a:t>
            </a:r>
            <a:r>
              <a:rPr lang="ru-RU" dirty="0"/>
              <a:t>, </a:t>
            </a:r>
            <a:r>
              <a:rPr lang="ru-RU" dirty="0" err="1"/>
              <a:t>ні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марку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. Коли ми </a:t>
            </a:r>
            <a:r>
              <a:rPr lang="ru-RU" dirty="0" err="1"/>
              <a:t>створюємо</a:t>
            </a:r>
            <a:r>
              <a:rPr lang="ru-RU" dirty="0"/>
              <a:t> машину (</a:t>
            </a:r>
            <a:r>
              <a:rPr lang="ru-RU" dirty="0" err="1"/>
              <a:t>об'єкт</a:t>
            </a:r>
            <a:r>
              <a:rPr lang="ru-RU" dirty="0"/>
              <a:t>), ми </a:t>
            </a:r>
            <a:r>
              <a:rPr lang="ru-RU" dirty="0" err="1"/>
              <a:t>вказуємо</a:t>
            </a:r>
            <a:r>
              <a:rPr lang="ru-RU" dirty="0"/>
              <a:t> </a:t>
            </a:r>
            <a:r>
              <a:rPr lang="ru-RU" dirty="0" err="1"/>
              <a:t>колір</a:t>
            </a:r>
            <a:r>
              <a:rPr lang="ru-RU" dirty="0"/>
              <a:t> та марку </a:t>
            </a:r>
            <a:r>
              <a:rPr lang="ru-RU" dirty="0" err="1"/>
              <a:t>автомобіля</a:t>
            </a:r>
            <a:r>
              <a:rPr lang="ru-RU" dirty="0"/>
              <a:t>, таким чином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перестає</a:t>
            </a:r>
            <a:r>
              <a:rPr lang="ru-RU" dirty="0"/>
              <a:t> бути </a:t>
            </a:r>
            <a:r>
              <a:rPr lang="ru-RU" dirty="0" err="1"/>
              <a:t>абстрактним</a:t>
            </a:r>
            <a:r>
              <a:rPr lang="ru-RU" dirty="0"/>
              <a:t> та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конкретним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892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721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13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797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Створення</a:t>
            </a:r>
            <a:r>
              <a:rPr lang="uk-UA" baseline="0" dirty="0"/>
              <a:t> моделі знадобиться нам для подальшого створення </a:t>
            </a:r>
            <a:r>
              <a:rPr lang="en-US" baseline="0" dirty="0"/>
              <a:t>DAO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2282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Напишемо декілька запитів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074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Напишемо декілька запитів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948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499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Напишемо декілька запитів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969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Напишемо декілька запитів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09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Напишемо декілька запитів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92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анатомію</a:t>
            </a:r>
            <a:r>
              <a:rPr lang="ru-RU" dirty="0"/>
              <a:t> </a:t>
            </a:r>
            <a:r>
              <a:rPr lang="ru-RU" dirty="0" err="1"/>
              <a:t>якогось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автомобіля</a:t>
            </a:r>
            <a:r>
              <a:rPr lang="ru-RU" dirty="0"/>
              <a:t>. Тут ми </a:t>
            </a:r>
            <a:r>
              <a:rPr lang="ru-RU" dirty="0" err="1"/>
              <a:t>бачимо</a:t>
            </a:r>
            <a:r>
              <a:rPr lang="ru-RU" dirty="0"/>
              <a:t> </a:t>
            </a:r>
            <a:r>
              <a:rPr lang="ru-RU" dirty="0" err="1"/>
              <a:t>назву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, </a:t>
            </a:r>
            <a:r>
              <a:rPr lang="ru-RU" dirty="0" err="1"/>
              <a:t>статичне</a:t>
            </a:r>
            <a:r>
              <a:rPr lang="ru-RU" dirty="0"/>
              <a:t> поле (</a:t>
            </a:r>
            <a:r>
              <a:rPr lang="ru-RU" dirty="0" err="1"/>
              <a:t>таке</a:t>
            </a:r>
            <a:r>
              <a:rPr lang="ru-RU" dirty="0"/>
              <a:t> поле, яке буде одним і </a:t>
            </a:r>
            <a:r>
              <a:rPr lang="ru-RU" dirty="0" err="1"/>
              <a:t>тим</a:t>
            </a:r>
            <a:r>
              <a:rPr lang="ru-RU" dirty="0"/>
              <a:t> самим для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екземпляра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і </a:t>
            </a:r>
            <a:r>
              <a:rPr lang="ru-RU" dirty="0" err="1"/>
              <a:t>навіть</a:t>
            </a:r>
            <a:r>
              <a:rPr lang="ru-RU" dirty="0"/>
              <a:t> для самого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), метод </a:t>
            </a:r>
            <a:r>
              <a:rPr lang="ru-RU" dirty="0" err="1"/>
              <a:t>класу</a:t>
            </a:r>
            <a:r>
              <a:rPr lang="ru-RU" dirty="0"/>
              <a:t> (метод,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викликається</a:t>
            </a:r>
            <a:r>
              <a:rPr lang="ru-RU" dirty="0"/>
              <a:t> для одного конкретного </a:t>
            </a:r>
            <a:r>
              <a:rPr lang="ru-RU" dirty="0" err="1"/>
              <a:t>екземпляра</a:t>
            </a:r>
            <a:r>
              <a:rPr lang="ru-RU" dirty="0"/>
              <a:t>,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передається</a:t>
            </a:r>
            <a:r>
              <a:rPr lang="ru-RU" dirty="0"/>
              <a:t> аргументом </a:t>
            </a:r>
            <a:r>
              <a:rPr lang="ru-RU" dirty="0" err="1"/>
              <a:t>self</a:t>
            </a:r>
            <a:r>
              <a:rPr lang="ru-RU" dirty="0"/>
              <a:t>), </a:t>
            </a:r>
            <a:r>
              <a:rPr lang="ru-RU" dirty="0" err="1"/>
              <a:t>статичний</a:t>
            </a:r>
            <a:r>
              <a:rPr lang="ru-RU" dirty="0"/>
              <a:t> метод </a:t>
            </a:r>
            <a:r>
              <a:rPr lang="ru-RU" dirty="0" err="1"/>
              <a:t>класу</a:t>
            </a:r>
            <a:r>
              <a:rPr lang="ru-RU" dirty="0"/>
              <a:t> (метод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для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екземпляра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та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395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Напишемо декілька запитів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673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Напишемо декілька запитів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1036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Вище</a:t>
            </a:r>
            <a:r>
              <a:rPr lang="ru-RU" dirty="0"/>
              <a:t> я </a:t>
            </a:r>
            <a:r>
              <a:rPr lang="ru-RU" dirty="0" err="1"/>
              <a:t>вже</a:t>
            </a:r>
            <a:r>
              <a:rPr lang="ru-RU" dirty="0"/>
              <a:t> наводив </a:t>
            </a:r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проекту.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найпростіший</a:t>
            </a:r>
            <a:r>
              <a:rPr lang="ru-RU" dirty="0"/>
              <a:t> </a:t>
            </a:r>
            <a:r>
              <a:rPr lang="ru-RU" dirty="0" err="1"/>
              <a:t>мікросервіс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я написав як приклад. </a:t>
            </a:r>
            <a:r>
              <a:rPr lang="ru-RU" dirty="0" err="1"/>
              <a:t>Звичайно</a:t>
            </a:r>
            <a:r>
              <a:rPr lang="ru-RU" dirty="0"/>
              <a:t>, тут не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використані</a:t>
            </a:r>
            <a:r>
              <a:rPr lang="ru-RU" dirty="0"/>
              <a:t> </a:t>
            </a:r>
            <a:r>
              <a:rPr lang="ru-RU" dirty="0" err="1"/>
              <a:t>ентерпрайз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, не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використані</a:t>
            </a:r>
            <a:r>
              <a:rPr lang="ru-RU" dirty="0"/>
              <a:t> </a:t>
            </a:r>
            <a:r>
              <a:rPr lang="ru-RU" dirty="0" err="1"/>
              <a:t>готові</a:t>
            </a:r>
            <a:r>
              <a:rPr lang="ru-RU" dirty="0"/>
              <a:t> </a:t>
            </a:r>
            <a:r>
              <a:rPr lang="ru-RU" dirty="0" err="1"/>
              <a:t>фреймворки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могли б </a:t>
            </a:r>
            <a:r>
              <a:rPr lang="ru-RU" dirty="0" err="1"/>
              <a:t>полегшити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коду.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886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678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uk-UA" dirty="0"/>
              <a:t>файл програми (точка входу)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91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Приклад обробника запиту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67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r>
              <a:rPr lang="en-US" dirty="0"/>
              <a:t>DAO Factory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375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r>
              <a:rPr lang="en-US" dirty="0"/>
              <a:t>Response</a:t>
            </a:r>
            <a:r>
              <a:rPr lang="en-US" baseline="0" dirty="0"/>
              <a:t> model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212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r>
              <a:rPr lang="en-US" dirty="0"/>
              <a:t> </a:t>
            </a:r>
            <a:r>
              <a:rPr lang="uk-UA" dirty="0"/>
              <a:t>запиту та відповіді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97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побачити</a:t>
            </a:r>
            <a:r>
              <a:rPr lang="ru-RU" dirty="0"/>
              <a:t> приклад </a:t>
            </a:r>
            <a:r>
              <a:rPr lang="ru-RU" dirty="0" err="1"/>
              <a:t>успадкування</a:t>
            </a:r>
            <a:r>
              <a:rPr lang="ru-RU" dirty="0"/>
              <a:t>, ми </a:t>
            </a:r>
            <a:r>
              <a:rPr lang="ru-RU" dirty="0" err="1"/>
              <a:t>успадковуємо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потужності</a:t>
            </a:r>
            <a:r>
              <a:rPr lang="ru-RU" dirty="0"/>
              <a:t>, т.к.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у нас </a:t>
            </a:r>
            <a:r>
              <a:rPr lang="ru-RU" dirty="0" err="1"/>
              <a:t>вже</a:t>
            </a:r>
            <a:r>
              <a:rPr lang="ru-RU" dirty="0"/>
              <a:t> є,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і </a:t>
            </a:r>
            <a:r>
              <a:rPr lang="ru-RU" dirty="0" err="1"/>
              <a:t>перевизначити</a:t>
            </a:r>
            <a:r>
              <a:rPr lang="ru-RU" dirty="0"/>
              <a:t> </a:t>
            </a:r>
            <a:r>
              <a:rPr lang="ru-RU" dirty="0" err="1"/>
              <a:t>модифікований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06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91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Традиційним</a:t>
            </a:r>
            <a:r>
              <a:rPr lang="ru-RU" dirty="0"/>
              <a:t> </a:t>
            </a:r>
            <a:r>
              <a:rPr lang="ru-RU" dirty="0" err="1"/>
              <a:t>підходом</a:t>
            </a:r>
            <a:r>
              <a:rPr lang="ru-RU" dirty="0"/>
              <a:t> до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синхронного коду, коли </a:t>
            </a: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одна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закінчення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. </a:t>
            </a:r>
            <a:r>
              <a:rPr lang="ru-RU" dirty="0" err="1"/>
              <a:t>Написання</a:t>
            </a:r>
            <a:r>
              <a:rPr lang="ru-RU" dirty="0"/>
              <a:t> такого коду </a:t>
            </a:r>
            <a:r>
              <a:rPr lang="ru-RU" dirty="0" err="1"/>
              <a:t>спричиняє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окремої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блокує</a:t>
            </a:r>
            <a:r>
              <a:rPr lang="ru-RU" dirty="0"/>
              <a:t> </a:t>
            </a:r>
            <a:r>
              <a:rPr lang="ru-RU" dirty="0" err="1"/>
              <a:t>потік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0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111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Перепишемо</a:t>
            </a:r>
            <a:r>
              <a:rPr lang="ru-RU" dirty="0"/>
              <a:t> той же код в асинхронному </a:t>
            </a:r>
            <a:r>
              <a:rPr lang="ru-RU" dirty="0" err="1"/>
              <a:t>підході</a:t>
            </a:r>
            <a:r>
              <a:rPr lang="ru-RU" dirty="0"/>
              <a:t> і </a:t>
            </a:r>
            <a:r>
              <a:rPr lang="ru-RU" dirty="0" err="1"/>
              <a:t>побачимо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запускаються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, </a:t>
            </a:r>
            <a:r>
              <a:rPr lang="ru-RU" dirty="0" err="1"/>
              <a:t>виконуються</a:t>
            </a:r>
            <a:r>
              <a:rPr lang="ru-RU" dirty="0"/>
              <a:t> конкурентно, а </a:t>
            </a:r>
            <a:r>
              <a:rPr lang="ru-RU" dirty="0" err="1"/>
              <a:t>завершуються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того часу, коли вони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викликані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412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Традиційним</a:t>
            </a:r>
            <a:r>
              <a:rPr lang="ru-RU" dirty="0"/>
              <a:t> </a:t>
            </a:r>
            <a:r>
              <a:rPr lang="ru-RU" dirty="0" err="1"/>
              <a:t>підходом</a:t>
            </a:r>
            <a:r>
              <a:rPr lang="ru-RU" dirty="0"/>
              <a:t> до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синхронного коду, коли </a:t>
            </a: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одна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закінчення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. </a:t>
            </a:r>
            <a:r>
              <a:rPr lang="ru-RU" dirty="0" err="1"/>
              <a:t>Написання</a:t>
            </a:r>
            <a:r>
              <a:rPr lang="ru-RU" dirty="0"/>
              <a:t> такого коду </a:t>
            </a:r>
            <a:r>
              <a:rPr lang="ru-RU" dirty="0" err="1"/>
              <a:t>спричиняє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окремої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блокує</a:t>
            </a:r>
            <a:r>
              <a:rPr lang="ru-RU" dirty="0"/>
              <a:t> </a:t>
            </a:r>
            <a:r>
              <a:rPr lang="ru-RU" dirty="0" err="1"/>
              <a:t>потік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73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8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6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973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0877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5652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3651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6850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2852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694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180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550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9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2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3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1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08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460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989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89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4744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454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8" r:id="rId16"/>
    <p:sldLayoutId id="2147483651" r:id="rId17"/>
    <p:sldLayoutId id="2147483661" r:id="rId18"/>
    <p:sldLayoutId id="2147483674" r:id="rId19"/>
    <p:sldLayoutId id="2147483665" r:id="rId20"/>
    <p:sldLayoutId id="2147483673" r:id="rId21"/>
    <p:sldLayoutId id="2147483675" r:id="rId22"/>
    <p:sldLayoutId id="2147483676" r:id="rId23"/>
    <p:sldLayoutId id="2147483672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ytryG/simpleHTTPMicroservic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ytryG/simpleHTTPMicroservice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4939" y="685799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Розробка</a:t>
            </a:r>
            <a:r>
              <a:rPr lang="ru-RU" dirty="0"/>
              <a:t> простого </a:t>
            </a:r>
            <a:r>
              <a:rPr lang="ru-RU" dirty="0" err="1"/>
              <a:t>мікросервісу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939" y="3843867"/>
            <a:ext cx="6400800" cy="194733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ООП, Асинхронність, Сторонні бібліотеки та керування </a:t>
            </a:r>
            <a:r>
              <a:rPr lang="uk-UA" dirty="0" err="1"/>
              <a:t>залежностями</a:t>
            </a:r>
            <a:r>
              <a:rPr lang="uk-UA" dirty="0"/>
              <a:t>, </a:t>
            </a:r>
            <a:r>
              <a:rPr lang="en-US" dirty="0"/>
              <a:t>DAO </a:t>
            </a:r>
            <a:r>
              <a:rPr lang="uk-UA" dirty="0"/>
              <a:t>та </a:t>
            </a:r>
            <a:r>
              <a:rPr lang="en-US" dirty="0"/>
              <a:t>PostgreSQL, </a:t>
            </a:r>
            <a:r>
              <a:rPr lang="uk-UA" dirty="0" err="1"/>
              <a:t>Мікросервісна</a:t>
            </a:r>
            <a:r>
              <a:rPr lang="uk-UA" dirty="0"/>
              <a:t> архітектура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245" y="3721405"/>
            <a:ext cx="5792931" cy="433955"/>
          </a:xfrm>
        </p:spPr>
        <p:txBody>
          <a:bodyPr/>
          <a:lstStyle/>
          <a:p>
            <a:pPr algn="l"/>
            <a:r>
              <a:rPr lang="ru-RU" dirty="0"/>
              <a:t>У асинхронному </a:t>
            </a:r>
            <a:r>
              <a:rPr lang="ru-RU" dirty="0" err="1"/>
              <a:t>підході</a:t>
            </a:r>
            <a:r>
              <a:rPr lang="ru-RU" dirty="0"/>
              <a:t> задача </a:t>
            </a:r>
            <a:r>
              <a:rPr lang="ru-RU" dirty="0" err="1"/>
              <a:t>розбивається</a:t>
            </a:r>
            <a:r>
              <a:rPr lang="ru-RU" dirty="0"/>
              <a:t> на н-ну </a:t>
            </a:r>
            <a:r>
              <a:rPr lang="ru-RU" dirty="0" err="1"/>
              <a:t>кількість</a:t>
            </a:r>
            <a:r>
              <a:rPr lang="ru-RU" dirty="0"/>
              <a:t> подзадач,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порядку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виклику</a:t>
            </a:r>
            <a:r>
              <a:rPr lang="ru-RU" dirty="0"/>
              <a:t>. </a:t>
            </a:r>
            <a:r>
              <a:rPr lang="ru-RU" dirty="0" err="1"/>
              <a:t>Кожна</a:t>
            </a:r>
            <a:r>
              <a:rPr lang="ru-RU" dirty="0"/>
              <a:t> задача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закінчення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передає</a:t>
            </a:r>
            <a:r>
              <a:rPr lang="ru-RU" dirty="0"/>
              <a:t>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</a:t>
            </a:r>
            <a:r>
              <a:rPr lang="ru-RU" dirty="0" err="1"/>
              <a:t>підзавданням</a:t>
            </a:r>
            <a:endParaRPr lang="ru-RU" dirty="0"/>
          </a:p>
          <a:p>
            <a:pPr algn="l"/>
            <a:r>
              <a:rPr lang="ru-RU" dirty="0"/>
              <a:t>Таким чином,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в </a:t>
            </a:r>
            <a:r>
              <a:rPr lang="ru-RU" dirty="0" err="1"/>
              <a:t>необхідному</a:t>
            </a:r>
            <a:r>
              <a:rPr lang="ru-RU" dirty="0"/>
              <a:t> порядку, </a:t>
            </a: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"легка" задача буде </a:t>
            </a:r>
            <a:r>
              <a:rPr lang="ru-RU" dirty="0" err="1"/>
              <a:t>виконана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 (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"</a:t>
            </a:r>
            <a:r>
              <a:rPr lang="ru-RU" dirty="0" err="1"/>
              <a:t>важких</a:t>
            </a:r>
            <a:r>
              <a:rPr lang="ru-RU" dirty="0"/>
              <a:t>" </a:t>
            </a:r>
            <a:r>
              <a:rPr lang="ru-RU" dirty="0" err="1"/>
              <a:t>завдань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2052" name="Picture 4" descr="Croc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62" y="3721405"/>
            <a:ext cx="4868812" cy="28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ýukový program Python Asyncio | Linuxteach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6" y="424463"/>
            <a:ext cx="3659871" cy="289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5" y="424463"/>
            <a:ext cx="3991604" cy="28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4" y="1475974"/>
            <a:ext cx="5648325" cy="3829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95" y="351071"/>
            <a:ext cx="4164079" cy="62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5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86" y="1438590"/>
            <a:ext cx="10571998" cy="970450"/>
          </a:xfrm>
        </p:spPr>
        <p:txBody>
          <a:bodyPr/>
          <a:lstStyle/>
          <a:p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асинхронного коду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3738020" cy="3109913"/>
          </a:xfrm>
        </p:spPr>
        <p:txBody>
          <a:bodyPr>
            <a:normAutofit/>
          </a:bodyPr>
          <a:lstStyle/>
          <a:p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коду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поєднувати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та </a:t>
            </a:r>
            <a:r>
              <a:rPr lang="ru-RU" dirty="0" err="1"/>
              <a:t>довготривалі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(</a:t>
            </a:r>
            <a:r>
              <a:rPr lang="ru-RU" dirty="0" err="1"/>
              <a:t>частіше</a:t>
            </a:r>
            <a:r>
              <a:rPr lang="ru-RU" dirty="0"/>
              <a:t> </a:t>
            </a:r>
            <a:r>
              <a:rPr lang="ru-RU" dirty="0" err="1"/>
              <a:t>введення-виведення</a:t>
            </a:r>
            <a:r>
              <a:rPr lang="ru-RU" dirty="0"/>
              <a:t>). </a:t>
            </a:r>
            <a:r>
              <a:rPr lang="ru-RU" dirty="0" err="1"/>
              <a:t>Асинхронність</a:t>
            </a:r>
            <a:r>
              <a:rPr lang="ru-RU" dirty="0"/>
              <a:t> у </a:t>
            </a:r>
            <a:r>
              <a:rPr lang="ru-RU" dirty="0" err="1"/>
              <a:t>програмуванні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зменшити</a:t>
            </a:r>
            <a:r>
              <a:rPr lang="ru-RU" dirty="0"/>
              <a:t> час простою </a:t>
            </a:r>
            <a:r>
              <a:rPr lang="ru-RU" dirty="0" err="1"/>
              <a:t>обчислювальних</a:t>
            </a:r>
            <a:r>
              <a:rPr lang="ru-RU" dirty="0"/>
              <a:t> </a:t>
            </a:r>
            <a:r>
              <a:rPr lang="ru-RU" dirty="0" err="1"/>
              <a:t>потужностей</a:t>
            </a:r>
            <a:endParaRPr lang="ru-RU" dirty="0"/>
          </a:p>
          <a:p>
            <a:endParaRPr lang="en-US" b="1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253" y="2751138"/>
            <a:ext cx="7199696" cy="31099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асинхронного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підвищує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, </a:t>
            </a:r>
            <a:r>
              <a:rPr lang="ru-RU" dirty="0" err="1"/>
              <a:t>чуйність</a:t>
            </a:r>
            <a:r>
              <a:rPr lang="ru-RU" dirty="0"/>
              <a:t> та </a:t>
            </a:r>
            <a:r>
              <a:rPr lang="ru-RU" dirty="0" err="1"/>
              <a:t>стабільність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характеристикам:</a:t>
            </a:r>
          </a:p>
          <a:p>
            <a:r>
              <a:rPr lang="ru-RU" dirty="0" err="1"/>
              <a:t>Безперервно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велику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—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буде та,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, коли </a:t>
            </a:r>
            <a:r>
              <a:rPr lang="ru-RU" dirty="0" err="1"/>
              <a:t>решта</a:t>
            </a:r>
            <a:r>
              <a:rPr lang="ru-RU" dirty="0"/>
              <a:t> </a:t>
            </a:r>
            <a:r>
              <a:rPr lang="ru-RU" dirty="0" err="1"/>
              <a:t>блокується</a:t>
            </a:r>
            <a:r>
              <a:rPr lang="ru-RU" dirty="0"/>
              <a:t>.</a:t>
            </a:r>
          </a:p>
          <a:p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та </a:t>
            </a:r>
            <a:r>
              <a:rPr lang="ru-RU" dirty="0" err="1"/>
              <a:t>виведення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змушуючи</a:t>
            </a:r>
            <a:r>
              <a:rPr lang="ru-RU" dirty="0"/>
              <a:t> </a:t>
            </a:r>
            <a:r>
              <a:rPr lang="ru-RU" dirty="0" err="1"/>
              <a:t>синхронну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марнувати</a:t>
            </a:r>
            <a:r>
              <a:rPr lang="ru-RU" dirty="0"/>
              <a:t> час на </a:t>
            </a:r>
            <a:r>
              <a:rPr lang="ru-RU" dirty="0" err="1"/>
              <a:t>блокування</a:t>
            </a:r>
            <a:r>
              <a:rPr lang="ru-RU" dirty="0"/>
              <a:t>.</a:t>
            </a:r>
          </a:p>
          <a:p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переважно</a:t>
            </a:r>
            <a:r>
              <a:rPr lang="ru-RU" dirty="0"/>
              <a:t> </a:t>
            </a:r>
            <a:r>
              <a:rPr lang="ru-RU" dirty="0" err="1"/>
              <a:t>незалежні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одного, і </a:t>
            </a:r>
            <a:r>
              <a:rPr lang="ru-RU" dirty="0" err="1"/>
              <a:t>необхідність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операціями</a:t>
            </a:r>
            <a:r>
              <a:rPr lang="ru-RU" dirty="0"/>
              <a:t> практично </a:t>
            </a:r>
            <a:r>
              <a:rPr lang="ru-RU" dirty="0" err="1"/>
              <a:t>відсутня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7901738" cy="1468800"/>
          </a:xfrm>
        </p:spPr>
        <p:txBody>
          <a:bodyPr/>
          <a:lstStyle/>
          <a:p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залежностями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pypi.org/static/images/logo-large.6bdbb439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0" name="Picture 6" descr="Python Package Index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6" y="381320"/>
            <a:ext cx="3035167" cy="22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60375" y="3136150"/>
            <a:ext cx="3738020" cy="18593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Стандартним</a:t>
            </a:r>
            <a:r>
              <a:rPr lang="ru-RU" dirty="0"/>
              <a:t> способом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залежностями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зараз є </a:t>
            </a:r>
            <a:r>
              <a:rPr lang="ru-RU" dirty="0" err="1"/>
              <a:t>консольна</a:t>
            </a:r>
            <a:r>
              <a:rPr lang="ru-RU" dirty="0"/>
              <a:t> </a:t>
            </a:r>
            <a:r>
              <a:rPr lang="ru-RU" dirty="0" err="1"/>
              <a:t>утиліта</a:t>
            </a:r>
            <a:r>
              <a:rPr lang="ru-RU" dirty="0"/>
              <a:t> </a:t>
            </a:r>
            <a:r>
              <a:rPr lang="ru-RU" dirty="0" err="1"/>
              <a:t>Pip</a:t>
            </a:r>
            <a:r>
              <a:rPr lang="ru-RU" dirty="0"/>
              <a:t>, яка </a:t>
            </a:r>
            <a:r>
              <a:rPr lang="ru-RU" dirty="0" err="1"/>
              <a:t>постачається</a:t>
            </a:r>
            <a:r>
              <a:rPr lang="ru-RU" dirty="0"/>
              <a:t> разом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інтерпретатором</a:t>
            </a:r>
            <a:r>
              <a:rPr lang="ru-RU" dirty="0"/>
              <a:t> </a:t>
            </a:r>
            <a:r>
              <a:rPr lang="ru-RU" dirty="0" err="1"/>
              <a:t>Python</a:t>
            </a:r>
            <a:endParaRPr lang="en-US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350" y="2031492"/>
            <a:ext cx="7533912" cy="37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pypi.org/static/images/logo-large.6bdbb439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0" name="Picture 6" descr="Python Package Index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6" y="381320"/>
            <a:ext cx="3035167" cy="22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60375" y="3136149"/>
            <a:ext cx="5035650" cy="34860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Так</a:t>
            </a:r>
            <a:r>
              <a:rPr lang="uk-UA" dirty="0"/>
              <a:t>, наприклад, якщо наш застосунок використовує бібліотеку </a:t>
            </a:r>
            <a:r>
              <a:rPr lang="en-US" dirty="0" err="1"/>
              <a:t>aiohttp</a:t>
            </a:r>
            <a:r>
              <a:rPr lang="uk-UA" dirty="0"/>
              <a:t>, ви можете знайти її на сайті </a:t>
            </a:r>
            <a:r>
              <a:rPr lang="en-US" dirty="0"/>
              <a:t>pypi.org, </a:t>
            </a:r>
            <a:r>
              <a:rPr lang="uk-UA" dirty="0"/>
              <a:t>скопіювати команду та запустити її у консолі, необхідний пакет буде встановлено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39" y="1102713"/>
            <a:ext cx="4465029" cy="1821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079" y="2803076"/>
            <a:ext cx="6355576" cy="3942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492" y="256591"/>
            <a:ext cx="4562375" cy="13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pypi.org/static/images/logo-large.6bdbb439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864587"/>
            <a:ext cx="5035650" cy="16148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Якщо вам необхідно встановити якусь конкретну версію пакета, ви можете використовувати синтаксис:</a:t>
            </a:r>
          </a:p>
          <a:p>
            <a:pPr marL="0" indent="0">
              <a:buNone/>
            </a:pPr>
            <a:r>
              <a:rPr lang="en-US" dirty="0"/>
              <a:t>	Pip install package==</a:t>
            </a:r>
            <a:r>
              <a:rPr lang="en-US" dirty="0" err="1"/>
              <a:t>v.v.v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25" y="864587"/>
            <a:ext cx="6482865" cy="161483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2611554"/>
            <a:ext cx="5035650" cy="16148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Видалення пакета доступне з командою </a:t>
            </a:r>
            <a:r>
              <a:rPr lang="en-US" dirty="0"/>
              <a:t>pip uninstall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625" y="2611554"/>
            <a:ext cx="6482865" cy="1614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625" y="4358521"/>
            <a:ext cx="6482865" cy="1614837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4358521"/>
            <a:ext cx="5035650" cy="16148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Усі залежності </a:t>
            </a:r>
            <a:r>
              <a:rPr lang="uk-UA" dirty="0" err="1"/>
              <a:t>проєкта</a:t>
            </a:r>
            <a:r>
              <a:rPr lang="uk-UA" dirty="0"/>
              <a:t> ви можете встановити, виконав команду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uk-UA" dirty="0"/>
              <a:t> </a:t>
            </a:r>
            <a:r>
              <a:rPr lang="en-US" dirty="0"/>
              <a:t>pip install –r &lt;requirements file&gt;</a:t>
            </a:r>
          </a:p>
        </p:txBody>
      </p:sp>
    </p:spTree>
    <p:extLst>
      <p:ext uri="{BB962C8B-B14F-4D97-AF65-F5344CB8AC3E}">
        <p14:creationId xmlns:p14="http://schemas.microsoft.com/office/powerpoint/2010/main" val="25865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14350"/>
            <a:ext cx="7612105" cy="1468800"/>
          </a:xfrm>
        </p:spPr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requirements.txt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2804701"/>
            <a:ext cx="7612104" cy="34998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У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en-US" dirty="0"/>
              <a:t>requirements.txt</a:t>
            </a:r>
            <a:r>
              <a:rPr lang="uk-UA" dirty="0"/>
              <a:t> розробник записує залежності та їх версії, що використовуються у </a:t>
            </a:r>
            <a:r>
              <a:rPr lang="uk-UA" dirty="0" err="1"/>
              <a:t>проєкті</a:t>
            </a:r>
            <a:r>
              <a:rPr lang="uk-UA" dirty="0"/>
              <a:t>, це </a:t>
            </a:r>
            <a:r>
              <a:rPr lang="uk-UA" dirty="0" err="1"/>
              <a:t>допомогає</a:t>
            </a:r>
            <a:r>
              <a:rPr lang="uk-UA" dirty="0"/>
              <a:t> кінцевому користувачу швидко або автоматично розгорнути застосунок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dirty="0"/>
              <a:t>Для автоматичної генерації цього файлу, розробник може використовувати команду </a:t>
            </a:r>
            <a:r>
              <a:rPr lang="en-US" dirty="0"/>
              <a:t>pip: </a:t>
            </a:r>
          </a:p>
          <a:p>
            <a:pPr algn="l"/>
            <a:r>
              <a:rPr lang="en-US" altLang="ru-RU" dirty="0">
                <a:latin typeface="inherit"/>
              </a:rPr>
              <a:t>	</a:t>
            </a:r>
            <a:r>
              <a:rPr lang="ru-RU" altLang="ru-RU" dirty="0" err="1">
                <a:latin typeface="inherit"/>
              </a:rPr>
              <a:t>pip</a:t>
            </a:r>
            <a:r>
              <a:rPr lang="ru-RU" altLang="ru-RU" dirty="0">
                <a:latin typeface="inherit"/>
              </a:rPr>
              <a:t> </a:t>
            </a:r>
            <a:r>
              <a:rPr lang="ru-RU" altLang="ru-RU" dirty="0" err="1">
                <a:latin typeface="inherit"/>
              </a:rPr>
              <a:t>freeze</a:t>
            </a:r>
            <a:r>
              <a:rPr lang="ru-RU" altLang="ru-RU" dirty="0">
                <a:latin typeface="inherit"/>
              </a:rPr>
              <a:t> &gt; requirements.txt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810000" y="3795301"/>
            <a:ext cx="4390650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816" y="4680825"/>
            <a:ext cx="4623185" cy="12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pypi.org/static/images/logo-large.6bdbb439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452387"/>
            <a:ext cx="3590257" cy="61058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/>
              <a:t>Віртуальне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вирішити</a:t>
            </a:r>
            <a:r>
              <a:rPr lang="ru-RU" dirty="0"/>
              <a:t> проблему </a:t>
            </a:r>
            <a:r>
              <a:rPr lang="ru-RU" dirty="0" err="1"/>
              <a:t>несумісності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 </a:t>
            </a:r>
            <a:r>
              <a:rPr lang="ru-RU" dirty="0" err="1"/>
              <a:t>усередині</a:t>
            </a:r>
            <a:r>
              <a:rPr lang="ru-RU" dirty="0"/>
              <a:t> проекту. </a:t>
            </a:r>
            <a:r>
              <a:rPr lang="ru-RU" dirty="0" err="1"/>
              <a:t>Припустимо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працюєте</a:t>
            </a:r>
            <a:r>
              <a:rPr lang="ru-RU" dirty="0"/>
              <a:t> над </a:t>
            </a:r>
            <a:r>
              <a:rPr lang="ru-RU" dirty="0" err="1"/>
              <a:t>якимось</a:t>
            </a:r>
            <a:r>
              <a:rPr lang="ru-RU" dirty="0"/>
              <a:t> проектом,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бібліотеку</a:t>
            </a:r>
            <a:r>
              <a:rPr lang="ru-RU" dirty="0"/>
              <a:t>. </a:t>
            </a:r>
            <a:r>
              <a:rPr lang="ru-RU" dirty="0" err="1"/>
              <a:t>Потім</a:t>
            </a:r>
            <a:r>
              <a:rPr lang="ru-RU" dirty="0"/>
              <a:t> у вас </a:t>
            </a:r>
            <a:r>
              <a:rPr lang="ru-RU" dirty="0" err="1"/>
              <a:t>з'являється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проект,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вирішили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</a:t>
            </a:r>
            <a:r>
              <a:rPr lang="ru-RU" dirty="0" err="1"/>
              <a:t>бібліотеку</a:t>
            </a:r>
            <a:r>
              <a:rPr lang="ru-RU" dirty="0"/>
              <a:t>, але </a:t>
            </a:r>
            <a:r>
              <a:rPr lang="ru-RU" dirty="0" err="1"/>
              <a:t>нової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, яка з </a:t>
            </a:r>
            <a:r>
              <a:rPr lang="ru-RU" dirty="0" err="1"/>
              <a:t>якихось</a:t>
            </a:r>
            <a:r>
              <a:rPr lang="ru-RU" dirty="0"/>
              <a:t> причин не </a:t>
            </a:r>
            <a:r>
              <a:rPr lang="ru-RU" dirty="0" err="1"/>
              <a:t>сумісна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старою. І тут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віртуальне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для нового проекту, </a:t>
            </a:r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ru-RU" dirty="0" err="1"/>
              <a:t>необхідну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 і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над </a:t>
            </a:r>
            <a:r>
              <a:rPr lang="ru-RU" dirty="0" err="1"/>
              <a:t>двома</a:t>
            </a:r>
            <a:r>
              <a:rPr lang="ru-RU" dirty="0"/>
              <a:t> проектами </a:t>
            </a:r>
            <a:r>
              <a:rPr lang="ru-RU" dirty="0" err="1"/>
              <a:t>відразу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36" y="1549667"/>
            <a:ext cx="7877175" cy="2990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3044" y="4745875"/>
            <a:ext cx="539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Приклад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віртуального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3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86" y="1438590"/>
            <a:ext cx="10571998" cy="970450"/>
          </a:xfrm>
        </p:spPr>
        <p:txBody>
          <a:bodyPr/>
          <a:lstStyle/>
          <a:p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залежностями</a:t>
            </a:r>
            <a:r>
              <a:rPr lang="ru-RU" dirty="0"/>
              <a:t> в </a:t>
            </a:r>
            <a:r>
              <a:rPr lang="ru-RU" dirty="0" err="1"/>
              <a:t>Python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3738020" cy="3109913"/>
          </a:xfrm>
        </p:spPr>
        <p:txBody>
          <a:bodyPr>
            <a:normAutofit/>
          </a:bodyPr>
          <a:lstStyle/>
          <a:p>
            <a:r>
              <a:rPr lang="ru-RU" dirty="0" err="1"/>
              <a:t>Встановлення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залежностями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легке</a:t>
            </a:r>
            <a:r>
              <a:rPr lang="ru-RU" dirty="0"/>
              <a:t> та </a:t>
            </a:r>
            <a:r>
              <a:rPr lang="ru-RU" dirty="0" err="1"/>
              <a:t>інтуїтивно</a:t>
            </a:r>
            <a:r>
              <a:rPr lang="ru-RU" dirty="0"/>
              <a:t> </a:t>
            </a:r>
            <a:r>
              <a:rPr lang="ru-RU" dirty="0" err="1"/>
              <a:t>зрозуміле</a:t>
            </a:r>
            <a:endParaRPr lang="en-US" dirty="0"/>
          </a:p>
          <a:p>
            <a:r>
              <a:rPr lang="ru-RU" dirty="0" err="1"/>
              <a:t>Використовуються</a:t>
            </a:r>
            <a:r>
              <a:rPr lang="ru-RU" dirty="0"/>
              <a:t> два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</a:t>
            </a:r>
            <a:r>
              <a:rPr lang="ru-RU" dirty="0" err="1"/>
              <a:t>pip</a:t>
            </a:r>
            <a:r>
              <a:rPr lang="ru-RU" dirty="0"/>
              <a:t> та </a:t>
            </a:r>
            <a:r>
              <a:rPr lang="ru-RU" dirty="0" err="1"/>
              <a:t>venv</a:t>
            </a:r>
            <a:endParaRPr lang="ru-RU" dirty="0"/>
          </a:p>
          <a:p>
            <a:r>
              <a:rPr lang="ru-RU" dirty="0" err="1"/>
              <a:t>Pip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встановлювати</a:t>
            </a:r>
            <a:r>
              <a:rPr lang="ru-RU" dirty="0"/>
              <a:t> та </a:t>
            </a:r>
            <a:r>
              <a:rPr lang="ru-RU" dirty="0" err="1"/>
              <a:t>видаляти</a:t>
            </a:r>
            <a:r>
              <a:rPr lang="ru-RU" dirty="0"/>
              <a:t> </a:t>
            </a:r>
            <a:r>
              <a:rPr lang="ru-RU" dirty="0" err="1"/>
              <a:t>пакети</a:t>
            </a:r>
            <a:r>
              <a:rPr lang="ru-RU" dirty="0"/>
              <a:t> </a:t>
            </a:r>
            <a:r>
              <a:rPr lang="ru-RU" dirty="0" err="1"/>
              <a:t>необхідних</a:t>
            </a:r>
            <a:r>
              <a:rPr lang="ru-RU" dirty="0"/>
              <a:t> </a:t>
            </a:r>
            <a:r>
              <a:rPr lang="ru-RU" dirty="0" err="1"/>
              <a:t>версій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9003" y="3243713"/>
            <a:ext cx="7199696" cy="2444083"/>
          </a:xfrm>
        </p:spPr>
        <p:txBody>
          <a:bodyPr>
            <a:normAutofit/>
          </a:bodyPr>
          <a:lstStyle/>
          <a:p>
            <a:r>
              <a:rPr lang="ru-RU" dirty="0" err="1"/>
              <a:t>venv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окреме</a:t>
            </a:r>
            <a:r>
              <a:rPr lang="ru-RU" dirty="0"/>
              <a:t> </a:t>
            </a:r>
            <a:r>
              <a:rPr lang="ru-RU" dirty="0" err="1"/>
              <a:t>віртуальне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</a:t>
            </a:r>
            <a:r>
              <a:rPr lang="ru-RU" dirty="0" err="1"/>
              <a:t>окремого</a:t>
            </a:r>
            <a:r>
              <a:rPr lang="ru-RU" dirty="0"/>
              <a:t> проекту.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розділити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ru-RU" dirty="0" err="1"/>
              <a:t>залежностей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проектам</a:t>
            </a:r>
            <a:endParaRPr lang="en-US" dirty="0"/>
          </a:p>
          <a:p>
            <a:r>
              <a:rPr lang="ru-RU" dirty="0"/>
              <a:t>Файл </a:t>
            </a:r>
            <a:r>
              <a:rPr lang="en-US" dirty="0"/>
              <a:t>requirements.txt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зручного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версій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проектом та </a:t>
            </a:r>
            <a:r>
              <a:rPr lang="ru-RU" dirty="0" err="1"/>
              <a:t>швидкого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розгортання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/>
              <a:t>Pip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1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7901738" cy="1468800"/>
          </a:xfrm>
        </p:spPr>
        <p:txBody>
          <a:bodyPr/>
          <a:lstStyle/>
          <a:p>
            <a:r>
              <a:rPr lang="ru-RU" dirty="0" err="1"/>
              <a:t>Об'єктно-орієнтоване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7901738" cy="433955"/>
          </a:xfrm>
        </p:spPr>
        <p:txBody>
          <a:bodyPr/>
          <a:lstStyle/>
          <a:p>
            <a:r>
              <a:rPr lang="ru-RU" dirty="0"/>
              <a:t>(</a:t>
            </a:r>
            <a:r>
              <a:rPr lang="uk-UA" dirty="0"/>
              <a:t>скорочено)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7901738" cy="1468800"/>
          </a:xfrm>
        </p:spPr>
        <p:txBody>
          <a:bodyPr/>
          <a:lstStyle/>
          <a:p>
            <a:r>
              <a:rPr lang="ru-RU" dirty="0" err="1"/>
              <a:t>Підключення</a:t>
            </a:r>
            <a:r>
              <a:rPr lang="ru-RU" dirty="0"/>
              <a:t> до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7901738" cy="433955"/>
          </a:xfrm>
        </p:spPr>
        <p:txBody>
          <a:bodyPr/>
          <a:lstStyle/>
          <a:p>
            <a:r>
              <a:rPr lang="en-US" dirty="0"/>
              <a:t>Python</a:t>
            </a:r>
            <a:r>
              <a:rPr lang="uk-UA" dirty="0"/>
              <a:t>, </a:t>
            </a:r>
            <a:r>
              <a:rPr lang="en-US" dirty="0" err="1"/>
              <a:t>Asyncpg</a:t>
            </a:r>
            <a:r>
              <a:rPr lang="en-US" dirty="0"/>
              <a:t>, PostgreSQL</a:t>
            </a:r>
          </a:p>
        </p:txBody>
      </p:sp>
    </p:spTree>
    <p:extLst>
      <p:ext uri="{BB962C8B-B14F-4D97-AF65-F5344CB8AC3E}">
        <p14:creationId xmlns:p14="http://schemas.microsoft.com/office/powerpoint/2010/main" val="16058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815" y="452387"/>
            <a:ext cx="6987650" cy="4900120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452387"/>
            <a:ext cx="4514282" cy="61058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підключення</a:t>
            </a:r>
            <a:r>
              <a:rPr lang="ru-RU" dirty="0"/>
              <a:t> до БД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демонстраційному</a:t>
            </a:r>
            <a:r>
              <a:rPr lang="ru-RU" dirty="0"/>
              <a:t> </a:t>
            </a:r>
            <a:r>
              <a:rPr lang="ru-RU" dirty="0" err="1"/>
              <a:t>проекті</a:t>
            </a:r>
            <a:r>
              <a:rPr lang="ru-RU" dirty="0"/>
              <a:t>, я </a:t>
            </a:r>
            <a:r>
              <a:rPr lang="ru-RU" dirty="0" err="1"/>
              <a:t>використав</a:t>
            </a:r>
            <a:r>
              <a:rPr lang="ru-RU" dirty="0"/>
              <a:t> </a:t>
            </a:r>
            <a:r>
              <a:rPr lang="ru-RU" dirty="0" err="1"/>
              <a:t>бібліотеку</a:t>
            </a:r>
            <a:r>
              <a:rPr lang="ru-RU" dirty="0"/>
              <a:t> </a:t>
            </a:r>
            <a:r>
              <a:rPr lang="en-US" dirty="0" err="1"/>
              <a:t>asyncpg</a:t>
            </a:r>
            <a:r>
              <a:rPr lang="en-US" dirty="0"/>
              <a:t>, </a:t>
            </a:r>
            <a:r>
              <a:rPr lang="uk-UA" dirty="0"/>
              <a:t>що, як виходить з назви, дозволяє використовувати СУБД </a:t>
            </a:r>
            <a:r>
              <a:rPr lang="en-US" dirty="0"/>
              <a:t>PostgreSQL </a:t>
            </a:r>
            <a:r>
              <a:rPr lang="uk-UA" dirty="0"/>
              <a:t>та робити запити асинхронно.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Для підключення до СУБД у метод </a:t>
            </a:r>
            <a:r>
              <a:rPr lang="en-US" dirty="0"/>
              <a:t>connect </a:t>
            </a:r>
            <a:r>
              <a:rPr lang="uk-UA" dirty="0"/>
              <a:t>необхідно передати ім’я користувача, пароль користувача, назву БД та </a:t>
            </a:r>
            <a:r>
              <a:rPr lang="uk-UA" dirty="0" err="1"/>
              <a:t>хост</a:t>
            </a:r>
            <a:r>
              <a:rPr lang="uk-UA" dirty="0"/>
              <a:t>, в цьому випадку ці дані беруться з </a:t>
            </a:r>
            <a:r>
              <a:rPr lang="en-US" dirty="0"/>
              <a:t>.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uk-UA" dirty="0"/>
              <a:t>файлу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386" y="4829425"/>
            <a:ext cx="29337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8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280" y="918356"/>
            <a:ext cx="6987650" cy="4900120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452387"/>
            <a:ext cx="4514282" cy="4620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Імпортуємо бібліотеку </a:t>
            </a:r>
            <a:r>
              <a:rPr lang="en-US" dirty="0" err="1"/>
              <a:t>asyncpg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519" y="5038725"/>
            <a:ext cx="2933700" cy="181927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3657600" y="635267"/>
            <a:ext cx="539015" cy="3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5572993" y="2182050"/>
            <a:ext cx="4514282" cy="5309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Створюємо клас, спадкований від </a:t>
            </a:r>
            <a:r>
              <a:rPr lang="en-US" dirty="0"/>
              <a:t>DAO (</a:t>
            </a:r>
            <a:r>
              <a:rPr lang="uk-UA" dirty="0"/>
              <a:t>далі буде </a:t>
            </a:r>
            <a:r>
              <a:rPr lang="uk-UA" dirty="0" err="1"/>
              <a:t>рузказано</a:t>
            </a:r>
            <a:r>
              <a:rPr lang="uk-UA" dirty="0"/>
              <a:t>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42611" y="2447547"/>
            <a:ext cx="1530382" cy="10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127991" y="3102919"/>
            <a:ext cx="2297575" cy="6701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Реалізація </a:t>
            </a:r>
            <a:r>
              <a:rPr lang="uk-UA" dirty="0" err="1"/>
              <a:t>патерну</a:t>
            </a:r>
            <a:r>
              <a:rPr lang="uk-UA" dirty="0"/>
              <a:t> </a:t>
            </a:r>
            <a:r>
              <a:rPr lang="en-US" dirty="0"/>
              <a:t>Singleton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90813" y="3609474"/>
            <a:ext cx="481263" cy="49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30" y="1689233"/>
            <a:ext cx="6651363" cy="4664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83" y="4907222"/>
            <a:ext cx="2933700" cy="1819275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7324791" y="489284"/>
            <a:ext cx="4514282" cy="5309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За </a:t>
            </a:r>
            <a:r>
              <a:rPr lang="uk-UA" dirty="0"/>
              <a:t>допомогою бібліотеки </a:t>
            </a:r>
            <a:r>
              <a:rPr lang="en-US" dirty="0"/>
              <a:t>environs </a:t>
            </a:r>
            <a:r>
              <a:rPr lang="uk-UA" dirty="0"/>
              <a:t>зчитуємо змінні середовища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131" y="1197072"/>
            <a:ext cx="3439005" cy="265784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9711891" y="1116531"/>
            <a:ext cx="308009" cy="125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581932" y="2550695"/>
            <a:ext cx="1150236" cy="295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85373" y="2550695"/>
            <a:ext cx="3551722" cy="13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47461" y="2685448"/>
            <a:ext cx="2310063" cy="222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452387"/>
            <a:ext cx="4514282" cy="4620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Змінні середовища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269" y="884214"/>
            <a:ext cx="6458501" cy="5207123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500480" y="884214"/>
            <a:ext cx="4514282" cy="5207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Ми маємо таблицю, що зберігає користувачів (наприклад, додатку, наприклад, для авторизації). Гарним тоном буде написати модель (об’єкт, що зберігає лише дані) користувача.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80" y="3738662"/>
            <a:ext cx="45720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9056" b="72499"/>
          <a:stretch/>
        </p:blipFill>
        <p:spPr>
          <a:xfrm>
            <a:off x="5301661" y="671394"/>
            <a:ext cx="6551101" cy="2081431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65726" y="671395"/>
            <a:ext cx="4514282" cy="20814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Запит на додавання користувача. Не забуваємо про обробку виключення на дублювання унікального ключа (дублювання свідчить про те, що такий користувач вже є у системі) та </a:t>
            </a:r>
            <a:r>
              <a:rPr lang="en-US" dirty="0"/>
              <a:t>await </a:t>
            </a:r>
            <a:r>
              <a:rPr lang="uk-UA" dirty="0"/>
              <a:t>перед викликом асинхронного методу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65726" y="4339840"/>
            <a:ext cx="4514282" cy="10242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Запит на отримання користувача. Ми повинні кинути виключення, якщо такого користувача в базі немає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9861" r="24080" b="43027"/>
          <a:stretch/>
        </p:blipFill>
        <p:spPr>
          <a:xfrm>
            <a:off x="5301661" y="3846128"/>
            <a:ext cx="602376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234054" y="499088"/>
            <a:ext cx="4514282" cy="907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dirty="0"/>
              <a:t>Запит на отримання користувача та перевірку його пароля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234054" y="4262838"/>
            <a:ext cx="4514282" cy="10242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Запит на отримання усіх користувачів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9850" b="68093"/>
          <a:stretch/>
        </p:blipFill>
        <p:spPr>
          <a:xfrm>
            <a:off x="1820829" y="1406236"/>
            <a:ext cx="7910313" cy="152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3036" r="303" b="5270"/>
          <a:stretch/>
        </p:blipFill>
        <p:spPr>
          <a:xfrm>
            <a:off x="1820829" y="4946808"/>
            <a:ext cx="7910313" cy="14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523423" cy="970450"/>
          </a:xfrm>
        </p:spPr>
        <p:txBody>
          <a:bodyPr/>
          <a:lstStyle/>
          <a:p>
            <a:r>
              <a:rPr lang="uk-UA" dirty="0"/>
              <a:t>Навіщо потрібен </a:t>
            </a:r>
            <a:r>
              <a:rPr lang="en-US" dirty="0"/>
              <a:t>DAO?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1417638"/>
            <a:ext cx="5518694" cy="44434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Паттерн </a:t>
            </a:r>
            <a:r>
              <a:rPr lang="en-US" dirty="0"/>
              <a:t>DAO (Data Access Object) </a:t>
            </a:r>
            <a:r>
              <a:rPr lang="ru-RU" dirty="0" err="1"/>
              <a:t>використовується</a:t>
            </a:r>
            <a:r>
              <a:rPr lang="ru-RU" dirty="0"/>
              <a:t> як </a:t>
            </a:r>
            <a:r>
              <a:rPr lang="ru-RU" dirty="0" err="1"/>
              <a:t>абстракція</a:t>
            </a:r>
            <a:r>
              <a:rPr lang="ru-RU" dirty="0"/>
              <a:t> над </a:t>
            </a:r>
            <a:r>
              <a:rPr lang="ru-RU" dirty="0" err="1"/>
              <a:t>джерелом</a:t>
            </a:r>
            <a:r>
              <a:rPr lang="ru-RU" dirty="0"/>
              <a:t> дан</a:t>
            </a:r>
            <a:r>
              <a:rPr lang="uk-UA" dirty="0" err="1"/>
              <a:t>их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потрібний</a:t>
            </a:r>
            <a:r>
              <a:rPr lang="ru-RU" dirty="0"/>
              <a:t>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стандартизувати</a:t>
            </a:r>
            <a:r>
              <a:rPr lang="ru-RU" dirty="0"/>
              <a:t> та </a:t>
            </a:r>
            <a:r>
              <a:rPr lang="ru-RU" dirty="0" err="1"/>
              <a:t>інкапсулювати</a:t>
            </a:r>
            <a:r>
              <a:rPr lang="ru-RU" dirty="0"/>
              <a:t>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модифікації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en-US" dirty="0" err="1"/>
              <a:t>asyncpg</a:t>
            </a:r>
            <a:r>
              <a:rPr lang="en-US" dirty="0"/>
              <a:t> </a:t>
            </a:r>
            <a:r>
              <a:rPr lang="ru-RU" dirty="0"/>
              <a:t>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комірки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методу </a:t>
            </a:r>
            <a:r>
              <a:rPr lang="en-US" dirty="0"/>
              <a:t>get, </a:t>
            </a:r>
            <a:r>
              <a:rPr lang="ru-RU" dirty="0"/>
              <a:t>коли при </a:t>
            </a:r>
            <a:r>
              <a:rPr lang="ru-RU" dirty="0" err="1"/>
              <a:t>використанні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en-US" dirty="0" err="1"/>
              <a:t>sqllight</a:t>
            </a:r>
            <a:r>
              <a:rPr lang="en-US" dirty="0"/>
              <a:t> </a:t>
            </a:r>
            <a:r>
              <a:rPr lang="ru-RU" dirty="0"/>
              <a:t>ми </a:t>
            </a:r>
            <a:r>
              <a:rPr lang="ru-RU" dirty="0" err="1"/>
              <a:t>отримаємо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у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методу </a:t>
            </a:r>
            <a:r>
              <a:rPr lang="en-US" dirty="0"/>
              <a:t>get. </a:t>
            </a:r>
            <a:r>
              <a:rPr lang="ru-RU" dirty="0" err="1"/>
              <a:t>Тоді</a:t>
            </a:r>
            <a:r>
              <a:rPr lang="ru-RU" dirty="0"/>
              <a:t> при </a:t>
            </a:r>
            <a:r>
              <a:rPr lang="ru-RU" dirty="0" err="1"/>
              <a:t>переході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SQLLight</a:t>
            </a:r>
            <a:r>
              <a:rPr lang="en-US" dirty="0"/>
              <a:t> </a:t>
            </a:r>
            <a:r>
              <a:rPr lang="ru-RU" dirty="0"/>
              <a:t>нам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переписати</a:t>
            </a:r>
            <a:r>
              <a:rPr lang="ru-RU" dirty="0"/>
              <a:t> всю </a:t>
            </a:r>
            <a:r>
              <a:rPr lang="ru-RU" dirty="0" err="1"/>
              <a:t>програму</a:t>
            </a:r>
            <a:r>
              <a:rPr lang="ru-RU" dirty="0"/>
              <a:t>, де ми </a:t>
            </a:r>
            <a:r>
              <a:rPr lang="ru-RU" dirty="0" err="1"/>
              <a:t>отримуємо</a:t>
            </a:r>
            <a:r>
              <a:rPr lang="ru-RU" dirty="0"/>
              <a:t> доступ до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en-US" dirty="0"/>
              <a:t>User </a:t>
            </a:r>
            <a:r>
              <a:rPr lang="ru-RU" dirty="0"/>
              <a:t>у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)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перетворити</a:t>
            </a:r>
            <a:r>
              <a:rPr lang="ru-RU" dirty="0"/>
              <a:t> та </a:t>
            </a:r>
            <a:r>
              <a:rPr lang="ru-RU" dirty="0" err="1"/>
              <a:t>упаковувати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у максимально </a:t>
            </a:r>
            <a:r>
              <a:rPr lang="ru-RU" dirty="0" err="1"/>
              <a:t>універсальному</a:t>
            </a:r>
            <a:r>
              <a:rPr lang="ru-RU" dirty="0"/>
              <a:t> для </a:t>
            </a:r>
            <a:r>
              <a:rPr lang="ru-RU" dirty="0" err="1"/>
              <a:t>нашої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вигляді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806" y="0"/>
            <a:ext cx="6346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523423" cy="970450"/>
          </a:xfrm>
        </p:spPr>
        <p:txBody>
          <a:bodyPr/>
          <a:lstStyle/>
          <a:p>
            <a:r>
              <a:rPr lang="uk-UA" dirty="0"/>
              <a:t>З чим їдять </a:t>
            </a:r>
            <a:r>
              <a:rPr lang="en-US" dirty="0"/>
              <a:t>DAO?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1417638"/>
            <a:ext cx="5518694" cy="4443413"/>
          </a:xfrm>
        </p:spPr>
        <p:txBody>
          <a:bodyPr>
            <a:normAutofit/>
          </a:bodyPr>
          <a:lstStyle/>
          <a:p>
            <a:r>
              <a:rPr lang="ru-RU" dirty="0"/>
              <a:t>У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en-US" dirty="0"/>
              <a:t>DAO (Data Access Object) </a:t>
            </a:r>
            <a:r>
              <a:rPr lang="ru-RU" dirty="0"/>
              <a:t>представлений у </a:t>
            </a:r>
            <a:r>
              <a:rPr lang="ru-RU" dirty="0" err="1"/>
              <a:t>вигляді</a:t>
            </a:r>
            <a:r>
              <a:rPr lang="ru-RU" dirty="0"/>
              <a:t> абстрактного </a:t>
            </a:r>
            <a:r>
              <a:rPr lang="ru-RU" dirty="0" err="1"/>
              <a:t>класу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задає</a:t>
            </a:r>
            <a:r>
              <a:rPr lang="ru-RU" dirty="0"/>
              <a:t> </a:t>
            </a:r>
            <a:r>
              <a:rPr lang="ru-RU" dirty="0" err="1"/>
              <a:t>сигнатури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та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маніпулює</a:t>
            </a:r>
            <a:r>
              <a:rPr lang="ru-RU" dirty="0"/>
              <a:t>.</a:t>
            </a:r>
          </a:p>
          <a:p>
            <a:r>
              <a:rPr lang="ru-RU" dirty="0"/>
              <a:t>У </a:t>
            </a:r>
            <a:r>
              <a:rPr lang="ru-RU" dirty="0" err="1"/>
              <a:t>класі</a:t>
            </a:r>
            <a:r>
              <a:rPr lang="ru-RU" dirty="0"/>
              <a:t> представлений метод </a:t>
            </a:r>
            <a:r>
              <a:rPr lang="en-US" dirty="0" err="1"/>
              <a:t>get_instance</a:t>
            </a:r>
            <a:r>
              <a:rPr lang="en-US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поточного </a:t>
            </a:r>
            <a:r>
              <a:rPr lang="ru-RU" dirty="0" err="1"/>
              <a:t>джерела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через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. У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спадкоємців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перевизначено</a:t>
            </a:r>
            <a:r>
              <a:rPr lang="ru-RU" dirty="0"/>
              <a:t> до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екземплярів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806" y="0"/>
            <a:ext cx="6346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523423" cy="970450"/>
          </a:xfrm>
        </p:spPr>
        <p:txBody>
          <a:bodyPr/>
          <a:lstStyle/>
          <a:p>
            <a:r>
              <a:rPr lang="en-US" dirty="0"/>
              <a:t>I believe in DAO Supremacy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1417638"/>
            <a:ext cx="7280117" cy="44434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 err="1"/>
              <a:t>Тепер</a:t>
            </a:r>
            <a:r>
              <a:rPr lang="ru-RU" dirty="0"/>
              <a:t> при </a:t>
            </a:r>
            <a:r>
              <a:rPr lang="ru-RU" dirty="0" err="1"/>
              <a:t>міграції</a:t>
            </a:r>
            <a:r>
              <a:rPr lang="ru-RU" dirty="0"/>
              <a:t> на </a:t>
            </a:r>
            <a:r>
              <a:rPr lang="ru-RU" dirty="0" err="1"/>
              <a:t>нову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просто </a:t>
            </a:r>
            <a:r>
              <a:rPr lang="ru-RU" dirty="0" err="1"/>
              <a:t>успадкувати</a:t>
            </a:r>
            <a:r>
              <a:rPr lang="ru-RU" dirty="0"/>
              <a:t> DAO </a:t>
            </a:r>
            <a:r>
              <a:rPr lang="ru-RU" dirty="0" err="1"/>
              <a:t>клас</a:t>
            </a:r>
            <a:r>
              <a:rPr lang="ru-RU" dirty="0"/>
              <a:t> і </a:t>
            </a:r>
            <a:r>
              <a:rPr lang="ru-RU" dirty="0" err="1"/>
              <a:t>перевизначити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, на </a:t>
            </a:r>
            <a:r>
              <a:rPr lang="ru-RU" dirty="0" err="1"/>
              <a:t>старті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</a:t>
            </a:r>
            <a:r>
              <a:rPr lang="ru-RU" dirty="0" err="1"/>
              <a:t>джерела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готова </a:t>
            </a:r>
            <a:r>
              <a:rPr lang="ru-RU" dirty="0" err="1"/>
              <a:t>використовувати</a:t>
            </a:r>
            <a:r>
              <a:rPr lang="ru-RU" dirty="0"/>
              <a:t> будь-яке </a:t>
            </a:r>
            <a:r>
              <a:rPr lang="ru-RU" dirty="0" err="1"/>
              <a:t>стандартизоване</a:t>
            </a:r>
            <a:r>
              <a:rPr lang="ru-RU" dirty="0"/>
              <a:t> </a:t>
            </a:r>
            <a:r>
              <a:rPr lang="ru-RU" dirty="0" err="1"/>
              <a:t>джерело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тому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звичайного</a:t>
            </a:r>
            <a:r>
              <a:rPr lang="ru-RU" dirty="0"/>
              <a:t> списку,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підключення</a:t>
            </a:r>
            <a:r>
              <a:rPr lang="ru-RU" dirty="0"/>
              <a:t> </a:t>
            </a:r>
            <a:r>
              <a:rPr lang="ru-RU" dirty="0" err="1"/>
              <a:t>PostgreSQL</a:t>
            </a:r>
            <a:r>
              <a:rPr lang="ru-RU" dirty="0"/>
              <a:t> не буде шоком для </a:t>
            </a:r>
            <a:r>
              <a:rPr lang="ru-RU" dirty="0" err="1"/>
              <a:t>вашої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478" y="0"/>
            <a:ext cx="3856522" cy="68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14350"/>
            <a:ext cx="4390650" cy="1468800"/>
          </a:xfrm>
        </p:spPr>
        <p:txBody>
          <a:bodyPr/>
          <a:lstStyle/>
          <a:p>
            <a:r>
              <a:rPr lang="ru-RU" dirty="0" err="1"/>
              <a:t>Клас</a:t>
            </a:r>
            <a:r>
              <a:rPr lang="ru-RU" dirty="0"/>
              <a:t> та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класу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2804701"/>
            <a:ext cx="4390650" cy="43395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узагальнене</a:t>
            </a:r>
            <a:r>
              <a:rPr lang="ru-RU" dirty="0"/>
              <a:t> </a:t>
            </a:r>
            <a:r>
              <a:rPr lang="ru-RU" dirty="0" err="1"/>
              <a:t>уявлення</a:t>
            </a:r>
            <a:r>
              <a:rPr lang="ru-RU" dirty="0"/>
              <a:t> про </a:t>
            </a:r>
            <a:r>
              <a:rPr lang="ru-RU" dirty="0" err="1"/>
              <a:t>об'єкт</a:t>
            </a:r>
            <a:r>
              <a:rPr lang="ru-RU" dirty="0"/>
              <a:t> та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конкретний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, </a:t>
            </a:r>
            <a:r>
              <a:rPr lang="ru-RU" dirty="0" err="1"/>
              <a:t>загальна</a:t>
            </a:r>
            <a:r>
              <a:rPr lang="ru-RU" dirty="0"/>
              <a:t> </a:t>
            </a:r>
            <a:r>
              <a:rPr lang="ru-RU" dirty="0" err="1"/>
              <a:t>поведінка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описана </a:t>
            </a:r>
            <a:r>
              <a:rPr lang="ru-RU" dirty="0" err="1"/>
              <a:t>класом</a:t>
            </a:r>
            <a:r>
              <a:rPr lang="ru-RU" dirty="0"/>
              <a:t>, а </a:t>
            </a:r>
            <a:r>
              <a:rPr lang="ru-RU" dirty="0" err="1"/>
              <a:t>змінні</a:t>
            </a:r>
            <a:r>
              <a:rPr lang="ru-RU" dirty="0"/>
              <a:t> (поля) </a:t>
            </a:r>
            <a:r>
              <a:rPr lang="ru-RU" dirty="0" err="1"/>
              <a:t>конкретизують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конкретного </a:t>
            </a:r>
            <a:r>
              <a:rPr lang="ru-RU" dirty="0" err="1"/>
              <a:t>екземпляра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1026" name="Picture 2" descr="10.1. Теория — Курс Python (2022)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563" y1="33960" x2="30361" y2="70604"/>
                        <a14:foregroundMark x1="14225" y1="89262" x2="14225" y2="89262"/>
                        <a14:foregroundMark x1="1911" y1="21745" x2="1911" y2="21745"/>
                        <a14:foregroundMark x1="28238" y1="21074" x2="28238" y2="21074"/>
                        <a14:foregroundMark x1="39384" y1="34899" x2="39384" y2="34899"/>
                        <a14:foregroundMark x1="46603" y1="26309" x2="32059" y2="24295"/>
                        <a14:foregroundMark x1="35881" y1="14899" x2="35032" y2="94228"/>
                        <a14:foregroundMark x1="29618" y1="95839" x2="0" y2="34631"/>
                        <a14:foregroundMark x1="19958" y1="55705" x2="23779" y2="1745"/>
                        <a14:foregroundMark x1="16136" y1="67114" x2="9023" y2="95839"/>
                        <a14:foregroundMark x1="71975" y1="4430" x2="88960" y2="98658"/>
                        <a14:foregroundMark x1="64119" y1="93423" x2="85669" y2="5503"/>
                        <a14:foregroundMark x1="56157" y1="13826" x2="93100" y2="83490"/>
                        <a14:foregroundMark x1="58917" y1="78255" x2="62208" y2="21074"/>
                        <a14:foregroundMark x1="66242" y1="39463" x2="92038" y2="38389"/>
                        <a14:foregroundMark x1="93949" y1="51275" x2="93100" y2="11812"/>
                        <a14:foregroundMark x1="61359" y1="96644" x2="80786" y2="96913"/>
                        <a14:foregroundMark x1="90340" y1="64698" x2="64331" y2="63356"/>
                        <a14:foregroundMark x1="10722" y1="31812" x2="7431" y2="1074"/>
                        <a14:foregroundMark x1="91401" y1="91409" x2="89703" y2="90872"/>
                        <a14:foregroundMark x1="10934" y1="65101" x2="11783" y2="64832"/>
                        <a14:foregroundMark x1="37155" y1="64027" x2="38110" y2="64295"/>
                        <a14:backgroundMark x1="49045" y1="3087" x2="50425" y2="81342"/>
                        <a14:backgroundMark x1="849" y1="2013" x2="849" y2="403"/>
                        <a14:backgroundMark x1="1274" y1="99195" x2="0" y2="97987"/>
                        <a14:backgroundMark x1="99257" y1="98658" x2="99894" y2="98658"/>
                        <a14:backgroundMark x1="98938" y1="1342" x2="99894" y2="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114350"/>
            <a:ext cx="6071206" cy="48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810000" y="3795301"/>
            <a:ext cx="4390650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7901738" cy="1468800"/>
          </a:xfrm>
        </p:spPr>
        <p:txBody>
          <a:bodyPr/>
          <a:lstStyle/>
          <a:p>
            <a:r>
              <a:rPr lang="ru-RU" dirty="0" err="1"/>
              <a:t>Мікросервісна</a:t>
            </a:r>
            <a:r>
              <a:rPr lang="ru-RU" dirty="0"/>
              <a:t> </a:t>
            </a:r>
            <a:r>
              <a:rPr lang="ru-RU" dirty="0" err="1"/>
              <a:t>архітектура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452387"/>
            <a:ext cx="7546240" cy="61058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/>
              <a:t>Мікросервісна</a:t>
            </a:r>
            <a:r>
              <a:rPr lang="ru-RU" dirty="0"/>
              <a:t> </a:t>
            </a:r>
            <a:r>
              <a:rPr lang="ru-RU" dirty="0" err="1"/>
              <a:t>архітектура</a:t>
            </a:r>
            <a:r>
              <a:rPr lang="ru-RU" dirty="0"/>
              <a:t> </a:t>
            </a:r>
            <a:r>
              <a:rPr lang="ru-RU" dirty="0" err="1"/>
              <a:t>найчастіше</a:t>
            </a:r>
            <a:r>
              <a:rPr lang="ru-RU" dirty="0"/>
              <a:t> є </a:t>
            </a:r>
            <a:r>
              <a:rPr lang="ru-RU" dirty="0" err="1"/>
              <a:t>юрисдикцією</a:t>
            </a:r>
            <a:r>
              <a:rPr lang="ru-RU" dirty="0"/>
              <a:t> </a:t>
            </a:r>
            <a:r>
              <a:rPr lang="ru-RU" dirty="0" err="1"/>
              <a:t>бекенда</a:t>
            </a:r>
            <a:r>
              <a:rPr lang="ru-RU" dirty="0"/>
              <a:t> і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розроблена</a:t>
            </a:r>
            <a:r>
              <a:rPr lang="ru-RU" dirty="0"/>
              <a:t> на </a:t>
            </a:r>
            <a:r>
              <a:rPr lang="ru-RU" dirty="0" err="1"/>
              <a:t>противагу</a:t>
            </a:r>
            <a:r>
              <a:rPr lang="ru-RU" dirty="0"/>
              <a:t> </a:t>
            </a:r>
            <a:r>
              <a:rPr lang="ru-RU" dirty="0" err="1"/>
              <a:t>громіздким</a:t>
            </a:r>
            <a:r>
              <a:rPr lang="ru-RU" dirty="0"/>
              <a:t> "</a:t>
            </a:r>
            <a:r>
              <a:rPr lang="ru-RU" dirty="0" err="1"/>
              <a:t>монолітам</a:t>
            </a:r>
            <a:r>
              <a:rPr lang="ru-RU" dirty="0"/>
              <a:t>".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мікросервісній</a:t>
            </a:r>
            <a:r>
              <a:rPr lang="ru-RU" dirty="0"/>
              <a:t> </a:t>
            </a:r>
            <a:r>
              <a:rPr lang="ru-RU" dirty="0" err="1"/>
              <a:t>архітектурі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розбивається</a:t>
            </a:r>
            <a:r>
              <a:rPr lang="ru-RU" dirty="0"/>
              <a:t> на ряд </a:t>
            </a:r>
            <a:r>
              <a:rPr lang="ru-RU" dirty="0" err="1"/>
              <a:t>сервісів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розгортаються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взаємодіють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/>
              <a:t>API-</a:t>
            </a:r>
            <a:r>
              <a:rPr lang="ru-RU" dirty="0" err="1"/>
              <a:t>інтерфейсів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такому </a:t>
            </a:r>
            <a:r>
              <a:rPr lang="ru-RU" dirty="0" err="1"/>
              <a:t>підходу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розгортати</a:t>
            </a:r>
            <a:r>
              <a:rPr lang="ru-RU" dirty="0"/>
              <a:t> та </a:t>
            </a:r>
            <a:r>
              <a:rPr lang="ru-RU" dirty="0" err="1"/>
              <a:t>масштабувати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. 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 і </a:t>
            </a:r>
            <a:r>
              <a:rPr lang="ru-RU" dirty="0" err="1"/>
              <a:t>частіше</a:t>
            </a:r>
            <a:r>
              <a:rPr lang="ru-RU" dirty="0"/>
              <a:t> </a:t>
            </a:r>
            <a:r>
              <a:rPr lang="ru-RU" dirty="0" err="1"/>
              <a:t>постачати</a:t>
            </a:r>
            <a:r>
              <a:rPr lang="ru-RU" dirty="0"/>
              <a:t> </a:t>
            </a:r>
            <a:r>
              <a:rPr lang="ru-RU" dirty="0" err="1"/>
              <a:t>об'ємні</a:t>
            </a:r>
            <a:r>
              <a:rPr lang="ru-RU" dirty="0"/>
              <a:t> та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монолітної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з </a:t>
            </a:r>
            <a:r>
              <a:rPr lang="ru-RU" dirty="0" err="1"/>
              <a:t>мікросервісною</a:t>
            </a:r>
            <a:r>
              <a:rPr lang="ru-RU" dirty="0"/>
              <a:t> </a:t>
            </a:r>
            <a:r>
              <a:rPr lang="ru-RU" dirty="0" err="1"/>
              <a:t>архітектурою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 </a:t>
            </a:r>
            <a:r>
              <a:rPr lang="ru-RU" dirty="0" err="1"/>
              <a:t>впроваджувати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та </a:t>
            </a:r>
            <a:r>
              <a:rPr lang="ru-RU" dirty="0" err="1"/>
              <a:t>вносити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,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не доводиться </a:t>
            </a:r>
            <a:r>
              <a:rPr lang="ru-RU" dirty="0" err="1"/>
              <a:t>переписувати</a:t>
            </a:r>
            <a:r>
              <a:rPr lang="ru-RU" dirty="0"/>
              <a:t>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фрагменти</a:t>
            </a:r>
            <a:r>
              <a:rPr lang="ru-RU" dirty="0"/>
              <a:t> </a:t>
            </a:r>
            <a:r>
              <a:rPr lang="ru-RU" dirty="0" err="1"/>
              <a:t>існуючого</a:t>
            </a:r>
            <a:r>
              <a:rPr lang="ru-RU" dirty="0"/>
              <a:t> коду.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Монолітний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складніше</a:t>
            </a:r>
            <a:r>
              <a:rPr lang="ru-RU" dirty="0"/>
              <a:t> </a:t>
            </a:r>
            <a:r>
              <a:rPr lang="ru-RU" dirty="0" err="1"/>
              <a:t>підтримувати</a:t>
            </a:r>
            <a:r>
              <a:rPr lang="ru-RU" dirty="0"/>
              <a:t>, </a:t>
            </a:r>
            <a:r>
              <a:rPr lang="ru-RU" dirty="0" err="1"/>
              <a:t>розгортати</a:t>
            </a:r>
            <a:r>
              <a:rPr lang="ru-RU" dirty="0"/>
              <a:t> та </a:t>
            </a:r>
            <a:r>
              <a:rPr lang="ru-RU" dirty="0" err="1"/>
              <a:t>налагоджувати</a:t>
            </a:r>
            <a:r>
              <a:rPr lang="ru-RU" dirty="0"/>
              <a:t>. </a:t>
            </a:r>
            <a:r>
              <a:rPr lang="ru-RU" dirty="0" err="1"/>
              <a:t>Масштабування</a:t>
            </a:r>
            <a:r>
              <a:rPr lang="ru-RU" dirty="0"/>
              <a:t> та </a:t>
            </a:r>
            <a:r>
              <a:rPr lang="ru-RU" dirty="0" err="1"/>
              <a:t>модернізація</a:t>
            </a:r>
            <a:r>
              <a:rPr lang="ru-RU" dirty="0"/>
              <a:t> </a:t>
            </a:r>
            <a:r>
              <a:rPr lang="ru-RU" dirty="0" err="1"/>
              <a:t>монолітного</a:t>
            </a:r>
            <a:r>
              <a:rPr lang="ru-RU" dirty="0"/>
              <a:t> сервера </a:t>
            </a:r>
            <a:r>
              <a:rPr lang="ru-RU" dirty="0" err="1"/>
              <a:t>окремий</a:t>
            </a:r>
            <a:r>
              <a:rPr lang="ru-RU" dirty="0"/>
              <a:t> кошмар </a:t>
            </a:r>
            <a:r>
              <a:rPr lang="ru-RU" dirty="0" err="1"/>
              <a:t>розробника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, </a:t>
            </a:r>
            <a:r>
              <a:rPr lang="ru-RU" dirty="0" err="1"/>
              <a:t>моноліти</a:t>
            </a:r>
            <a:r>
              <a:rPr lang="ru-RU" dirty="0"/>
              <a:t>, як правило, </a:t>
            </a:r>
            <a:r>
              <a:rPr lang="ru-RU" dirty="0" err="1"/>
              <a:t>пишуться</a:t>
            </a:r>
            <a:r>
              <a:rPr lang="ru-RU" dirty="0"/>
              <a:t> </a:t>
            </a:r>
            <a:r>
              <a:rPr lang="ru-RU" dirty="0" err="1"/>
              <a:t>довго</a:t>
            </a:r>
            <a:r>
              <a:rPr lang="ru-RU" dirty="0"/>
              <a:t>, одна команда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іншу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плодить </a:t>
            </a:r>
            <a:r>
              <a:rPr lang="ru-RU" dirty="0" err="1"/>
              <a:t>величезну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легасі</a:t>
            </a:r>
            <a:r>
              <a:rPr lang="ru-RU" dirty="0"/>
              <a:t>-коду,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підтримується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452387"/>
            <a:ext cx="7546240" cy="61058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Мікросервісна</a:t>
            </a:r>
            <a:r>
              <a:rPr lang="ru-RU" dirty="0"/>
              <a:t> </a:t>
            </a:r>
            <a:r>
              <a:rPr lang="ru-RU" dirty="0" err="1"/>
              <a:t>архітектура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окремих</a:t>
            </a:r>
            <a:r>
              <a:rPr lang="ru-RU" dirty="0"/>
              <a:t>, </a:t>
            </a:r>
            <a:r>
              <a:rPr lang="ru-RU" dirty="0" err="1"/>
              <a:t>слабко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компонентів-сервісів</a:t>
            </a:r>
            <a:r>
              <a:rPr lang="ru-RU" dirty="0"/>
              <a:t>, </a:t>
            </a: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розробляти</a:t>
            </a:r>
            <a:r>
              <a:rPr lang="ru-RU" dirty="0"/>
              <a:t>, </a:t>
            </a:r>
            <a:r>
              <a:rPr lang="ru-RU" dirty="0" err="1"/>
              <a:t>розгортати</a:t>
            </a:r>
            <a:r>
              <a:rPr lang="ru-RU" dirty="0"/>
              <a:t>, </a:t>
            </a:r>
            <a:r>
              <a:rPr lang="ru-RU" dirty="0" err="1"/>
              <a:t>експлуатувати</a:t>
            </a:r>
            <a:r>
              <a:rPr lang="ru-RU" dirty="0"/>
              <a:t>, </a:t>
            </a:r>
            <a:r>
              <a:rPr lang="ru-RU" dirty="0" err="1"/>
              <a:t>змінювати</a:t>
            </a:r>
            <a:r>
              <a:rPr lang="ru-RU" dirty="0"/>
              <a:t> та </a:t>
            </a:r>
            <a:r>
              <a:rPr lang="ru-RU" dirty="0" err="1"/>
              <a:t>розгортати</a:t>
            </a:r>
            <a:r>
              <a:rPr lang="ru-RU" dirty="0"/>
              <a:t> повторно, не </a:t>
            </a:r>
            <a:r>
              <a:rPr lang="ru-RU" dirty="0" err="1"/>
              <a:t>порушуючи</a:t>
            </a:r>
            <a:r>
              <a:rPr lang="ru-RU" dirty="0"/>
              <a:t> роботу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 та </a:t>
            </a:r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легко та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розгортати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/>
              <a:t>У </a:t>
            </a:r>
            <a:r>
              <a:rPr lang="ru-RU" dirty="0" err="1"/>
              <a:t>мікросервісній</a:t>
            </a:r>
            <a:r>
              <a:rPr lang="ru-RU" dirty="0"/>
              <a:t> </a:t>
            </a:r>
            <a:r>
              <a:rPr lang="ru-RU" dirty="0" err="1"/>
              <a:t>архітектурі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експериментувати</a:t>
            </a:r>
            <a:r>
              <a:rPr lang="ru-RU" dirty="0"/>
              <a:t> з </a:t>
            </a:r>
            <a:r>
              <a:rPr lang="ru-RU" dirty="0" err="1"/>
              <a:t>новими</a:t>
            </a:r>
            <a:r>
              <a:rPr lang="ru-RU" dirty="0"/>
              <a:t> </a:t>
            </a:r>
            <a:r>
              <a:rPr lang="ru-RU" dirty="0" err="1"/>
              <a:t>можливостями</a:t>
            </a:r>
            <a:r>
              <a:rPr lang="ru-RU" dirty="0"/>
              <a:t> та </a:t>
            </a:r>
            <a:r>
              <a:rPr lang="ru-RU" dirty="0" err="1"/>
              <a:t>повертатися</a:t>
            </a:r>
            <a:r>
              <a:rPr lang="ru-RU" dirty="0"/>
              <a:t> до </a:t>
            </a:r>
            <a:r>
              <a:rPr lang="ru-RU" dirty="0" err="1"/>
              <a:t>попередньої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піде</a:t>
            </a:r>
            <a:r>
              <a:rPr lang="ru-RU" dirty="0"/>
              <a:t> не так.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полегшує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коду та </a:t>
            </a:r>
            <a:r>
              <a:rPr lang="ru-RU" dirty="0" err="1"/>
              <a:t>прискорює</a:t>
            </a:r>
            <a:r>
              <a:rPr lang="ru-RU" dirty="0"/>
              <a:t> </a:t>
            </a:r>
            <a:r>
              <a:rPr lang="ru-RU" dirty="0" err="1"/>
              <a:t>виведення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на </a:t>
            </a:r>
            <a:r>
              <a:rPr lang="ru-RU" dirty="0" err="1"/>
              <a:t>ринок</a:t>
            </a:r>
            <a:r>
              <a:rPr lang="ru-RU" dirty="0"/>
              <a:t>. </a:t>
            </a:r>
            <a:r>
              <a:rPr lang="ru-RU" dirty="0" err="1"/>
              <a:t>Крім</a:t>
            </a:r>
            <a:r>
              <a:rPr lang="ru-RU" dirty="0"/>
              <a:t> того, так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простіше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та </a:t>
            </a:r>
            <a:r>
              <a:rPr lang="ru-RU" dirty="0" err="1"/>
              <a:t>виправляти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 та баги в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сервісах</a:t>
            </a:r>
            <a:r>
              <a:rPr lang="ru-RU" dirty="0"/>
              <a:t>.</a:t>
            </a:r>
          </a:p>
          <a:p>
            <a:r>
              <a:rPr lang="ru-RU" dirty="0"/>
              <a:t>У </a:t>
            </a:r>
            <a:r>
              <a:rPr lang="ru-RU" dirty="0" err="1"/>
              <a:t>мікросервісної</a:t>
            </a:r>
            <a:r>
              <a:rPr lang="ru-RU" dirty="0"/>
              <a:t> </a:t>
            </a:r>
            <a:r>
              <a:rPr lang="ru-RU" dirty="0" err="1"/>
              <a:t>архітектурі</a:t>
            </a:r>
            <a:r>
              <a:rPr lang="ru-RU" dirty="0"/>
              <a:t> </a:t>
            </a:r>
            <a:r>
              <a:rPr lang="ru-RU" dirty="0" err="1"/>
              <a:t>створенням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займаються</a:t>
            </a:r>
            <a:r>
              <a:rPr lang="ru-RU" dirty="0"/>
              <a:t> </a:t>
            </a:r>
            <a:r>
              <a:rPr lang="ru-RU" dirty="0" err="1"/>
              <a:t>невеликі</a:t>
            </a:r>
            <a:r>
              <a:rPr lang="ru-RU" dirty="0"/>
              <a:t> </a:t>
            </a:r>
            <a:r>
              <a:rPr lang="ru-RU" dirty="0" err="1"/>
              <a:t>незалежні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.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отримують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та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рухатися</a:t>
            </a:r>
            <a:r>
              <a:rPr lang="ru-RU" dirty="0"/>
              <a:t> вперед, </a:t>
            </a:r>
            <a:r>
              <a:rPr lang="ru-RU" dirty="0" err="1"/>
              <a:t>внаслідок</a:t>
            </a:r>
            <a:r>
              <a:rPr lang="ru-RU" dirty="0"/>
              <a:t>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ru-RU" dirty="0" err="1"/>
              <a:t>скорочуються</a:t>
            </a:r>
            <a:r>
              <a:rPr lang="ru-RU" dirty="0"/>
              <a:t> цикли </a:t>
            </a:r>
            <a:r>
              <a:rPr lang="ru-RU" dirty="0" err="1"/>
              <a:t>розробки</a:t>
            </a:r>
            <a:r>
              <a:rPr lang="ru-RU" dirty="0"/>
              <a:t>.</a:t>
            </a:r>
          </a:p>
          <a:p>
            <a:r>
              <a:rPr lang="ru-RU" dirty="0" err="1"/>
              <a:t>Кожна</a:t>
            </a:r>
            <a:r>
              <a:rPr lang="ru-RU" dirty="0"/>
              <a:t> команда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та </a:t>
            </a:r>
            <a:r>
              <a:rPr lang="ru-RU" dirty="0" err="1"/>
              <a:t>розгортати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команд, не </a:t>
            </a:r>
            <a:r>
              <a:rPr lang="ru-RU" dirty="0" err="1"/>
              <a:t>заважаючи</a:t>
            </a:r>
            <a:r>
              <a:rPr lang="ru-RU" dirty="0"/>
              <a:t> </a:t>
            </a:r>
            <a:r>
              <a:rPr lang="ru-RU" dirty="0" err="1"/>
              <a:t>їхній</a:t>
            </a:r>
            <a:r>
              <a:rPr lang="ru-RU" dirty="0"/>
              <a:t> </a:t>
            </a:r>
            <a:r>
              <a:rPr lang="ru-RU" dirty="0" err="1"/>
              <a:t>роботі</a:t>
            </a:r>
            <a:r>
              <a:rPr lang="ru-RU" dirty="0"/>
              <a:t>. </a:t>
            </a:r>
            <a:r>
              <a:rPr lang="ru-RU" dirty="0" err="1"/>
              <a:t>Крім</a:t>
            </a:r>
            <a:r>
              <a:rPr lang="ru-RU" dirty="0"/>
              <a:t> того, команда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розгорнути</a:t>
            </a:r>
            <a:r>
              <a:rPr lang="ru-RU" dirty="0"/>
              <a:t> </a:t>
            </a:r>
            <a:r>
              <a:rPr lang="ru-RU" dirty="0" err="1"/>
              <a:t>нову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паралельно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попередньою</a:t>
            </a:r>
            <a:r>
              <a:rPr lang="ru-RU" dirty="0"/>
              <a:t> </a:t>
            </a:r>
            <a:r>
              <a:rPr lang="ru-RU" dirty="0" err="1"/>
              <a:t>версією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07975" y="452387"/>
            <a:ext cx="7546240" cy="61058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Спілкування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r>
              <a:rPr lang="ru-RU" dirty="0"/>
              <a:t> складне. Так як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функціональний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ізольований</a:t>
            </a:r>
            <a:r>
              <a:rPr lang="ru-RU" dirty="0"/>
              <a:t>, </a:t>
            </a:r>
            <a:r>
              <a:rPr lang="ru-RU" dirty="0" err="1"/>
              <a:t>потрібна</a:t>
            </a:r>
            <a:r>
              <a:rPr lang="ru-RU" dirty="0"/>
              <a:t> </a:t>
            </a:r>
            <a:r>
              <a:rPr lang="ru-RU" dirty="0" err="1"/>
              <a:t>особлива</a:t>
            </a:r>
            <a:r>
              <a:rPr lang="ru-RU" dirty="0"/>
              <a:t> </a:t>
            </a:r>
            <a:r>
              <a:rPr lang="ru-RU" dirty="0" err="1"/>
              <a:t>ретельність</a:t>
            </a:r>
            <a:r>
              <a:rPr lang="ru-RU" dirty="0"/>
              <a:t> при </a:t>
            </a:r>
            <a:r>
              <a:rPr lang="ru-RU" dirty="0" err="1"/>
              <a:t>побудові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ними </a:t>
            </a:r>
            <a:r>
              <a:rPr lang="ru-RU" dirty="0" err="1"/>
              <a:t>грамотної</a:t>
            </a:r>
            <a:r>
              <a:rPr lang="ru-RU" dirty="0"/>
              <a:t> </a:t>
            </a:r>
            <a:r>
              <a:rPr lang="ru-RU" dirty="0" err="1"/>
              <a:t>комунікації</a:t>
            </a:r>
            <a:r>
              <a:rPr lang="ru-RU" dirty="0"/>
              <a:t>,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у будь-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обмінюватися</a:t>
            </a:r>
            <a:r>
              <a:rPr lang="ru-RU" dirty="0"/>
              <a:t> </a:t>
            </a:r>
            <a:r>
              <a:rPr lang="ru-RU" dirty="0" err="1"/>
              <a:t>запитами</a:t>
            </a:r>
            <a:r>
              <a:rPr lang="ru-RU" dirty="0"/>
              <a:t> та </a:t>
            </a:r>
            <a:r>
              <a:rPr lang="ru-RU" dirty="0" err="1"/>
              <a:t>відповідями</a:t>
            </a:r>
            <a:r>
              <a:rPr lang="ru-RU" dirty="0"/>
              <a:t> один з одним. </a:t>
            </a:r>
            <a:r>
              <a:rPr lang="ru-RU" dirty="0" err="1"/>
              <a:t>Зрозуміло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у </a:t>
            </a:r>
            <a:r>
              <a:rPr lang="ru-RU" dirty="0" err="1"/>
              <a:t>побудові</a:t>
            </a:r>
            <a:r>
              <a:rPr lang="ru-RU" dirty="0"/>
              <a:t> </a:t>
            </a:r>
            <a:r>
              <a:rPr lang="ru-RU" dirty="0" err="1"/>
              <a:t>їхнього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 </a:t>
            </a:r>
            <a:r>
              <a:rPr lang="ru-RU" dirty="0" err="1"/>
              <a:t>зростатиме</a:t>
            </a:r>
            <a:r>
              <a:rPr lang="ru-RU" dirty="0"/>
              <a:t>.</a:t>
            </a:r>
          </a:p>
          <a:p>
            <a:r>
              <a:rPr lang="ru-RU" dirty="0" err="1"/>
              <a:t>Зростання</a:t>
            </a:r>
            <a:r>
              <a:rPr lang="ru-RU" dirty="0"/>
              <a:t> числа 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тягне</a:t>
            </a:r>
            <a:r>
              <a:rPr lang="ru-RU" dirty="0"/>
              <a:t> у себе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 </a:t>
            </a:r>
            <a:r>
              <a:rPr lang="ru-RU" dirty="0" err="1"/>
              <a:t>співвідносяться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,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монолітної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, </a:t>
            </a:r>
            <a:r>
              <a:rPr lang="ru-RU" dirty="0" err="1"/>
              <a:t>мікросервіси</a:t>
            </a:r>
            <a:r>
              <a:rPr lang="ru-RU" dirty="0"/>
              <a:t> не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окремо</a:t>
            </a:r>
            <a:r>
              <a:rPr lang="ru-RU" dirty="0"/>
              <a:t> </a:t>
            </a:r>
            <a:r>
              <a:rPr lang="ru-RU" dirty="0" err="1"/>
              <a:t>розбиратися</a:t>
            </a:r>
            <a:r>
              <a:rPr lang="ru-RU" dirty="0"/>
              <a:t> з </a:t>
            </a:r>
            <a:r>
              <a:rPr lang="ru-RU" dirty="0" err="1"/>
              <a:t>кожним</a:t>
            </a:r>
            <a:r>
              <a:rPr lang="ru-RU" dirty="0"/>
              <a:t> </a:t>
            </a:r>
            <a:r>
              <a:rPr lang="ru-RU" dirty="0" err="1"/>
              <a:t>сервісом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тестувати</a:t>
            </a:r>
            <a:r>
              <a:rPr lang="ru-RU" dirty="0"/>
              <a:t> </a:t>
            </a:r>
            <a:r>
              <a:rPr lang="ru-RU" dirty="0" err="1"/>
              <a:t>коректну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мікросервісами</a:t>
            </a:r>
            <a:r>
              <a:rPr lang="ru-RU" dirty="0"/>
              <a:t>.</a:t>
            </a:r>
          </a:p>
          <a:p>
            <a:r>
              <a:rPr lang="ru-RU" dirty="0" err="1"/>
              <a:t>Мікросервіси</a:t>
            </a:r>
            <a:r>
              <a:rPr lang="ru-RU" dirty="0"/>
              <a:t> </a:t>
            </a:r>
            <a:r>
              <a:rPr lang="ru-RU" dirty="0" err="1"/>
              <a:t>гірше</a:t>
            </a:r>
            <a:r>
              <a:rPr lang="ru-RU" dirty="0"/>
              <a:t> </a:t>
            </a:r>
            <a:r>
              <a:rPr lang="ru-RU" dirty="0" err="1"/>
              <a:t>підходять</a:t>
            </a:r>
            <a:r>
              <a:rPr lang="ru-RU" dirty="0"/>
              <a:t> для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організацій</a:t>
            </a:r>
            <a:r>
              <a:rPr lang="ru-RU" dirty="0"/>
              <a:t>, для них вони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виявитися</a:t>
            </a:r>
            <a:r>
              <a:rPr lang="ru-RU" dirty="0"/>
              <a:t> </a:t>
            </a:r>
            <a:r>
              <a:rPr lang="ru-RU" dirty="0" err="1"/>
              <a:t>невиправдано</a:t>
            </a:r>
            <a:r>
              <a:rPr lang="ru-RU" dirty="0"/>
              <a:t> </a:t>
            </a:r>
            <a:r>
              <a:rPr lang="ru-RU" dirty="0" err="1"/>
              <a:t>складними</a:t>
            </a:r>
            <a:r>
              <a:rPr lang="ru-RU" dirty="0"/>
              <a:t> у </a:t>
            </a:r>
            <a:r>
              <a:rPr lang="ru-RU" dirty="0" err="1"/>
              <a:t>застосуванні</a:t>
            </a:r>
            <a:r>
              <a:rPr lang="ru-RU" dirty="0"/>
              <a:t>, </a:t>
            </a:r>
            <a:r>
              <a:rPr lang="ru-RU" dirty="0" err="1"/>
              <a:t>тоді</a:t>
            </a:r>
            <a:r>
              <a:rPr lang="ru-RU" dirty="0"/>
              <a:t> як для </a:t>
            </a:r>
            <a:r>
              <a:rPr lang="ru-RU" dirty="0" err="1"/>
              <a:t>масових</a:t>
            </a:r>
            <a:r>
              <a:rPr lang="ru-RU" dirty="0"/>
              <a:t> </a:t>
            </a:r>
            <a:r>
              <a:rPr lang="ru-RU" dirty="0" err="1"/>
              <a:t>інтернет-сервісів</a:t>
            </a:r>
            <a:r>
              <a:rPr lang="ru-RU" dirty="0"/>
              <a:t> вони </a:t>
            </a:r>
            <a:r>
              <a:rPr lang="ru-RU" dirty="0" err="1"/>
              <a:t>підходять</a:t>
            </a:r>
            <a:r>
              <a:rPr lang="ru-RU" dirty="0"/>
              <a:t> добре.</a:t>
            </a:r>
          </a:p>
        </p:txBody>
      </p:sp>
    </p:spTree>
    <p:extLst>
      <p:ext uri="{BB962C8B-B14F-4D97-AF65-F5344CB8AC3E}">
        <p14:creationId xmlns:p14="http://schemas.microsoft.com/office/powerpoint/2010/main" val="3038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Схема микросервисов веб-интерфейс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13" y="172871"/>
            <a:ext cx="6666665" cy="633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habrastorage.org/r/w1560/webt/bj/d9/xb/bjd9xbo0eecxrtpmg4oh83wjd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88" y="866274"/>
            <a:ext cx="9363075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7901738" cy="1468800"/>
          </a:xfrm>
        </p:spPr>
        <p:txBody>
          <a:bodyPr/>
          <a:lstStyle/>
          <a:p>
            <a:r>
              <a:rPr lang="en-US" b="0" dirty="0" err="1">
                <a:hlinkClick r:id="rId3"/>
              </a:rPr>
              <a:t>simpleHTTPMicroservice</a:t>
            </a:r>
            <a:br>
              <a:rPr lang="en-US" b="0" dirty="0"/>
            </a:br>
            <a:r>
              <a:rPr lang="uk-UA" dirty="0"/>
              <a:t>Практичний приклад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523423" cy="970450"/>
          </a:xfrm>
        </p:spPr>
        <p:txBody>
          <a:bodyPr/>
          <a:lstStyle/>
          <a:p>
            <a:r>
              <a:rPr lang="uk-UA" dirty="0"/>
              <a:t>Структура </a:t>
            </a:r>
            <a:r>
              <a:rPr lang="uk-UA" dirty="0" err="1"/>
              <a:t>проекта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1417638"/>
            <a:ext cx="6336843" cy="4983162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кількох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:</a:t>
            </a:r>
          </a:p>
          <a:p>
            <a:r>
              <a:rPr lang="en-US" dirty="0" err="1"/>
              <a:t>config</a:t>
            </a:r>
            <a:r>
              <a:rPr lang="en-US" dirty="0"/>
              <a:t> - </a:t>
            </a:r>
            <a:r>
              <a:rPr lang="ru-RU" dirty="0" err="1"/>
              <a:t>завантаження</a:t>
            </a:r>
            <a:r>
              <a:rPr lang="ru-RU" dirty="0"/>
              <a:t> </a:t>
            </a:r>
            <a:r>
              <a:rPr lang="ru-RU" dirty="0" err="1"/>
              <a:t>вмісту</a:t>
            </a:r>
            <a:r>
              <a:rPr lang="ru-RU" dirty="0"/>
              <a:t> .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main - </a:t>
            </a:r>
            <a:r>
              <a:rPr lang="ru-RU" dirty="0"/>
              <a:t>запуск </a:t>
            </a:r>
            <a:r>
              <a:rPr lang="ru-RU" dirty="0" err="1"/>
              <a:t>усього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(</a:t>
            </a:r>
            <a:r>
              <a:rPr lang="uk-UA" dirty="0"/>
              <a:t>точка входу)</a:t>
            </a:r>
            <a:endParaRPr lang="ru-RU" dirty="0"/>
          </a:p>
          <a:p>
            <a:r>
              <a:rPr lang="en-US" dirty="0"/>
              <a:t>Models -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Response - </a:t>
            </a:r>
            <a:r>
              <a:rPr lang="ru-RU" dirty="0" err="1"/>
              <a:t>клас</a:t>
            </a:r>
            <a:r>
              <a:rPr lang="ru-RU" dirty="0"/>
              <a:t> для </a:t>
            </a:r>
            <a:r>
              <a:rPr lang="ru-RU" dirty="0" err="1"/>
              <a:t>типової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сервера (</a:t>
            </a:r>
            <a:r>
              <a:rPr lang="ru-RU" dirty="0" err="1"/>
              <a:t>зберігає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та прапор </a:t>
            </a:r>
            <a:r>
              <a:rPr lang="ru-RU" dirty="0" err="1"/>
              <a:t>помилки</a:t>
            </a:r>
            <a:r>
              <a:rPr lang="ru-RU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- </a:t>
            </a:r>
            <a:r>
              <a:rPr lang="ru-RU" dirty="0"/>
              <a:t>модель </a:t>
            </a:r>
            <a:r>
              <a:rPr lang="ru-RU" dirty="0" err="1"/>
              <a:t>користувача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Serializable -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запаковувати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в </a:t>
            </a:r>
            <a:r>
              <a:rPr lang="en-US" dirty="0"/>
              <a:t>JSON</a:t>
            </a:r>
            <a:endParaRPr lang="ru-RU" dirty="0"/>
          </a:p>
          <a:p>
            <a:r>
              <a:rPr lang="en-US" dirty="0"/>
              <a:t>Handlers - </a:t>
            </a:r>
            <a:r>
              <a:rPr lang="ru-RU" dirty="0" err="1"/>
              <a:t>обробники</a:t>
            </a:r>
            <a:r>
              <a:rPr lang="ru-RU" dirty="0"/>
              <a:t> </a:t>
            </a:r>
            <a:r>
              <a:rPr lang="en-US" dirty="0"/>
              <a:t>HTTP </a:t>
            </a:r>
            <a:r>
              <a:rPr lang="ru-RU" dirty="0" err="1"/>
              <a:t>запитів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AllUserHandler</a:t>
            </a:r>
            <a:r>
              <a:rPr lang="en-US" dirty="0"/>
              <a:t> -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LoginHandler</a:t>
            </a:r>
            <a:r>
              <a:rPr lang="en-US" dirty="0"/>
              <a:t> - </a:t>
            </a:r>
            <a:r>
              <a:rPr lang="ru-RU" dirty="0" err="1"/>
              <a:t>авторизація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RegistrationHandler</a:t>
            </a:r>
            <a:r>
              <a:rPr lang="en-US" dirty="0"/>
              <a:t> - </a:t>
            </a:r>
            <a:r>
              <a:rPr lang="ru-RU" dirty="0" err="1"/>
              <a:t>реєстрація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RetrieveUserHandler</a:t>
            </a:r>
            <a:r>
              <a:rPr lang="en-US" dirty="0"/>
              <a:t> -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за </a:t>
            </a:r>
            <a:r>
              <a:rPr lang="en-US" dirty="0" err="1"/>
              <a:t>user_name</a:t>
            </a:r>
            <a:endParaRPr lang="ru-RU" dirty="0"/>
          </a:p>
          <a:p>
            <a:r>
              <a:rPr lang="en-US" dirty="0"/>
              <a:t>DB - </a:t>
            </a:r>
            <a:r>
              <a:rPr lang="ru-RU" dirty="0" err="1"/>
              <a:t>Засоби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базою </a:t>
            </a:r>
            <a:r>
              <a:rPr lang="ru-RU" dirty="0" err="1"/>
              <a:t>даних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BasicDAO</a:t>
            </a:r>
            <a:r>
              <a:rPr lang="en-US" dirty="0"/>
              <a:t> - </a:t>
            </a:r>
            <a:r>
              <a:rPr lang="ru-RU" dirty="0" err="1"/>
              <a:t>базове</a:t>
            </a:r>
            <a:r>
              <a:rPr lang="ru-RU" dirty="0"/>
              <a:t> </a:t>
            </a:r>
            <a:r>
              <a:rPr lang="en-US" dirty="0"/>
              <a:t>DAO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ListDB</a:t>
            </a:r>
            <a:r>
              <a:rPr lang="en-US" dirty="0"/>
              <a:t> – </a:t>
            </a:r>
            <a:r>
              <a:rPr lang="ru-RU" dirty="0" err="1"/>
              <a:t>реалізація</a:t>
            </a:r>
            <a:r>
              <a:rPr lang="ru-RU" dirty="0"/>
              <a:t> БД на </a:t>
            </a:r>
            <a:r>
              <a:rPr lang="ru-RU" dirty="0" err="1"/>
              <a:t>основі</a:t>
            </a:r>
            <a:r>
              <a:rPr lang="ru-RU" dirty="0"/>
              <a:t> списку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PGDB -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en-US" dirty="0"/>
              <a:t>PostgreSQL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713" y="932413"/>
            <a:ext cx="45815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56102" y="801384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Hello_world</a:t>
            </a:r>
            <a:r>
              <a:rPr lang="en-US" dirty="0"/>
              <a:t> handler example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85" y="804953"/>
            <a:ext cx="5391150" cy="5400675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258246" y="2849960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Things to do, before run</a:t>
            </a:r>
            <a:endParaRPr lang="ru-RU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258245" y="3202526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Initializing DAO</a:t>
            </a:r>
            <a:endParaRPr lang="ru-RU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56101" y="4019069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Initializing application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56100" y="4545970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Initializing handlers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356100" y="5713131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Entry point</a:t>
            </a:r>
            <a:endParaRPr lang="ru-RU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56510" y="1058779"/>
            <a:ext cx="2619675" cy="5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91840" y="3026243"/>
            <a:ext cx="297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00952" y="3378809"/>
            <a:ext cx="3898231" cy="12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95587" y="4090737"/>
            <a:ext cx="3070459" cy="10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35705" y="4722253"/>
            <a:ext cx="3330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00952" y="5889414"/>
            <a:ext cx="3465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4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14" y="1964417"/>
            <a:ext cx="5514975" cy="3181350"/>
          </a:xfrm>
          <a:prstGeom prst="rect">
            <a:avLst/>
          </a:prstGeo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04228" y="1611851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Handler definition</a:t>
            </a:r>
            <a:endParaRPr lang="ru-RU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04228" y="2207013"/>
            <a:ext cx="3898265" cy="35256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Getting DB instance through DAO</a:t>
            </a:r>
            <a:endParaRPr lang="ru-RU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04228" y="2851525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Getting request parameters</a:t>
            </a:r>
            <a:endParaRPr lang="ru-RU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04227" y="3378809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Compiling model</a:t>
            </a:r>
            <a:endParaRPr lang="ru-RU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04227" y="4023321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Request to DB</a:t>
            </a:r>
            <a:endParaRPr lang="ru-RU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04227" y="4442200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Collecting response and send it</a:t>
            </a:r>
            <a:endParaRPr lang="ru-RU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04226" y="4969484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Catching exception</a:t>
            </a:r>
            <a:endParaRPr lang="ru-RU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43200" y="1788134"/>
            <a:ext cx="3195587" cy="31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67739" y="2383296"/>
            <a:ext cx="2483318" cy="8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88944" y="3041625"/>
            <a:ext cx="264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95587" y="3555092"/>
            <a:ext cx="345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34088" y="4023321"/>
            <a:ext cx="3416969" cy="17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17996" y="4438570"/>
            <a:ext cx="2233061" cy="22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51722" y="4794766"/>
            <a:ext cx="2810577" cy="35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7996" y="4667833"/>
            <a:ext cx="2233061" cy="30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035" y="661403"/>
            <a:ext cx="4544059" cy="549669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9394" y="268224"/>
            <a:ext cx="2144696" cy="2996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 name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4817" y="418057"/>
            <a:ext cx="1674796" cy="3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8216964" y="1595230"/>
            <a:ext cx="2144696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Constructor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6652358" y="1595230"/>
            <a:ext cx="1564606" cy="14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372469" y="1824307"/>
            <a:ext cx="1592112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Class method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80084" y="1973179"/>
            <a:ext cx="798026" cy="33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641978" y="2972959"/>
            <a:ext cx="1592112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Static method</a:t>
            </a: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3234090" y="3122793"/>
            <a:ext cx="644020" cy="4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8282639" y="2400538"/>
            <a:ext cx="1592112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Class fields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5867064" y="1843557"/>
            <a:ext cx="2415575" cy="7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089394" y="4161110"/>
            <a:ext cx="1592112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Creation of class objects</a:t>
            </a:r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2681506" y="4310944"/>
            <a:ext cx="797591" cy="26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6853147" y="4713528"/>
            <a:ext cx="1592112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Calling methods on objects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159141" y="4863361"/>
            <a:ext cx="1694007" cy="33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365686" y="5463354"/>
            <a:ext cx="1592112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Calling static method</a:t>
            </a:r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>
            <a:off x="2957798" y="5613188"/>
            <a:ext cx="514951" cy="3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8216964" y="739532"/>
            <a:ext cx="1592112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Static field</a:t>
            </a:r>
          </a:p>
        </p:txBody>
      </p:sp>
      <p:cxnSp>
        <p:nvCxnSpPr>
          <p:cNvPr id="45" name="Straight Arrow Connector 44"/>
          <p:cNvCxnSpPr>
            <a:stCxn id="41" idx="1"/>
          </p:cNvCxnSpPr>
          <p:nvPr/>
        </p:nvCxnSpPr>
        <p:spPr>
          <a:xfrm flipH="1">
            <a:off x="5333297" y="889366"/>
            <a:ext cx="2883667" cy="20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076" y="5734145"/>
            <a:ext cx="2181529" cy="666843"/>
          </a:xfrm>
          <a:prstGeom prst="rect">
            <a:avLst/>
          </a:prstGeom>
        </p:spPr>
      </p:pic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9734449" y="5313520"/>
            <a:ext cx="2008372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04228" y="1611851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Factory definition</a:t>
            </a:r>
            <a:endParaRPr lang="ru-RU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27183" y="1964417"/>
            <a:ext cx="2568308" cy="12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10" y="3089871"/>
            <a:ext cx="6134100" cy="2057400"/>
          </a:xfrm>
          <a:prstGeom prst="rect">
            <a:avLst/>
          </a:prstGeom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695491" y="1604491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Static member</a:t>
            </a:r>
            <a:endParaRPr lang="ru-R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24901" y="1957057"/>
            <a:ext cx="334470" cy="171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7185275" y="2063699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 definition</a:t>
            </a:r>
            <a:endParaRPr lang="ru-RU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05061" y="2416265"/>
            <a:ext cx="875900" cy="157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178050" y="3496236"/>
            <a:ext cx="3898265" cy="35256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Checking if there is already </a:t>
            </a:r>
            <a:r>
              <a:rPr lang="en-US" dirty="0" err="1"/>
              <a:t>datasource</a:t>
            </a:r>
            <a:endParaRPr lang="ru-RU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06240" y="3672519"/>
            <a:ext cx="1232034" cy="56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178049" y="4398081"/>
            <a:ext cx="3898265" cy="35256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Getting class by it’s name and creating one</a:t>
            </a:r>
            <a:endParaRPr lang="ru-RU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33516" y="4485373"/>
            <a:ext cx="1591385" cy="8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899945" y="5527067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Returning this one</a:t>
            </a:r>
            <a:endParaRPr lang="ru-RU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11337" y="4841507"/>
            <a:ext cx="2662204" cy="8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9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04228" y="1611851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Class definition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21" y="3677062"/>
            <a:ext cx="5528450" cy="168203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127183" y="1964417"/>
            <a:ext cx="77002" cy="181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492" y="1381075"/>
            <a:ext cx="5495925" cy="1343025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2815406" y="1026344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Inherited from</a:t>
            </a:r>
            <a:endParaRPr lang="ru-R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66712" y="1378910"/>
            <a:ext cx="269507" cy="229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46894" y="1611851"/>
            <a:ext cx="2478554" cy="217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7103513" y="3401286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Constructor</a:t>
            </a:r>
            <a:endParaRPr lang="ru-RU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11528" y="3782728"/>
            <a:ext cx="1588169" cy="56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7315198" y="4350619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Error flag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7315198" y="4868779"/>
            <a:ext cx="3898265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Any response data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28" idx="1"/>
          </p:cNvCxnSpPr>
          <p:nvPr/>
        </p:nvCxnSpPr>
        <p:spPr>
          <a:xfrm flipH="1">
            <a:off x="4302494" y="4526902"/>
            <a:ext cx="3012704" cy="17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1"/>
          </p:cNvCxnSpPr>
          <p:nvPr/>
        </p:nvCxnSpPr>
        <p:spPr>
          <a:xfrm flipH="1">
            <a:off x="3949446" y="5045062"/>
            <a:ext cx="3365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1588137" y="594670"/>
            <a:ext cx="1520824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Request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37" y="328111"/>
            <a:ext cx="53340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342" y="1053464"/>
            <a:ext cx="3748238" cy="5550023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1126123" y="3652192"/>
            <a:ext cx="1520824" cy="352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cxnSp>
        <p:nvCxnSpPr>
          <p:cNvPr id="8" name="Straight Arrow Connector 7"/>
          <p:cNvCxnSpPr>
            <a:stCxn id="16" idx="3"/>
          </p:cNvCxnSpPr>
          <p:nvPr/>
        </p:nvCxnSpPr>
        <p:spPr>
          <a:xfrm flipV="1">
            <a:off x="3108961" y="637673"/>
            <a:ext cx="3311090" cy="13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2598821" y="1053464"/>
            <a:ext cx="5062888" cy="5550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5541698" y="3363195"/>
            <a:ext cx="1520824" cy="9305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Users</a:t>
            </a:r>
          </a:p>
          <a:p>
            <a:pPr marL="0" indent="0">
              <a:buNone/>
            </a:pPr>
            <a:r>
              <a:rPr lang="en-US" dirty="0"/>
              <a:t>data: List[User]</a:t>
            </a:r>
            <a:endParaRPr lang="ru-RU" dirty="0"/>
          </a:p>
        </p:txBody>
      </p:sp>
      <p:sp>
        <p:nvSpPr>
          <p:cNvPr id="11" name="Left Brace 10"/>
          <p:cNvSpPr/>
          <p:nvPr/>
        </p:nvSpPr>
        <p:spPr>
          <a:xfrm>
            <a:off x="6776185" y="1475279"/>
            <a:ext cx="2194560" cy="4396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5764275" y="5741756"/>
            <a:ext cx="1520824" cy="65769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Error flag</a:t>
            </a:r>
          </a:p>
          <a:p>
            <a:pPr marL="0" indent="0">
              <a:buNone/>
            </a:pPr>
            <a:r>
              <a:rPr lang="en-US" dirty="0" err="1"/>
              <a:t>Is_err</a:t>
            </a:r>
            <a:r>
              <a:rPr lang="en-US" dirty="0"/>
              <a:t>: bool</a:t>
            </a:r>
            <a:endParaRPr lang="ru-RU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21614" y="6121819"/>
            <a:ext cx="156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 txBox="1">
            <a:spLocks/>
          </p:cNvSpPr>
          <p:nvPr/>
        </p:nvSpPr>
        <p:spPr>
          <a:xfrm>
            <a:off x="6325276" y="2200625"/>
            <a:ext cx="5629301" cy="1468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err="1">
                <a:solidFill>
                  <a:schemeClr val="tx1"/>
                </a:solidFill>
              </a:rPr>
              <a:t>Дякую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увагу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5755907" y="3669424"/>
            <a:ext cx="6198670" cy="960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Файли проекту: </a:t>
            </a:r>
            <a:r>
              <a:rPr lang="en-US" dirty="0">
                <a:hlinkClick r:id="rId2"/>
              </a:rPr>
              <a:t>https://github.com/dmytryG/simpleHTTPMicroservice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3" y="1019064"/>
            <a:ext cx="3723298" cy="26086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609" y="213298"/>
            <a:ext cx="7906853" cy="4220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885" y="5309072"/>
            <a:ext cx="3419952" cy="657317"/>
          </a:xfrm>
          <a:prstGeom prst="rect">
            <a:avLst/>
          </a:prstGeom>
        </p:spPr>
      </p:pic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8866606" y="213298"/>
            <a:ext cx="2144696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Inherited from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43638" y="363131"/>
            <a:ext cx="3753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8691747" y="815433"/>
            <a:ext cx="2144696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Call to base class constructor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477802" y="994258"/>
            <a:ext cx="2175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8691747" y="1458015"/>
            <a:ext cx="2144696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Override member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966636" y="1567401"/>
            <a:ext cx="3686476" cy="5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8691747" y="2646071"/>
            <a:ext cx="2144696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Call to base class static member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028497" y="2156059"/>
            <a:ext cx="298383" cy="39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765343" y="4735930"/>
            <a:ext cx="6639692" cy="13349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Тут ми </a:t>
            </a:r>
            <a:r>
              <a:rPr lang="ru-RU" dirty="0" err="1">
                <a:solidFill>
                  <a:schemeClr val="tx1"/>
                </a:solidFill>
              </a:rPr>
              <a:t>можемо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побачити</a:t>
            </a:r>
            <a:r>
              <a:rPr lang="ru-RU" dirty="0">
                <a:solidFill>
                  <a:schemeClr val="tx1"/>
                </a:solidFill>
              </a:rPr>
              <a:t> приклад </a:t>
            </a:r>
            <a:r>
              <a:rPr lang="ru-RU" dirty="0" err="1">
                <a:solidFill>
                  <a:schemeClr val="tx1"/>
                </a:solidFill>
              </a:rPr>
              <a:t>успадкування</a:t>
            </a:r>
            <a:r>
              <a:rPr lang="ru-RU" dirty="0">
                <a:solidFill>
                  <a:schemeClr val="tx1"/>
                </a:solidFill>
              </a:rPr>
              <a:t>, ми </a:t>
            </a:r>
            <a:r>
              <a:rPr lang="ru-RU" dirty="0" err="1">
                <a:solidFill>
                  <a:schemeClr val="tx1"/>
                </a:solidFill>
              </a:rPr>
              <a:t>успадковуємо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клас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машини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урахуванням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потужності</a:t>
            </a:r>
            <a:r>
              <a:rPr lang="ru-RU" dirty="0">
                <a:solidFill>
                  <a:schemeClr val="tx1"/>
                </a:solidFill>
              </a:rPr>
              <a:t>, т.к. </a:t>
            </a:r>
            <a:r>
              <a:rPr lang="ru-RU" dirty="0" err="1">
                <a:solidFill>
                  <a:schemeClr val="tx1"/>
                </a:solidFill>
              </a:rPr>
              <a:t>клас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машини</a:t>
            </a:r>
            <a:r>
              <a:rPr lang="ru-RU" dirty="0">
                <a:solidFill>
                  <a:schemeClr val="tx1"/>
                </a:solidFill>
              </a:rPr>
              <a:t> у нас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є, ми </a:t>
            </a:r>
            <a:r>
              <a:rPr lang="ru-RU" dirty="0" err="1">
                <a:solidFill>
                  <a:schemeClr val="tx1"/>
                </a:solidFill>
              </a:rPr>
              <a:t>можемо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перевизначити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модифікований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функціонал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7928885" y="4914754"/>
            <a:ext cx="2008372" cy="299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15832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86" y="1438590"/>
            <a:ext cx="10571998" cy="970450"/>
          </a:xfrm>
        </p:spPr>
        <p:txBody>
          <a:bodyPr/>
          <a:lstStyle/>
          <a:p>
            <a:r>
              <a:rPr lang="ru-RU" dirty="0" err="1"/>
              <a:t>Плюси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об'єктно</a:t>
            </a:r>
            <a:r>
              <a:rPr lang="ru-RU" dirty="0"/>
              <a:t> </a:t>
            </a:r>
            <a:r>
              <a:rPr lang="ru-RU" dirty="0" err="1"/>
              <a:t>орієнтованого</a:t>
            </a:r>
            <a:r>
              <a:rPr lang="ru-RU" dirty="0"/>
              <a:t> </a:t>
            </a:r>
            <a:r>
              <a:rPr lang="ru-RU" dirty="0" err="1"/>
              <a:t>підходу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Операції</a:t>
            </a:r>
            <a:r>
              <a:rPr lang="ru-RU" dirty="0"/>
              <a:t> над </a:t>
            </a:r>
            <a:r>
              <a:rPr lang="ru-RU" dirty="0" err="1"/>
              <a:t>конкретними</a:t>
            </a:r>
            <a:r>
              <a:rPr lang="ru-RU" dirty="0"/>
              <a:t> </a:t>
            </a:r>
            <a:r>
              <a:rPr lang="ru-RU" dirty="0" err="1"/>
              <a:t>сутностями</a:t>
            </a:r>
            <a:r>
              <a:rPr lang="ru-RU" dirty="0"/>
              <a:t> (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проводяться</a:t>
            </a:r>
            <a:r>
              <a:rPr lang="ru-RU" dirty="0"/>
              <a:t> не над </a:t>
            </a:r>
            <a:r>
              <a:rPr lang="ru-RU" dirty="0" err="1"/>
              <a:t>абстракними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, а над </a:t>
            </a:r>
            <a:r>
              <a:rPr lang="ru-RU" dirty="0" err="1"/>
              <a:t>цілком</a:t>
            </a:r>
            <a:r>
              <a:rPr lang="ru-RU" dirty="0"/>
              <a:t> </a:t>
            </a:r>
            <a:r>
              <a:rPr lang="ru-RU" dirty="0" err="1"/>
              <a:t>конкретними</a:t>
            </a:r>
            <a:r>
              <a:rPr lang="ru-RU" dirty="0"/>
              <a:t> і </a:t>
            </a:r>
            <a:r>
              <a:rPr lang="ru-RU" dirty="0" err="1"/>
              <a:t>зрозумілими</a:t>
            </a:r>
            <a:r>
              <a:rPr lang="ru-RU" dirty="0"/>
              <a:t> </a:t>
            </a:r>
            <a:r>
              <a:rPr lang="ru-RU" dirty="0" err="1"/>
              <a:t>людині</a:t>
            </a:r>
            <a:r>
              <a:rPr lang="ru-RU" dirty="0"/>
              <a:t> </a:t>
            </a:r>
            <a:r>
              <a:rPr lang="ru-RU" dirty="0" err="1"/>
              <a:t>сутностями</a:t>
            </a:r>
            <a:r>
              <a:rPr lang="ru-RU" dirty="0"/>
              <a:t>)</a:t>
            </a:r>
          </a:p>
          <a:p>
            <a:r>
              <a:rPr lang="ru-RU" dirty="0"/>
              <a:t>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об'єднання</a:t>
            </a:r>
            <a:r>
              <a:rPr lang="ru-RU" dirty="0"/>
              <a:t> </a:t>
            </a:r>
            <a:r>
              <a:rPr lang="ru-RU" dirty="0" err="1"/>
              <a:t>властивостей</a:t>
            </a:r>
            <a:r>
              <a:rPr lang="ru-RU" dirty="0"/>
              <a:t> та </a:t>
            </a:r>
            <a:r>
              <a:rPr lang="ru-RU" dirty="0" err="1"/>
              <a:t>методів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над ними </a:t>
            </a:r>
            <a:r>
              <a:rPr lang="ru-RU" dirty="0" err="1"/>
              <a:t>збільшується</a:t>
            </a:r>
            <a:r>
              <a:rPr lang="ru-RU" dirty="0"/>
              <a:t> </a:t>
            </a:r>
            <a:r>
              <a:rPr lang="ru-RU" b="1" u="sng" dirty="0" err="1"/>
              <a:t>читаність</a:t>
            </a:r>
            <a:r>
              <a:rPr lang="ru-RU" b="1" u="sng" dirty="0"/>
              <a:t> та </a:t>
            </a:r>
            <a:r>
              <a:rPr lang="ru-RU" b="1" u="sng" dirty="0" err="1"/>
              <a:t>структурованість</a:t>
            </a:r>
            <a:r>
              <a:rPr lang="ru-RU" b="1" u="sng" dirty="0"/>
              <a:t> коду</a:t>
            </a:r>
            <a:endParaRPr lang="en-US" b="1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Спадкування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u="sng" dirty="0" err="1"/>
              <a:t>виключити</a:t>
            </a:r>
            <a:r>
              <a:rPr lang="ru-RU" b="1" u="sng" dirty="0"/>
              <a:t> </a:t>
            </a:r>
            <a:r>
              <a:rPr lang="ru-RU" b="1" u="sng" dirty="0" err="1"/>
              <a:t>дублювання</a:t>
            </a:r>
            <a:r>
              <a:rPr lang="ru-RU" b="1" u="sng" dirty="0"/>
              <a:t> коду, </a:t>
            </a:r>
            <a:r>
              <a:rPr lang="ru-RU" b="1" u="sng" dirty="0" err="1"/>
              <a:t>дозволяючи</a:t>
            </a:r>
            <a:r>
              <a:rPr lang="ru-RU" b="1" u="sng" dirty="0"/>
              <a:t> </a:t>
            </a:r>
            <a:r>
              <a:rPr lang="ru-RU" b="1" u="sng" dirty="0" err="1"/>
              <a:t>перевикористовувати</a:t>
            </a:r>
            <a:r>
              <a:rPr lang="ru-RU" b="1" u="sng" dirty="0"/>
              <a:t> </a:t>
            </a:r>
            <a:r>
              <a:rPr lang="ru-RU" b="1" u="sng" dirty="0" err="1"/>
              <a:t>окремі</a:t>
            </a:r>
            <a:r>
              <a:rPr lang="ru-RU" b="1" u="sng" dirty="0"/>
              <a:t> </a:t>
            </a:r>
            <a:r>
              <a:rPr lang="ru-RU" b="1" u="sng" dirty="0" err="1"/>
              <a:t>сутності</a:t>
            </a:r>
            <a:r>
              <a:rPr lang="ru-RU" b="1" u="sng" dirty="0"/>
              <a:t> та </a:t>
            </a:r>
            <a:r>
              <a:rPr lang="ru-RU" b="1" u="sng" dirty="0" err="1"/>
              <a:t>класи</a:t>
            </a:r>
            <a:r>
              <a:rPr lang="ru-RU" b="1" u="sng" dirty="0"/>
              <a:t>.</a:t>
            </a:r>
          </a:p>
          <a:p>
            <a:r>
              <a:rPr lang="ru-RU" dirty="0" err="1"/>
              <a:t>Поліморфізм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"на ходу" </a:t>
            </a:r>
            <a:r>
              <a:rPr lang="ru-RU" dirty="0" err="1"/>
              <a:t>замінювати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одного типу на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типу з </a:t>
            </a:r>
            <a:r>
              <a:rPr lang="ru-RU" dirty="0" err="1"/>
              <a:t>аналогічною</a:t>
            </a:r>
            <a:r>
              <a:rPr lang="ru-RU" dirty="0"/>
              <a:t> </a:t>
            </a:r>
            <a:r>
              <a:rPr lang="ru-RU" dirty="0" err="1"/>
              <a:t>поведінкою</a:t>
            </a:r>
            <a:r>
              <a:rPr lang="ru-RU" dirty="0"/>
              <a:t> (</a:t>
            </a:r>
            <a:r>
              <a:rPr lang="ru-RU" dirty="0" err="1"/>
              <a:t>обумовленим</a:t>
            </a:r>
            <a:r>
              <a:rPr lang="ru-RU" dirty="0"/>
              <a:t> </a:t>
            </a:r>
            <a:r>
              <a:rPr lang="ru-RU" dirty="0" err="1"/>
              <a:t>базовим</a:t>
            </a:r>
            <a:r>
              <a:rPr lang="ru-RU" dirty="0"/>
              <a:t> </a:t>
            </a:r>
            <a:r>
              <a:rPr lang="ru-RU" dirty="0" err="1"/>
              <a:t>класом</a:t>
            </a:r>
            <a:r>
              <a:rPr lang="ru-RU" dirty="0"/>
              <a:t>/</a:t>
            </a:r>
            <a:r>
              <a:rPr lang="ru-RU" dirty="0" err="1"/>
              <a:t>інтерфейсом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7901738" cy="1468800"/>
          </a:xfrm>
        </p:spPr>
        <p:txBody>
          <a:bodyPr/>
          <a:lstStyle/>
          <a:p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7901738" cy="433955"/>
          </a:xfrm>
        </p:spPr>
        <p:txBody>
          <a:bodyPr/>
          <a:lstStyle/>
          <a:p>
            <a:r>
              <a:rPr lang="ru-RU" dirty="0" err="1"/>
              <a:t>Асинхронність</a:t>
            </a:r>
            <a:r>
              <a:rPr lang="ru-RU" dirty="0"/>
              <a:t> у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782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14350"/>
            <a:ext cx="7612105" cy="1468800"/>
          </a:xfrm>
        </p:spPr>
        <p:txBody>
          <a:bodyPr/>
          <a:lstStyle/>
          <a:p>
            <a:r>
              <a:rPr lang="ru-RU" dirty="0" err="1"/>
              <a:t>Синхронний</a:t>
            </a:r>
            <a:r>
              <a:rPr lang="ru-RU" dirty="0"/>
              <a:t> код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2804701"/>
            <a:ext cx="7612104" cy="43395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У </a:t>
            </a:r>
            <a:r>
              <a:rPr lang="ru-RU" dirty="0" err="1"/>
              <a:t>методі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викликаються</a:t>
            </a:r>
            <a:r>
              <a:rPr lang="ru-RU" dirty="0"/>
              <a:t> 3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надалі</a:t>
            </a:r>
            <a:r>
              <a:rPr lang="ru-RU" dirty="0"/>
              <a:t>, </a:t>
            </a:r>
            <a:r>
              <a:rPr lang="ru-RU" dirty="0" err="1"/>
              <a:t>виконаються</a:t>
            </a:r>
            <a:r>
              <a:rPr lang="ru-RU" dirty="0"/>
              <a:t> в </a:t>
            </a:r>
            <a:r>
              <a:rPr lang="ru-RU" dirty="0" err="1"/>
              <a:t>суворій</a:t>
            </a:r>
            <a:r>
              <a:rPr lang="ru-RU" dirty="0"/>
              <a:t> </a:t>
            </a:r>
            <a:r>
              <a:rPr lang="ru-RU" dirty="0" err="1"/>
              <a:t>послідовності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sleep</a:t>
            </a:r>
            <a:r>
              <a:rPr lang="ru-RU" dirty="0"/>
              <a:t> </a:t>
            </a:r>
            <a:r>
              <a:rPr lang="ru-RU" dirty="0" err="1"/>
              <a:t>блокує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і в </a:t>
            </a:r>
            <a:r>
              <a:rPr lang="ru-RU" dirty="0" err="1"/>
              <a:t>цей</a:t>
            </a:r>
            <a:r>
              <a:rPr lang="ru-RU" dirty="0"/>
              <a:t> момент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простоює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Ми б </a:t>
            </a:r>
            <a:r>
              <a:rPr lang="ru-RU" dirty="0" err="1"/>
              <a:t>хотіли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незважаючи</a:t>
            </a:r>
            <a:r>
              <a:rPr lang="ru-RU" dirty="0"/>
              <a:t> на </a:t>
            </a:r>
            <a:r>
              <a:rPr lang="ru-RU" dirty="0" err="1"/>
              <a:t>тривалість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черговість</a:t>
            </a:r>
            <a:r>
              <a:rPr lang="ru-RU" dirty="0"/>
              <a:t>, </a:t>
            </a:r>
            <a:r>
              <a:rPr lang="ru-RU" dirty="0" err="1"/>
              <a:t>швидкі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відпрацьовували</a:t>
            </a:r>
            <a:r>
              <a:rPr lang="ru-RU" dirty="0"/>
              <a:t> б </a:t>
            </a:r>
            <a:r>
              <a:rPr lang="ru-RU" dirty="0" err="1"/>
              <a:t>швидше</a:t>
            </a:r>
            <a:r>
              <a:rPr lang="ru-RU" dirty="0"/>
              <a:t>, а </a:t>
            </a:r>
            <a:r>
              <a:rPr lang="ru-RU" dirty="0" err="1"/>
              <a:t>тривалі</a:t>
            </a:r>
            <a:r>
              <a:rPr lang="ru-RU" dirty="0"/>
              <a:t>, </a:t>
            </a:r>
            <a:r>
              <a:rPr lang="ru-RU" dirty="0" err="1"/>
              <a:t>відповідно</a:t>
            </a:r>
            <a:r>
              <a:rPr lang="ru-RU" dirty="0"/>
              <a:t>, </a:t>
            </a:r>
            <a:r>
              <a:rPr lang="ru-RU" dirty="0" err="1"/>
              <a:t>довше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810000" y="3795301"/>
            <a:ext cx="4390650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05" y="675874"/>
            <a:ext cx="3516432" cy="5220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312" y="5896777"/>
            <a:ext cx="33242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5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14350"/>
            <a:ext cx="6341571" cy="1468800"/>
          </a:xfrm>
        </p:spPr>
        <p:txBody>
          <a:bodyPr/>
          <a:lstStyle/>
          <a:p>
            <a:r>
              <a:rPr lang="ru-RU" dirty="0" err="1"/>
              <a:t>Асинхронний</a:t>
            </a:r>
            <a:r>
              <a:rPr lang="ru-RU" dirty="0"/>
              <a:t> код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2804701"/>
            <a:ext cx="6341570" cy="43395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Асинхронні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позначаються</a:t>
            </a:r>
            <a:r>
              <a:rPr lang="ru-RU" dirty="0"/>
              <a:t> </a:t>
            </a:r>
            <a:r>
              <a:rPr lang="ru-RU" dirty="0" err="1"/>
              <a:t>ключовим</a:t>
            </a:r>
            <a:r>
              <a:rPr lang="ru-RU" dirty="0"/>
              <a:t> словом </a:t>
            </a:r>
            <a:r>
              <a:rPr lang="en-US" dirty="0" err="1"/>
              <a:t>async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можливий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асинхронному </a:t>
            </a:r>
            <a:r>
              <a:rPr lang="ru-RU" dirty="0" err="1"/>
              <a:t>контексті</a:t>
            </a:r>
            <a:r>
              <a:rPr lang="ru-RU" dirty="0"/>
              <a:t>, </a:t>
            </a:r>
            <a:r>
              <a:rPr lang="ru-RU" dirty="0" err="1"/>
              <a:t>всередині</a:t>
            </a:r>
            <a:r>
              <a:rPr lang="ru-RU" dirty="0"/>
              <a:t> асинхронного контексту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викликаний</a:t>
            </a:r>
            <a:r>
              <a:rPr lang="ru-RU" dirty="0"/>
              <a:t> </a:t>
            </a:r>
            <a:r>
              <a:rPr lang="ru-RU" dirty="0" err="1"/>
              <a:t>синхронний</a:t>
            </a:r>
            <a:r>
              <a:rPr lang="ru-RU" dirty="0"/>
              <a:t> код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Ключове</a:t>
            </a:r>
            <a:r>
              <a:rPr lang="ru-RU" dirty="0"/>
              <a:t> слово </a:t>
            </a:r>
            <a:r>
              <a:rPr lang="ru-RU" dirty="0" err="1"/>
              <a:t>await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співпрограмі</a:t>
            </a:r>
            <a:r>
              <a:rPr lang="ru-RU" dirty="0"/>
              <a:t> </a:t>
            </a:r>
            <a:r>
              <a:rPr lang="ru-RU" dirty="0" err="1"/>
              <a:t>віддати</a:t>
            </a:r>
            <a:r>
              <a:rPr lang="ru-RU" dirty="0"/>
              <a:t> контроль назад у </a:t>
            </a:r>
            <a:r>
              <a:rPr lang="ru-RU" dirty="0" err="1"/>
              <a:t>головний</a:t>
            </a:r>
            <a:r>
              <a:rPr lang="ru-RU" dirty="0"/>
              <a:t> цикл,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порядок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співпрограм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810000" y="3795301"/>
            <a:ext cx="4390650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32" y="667452"/>
            <a:ext cx="4543425" cy="565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5977639"/>
            <a:ext cx="3238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6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2705</Words>
  <Application>Microsoft Office PowerPoint</Application>
  <PresentationFormat>Широкоэкранный</PresentationFormat>
  <Paragraphs>229</Paragraphs>
  <Slides>43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Century Gothic</vt:lpstr>
      <vt:lpstr>inherit</vt:lpstr>
      <vt:lpstr>Trade Gothic LT Pro</vt:lpstr>
      <vt:lpstr>Wingdings 2</vt:lpstr>
      <vt:lpstr>Quotable</vt:lpstr>
      <vt:lpstr>Розробка простого мікросервісу з використанням Python</vt:lpstr>
      <vt:lpstr>Об'єктно-орієнтоване програмування</vt:lpstr>
      <vt:lpstr>Клас та об'єкт класу</vt:lpstr>
      <vt:lpstr>Презентация PowerPoint</vt:lpstr>
      <vt:lpstr>Презентация PowerPoint</vt:lpstr>
      <vt:lpstr>Плюси використання об'єктно орієнтованого підходу</vt:lpstr>
      <vt:lpstr>Асинхронне програмування</vt:lpstr>
      <vt:lpstr>Синхронний код</vt:lpstr>
      <vt:lpstr>Асинхронний код</vt:lpstr>
      <vt:lpstr>Презентация PowerPoint</vt:lpstr>
      <vt:lpstr>Презентация PowerPoint</vt:lpstr>
      <vt:lpstr>Особливості використання асинхронного коду</vt:lpstr>
      <vt:lpstr>Керування залежностями</vt:lpstr>
      <vt:lpstr>Презентация PowerPoint</vt:lpstr>
      <vt:lpstr>Презентация PowerPoint</vt:lpstr>
      <vt:lpstr>Презентация PowerPoint</vt:lpstr>
      <vt:lpstr>Файл requirements.txt</vt:lpstr>
      <vt:lpstr>Презентация PowerPoint</vt:lpstr>
      <vt:lpstr>Особливості керування залежностями в Python</vt:lpstr>
      <vt:lpstr>Підключення до бази даних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Навіщо потрібен DAO?</vt:lpstr>
      <vt:lpstr>З чим їдять DAO?</vt:lpstr>
      <vt:lpstr>I believe in DAO Supremacy</vt:lpstr>
      <vt:lpstr>Мікросервісна архітектура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simpleHTTPMicroservice Практичний приклад</vt:lpstr>
      <vt:lpstr>Структура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2022-10-09T11:35:09Z</dcterms:created>
  <dcterms:modified xsi:type="dcterms:W3CDTF">2022-10-31T06:55:31Z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