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73" r:id="rId4"/>
    <p:sldId id="274" r:id="rId5"/>
    <p:sldId id="275" r:id="rId6"/>
    <p:sldId id="278" r:id="rId7"/>
    <p:sldId id="277" r:id="rId8"/>
    <p:sldId id="279" r:id="rId9"/>
    <p:sldId id="280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2BED3-47B5-8355-8458-24C99536FCB0}" v="1245" dt="2025-04-28T19:55:01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5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7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2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1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9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5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7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2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6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5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B1FD83-987A-2E3A-0A55-A5307F9BFD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r="-2" b="6263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7"/>
            <a:ext cx="6432293" cy="3290107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  <a:ea typeface="+mj-lt"/>
                <a:cs typeface="+mj-lt"/>
              </a:rPr>
              <a:t>Bioinformatics Research Lab</a:t>
            </a:r>
            <a:br>
              <a:rPr lang="en-US" sz="6000" dirty="0">
                <a:ea typeface="+mj-lt"/>
                <a:cs typeface="+mj-lt"/>
              </a:rPr>
            </a:br>
            <a:r>
              <a:rPr lang="en-US" sz="6000" dirty="0">
                <a:ea typeface="+mj-lt"/>
                <a:cs typeface="+mj-lt"/>
              </a:rPr>
              <a:t>Network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718118" cy="17240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i="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i="0" dirty="0">
                <a:solidFill>
                  <a:srgbClr val="FFFFFF"/>
                </a:solidFill>
                <a:ea typeface="+mn-lt"/>
                <a:cs typeface="+mn-lt"/>
              </a:rPr>
              <a:t>Dania Zein</a:t>
            </a:r>
          </a:p>
          <a:p>
            <a:pPr>
              <a:lnSpc>
                <a:spcPct val="100000"/>
              </a:lnSpc>
            </a:pPr>
            <a:r>
              <a:rPr lang="en-US" sz="2400" i="0" dirty="0">
                <a:solidFill>
                  <a:srgbClr val="FFFFFF"/>
                </a:solidFill>
                <a:ea typeface="+mn-lt"/>
                <a:cs typeface="+mn-lt"/>
              </a:rPr>
              <a:t>CSC</a:t>
            </a:r>
            <a:r>
              <a:rPr lang="en-US" sz="2400" i="0" dirty="0">
                <a:solidFill>
                  <a:srgbClr val="FFFFFF"/>
                </a:solidFill>
              </a:rPr>
              <a:t> 435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twork - Free networking icons">
            <a:extLst>
              <a:ext uri="{FF2B5EF4-FFF2-40B4-BE49-F238E27FC236}">
                <a16:creationId xmlns:a16="http://schemas.microsoft.com/office/drawing/2014/main" id="{3EA5990A-1F72-BCCC-CBFE-58316BE50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807" y="4083002"/>
            <a:ext cx="2792483" cy="277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C50A6-9D35-3F6B-668D-E6E19E712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4021-6BC3-E46A-EC23-791FBA92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Testing &amp; Troubleshooting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A2707-DEB9-C1CF-E778-01434CFD3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838380"/>
            <a:ext cx="11155680" cy="450755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400" dirty="0">
                <a:ea typeface="+mn-lt"/>
                <a:cs typeface="+mn-lt"/>
              </a:rPr>
              <a:t>Pinging PC's to each other worked</a:t>
            </a:r>
          </a:p>
          <a:p>
            <a:r>
              <a:rPr lang="en-US" sz="2400" dirty="0">
                <a:ea typeface="+mn-lt"/>
                <a:cs typeface="+mn-lt"/>
              </a:rPr>
              <a:t>Used "</a:t>
            </a:r>
            <a:r>
              <a:rPr lang="en-US" sz="2400" dirty="0" err="1">
                <a:ea typeface="+mn-lt"/>
                <a:cs typeface="+mn-lt"/>
              </a:rPr>
              <a:t>tracert</a:t>
            </a:r>
            <a:r>
              <a:rPr lang="en-US" sz="2400" dirty="0">
                <a:ea typeface="+mn-lt"/>
                <a:cs typeface="+mn-lt"/>
              </a:rPr>
              <a:t>" to verify paths from PCs to other devices</a:t>
            </a:r>
          </a:p>
          <a:p>
            <a:r>
              <a:rPr lang="en-US" sz="2400" dirty="0">
                <a:ea typeface="+mn-lt"/>
                <a:cs typeface="+mn-lt"/>
              </a:rPr>
              <a:t>While testing connection between VLAN10 and VLAN20: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sz="2200" dirty="0"/>
              <a:t>Tried pinging laptop0 from PC0 and received </a:t>
            </a:r>
            <a:r>
              <a:rPr lang="en-US" sz="2200" b="1" dirty="0"/>
              <a:t>"Request Timed Out"</a:t>
            </a:r>
          </a:p>
          <a:p>
            <a:pPr lvl="1"/>
            <a:r>
              <a:rPr lang="en-US" sz="2200" dirty="0">
                <a:ea typeface="+mn-lt"/>
                <a:cs typeface="+mn-lt"/>
              </a:rPr>
              <a:t>Indicated that laptop0 had a dynamic IP address, but was </a:t>
            </a:r>
            <a:r>
              <a:rPr lang="en-US" sz="2200" b="1" dirty="0">
                <a:ea typeface="+mn-lt"/>
                <a:cs typeface="+mn-lt"/>
              </a:rPr>
              <a:t>not properly connected wirelessly</a:t>
            </a:r>
          </a:p>
          <a:p>
            <a:pPr lvl="1"/>
            <a:r>
              <a:rPr lang="en-US" sz="2200" dirty="0">
                <a:ea typeface="+mn-lt"/>
                <a:cs typeface="+mn-lt"/>
              </a:rPr>
              <a:t>Had to use laptop's </a:t>
            </a:r>
            <a:r>
              <a:rPr lang="en-US" sz="2200" b="1" dirty="0">
                <a:ea typeface="+mn-lt"/>
                <a:cs typeface="+mn-lt"/>
              </a:rPr>
              <a:t>"PC Wireless" GUI</a:t>
            </a:r>
            <a:r>
              <a:rPr lang="en-US" sz="2200" dirty="0">
                <a:ea typeface="+mn-lt"/>
                <a:cs typeface="+mn-lt"/>
              </a:rPr>
              <a:t> to connect to the Access point with WPA2 password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Retried ping and worked! - Laptops are now connected through the </a:t>
            </a:r>
            <a:r>
              <a:rPr lang="en-US" sz="2000" b="1" dirty="0">
                <a:ea typeface="+mn-lt"/>
                <a:cs typeface="+mn-lt"/>
              </a:rPr>
              <a:t>Access Point (AP-PT)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200" dirty="0">
                <a:ea typeface="+mn-lt"/>
                <a:cs typeface="+mn-lt"/>
              </a:rPr>
              <a:t>Tablets are not connected to the access point as intended</a:t>
            </a:r>
            <a:endParaRPr lang="en-US" sz="2200" b="1" dirty="0">
              <a:ea typeface="+mn-lt"/>
              <a:cs typeface="+mn-lt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They are still connecting to the </a:t>
            </a:r>
            <a:r>
              <a:rPr lang="en-US" sz="2000" b="1" dirty="0">
                <a:ea typeface="+mn-lt"/>
                <a:cs typeface="+mn-lt"/>
              </a:rPr>
              <a:t>Wireless Router</a:t>
            </a:r>
            <a:r>
              <a:rPr lang="en-US" sz="2000" dirty="0">
                <a:ea typeface="+mn-lt"/>
                <a:cs typeface="+mn-lt"/>
              </a:rPr>
              <a:t> instead of VLAN 2</a:t>
            </a:r>
            <a:endParaRPr lang="en-US" sz="2000" dirty="0">
              <a:ea typeface="+mn-lt"/>
              <a:cs typeface="Arial"/>
            </a:endParaRPr>
          </a:p>
          <a:p>
            <a:pPr marL="0" indent="0">
              <a:buNone/>
            </a:pPr>
            <a:endParaRPr lang="en-US" sz="2400" b="1" dirty="0">
              <a:ea typeface="+mn-lt"/>
              <a:cs typeface="Arial"/>
            </a:endParaRPr>
          </a:p>
          <a:p>
            <a:endParaRPr lang="en-US" sz="2400" b="1" dirty="0">
              <a:cs typeface="Arial"/>
            </a:endParaRPr>
          </a:p>
          <a:p>
            <a:pPr lvl="1"/>
            <a:endParaRPr lang="en-US" sz="2400" dirty="0">
              <a:ea typeface="+mn-lt"/>
              <a:cs typeface="Arial"/>
            </a:endParaRPr>
          </a:p>
          <a:p>
            <a:endParaRPr lang="en-US" sz="2400" dirty="0"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6672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1D2E5-0B60-E3E4-9368-537450E47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E25D5-73D4-5553-F731-08F0EE6A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Limitations &amp; 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C9F0B-FC8E-28D1-0EA1-AA5A996B0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838380"/>
            <a:ext cx="11155680" cy="4507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ea typeface="+mn-lt"/>
                <a:cs typeface="+mn-lt"/>
              </a:rPr>
              <a:t>Firewall</a:t>
            </a:r>
            <a:r>
              <a:rPr lang="en-US" sz="2400" dirty="0">
                <a:ea typeface="+mn-lt"/>
                <a:cs typeface="+mn-lt"/>
              </a:rPr>
              <a:t> not implemented (for securing VLAN 10/server)</a:t>
            </a:r>
            <a:endParaRPr lang="en-US"/>
          </a:p>
          <a:p>
            <a:r>
              <a:rPr lang="en-US" sz="2400" dirty="0">
                <a:ea typeface="+mn-lt"/>
                <a:cs typeface="+mn-lt"/>
              </a:rPr>
              <a:t>Initial </a:t>
            </a:r>
            <a:r>
              <a:rPr lang="en-US" sz="2400" b="1" dirty="0">
                <a:ea typeface="+mn-lt"/>
                <a:cs typeface="+mn-lt"/>
              </a:rPr>
              <a:t>inter-VLAN communication</a:t>
            </a:r>
            <a:r>
              <a:rPr lang="en-US" sz="2400" dirty="0">
                <a:ea typeface="+mn-lt"/>
                <a:cs typeface="+mn-lt"/>
              </a:rPr>
              <a:t> failed, later resolved</a:t>
            </a:r>
            <a:endParaRPr lang="en-US"/>
          </a:p>
          <a:p>
            <a:r>
              <a:rPr lang="en-US" sz="2400" b="1" dirty="0">
                <a:ea typeface="+mn-lt"/>
                <a:cs typeface="+mn-lt"/>
              </a:rPr>
              <a:t>DHCP setup</a:t>
            </a:r>
            <a:r>
              <a:rPr lang="en-US" sz="2400" dirty="0">
                <a:ea typeface="+mn-lt"/>
                <a:cs typeface="+mn-lt"/>
              </a:rPr>
              <a:t> was limited due to router constraints</a:t>
            </a:r>
            <a:endParaRPr lang="en-US" dirty="0"/>
          </a:p>
          <a:p>
            <a:r>
              <a:rPr lang="en-US" sz="2400" b="1" dirty="0">
                <a:ea typeface="+mn-lt"/>
                <a:cs typeface="+mn-lt"/>
              </a:rPr>
              <a:t>Tablets not connecting to Access Point</a:t>
            </a:r>
            <a:r>
              <a:rPr lang="en-US" sz="2400" dirty="0">
                <a:ea typeface="+mn-lt"/>
                <a:cs typeface="+mn-lt"/>
              </a:rPr>
              <a:t>, still linked to Wireless Router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Only </a:t>
            </a:r>
            <a:r>
              <a:rPr lang="en-US" sz="2400" b="1" dirty="0">
                <a:ea typeface="+mn-lt"/>
                <a:cs typeface="+mn-lt"/>
              </a:rPr>
              <a:t>IPv4 addressing</a:t>
            </a:r>
            <a:r>
              <a:rPr lang="en-US" sz="2400" dirty="0">
                <a:ea typeface="+mn-lt"/>
                <a:cs typeface="+mn-lt"/>
              </a:rPr>
              <a:t> used – </a:t>
            </a:r>
            <a:r>
              <a:rPr lang="en-US" sz="2400" b="1" dirty="0">
                <a:ea typeface="+mn-lt"/>
                <a:cs typeface="+mn-lt"/>
              </a:rPr>
              <a:t>IPv6</a:t>
            </a:r>
            <a:r>
              <a:rPr lang="en-US" sz="2400" dirty="0">
                <a:ea typeface="+mn-lt"/>
                <a:cs typeface="+mn-lt"/>
              </a:rPr>
              <a:t> could improve security and portability</a:t>
            </a:r>
            <a:endParaRPr lang="en-US" sz="2400" dirty="0"/>
          </a:p>
          <a:p>
            <a:r>
              <a:rPr lang="en-US" sz="2400" dirty="0"/>
              <a:t>Better documentation – difficult to remember IP addresses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>
              <a:ea typeface="+mn-lt"/>
              <a:cs typeface="+mn-lt"/>
            </a:endParaRPr>
          </a:p>
          <a:p>
            <a:endParaRPr lang="en-US" sz="2400" b="1" dirty="0"/>
          </a:p>
          <a:p>
            <a:pPr lvl="1"/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9110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61366-947B-FD4E-306C-E671491AF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A1F6-2992-56AB-714D-4F7CEC0A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2F64-97F3-549A-75C8-115A7448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838380"/>
            <a:ext cx="11155680" cy="4507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Designed and implemented a functional </a:t>
            </a:r>
            <a:r>
              <a:rPr lang="en-US" sz="2400" b="1" dirty="0">
                <a:ea typeface="+mn-lt"/>
                <a:cs typeface="+mn-lt"/>
              </a:rPr>
              <a:t>research lab network</a:t>
            </a:r>
            <a:r>
              <a:rPr lang="en-US" sz="2400" dirty="0">
                <a:ea typeface="+mn-lt"/>
                <a:cs typeface="+mn-lt"/>
              </a:rPr>
              <a:t> 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Applied VLANs, static &amp; dynamic IP addressing, and basic wireless security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Faced and documented challenges in inter-VLAN routing and external access</a:t>
            </a:r>
            <a:endParaRPr lang="en-US"/>
          </a:p>
          <a:p>
            <a:r>
              <a:rPr lang="en-US" sz="2400" dirty="0">
                <a:ea typeface="+mn-lt"/>
                <a:cs typeface="+mn-lt"/>
              </a:rPr>
              <a:t>The network works well for basic lab needs and can be improved in the future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endParaRPr lang="en-US" sz="2400" b="1" dirty="0">
              <a:ea typeface="+mn-lt"/>
              <a:cs typeface="+mn-lt"/>
            </a:endParaRPr>
          </a:p>
          <a:p>
            <a:pPr lvl="1"/>
            <a:endParaRPr lang="en-US" sz="2400" dirty="0"/>
          </a:p>
          <a:p>
            <a:endParaRPr lang="en-US" sz="2400" dirty="0"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423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FADC-93FE-CF3C-3E7B-BDDD1096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Network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AD080-11EA-D3BE-835A-2CC3644A8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838380"/>
            <a:ext cx="11155680" cy="4507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I created a network for an undergraduate </a:t>
            </a:r>
            <a:r>
              <a:rPr lang="en-US" sz="2400" b="1" dirty="0">
                <a:ea typeface="+mn-lt"/>
                <a:cs typeface="+mn-lt"/>
              </a:rPr>
              <a:t>bioinformatics research lab</a:t>
            </a:r>
            <a:r>
              <a:rPr lang="en-US" sz="2400" dirty="0">
                <a:ea typeface="+mn-lt"/>
                <a:cs typeface="+mn-lt"/>
              </a:rPr>
              <a:t> using </a:t>
            </a:r>
            <a:r>
              <a:rPr lang="en-US" sz="2400" b="1" dirty="0">
                <a:ea typeface="+mn-lt"/>
                <a:cs typeface="+mn-lt"/>
              </a:rPr>
              <a:t>Cisco Packet Tracer</a:t>
            </a:r>
            <a:endParaRPr lang="en-US" sz="2400" dirty="0">
              <a:ea typeface="+mn-lt"/>
              <a:cs typeface="+mn-lt"/>
            </a:endParaRPr>
          </a:p>
          <a:p>
            <a:endParaRPr lang="en-US" b="1" dirty="0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Goal: </a:t>
            </a:r>
          </a:p>
          <a:p>
            <a:pPr lvl="1"/>
            <a:r>
              <a:rPr lang="en-US" sz="2400" dirty="0">
                <a:ea typeface="+mn-lt"/>
                <a:cs typeface="+mn-lt"/>
              </a:rPr>
              <a:t>Implement multiple </a:t>
            </a:r>
            <a:r>
              <a:rPr lang="en-US" sz="2400" b="1" dirty="0">
                <a:ea typeface="+mn-lt"/>
                <a:cs typeface="+mn-lt"/>
              </a:rPr>
              <a:t>VLANs </a:t>
            </a:r>
            <a:r>
              <a:rPr lang="en-US" sz="2400" dirty="0">
                <a:ea typeface="+mn-lt"/>
                <a:cs typeface="+mn-lt"/>
              </a:rPr>
              <a:t>for traffic separation</a:t>
            </a:r>
            <a:endParaRPr lang="en-US" sz="2400" dirty="0"/>
          </a:p>
          <a:p>
            <a:pPr lvl="1"/>
            <a:r>
              <a:rPr lang="en-US" sz="2400" dirty="0">
                <a:ea typeface="+mn-lt"/>
                <a:cs typeface="+mn-lt"/>
              </a:rPr>
              <a:t>Assign </a:t>
            </a:r>
            <a:r>
              <a:rPr lang="en-US" sz="2400" b="1" dirty="0">
                <a:ea typeface="+mn-lt"/>
                <a:cs typeface="+mn-lt"/>
              </a:rPr>
              <a:t>static </a:t>
            </a:r>
            <a:r>
              <a:rPr lang="en-US" sz="2400" dirty="0">
                <a:ea typeface="+mn-lt"/>
                <a:cs typeface="+mn-lt"/>
              </a:rPr>
              <a:t>and </a:t>
            </a:r>
            <a:r>
              <a:rPr lang="en-US" sz="2400" b="1" dirty="0">
                <a:ea typeface="+mn-lt"/>
                <a:cs typeface="+mn-lt"/>
              </a:rPr>
              <a:t>dynamic </a:t>
            </a:r>
            <a:r>
              <a:rPr lang="en-US" sz="2400" dirty="0">
                <a:ea typeface="+mn-lt"/>
                <a:cs typeface="+mn-lt"/>
              </a:rPr>
              <a:t>IP addresses</a:t>
            </a:r>
          </a:p>
          <a:p>
            <a:pPr lvl="1"/>
            <a:r>
              <a:rPr lang="en-US" sz="2400" dirty="0">
                <a:ea typeface="+mn-lt"/>
                <a:cs typeface="+mn-lt"/>
              </a:rPr>
              <a:t>Configure </a:t>
            </a:r>
            <a:r>
              <a:rPr lang="en-US" sz="2400" b="1" dirty="0">
                <a:ea typeface="+mn-lt"/>
                <a:cs typeface="+mn-lt"/>
              </a:rPr>
              <a:t>wired </a:t>
            </a:r>
            <a:r>
              <a:rPr lang="en-US" sz="2400" dirty="0">
                <a:ea typeface="+mn-lt"/>
                <a:cs typeface="+mn-lt"/>
              </a:rPr>
              <a:t>and </a:t>
            </a:r>
            <a:r>
              <a:rPr lang="en-US" sz="2400" b="1" dirty="0">
                <a:ea typeface="+mn-lt"/>
                <a:cs typeface="+mn-lt"/>
              </a:rPr>
              <a:t>wireless </a:t>
            </a:r>
            <a:r>
              <a:rPr lang="en-US" sz="2400" dirty="0">
                <a:ea typeface="+mn-lt"/>
                <a:cs typeface="+mn-lt"/>
              </a:rPr>
              <a:t>connectivity</a:t>
            </a:r>
            <a:endParaRPr lang="en-US" sz="2400" dirty="0"/>
          </a:p>
          <a:p>
            <a:pPr lvl="1"/>
            <a:r>
              <a:rPr lang="en-US" sz="2400" dirty="0">
                <a:ea typeface="+mn-lt"/>
                <a:cs typeface="+mn-lt"/>
              </a:rPr>
              <a:t>Plan for </a:t>
            </a:r>
            <a:r>
              <a:rPr lang="en-US" sz="2400" b="1" dirty="0">
                <a:ea typeface="+mn-lt"/>
                <a:cs typeface="+mn-lt"/>
              </a:rPr>
              <a:t>security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b="1" dirty="0">
                <a:ea typeface="+mn-lt"/>
                <a:cs typeface="+mn-lt"/>
              </a:rPr>
              <a:t>reliability</a:t>
            </a:r>
            <a:r>
              <a:rPr lang="en-US" sz="2400" dirty="0">
                <a:ea typeface="+mn-lt"/>
                <a:cs typeface="+mn-lt"/>
              </a:rPr>
              <a:t>, and </a:t>
            </a:r>
            <a:r>
              <a:rPr lang="en-US" sz="2400" b="1" dirty="0">
                <a:ea typeface="+mn-lt"/>
                <a:cs typeface="+mn-lt"/>
              </a:rPr>
              <a:t>future scalability</a:t>
            </a:r>
            <a:endParaRPr lang="en-US" sz="2400" b="1" dirty="0"/>
          </a:p>
          <a:p>
            <a:pPr lvl="1"/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Arial"/>
            </a:endParaRPr>
          </a:p>
        </p:txBody>
      </p:sp>
      <p:pic>
        <p:nvPicPr>
          <p:cNvPr id="4" name="Picture 3" descr="Cisco Packet Tracer Training - Hurbad">
            <a:extLst>
              <a:ext uri="{FF2B5EF4-FFF2-40B4-BE49-F238E27FC236}">
                <a16:creationId xmlns:a16="http://schemas.microsoft.com/office/drawing/2014/main" id="{71F69DCE-D47A-F6D9-A354-ECCA99C27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911" y="2896782"/>
            <a:ext cx="2743200" cy="297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7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A6158-D85A-F5B6-1335-4CC72ED9A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940D7-A231-636C-F3C7-42D9BAEC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Lab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6FB7-E4CE-1E0B-C417-C46DA1D16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838380"/>
            <a:ext cx="11155680" cy="4507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ea typeface="+mn-lt"/>
                <a:cs typeface="+mn-lt"/>
              </a:rPr>
              <a:t>Lab Type</a:t>
            </a:r>
            <a:r>
              <a:rPr lang="en-US" sz="2400" dirty="0">
                <a:ea typeface="+mn-lt"/>
                <a:cs typeface="+mn-lt"/>
              </a:rPr>
              <a:t>: Small research lab with</a:t>
            </a:r>
          </a:p>
          <a:p>
            <a:pPr lvl="1"/>
            <a:r>
              <a:rPr lang="en-US" sz="2200" dirty="0">
                <a:ea typeface="+mn-lt"/>
                <a:cs typeface="+mn-lt"/>
              </a:rPr>
              <a:t>Research computers and a server</a:t>
            </a:r>
            <a:endParaRPr lang="en-US" dirty="0"/>
          </a:p>
          <a:p>
            <a:pPr lvl="1"/>
            <a:r>
              <a:rPr lang="en-US" sz="2200" dirty="0">
                <a:ea typeface="+mn-lt"/>
                <a:cs typeface="+mn-lt"/>
              </a:rPr>
              <a:t>Laptops and tablets for students</a:t>
            </a:r>
            <a:endParaRPr lang="en-US" dirty="0"/>
          </a:p>
          <a:p>
            <a:pPr lvl="1"/>
            <a:r>
              <a:rPr lang="en-US" sz="2200" dirty="0">
                <a:ea typeface="+mn-lt"/>
                <a:cs typeface="+mn-lt"/>
              </a:rPr>
              <a:t>IoT devices like a thermostat and smoke detector</a:t>
            </a:r>
            <a:endParaRPr lang="en-US" sz="2200" dirty="0"/>
          </a:p>
          <a:p>
            <a:pPr lvl="1"/>
            <a:endParaRPr lang="en-US" sz="2200" dirty="0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Main goals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dirty="0"/>
          </a:p>
          <a:p>
            <a:pPr lvl="1"/>
            <a:r>
              <a:rPr lang="en-US" sz="2200" b="1" dirty="0">
                <a:ea typeface="+mn-lt"/>
                <a:cs typeface="+mn-lt"/>
              </a:rPr>
              <a:t>Protect the server</a:t>
            </a:r>
            <a:endParaRPr lang="en-US" sz="2200" b="1" dirty="0"/>
          </a:p>
          <a:p>
            <a:pPr lvl="1"/>
            <a:r>
              <a:rPr lang="en-US" sz="2200" b="1" dirty="0">
                <a:ea typeface="+mn-lt"/>
                <a:cs typeface="+mn-lt"/>
              </a:rPr>
              <a:t>Separate device types using VLANs</a:t>
            </a:r>
            <a:endParaRPr lang="en-US" sz="2200" b="1"/>
          </a:p>
          <a:p>
            <a:pPr lvl="1"/>
            <a:r>
              <a:rPr lang="en-US" sz="2200" b="1" dirty="0">
                <a:ea typeface="+mn-lt"/>
                <a:cs typeface="+mn-lt"/>
              </a:rPr>
              <a:t>Add wireless access and internet connection</a:t>
            </a:r>
            <a:endParaRPr lang="en-US" b="1"/>
          </a:p>
        </p:txBody>
      </p:sp>
      <p:pic>
        <p:nvPicPr>
          <p:cNvPr id="5" name="Picture 4" descr="Welcome to the IoT (Internet of Things) | Multicom">
            <a:extLst>
              <a:ext uri="{FF2B5EF4-FFF2-40B4-BE49-F238E27FC236}">
                <a16:creationId xmlns:a16="http://schemas.microsoft.com/office/drawing/2014/main" id="{20776A23-6873-8850-4DFC-167ADF427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17" y="1705790"/>
            <a:ext cx="3400926" cy="452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2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EF950-C56B-3DDB-7458-3CA13128C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100F-B9D1-3161-B786-980C61D3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Network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D3C59-E51F-C1AC-DA67-6FD4C48DA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838380"/>
            <a:ext cx="8031503" cy="4507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ea typeface="+mn-lt"/>
                <a:cs typeface="+mn-lt"/>
              </a:rPr>
              <a:t>Star Topology</a:t>
            </a:r>
            <a:r>
              <a:rPr lang="en-US" sz="2400" dirty="0">
                <a:ea typeface="+mn-lt"/>
                <a:cs typeface="+mn-lt"/>
              </a:rPr>
              <a:t> is the most common network topology in an office/lab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I started with a </a:t>
            </a:r>
            <a:r>
              <a:rPr lang="en-US" sz="2400" b="1" dirty="0">
                <a:ea typeface="+mn-lt"/>
                <a:cs typeface="+mn-lt"/>
              </a:rPr>
              <a:t>basic star topology</a:t>
            </a:r>
            <a:r>
              <a:rPr lang="en-US" sz="2400" dirty="0">
                <a:ea typeface="+mn-lt"/>
                <a:cs typeface="+mn-lt"/>
              </a:rPr>
              <a:t> and expanded it to fit the needs of the lab:</a:t>
            </a:r>
          </a:p>
          <a:p>
            <a:pPr marL="685800">
              <a:spcBef>
                <a:spcPts val="500"/>
              </a:spcBef>
            </a:pPr>
            <a:r>
              <a:rPr lang="en-US" sz="2000" dirty="0">
                <a:ea typeface="+mn-lt"/>
                <a:cs typeface="+mn-lt"/>
              </a:rPr>
              <a:t>Separating devices into </a:t>
            </a:r>
            <a:r>
              <a:rPr lang="en-US" sz="2000" b="1" dirty="0">
                <a:ea typeface="+mn-lt"/>
                <a:cs typeface="+mn-lt"/>
              </a:rPr>
              <a:t>three VLANs</a:t>
            </a:r>
            <a:r>
              <a:rPr lang="en-US" sz="2000" dirty="0">
                <a:ea typeface="+mn-lt"/>
                <a:cs typeface="+mn-lt"/>
              </a:rPr>
              <a:t> (Wired, Wireless, IoT) for better organization and security</a:t>
            </a:r>
            <a:endParaRPr lang="en-US" sz="2000"/>
          </a:p>
          <a:p>
            <a:pPr lvl="1"/>
            <a:r>
              <a:rPr lang="en-US" sz="2000" dirty="0">
                <a:ea typeface="+mn-lt"/>
                <a:cs typeface="+mn-lt"/>
              </a:rPr>
              <a:t>Including a </a:t>
            </a:r>
            <a:r>
              <a:rPr lang="en-US" sz="2000" b="1" dirty="0">
                <a:ea typeface="+mn-lt"/>
                <a:cs typeface="+mn-lt"/>
              </a:rPr>
              <a:t>wireless router</a:t>
            </a:r>
            <a:r>
              <a:rPr lang="en-US" sz="2000" dirty="0">
                <a:ea typeface="+mn-lt"/>
                <a:cs typeface="+mn-lt"/>
              </a:rPr>
              <a:t> and an </a:t>
            </a:r>
            <a:r>
              <a:rPr lang="en-US" sz="2000" b="1" dirty="0">
                <a:ea typeface="+mn-lt"/>
                <a:cs typeface="+mn-lt"/>
              </a:rPr>
              <a:t>access point</a:t>
            </a:r>
            <a:r>
              <a:rPr lang="en-US" sz="2000" dirty="0">
                <a:ea typeface="+mn-lt"/>
                <a:cs typeface="+mn-lt"/>
              </a:rPr>
              <a:t> for wireless access</a:t>
            </a:r>
            <a:endParaRPr lang="en-US" sz="2000">
              <a:ea typeface="+mn-lt"/>
              <a:cs typeface="+mn-lt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Connecting to the internet through </a:t>
            </a:r>
            <a:r>
              <a:rPr lang="en-US" sz="2000" b="1" dirty="0">
                <a:ea typeface="+mn-lt"/>
                <a:cs typeface="+mn-lt"/>
              </a:rPr>
              <a:t>a second router and cloud</a:t>
            </a:r>
            <a:endParaRPr lang="en-US" sz="2000" dirty="0">
              <a:ea typeface="+mn-lt"/>
              <a:cs typeface="+mn-lt"/>
            </a:endParaRPr>
          </a:p>
          <a:p>
            <a:pPr lvl="1"/>
            <a:endParaRPr lang="en-US" sz="22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Arial"/>
            </a:endParaRPr>
          </a:p>
          <a:p>
            <a:pPr lvl="1"/>
            <a:endParaRPr lang="en-US" sz="2400" dirty="0">
              <a:ea typeface="+mn-lt"/>
              <a:cs typeface="Arial"/>
            </a:endParaRPr>
          </a:p>
          <a:p>
            <a:endParaRPr lang="en-US" sz="2400" dirty="0">
              <a:ea typeface="+mn-lt"/>
              <a:cs typeface="Arial"/>
            </a:endParaRPr>
          </a:p>
        </p:txBody>
      </p:sp>
      <p:pic>
        <p:nvPicPr>
          <p:cNvPr id="4" name="Picture 3" descr="A diagram of a network&#10;&#10;AI-generated content may be incorrect.">
            <a:extLst>
              <a:ext uri="{FF2B5EF4-FFF2-40B4-BE49-F238E27FC236}">
                <a16:creationId xmlns:a16="http://schemas.microsoft.com/office/drawing/2014/main" id="{63DEC0B9-3A44-B669-BDA6-7CECE109A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574" y="2252485"/>
            <a:ext cx="3146073" cy="322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7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69246-8322-85E9-C45F-910F4316D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57B2-CB8E-E215-9CBE-0BF9036F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VLAN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6F7C1-B8A6-9117-1B01-07654264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838380"/>
            <a:ext cx="11155680" cy="4507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VLANs help keep lab traffic </a:t>
            </a:r>
            <a:r>
              <a:rPr lang="en-US" sz="2400" b="1" dirty="0">
                <a:ea typeface="+mn-lt"/>
                <a:cs typeface="+mn-lt"/>
              </a:rPr>
              <a:t>organized </a:t>
            </a:r>
            <a:r>
              <a:rPr lang="en-US" sz="2400" dirty="0">
                <a:ea typeface="+mn-lt"/>
                <a:cs typeface="+mn-lt"/>
              </a:rPr>
              <a:t>and </a:t>
            </a:r>
            <a:r>
              <a:rPr lang="en-US" sz="2400" b="1" dirty="0">
                <a:ea typeface="+mn-lt"/>
                <a:cs typeface="+mn-lt"/>
              </a:rPr>
              <a:t>secure</a:t>
            </a:r>
          </a:p>
          <a:p>
            <a:r>
              <a:rPr lang="en-US" sz="2400">
                <a:ea typeface="+mn-lt"/>
                <a:cs typeface="+mn-lt"/>
              </a:rPr>
              <a:t>Routing between VLANs is done by the switch</a:t>
            </a:r>
            <a:endParaRPr lang="en-US"/>
          </a:p>
          <a:p>
            <a:endParaRPr lang="en-US" sz="2400" b="1" dirty="0">
              <a:ea typeface="+mn-lt"/>
              <a:cs typeface="+mn-lt"/>
            </a:endParaRPr>
          </a:p>
          <a:p>
            <a:r>
              <a:rPr lang="en-US" sz="2400" b="1">
                <a:ea typeface="+mn-lt"/>
                <a:cs typeface="+mn-lt"/>
              </a:rPr>
              <a:t>VLAN 10</a:t>
            </a:r>
            <a:r>
              <a:rPr lang="en-US" sz="2400">
                <a:ea typeface="+mn-lt"/>
                <a:cs typeface="+mn-lt"/>
              </a:rPr>
              <a:t>: For wired devices and research server</a:t>
            </a:r>
          </a:p>
          <a:p>
            <a:r>
              <a:rPr lang="en-US" sz="2400" b="1">
                <a:ea typeface="+mn-lt"/>
                <a:cs typeface="+mn-lt"/>
              </a:rPr>
              <a:t>VLAN 20</a:t>
            </a:r>
            <a:r>
              <a:rPr lang="en-US" sz="2400">
                <a:ea typeface="+mn-lt"/>
                <a:cs typeface="+mn-lt"/>
              </a:rPr>
              <a:t>: For laptops and tablets using Wi-Fi</a:t>
            </a:r>
            <a:endParaRPr lang="en-US">
              <a:ea typeface="+mn-lt"/>
              <a:cs typeface="+mn-lt"/>
            </a:endParaRPr>
          </a:p>
          <a:p>
            <a:r>
              <a:rPr lang="en-US" sz="2400" b="1">
                <a:ea typeface="+mn-lt"/>
                <a:cs typeface="+mn-lt"/>
              </a:rPr>
              <a:t>VLAN 30</a:t>
            </a:r>
            <a:r>
              <a:rPr lang="en-US" sz="2400">
                <a:ea typeface="+mn-lt"/>
                <a:cs typeface="+mn-lt"/>
              </a:rPr>
              <a:t>: For IoT devices (like sensors)</a:t>
            </a:r>
            <a:endParaRPr lang="en-US">
              <a:ea typeface="+mn-lt"/>
              <a:cs typeface="+mn-lt"/>
            </a:endParaRPr>
          </a:p>
          <a:p>
            <a:endParaRPr lang="en-US" sz="2400" b="1" dirty="0"/>
          </a:p>
          <a:p>
            <a:pPr lvl="1"/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Arial"/>
            </a:endParaRPr>
          </a:p>
        </p:txBody>
      </p:sp>
      <p:pic>
        <p:nvPicPr>
          <p:cNvPr id="4" name="Picture 3" descr="What is a VLAN (Virtual LAN), and how does it work? - Blog">
            <a:extLst>
              <a:ext uri="{FF2B5EF4-FFF2-40B4-BE49-F238E27FC236}">
                <a16:creationId xmlns:a16="http://schemas.microsoft.com/office/drawing/2014/main" id="{FFFD10E2-A10C-E015-7423-A0E3693B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294" y="4058653"/>
            <a:ext cx="4572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8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C77C6-AADE-8067-E794-6A71689D8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C2C8-16D3-13E9-5451-C22CFE0CD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Network Devices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43F3D-50D6-FEFC-241D-49E3E69A8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838380"/>
            <a:ext cx="2702648" cy="4507556"/>
          </a:xfrm>
          <a:ln w="63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400" b="1" dirty="0">
                <a:ea typeface="+mn-lt"/>
                <a:cs typeface="+mn-lt"/>
              </a:rPr>
              <a:t>Internet (Cloud)</a:t>
            </a:r>
            <a:endParaRPr lang="en-US"/>
          </a:p>
          <a:p>
            <a:r>
              <a:rPr lang="en-US" sz="2400" b="1" dirty="0">
                <a:ea typeface="+mn-lt"/>
                <a:cs typeface="+mn-lt"/>
              </a:rPr>
              <a:t>2 Routers</a:t>
            </a:r>
          </a:p>
          <a:p>
            <a:r>
              <a:rPr lang="en-US" sz="2400" b="1" dirty="0"/>
              <a:t>1 Multilayer Switch</a:t>
            </a:r>
          </a:p>
          <a:p>
            <a:endParaRPr lang="en-US" sz="2400" b="1" dirty="0">
              <a:ea typeface="+mn-lt"/>
              <a:cs typeface="+mn-lt"/>
            </a:endParaRPr>
          </a:p>
          <a:p>
            <a:pPr lvl="1"/>
            <a:endParaRPr lang="en-US" sz="2400" dirty="0">
              <a:ea typeface="+mn-lt"/>
              <a:cs typeface="Arial"/>
            </a:endParaRPr>
          </a:p>
          <a:p>
            <a:endParaRPr lang="en-US" sz="2400" dirty="0">
              <a:ea typeface="+mn-lt"/>
              <a:cs typeface="Arial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DBDDD3-A4C8-6C98-FD78-BC983A6F00C5}"/>
              </a:ext>
            </a:extLst>
          </p:cNvPr>
          <p:cNvSpPr txBox="1">
            <a:spLocks/>
          </p:cNvSpPr>
          <p:nvPr/>
        </p:nvSpPr>
        <p:spPr>
          <a:xfrm>
            <a:off x="3392269" y="1835797"/>
            <a:ext cx="2702648" cy="4507556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ea typeface="+mn-lt"/>
                <a:cs typeface="+mn-lt"/>
              </a:rPr>
              <a:t>VLAN 10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1 Server</a:t>
            </a:r>
            <a:endParaRPr lang="en-US" dirty="0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4 PCs </a:t>
            </a:r>
          </a:p>
          <a:p>
            <a:endParaRPr lang="en-US" sz="2400" b="1" dirty="0">
              <a:ea typeface="+mn-lt"/>
              <a:cs typeface="+mn-lt"/>
            </a:endParaRPr>
          </a:p>
          <a:p>
            <a:pPr lvl="1"/>
            <a:endParaRPr lang="en-US" sz="2400" dirty="0"/>
          </a:p>
          <a:p>
            <a:endParaRPr lang="en-US" sz="2400" dirty="0">
              <a:ea typeface="+mn-lt"/>
              <a:cs typeface="Arial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5E68089-B4A9-3604-6393-47A2763D2599}"/>
              </a:ext>
            </a:extLst>
          </p:cNvPr>
          <p:cNvSpPr txBox="1">
            <a:spLocks/>
          </p:cNvSpPr>
          <p:nvPr/>
        </p:nvSpPr>
        <p:spPr>
          <a:xfrm>
            <a:off x="6265913" y="1835797"/>
            <a:ext cx="2702648" cy="4507556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ea typeface="+mn-lt"/>
                <a:cs typeface="+mn-lt"/>
              </a:rPr>
              <a:t>VLAN 20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Access Point</a:t>
            </a:r>
            <a:endParaRPr lang="en-US" dirty="0">
              <a:ea typeface="+mn-lt"/>
              <a:cs typeface="+mn-lt"/>
            </a:endParaRPr>
          </a:p>
          <a:p>
            <a:r>
              <a:rPr lang="en-US" sz="2400" b="1" dirty="0"/>
              <a:t>2 Tablets</a:t>
            </a:r>
          </a:p>
          <a:p>
            <a:r>
              <a:rPr lang="en-US" sz="2400" b="1" dirty="0"/>
              <a:t>3 Laptops</a:t>
            </a:r>
          </a:p>
          <a:p>
            <a:endParaRPr lang="en-US" sz="2400" b="1" dirty="0">
              <a:ea typeface="+mn-lt"/>
              <a:cs typeface="+mn-lt"/>
            </a:endParaRPr>
          </a:p>
          <a:p>
            <a:pPr lvl="1"/>
            <a:endParaRPr lang="en-US" sz="2400" dirty="0">
              <a:ea typeface="+mn-lt"/>
              <a:cs typeface="Arial"/>
            </a:endParaRPr>
          </a:p>
          <a:p>
            <a:endParaRPr lang="en-US" sz="2400" dirty="0">
              <a:ea typeface="+mn-lt"/>
              <a:cs typeface="Arial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C0786B0-7708-A856-E035-8D22BEF3D04F}"/>
              </a:ext>
            </a:extLst>
          </p:cNvPr>
          <p:cNvSpPr txBox="1">
            <a:spLocks/>
          </p:cNvSpPr>
          <p:nvPr/>
        </p:nvSpPr>
        <p:spPr>
          <a:xfrm>
            <a:off x="9146015" y="1835797"/>
            <a:ext cx="2702648" cy="4507556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ea typeface="+mn-lt"/>
                <a:cs typeface="+mn-lt"/>
              </a:rPr>
              <a:t>VLAN 30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Home Gateway DLC100</a:t>
            </a:r>
          </a:p>
          <a:p>
            <a:r>
              <a:rPr lang="en-US" sz="2400" b="1" dirty="0">
                <a:ea typeface="+mn-lt"/>
                <a:cs typeface="+mn-lt"/>
              </a:rPr>
              <a:t>Thermostat</a:t>
            </a:r>
            <a:endParaRPr lang="en-US" dirty="0">
              <a:ea typeface="+mn-lt"/>
              <a:cs typeface="+mn-lt"/>
            </a:endParaRPr>
          </a:p>
          <a:p>
            <a:r>
              <a:rPr lang="en-US" sz="2400" b="1" dirty="0"/>
              <a:t>Humiture Monitor</a:t>
            </a:r>
          </a:p>
          <a:p>
            <a:r>
              <a:rPr lang="en-US" sz="2400" b="1" dirty="0">
                <a:ea typeface="+mn-lt"/>
                <a:cs typeface="+mn-lt"/>
              </a:rPr>
              <a:t>Air Conditioner</a:t>
            </a:r>
          </a:p>
          <a:p>
            <a:r>
              <a:rPr lang="en-US" sz="2400" b="1" dirty="0">
                <a:ea typeface="+mn-lt"/>
                <a:cs typeface="Arial"/>
              </a:rPr>
              <a:t>Smoke Detector</a:t>
            </a:r>
          </a:p>
          <a:p>
            <a:r>
              <a:rPr lang="en-US" sz="2400" b="1" dirty="0">
                <a:ea typeface="+mn-lt"/>
                <a:cs typeface="Arial"/>
              </a:rPr>
              <a:t>Coffee Pot</a:t>
            </a:r>
          </a:p>
          <a:p>
            <a:endParaRPr lang="en-US" sz="2400" b="1" dirty="0">
              <a:ea typeface="+mn-lt"/>
              <a:cs typeface="Arial"/>
            </a:endParaRPr>
          </a:p>
          <a:p>
            <a:pPr lvl="1"/>
            <a:endParaRPr lang="en-US" sz="2400" dirty="0">
              <a:ea typeface="+mn-lt"/>
              <a:cs typeface="Arial"/>
            </a:endParaRPr>
          </a:p>
          <a:p>
            <a:endParaRPr lang="en-US" sz="2400" dirty="0"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073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2E6A9A80-A5FF-DDC9-779F-5BB164F5D5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22" r="57" b="-94"/>
          <a:stretch/>
        </p:blipFill>
        <p:spPr>
          <a:xfrm>
            <a:off x="778962" y="-3229"/>
            <a:ext cx="11265369" cy="686767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499C8A8-A16F-1FAF-5337-5EFFB5D8E9BA}"/>
              </a:ext>
            </a:extLst>
          </p:cNvPr>
          <p:cNvSpPr txBox="1">
            <a:spLocks/>
          </p:cNvSpPr>
          <p:nvPr/>
        </p:nvSpPr>
        <p:spPr>
          <a:xfrm>
            <a:off x="295191" y="248099"/>
            <a:ext cx="4745259" cy="3310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Network </a:t>
            </a:r>
          </a:p>
          <a:p>
            <a:r>
              <a:rPr lang="en-US" sz="4000" dirty="0"/>
              <a:t>Topology</a:t>
            </a:r>
          </a:p>
          <a:p>
            <a:r>
              <a:rPr lang="en-US" sz="4000" dirty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3781911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7CB92-0295-02A1-5C47-339C78D35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2715-012E-4763-D53F-119408F4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IP Addressing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C3B4-903E-1DCB-D0C2-61B06965E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838380"/>
            <a:ext cx="3081269" cy="45075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2400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2400" dirty="0">
                <a:ea typeface="+mn-lt"/>
                <a:cs typeface="+mn-lt"/>
              </a:rPr>
              <a:t>Mix of </a:t>
            </a:r>
            <a:r>
              <a:rPr lang="en-US" sz="2400" b="1" dirty="0">
                <a:ea typeface="+mn-lt"/>
                <a:cs typeface="+mn-lt"/>
              </a:rPr>
              <a:t>static </a:t>
            </a:r>
            <a:r>
              <a:rPr lang="en-US" sz="2400" dirty="0">
                <a:ea typeface="+mn-lt"/>
                <a:cs typeface="+mn-lt"/>
              </a:rPr>
              <a:t>and </a:t>
            </a:r>
            <a:r>
              <a:rPr lang="en-US" sz="2400" b="1" dirty="0">
                <a:ea typeface="+mn-lt"/>
                <a:cs typeface="+mn-lt"/>
              </a:rPr>
              <a:t>dynamic addressing </a:t>
            </a:r>
            <a:r>
              <a:rPr lang="en-US" sz="2400" dirty="0">
                <a:ea typeface="+mn-lt"/>
                <a:cs typeface="+mn-lt"/>
              </a:rPr>
              <a:t>to ensure critical devices are </a:t>
            </a:r>
            <a:r>
              <a:rPr lang="en-US" sz="2400" b="1" dirty="0">
                <a:ea typeface="+mn-lt"/>
                <a:cs typeface="+mn-lt"/>
              </a:rPr>
              <a:t>secure </a:t>
            </a:r>
            <a:r>
              <a:rPr lang="en-US" sz="2400" dirty="0">
                <a:ea typeface="+mn-lt"/>
                <a:cs typeface="+mn-lt"/>
              </a:rPr>
              <a:t>and </a:t>
            </a:r>
            <a:r>
              <a:rPr lang="en-US" sz="2400" b="1" dirty="0">
                <a:ea typeface="+mn-lt"/>
                <a:cs typeface="+mn-lt"/>
              </a:rPr>
              <a:t>easily managed</a:t>
            </a:r>
            <a:r>
              <a:rPr lang="en-US" sz="2400" dirty="0">
                <a:ea typeface="+mn-lt"/>
                <a:cs typeface="+mn-lt"/>
              </a:rPr>
              <a:t>, while allowing </a:t>
            </a:r>
            <a:r>
              <a:rPr lang="en-US" sz="2400" b="1" dirty="0">
                <a:ea typeface="+mn-lt"/>
                <a:cs typeface="+mn-lt"/>
              </a:rPr>
              <a:t>flexibility </a:t>
            </a:r>
            <a:r>
              <a:rPr lang="en-US" sz="2400" dirty="0">
                <a:ea typeface="+mn-lt"/>
                <a:cs typeface="+mn-lt"/>
              </a:rPr>
              <a:t>for wireless devices</a:t>
            </a:r>
            <a:endParaRPr lang="en-US"/>
          </a:p>
          <a:p>
            <a:pPr marL="0" indent="0" algn="ctr">
              <a:buNone/>
            </a:pPr>
            <a:endParaRPr lang="en-US" sz="2400" b="1" dirty="0"/>
          </a:p>
          <a:p>
            <a:pPr lvl="1" algn="ctr"/>
            <a:endParaRPr lang="en-US" sz="2400" dirty="0">
              <a:cs typeface="Arial"/>
            </a:endParaRPr>
          </a:p>
          <a:p>
            <a:pPr algn="ctr"/>
            <a:endParaRPr lang="en-US" sz="2400" dirty="0">
              <a:ea typeface="+mn-lt"/>
              <a:cs typeface="Arial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1BC8A62-9ABD-473F-D8FC-858A66772AC0}"/>
              </a:ext>
            </a:extLst>
          </p:cNvPr>
          <p:cNvSpPr txBox="1">
            <a:spLocks/>
          </p:cNvSpPr>
          <p:nvPr/>
        </p:nvSpPr>
        <p:spPr>
          <a:xfrm>
            <a:off x="4056861" y="1838380"/>
            <a:ext cx="7201234" cy="45075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b="1" dirty="0">
                <a:ea typeface="+mn-lt"/>
                <a:cs typeface="+mn-lt"/>
              </a:rPr>
              <a:t>VLAN 10 (Wired - PCs and Server)</a:t>
            </a:r>
            <a:endParaRPr lang="en-US" sz="2400" dirty="0"/>
          </a:p>
          <a:p>
            <a:pPr lvl="1"/>
            <a:r>
              <a:rPr lang="en-US" sz="2200" dirty="0">
                <a:ea typeface="+mn-lt"/>
                <a:cs typeface="+mn-lt"/>
              </a:rPr>
              <a:t>Static IPs assigned for stability and security</a:t>
            </a:r>
            <a:endParaRPr lang="en-US" sz="2200" dirty="0"/>
          </a:p>
          <a:p>
            <a:pPr lvl="1"/>
            <a:r>
              <a:rPr lang="en-US" sz="2200" dirty="0">
                <a:ea typeface="+mn-lt"/>
                <a:cs typeface="+mn-lt"/>
              </a:rPr>
              <a:t>Range: 192.168.1.2 – 192.168.1.6</a:t>
            </a:r>
            <a:endParaRPr lang="en-US"/>
          </a:p>
          <a:p>
            <a:pPr lvl="1"/>
            <a:r>
              <a:rPr lang="en-US" sz="2200" dirty="0">
                <a:ea typeface="+mn-lt"/>
                <a:cs typeface="+mn-lt"/>
              </a:rPr>
              <a:t>Default gateway: </a:t>
            </a:r>
            <a:r>
              <a:rPr lang="en-US" sz="2200" b="1" dirty="0">
                <a:ea typeface="+mn-lt"/>
                <a:cs typeface="+mn-lt"/>
              </a:rPr>
              <a:t>Router</a:t>
            </a:r>
            <a:r>
              <a:rPr lang="en-US" sz="2200" dirty="0">
                <a:ea typeface="+mn-lt"/>
                <a:cs typeface="+mn-lt"/>
              </a:rPr>
              <a:t> (192.168.1.1)</a:t>
            </a:r>
            <a:endParaRPr lang="en-US"/>
          </a:p>
          <a:p>
            <a:pPr lvl="1"/>
            <a:r>
              <a:rPr lang="en-US" sz="2200" dirty="0">
                <a:ea typeface="+mn-lt"/>
                <a:cs typeface="+mn-lt"/>
              </a:rPr>
              <a:t>Subnet used: 255.255.255.0 - simple and sufficient for this lab size</a:t>
            </a:r>
          </a:p>
          <a:p>
            <a:r>
              <a:rPr lang="en-US" sz="2400" b="1" dirty="0">
                <a:ea typeface="+mn-lt"/>
                <a:cs typeface="+mn-lt"/>
              </a:rPr>
              <a:t>VLAN 20 (Wireless - Laptops &amp; Tablets)</a:t>
            </a:r>
            <a:endParaRPr lang="en-US" dirty="0"/>
          </a:p>
          <a:p>
            <a:pPr lvl="1"/>
            <a:r>
              <a:rPr lang="en-US" sz="2200" dirty="0">
                <a:ea typeface="+mn-lt"/>
                <a:cs typeface="+mn-lt"/>
              </a:rPr>
              <a:t>DHCP enabled for flexible and dynamic IP assignment</a:t>
            </a:r>
            <a:endParaRPr lang="en-US" sz="2200" dirty="0"/>
          </a:p>
          <a:p>
            <a:pPr lvl="1"/>
            <a:r>
              <a:rPr lang="en-US" sz="2200" dirty="0">
                <a:ea typeface="+mn-lt"/>
                <a:cs typeface="+mn-lt"/>
              </a:rPr>
              <a:t>IPs automatically assigned by the router</a:t>
            </a:r>
            <a:endParaRPr lang="en-US" sz="2200" dirty="0"/>
          </a:p>
          <a:p>
            <a:r>
              <a:rPr lang="en-US" sz="2400" b="1" dirty="0">
                <a:ea typeface="+mn-lt"/>
                <a:cs typeface="+mn-lt"/>
              </a:rPr>
              <a:t>VLAN 30 (IoT Devices)</a:t>
            </a:r>
            <a:endParaRPr lang="en-US" dirty="0"/>
          </a:p>
          <a:p>
            <a:pPr lvl="1"/>
            <a:r>
              <a:rPr lang="en-US" sz="2200" dirty="0">
                <a:ea typeface="+mn-lt"/>
                <a:cs typeface="+mn-lt"/>
              </a:rPr>
              <a:t>Also use dynamic IPs for ease of connection</a:t>
            </a:r>
            <a:endParaRPr lang="en-US" sz="2200" dirty="0"/>
          </a:p>
          <a:p>
            <a:pPr lvl="1"/>
            <a:r>
              <a:rPr lang="en-US" sz="2200" dirty="0">
                <a:ea typeface="+mn-lt"/>
                <a:cs typeface="+mn-lt"/>
              </a:rPr>
              <a:t>Keeps setup simple and scalable</a:t>
            </a:r>
            <a:endParaRPr lang="en-US" sz="2200" dirty="0"/>
          </a:p>
          <a:p>
            <a:pPr lvl="1"/>
            <a:endParaRPr lang="en-US" sz="2400" dirty="0">
              <a:cs typeface="Arial"/>
            </a:endParaRPr>
          </a:p>
          <a:p>
            <a:endParaRPr lang="en-US" sz="2400" dirty="0"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8427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74F6F-8B1D-2E1C-AFD5-36D8FD468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DB84-0222-A11B-BB4E-9CEA6988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Security Measures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FDE76-0A93-11B1-7539-DC6199300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838380"/>
            <a:ext cx="11155680" cy="4507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VLANs used to isolate device groups and reduce attack surface</a:t>
            </a:r>
          </a:p>
          <a:p>
            <a:r>
              <a:rPr lang="en-US" sz="2400" b="1" dirty="0">
                <a:ea typeface="+mn-lt"/>
                <a:cs typeface="+mn-lt"/>
              </a:rPr>
              <a:t>Server placement</a:t>
            </a:r>
            <a:r>
              <a:rPr lang="en-US" sz="2400" dirty="0">
                <a:ea typeface="+mn-lt"/>
                <a:cs typeface="+mn-lt"/>
              </a:rPr>
              <a:t>: The research server is isolated in VLAN 10 to reduce exposure to wireless or IoT traffic</a:t>
            </a:r>
          </a:p>
          <a:p>
            <a:pPr lvl="1"/>
            <a:r>
              <a:rPr lang="en-US" sz="2200" dirty="0">
                <a:ea typeface="+mn-lt"/>
                <a:cs typeface="+mn-lt"/>
              </a:rPr>
              <a:t>Important to protect classified research data</a:t>
            </a:r>
          </a:p>
          <a:p>
            <a:r>
              <a:rPr lang="en-US" sz="2400" b="1" dirty="0">
                <a:ea typeface="+mn-lt"/>
                <a:cs typeface="+mn-lt"/>
              </a:rPr>
              <a:t>Static IPs for critical devices</a:t>
            </a:r>
            <a:r>
              <a:rPr lang="en-US" sz="2400" dirty="0">
                <a:ea typeface="+mn-lt"/>
                <a:cs typeface="+mn-lt"/>
              </a:rPr>
              <a:t>: The server and wired PCs use static IP addresses for stability and easier monitoring</a:t>
            </a:r>
            <a:endParaRPr lang="en-US" sz="2400" b="1" dirty="0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IoT devices isolated</a:t>
            </a:r>
            <a:r>
              <a:rPr lang="en-US" sz="2400" dirty="0">
                <a:ea typeface="+mn-lt"/>
                <a:cs typeface="+mn-lt"/>
              </a:rPr>
              <a:t> in their own VLAN for safety</a:t>
            </a:r>
          </a:p>
          <a:p>
            <a:r>
              <a:rPr lang="en-US" sz="2400" b="1" dirty="0">
                <a:ea typeface="+mn-lt"/>
                <a:cs typeface="+mn-lt"/>
              </a:rPr>
              <a:t>WPA2 Encryption</a:t>
            </a:r>
            <a:r>
              <a:rPr lang="en-US" sz="2400" dirty="0">
                <a:ea typeface="+mn-lt"/>
                <a:cs typeface="+mn-lt"/>
              </a:rPr>
              <a:t> on the wireless network</a:t>
            </a:r>
            <a:endParaRPr lang="en-US" dirty="0"/>
          </a:p>
          <a:p>
            <a:pPr marL="0" indent="0">
              <a:buNone/>
            </a:pPr>
            <a:endParaRPr lang="en-US" sz="2400" b="1" dirty="0">
              <a:ea typeface="+mn-lt"/>
              <a:cs typeface="+mn-lt"/>
            </a:endParaRPr>
          </a:p>
          <a:p>
            <a:endParaRPr lang="en-US" sz="2400" b="1" dirty="0"/>
          </a:p>
          <a:p>
            <a:pPr lvl="1"/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Arial"/>
            </a:endParaRPr>
          </a:p>
        </p:txBody>
      </p:sp>
      <p:pic>
        <p:nvPicPr>
          <p:cNvPr id="4" name="Picture 3" descr="Enterprise-Level Security with LivePerson: Keeping Data Safe">
            <a:extLst>
              <a:ext uri="{FF2B5EF4-FFF2-40B4-BE49-F238E27FC236}">
                <a16:creationId xmlns:a16="http://schemas.microsoft.com/office/drawing/2014/main" id="{A81591A8-B27B-54F3-BA5F-D4BBAA438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305" y="4365457"/>
            <a:ext cx="3818021" cy="197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9015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GestaltVTI</vt:lpstr>
      <vt:lpstr>Bioinformatics Research Lab Network Design</vt:lpstr>
      <vt:lpstr>Network Overview</vt:lpstr>
      <vt:lpstr>Lab Setup</vt:lpstr>
      <vt:lpstr>Network Design</vt:lpstr>
      <vt:lpstr>VLAN Setup</vt:lpstr>
      <vt:lpstr>Network Devices</vt:lpstr>
      <vt:lpstr>PowerPoint Presentation</vt:lpstr>
      <vt:lpstr>IP Addressing</vt:lpstr>
      <vt:lpstr>Security Measures</vt:lpstr>
      <vt:lpstr>Testing &amp; Troubleshooting</vt:lpstr>
      <vt:lpstr>Limitations &amp; Challenges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266</cp:revision>
  <dcterms:created xsi:type="dcterms:W3CDTF">2025-04-24T18:43:15Z</dcterms:created>
  <dcterms:modified xsi:type="dcterms:W3CDTF">2025-04-28T20:56:57Z</dcterms:modified>
</cp:coreProperties>
</file>