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aleway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aleway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4053e4a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4053e4a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is a vector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e2355872c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e2355872c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4053e4a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4053e4a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0f90b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40f90b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e2355872c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e2355872c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e2355872c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e2355872c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includes labeled data , with a given input and target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predicts a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= width, b = intercept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 x and w are vectors, w*x is a dot product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0105661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0105661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010566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010566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e2355872c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e2355872c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To train a linear regression model, you want to find the best (𝑤,𝑏) parameters that fit your dataset.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40105661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40105661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4010566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4010566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e2355872c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e2355872c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parameter = old </a:t>
            </a:r>
            <a:r>
              <a:rPr lang="en"/>
              <a:t>parameter</a:t>
            </a:r>
            <a:r>
              <a:rPr lang="en"/>
              <a:t> minus learning rate times the derivative of the cost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r>
              <a:rPr lang="en"/>
              <a:t> of the cost function can be taken by tangent line,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slope is positive the next step is to move left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slope is negative the next step is to move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053e4a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4053e4a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A1A4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4"/>
                </a:highlight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4"/>
                </a:highlight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400" y="-32400"/>
            <a:ext cx="664050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300" y="9675"/>
            <a:ext cx="457050" cy="4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A1A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28592" y="71500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7650" y="1602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400" y="-32400"/>
            <a:ext cx="664050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949" y="61199"/>
            <a:ext cx="365400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A1A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16514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16514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400" y="-32400"/>
            <a:ext cx="664050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949" y="61199"/>
            <a:ext cx="365400" cy="36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5"/>
          <p:cNvGrpSpPr/>
          <p:nvPr/>
        </p:nvGrpSpPr>
        <p:grpSpPr>
          <a:xfrm>
            <a:off x="828592" y="715006"/>
            <a:ext cx="745763" cy="45826"/>
            <a:chOff x="4580561" y="2589004"/>
            <a:chExt cx="1064464" cy="25200"/>
          </a:xfrm>
        </p:grpSpPr>
        <p:sp>
          <p:nvSpPr>
            <p:cNvPr id="43" name="Google Shape;4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5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98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B0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A1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A1A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400" y="-32400"/>
            <a:ext cx="664050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949" y="61199"/>
            <a:ext cx="365400" cy="3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0A1A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400" y="-32400"/>
            <a:ext cx="664050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949" y="61199"/>
            <a:ext cx="365400" cy="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10" Type="http://schemas.openxmlformats.org/officeDocument/2006/relationships/image" Target="../media/image25.png"/><Relationship Id="rId9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10" Type="http://schemas.openxmlformats.org/officeDocument/2006/relationships/image" Target="../media/image27.png"/><Relationship Id="rId9" Type="http://schemas.openxmlformats.org/officeDocument/2006/relationships/image" Target="../media/image30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12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cribbr.com/statistics/multiple-linear-regression/" TargetMode="External"/><Relationship Id="rId4" Type="http://schemas.openxmlformats.org/officeDocument/2006/relationships/hyperlink" Target="http://www.scribbr.com/statistics/multiple-linear-regression/" TargetMode="External"/><Relationship Id="rId5" Type="http://schemas.openxmlformats.org/officeDocument/2006/relationships/hyperlink" Target="http://www.geeksforgeeks.org/bias-vs-variance-in-machine-learn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Linear Regression using Gradient Descent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580">
                <a:latin typeface="Trebuchet MS"/>
                <a:ea typeface="Trebuchet MS"/>
                <a:cs typeface="Trebuchet MS"/>
                <a:sym typeface="Trebuchet MS"/>
              </a:rPr>
              <a:t>MAT 371: </a:t>
            </a:r>
            <a:r>
              <a:rPr b="1" lang="en" sz="1580">
                <a:latin typeface="Trebuchet MS"/>
                <a:ea typeface="Trebuchet MS"/>
                <a:cs typeface="Trebuchet MS"/>
                <a:sym typeface="Trebuchet MS"/>
              </a:rPr>
              <a:t>Introduction to Machine Learning</a:t>
            </a:r>
            <a:endParaRPr b="1" sz="158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48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80">
                <a:latin typeface="Trebuchet MS"/>
                <a:ea typeface="Trebuchet MS"/>
                <a:cs typeface="Trebuchet MS"/>
                <a:sym typeface="Trebuchet MS"/>
              </a:rPr>
              <a:t>Dania Zein</a:t>
            </a:r>
            <a:endParaRPr sz="148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25" y="3172900"/>
            <a:ext cx="2747400" cy="1545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4643600" y="1377475"/>
            <a:ext cx="41364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 </a:t>
            </a:r>
            <a:r>
              <a:rPr b="1" lang="en"/>
              <a:t>function</a:t>
            </a:r>
            <a:r>
              <a:rPr lang="en"/>
              <a:t> for gradient and include parameters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m as the number of training examples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derivatives of cost with respect to the parameters (w,b) 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 a for loop to iterate through each training example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temporary derivative of cost with respect to b  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 a for loop to iterate through each value of parameter w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temporary derivatives of cost with respect to w 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the parameters with the current value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the derivatives by the total number of training examples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 the total gradient update </a:t>
            </a:r>
            <a:endParaRPr/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Computing the Gradient for Multiple Linear Regression</a:t>
            </a:r>
            <a:endParaRPr sz="2240"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0" y="1385725"/>
            <a:ext cx="4469545" cy="3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Implementing Linear Regression using Gradient Descent</a:t>
            </a:r>
            <a:endParaRPr sz="2140"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27650" y="1602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run gradient descent, initials values for parameters (w,b)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number of times to run Gradient descent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learning rate to some number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gradient descent </a:t>
            </a:r>
            <a:r>
              <a:rPr lang="en"/>
              <a:t>function &amp; include parameters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the gradient and update the parameters using the gradient function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the parameters using the formula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the cost at each iteration to an array 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7947" l="1122" r="2081" t="12819"/>
          <a:stretch/>
        </p:blipFill>
        <p:spPr>
          <a:xfrm>
            <a:off x="1685825" y="1936375"/>
            <a:ext cx="1146099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10130" l="0" r="1136" t="10353"/>
          <a:stretch/>
        </p:blipFill>
        <p:spPr>
          <a:xfrm>
            <a:off x="3048051" y="1941123"/>
            <a:ext cx="1146101" cy="14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b="0" l="0" r="0" t="22612"/>
          <a:stretch/>
        </p:blipFill>
        <p:spPr>
          <a:xfrm>
            <a:off x="1621225" y="2387375"/>
            <a:ext cx="1550572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1214" y="2838375"/>
            <a:ext cx="879736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7">
            <a:alphaModFix/>
          </a:blip>
          <a:srcRect b="0" l="546" r="0" t="0"/>
          <a:stretch/>
        </p:blipFill>
        <p:spPr>
          <a:xfrm>
            <a:off x="1685824" y="3254237"/>
            <a:ext cx="6795126" cy="20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1231" y="3720600"/>
            <a:ext cx="3674018" cy="2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9">
            <a:alphaModFix/>
          </a:blip>
          <a:srcRect b="55703" l="0" r="0" t="0"/>
          <a:stretch/>
        </p:blipFill>
        <p:spPr>
          <a:xfrm>
            <a:off x="1621217" y="4186975"/>
            <a:ext cx="1704783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9">
            <a:alphaModFix/>
          </a:blip>
          <a:srcRect b="10372" l="0" r="0" t="45034"/>
          <a:stretch/>
        </p:blipFill>
        <p:spPr>
          <a:xfrm>
            <a:off x="3480125" y="4186975"/>
            <a:ext cx="1815125" cy="1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2125" y="4409925"/>
            <a:ext cx="1368350" cy="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Implementing Multiple Linear Regression using Gradient Descent</a:t>
            </a:r>
            <a:endParaRPr sz="1840"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727650" y="1602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run gradient descent, initials values for parameters (w,b)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number of times to run Gradient descent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learning rate to some number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gradient descent function &amp; include parameters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the gradient and update the parameters using the gradient function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the parameters using the formula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the cost at each iteration to an array 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7947" l="1122" r="2081" t="12819"/>
          <a:stretch/>
        </p:blipFill>
        <p:spPr>
          <a:xfrm>
            <a:off x="1685825" y="1936375"/>
            <a:ext cx="1146099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10130" l="0" r="1136" t="10353"/>
          <a:stretch/>
        </p:blipFill>
        <p:spPr>
          <a:xfrm>
            <a:off x="3048051" y="1941123"/>
            <a:ext cx="1146101" cy="14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5">
            <a:alphaModFix/>
          </a:blip>
          <a:srcRect b="0" l="0" r="0" t="22612"/>
          <a:stretch/>
        </p:blipFill>
        <p:spPr>
          <a:xfrm>
            <a:off x="1621225" y="2387375"/>
            <a:ext cx="1550572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1214" y="2838375"/>
            <a:ext cx="879736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7">
            <a:alphaModFix/>
          </a:blip>
          <a:srcRect b="55703" l="0" r="0" t="0"/>
          <a:stretch/>
        </p:blipFill>
        <p:spPr>
          <a:xfrm>
            <a:off x="1621217" y="4186975"/>
            <a:ext cx="1704783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7">
            <a:alphaModFix/>
          </a:blip>
          <a:srcRect b="10372" l="0" r="0" t="45034"/>
          <a:stretch/>
        </p:blipFill>
        <p:spPr>
          <a:xfrm>
            <a:off x="3480125" y="4186975"/>
            <a:ext cx="1815125" cy="1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12125" y="4409925"/>
            <a:ext cx="1368350" cy="2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46995" y="3289375"/>
            <a:ext cx="7507932" cy="1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10">
            <a:alphaModFix/>
          </a:blip>
          <a:srcRect b="0" l="0" r="0" t="17197"/>
          <a:stretch/>
        </p:blipFill>
        <p:spPr>
          <a:xfrm>
            <a:off x="1605525" y="3751687"/>
            <a:ext cx="4031151" cy="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27650" y="1602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each iteration, the Cost function should be decreasing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descent should take small steps in either direction and eventually converge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learning rate is too small or too large, the Cost function may never reach a minimum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bias occurs in a linear regression when the data does not have a </a:t>
            </a:r>
            <a:r>
              <a:rPr lang="en"/>
              <a:t>linear</a:t>
            </a:r>
            <a:r>
              <a:rPr lang="en"/>
              <a:t> relationship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30" y="2740023"/>
            <a:ext cx="4289345" cy="22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811" y="2686450"/>
            <a:ext cx="3055787" cy="236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727650" y="1602625"/>
            <a:ext cx="76887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Ng, Andrew. </a:t>
            </a:r>
            <a:r>
              <a:rPr i="1" lang="en">
                <a:solidFill>
                  <a:schemeClr val="dk2"/>
                </a:solidFill>
              </a:rPr>
              <a:t>Supervised Machine Learning: Regression and Classification</a:t>
            </a:r>
            <a:r>
              <a:rPr lang="en">
                <a:solidFill>
                  <a:schemeClr val="dk2"/>
                </a:solidFill>
              </a:rPr>
              <a:t>. </a:t>
            </a:r>
            <a:r>
              <a:rPr i="1" lang="en">
                <a:solidFill>
                  <a:schemeClr val="dk2"/>
                </a:solidFill>
              </a:rPr>
              <a:t>Coursera</a:t>
            </a:r>
            <a:r>
              <a:rPr lang="en">
                <a:solidFill>
                  <a:schemeClr val="dk2"/>
                </a:solidFill>
              </a:rPr>
              <a:t>, 2017, https://www.coursera.org/learn/machine-learning?specialization=machine-learning-introduction#outcomes. 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Yen, Nhi. </a:t>
            </a:r>
            <a:r>
              <a:rPr i="1" lang="en">
                <a:solidFill>
                  <a:schemeClr val="dk2"/>
                </a:solidFill>
              </a:rPr>
              <a:t>Understanding the Cost Function in Linear Regression for Machine Learning Beginners.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i="1" lang="en">
                <a:solidFill>
                  <a:schemeClr val="dk2"/>
                </a:solidFill>
              </a:rPr>
              <a:t>Medium</a:t>
            </a:r>
            <a:r>
              <a:rPr lang="en">
                <a:solidFill>
                  <a:schemeClr val="dk2"/>
                </a:solidFill>
              </a:rPr>
              <a:t>, 6 Aug. 2023, medium.com/@yennhi95zz/3-understanding-the-cost-function-in-linear-regression-for-machine-learning-beginners-ec9edeecbdde. 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Bevans, Rebecca.</a:t>
            </a:r>
            <a:r>
              <a:rPr i="1" lang="en">
                <a:solidFill>
                  <a:schemeClr val="dk2"/>
                </a:solidFill>
              </a:rPr>
              <a:t> Multiple Linear Regression | a Quick and Simple Guide. Scribbr</a:t>
            </a:r>
            <a:r>
              <a:rPr lang="en">
                <a:solidFill>
                  <a:schemeClr val="dk2"/>
                </a:solidFill>
              </a:rPr>
              <a:t>, 20 Feb. 2020,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www.scribbr.com/statistics/multiple-linear-regression</a:t>
            </a:r>
            <a:r>
              <a:rPr lang="en" u="sng">
                <a:solidFill>
                  <a:schemeClr val="hlink"/>
                </a:solidFill>
                <a:hlinkClick r:id="rId4"/>
              </a:rPr>
              <a:t>/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“ML | Bias vs Variance.” GeeksforGeeks, 6 Feb. 2020,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www.geeksforgeeks.org/bias-vs-variance-in-machine-learning/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Yadav, Pradyumna. “Journey of Gradient Descent — from Local to Global.” Medium, 26 Feb. 2021, medium.com/analytics-vidhya/journey-of-gradient-descent-from-local-to-global-c851eba3d367.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Shin, Terence. “An Intuitive Explanation of Gradient Descent.” Medium, 17 Jan. 2020, towardsdatascience.com/an-intuitive-explanation-of-gradient-descent-83adf68c9c33.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Overview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727650" y="1602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Linear Regression Model is a type of </a:t>
            </a:r>
            <a:r>
              <a:rPr b="1" lang="en">
                <a:solidFill>
                  <a:srgbClr val="0A1A42"/>
                </a:solidFill>
              </a:rPr>
              <a:t>supervised</a:t>
            </a:r>
            <a:r>
              <a:rPr b="1" lang="en"/>
              <a:t> learning regression model that fits a straight line to observed data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Learns from data including one or more features to </a:t>
            </a:r>
            <a:r>
              <a:rPr b="1" lang="en"/>
              <a:t>predict</a:t>
            </a:r>
            <a:r>
              <a:rPr lang="en"/>
              <a:t> a target output value using the </a:t>
            </a:r>
            <a:r>
              <a:rPr i="1" lang="en"/>
              <a:t>“line of best fit”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two parameters - </a:t>
            </a:r>
            <a:r>
              <a:rPr b="1" lang="en"/>
              <a:t>“w”</a:t>
            </a:r>
            <a:r>
              <a:rPr lang="en"/>
              <a:t> and </a:t>
            </a:r>
            <a:r>
              <a:rPr b="1" lang="en"/>
              <a:t>“b”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is to determine the best value for the two parameters so the linear equation fits the data as closely as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Single (Simple) Linear Regression</a:t>
            </a:r>
            <a:r>
              <a:rPr lang="en"/>
              <a:t> - for each data point there is one feature (x</a:t>
            </a:r>
            <a:r>
              <a:rPr baseline="30000" lang="en"/>
              <a:t>i</a:t>
            </a:r>
            <a:r>
              <a:rPr lang="en"/>
              <a:t>) used to predict the output variable (y</a:t>
            </a:r>
            <a:r>
              <a:rPr baseline="30000" lang="en"/>
              <a:t>i</a:t>
            </a:r>
            <a:r>
              <a:rPr lang="en"/>
              <a:t>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Multiple Linear Regression</a:t>
            </a:r>
            <a:r>
              <a:rPr lang="en"/>
              <a:t> - for each data point there are multiple features (x</a:t>
            </a:r>
            <a:r>
              <a:rPr baseline="30000" lang="en"/>
              <a:t>i</a:t>
            </a:r>
            <a:r>
              <a:rPr baseline="-25000" lang="en"/>
              <a:t>1, </a:t>
            </a:r>
            <a:r>
              <a:rPr lang="en"/>
              <a:t>x</a:t>
            </a:r>
            <a:r>
              <a:rPr baseline="30000" lang="en"/>
              <a:t>i</a:t>
            </a:r>
            <a:r>
              <a:rPr baseline="-25000" lang="en"/>
              <a:t>2,...</a:t>
            </a:r>
            <a:r>
              <a:rPr lang="en"/>
              <a:t>x</a:t>
            </a:r>
            <a:r>
              <a:rPr baseline="30000" lang="en"/>
              <a:t>i</a:t>
            </a:r>
            <a:r>
              <a:rPr baseline="-25000" lang="en"/>
              <a:t>n</a:t>
            </a:r>
            <a:r>
              <a:rPr lang="en"/>
              <a:t>) used to predict the output variable (y</a:t>
            </a:r>
            <a:r>
              <a:rPr baseline="30000" lang="en"/>
              <a:t>i</a:t>
            </a:r>
            <a:r>
              <a:rPr lang="en"/>
              <a:t>) </a:t>
            </a:r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900" y="3863726"/>
            <a:ext cx="4620852" cy="11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650" y="4191225"/>
            <a:ext cx="2485225" cy="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latin typeface="Raleway Black"/>
                <a:ea typeface="Raleway Black"/>
                <a:cs typeface="Raleway Black"/>
                <a:sym typeface="Raleway Black"/>
              </a:rPr>
              <a:t>Scenario</a:t>
            </a:r>
            <a:endParaRPr b="0" sz="29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80100" y="764350"/>
            <a:ext cx="3963000" cy="3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Suppose you are the CEO of a restaurant franchise and are considering different cities for opening a new outlet.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You would like to expand your business to cities that may give your restaurant higher profits.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The chain already has restaurants in various cities and you have data for profits and populations from the cities.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You also have data on cities that are candidates for a new restaurant.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these cities, you have the </a:t>
            </a:r>
            <a:r>
              <a:rPr b="1" lang="en" sz="1200"/>
              <a:t>city population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Can you use the data to help you identify which cities may potentially give your business higher profits?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in Code 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27650" y="1602625"/>
            <a:ext cx="76887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Linear Regression model will use data from the training examples provided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                 </a:t>
            </a:r>
            <a:r>
              <a:rPr lang="en" sz="1200"/>
              <a:t>a</a:t>
            </a:r>
            <a:r>
              <a:rPr lang="en" sz="1200"/>
              <a:t>nd                       are </a:t>
            </a:r>
            <a:r>
              <a:rPr i="1" lang="en" sz="1200"/>
              <a:t>numpy</a:t>
            </a:r>
            <a:r>
              <a:rPr lang="en" sz="1200"/>
              <a:t> arrays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can find the type and shape of the data provided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this scenario, x_train is an array that holds the city populations for all training examples and y_train is an array that holds the profits for all training examples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Visualize the data provided in a </a:t>
            </a:r>
            <a:r>
              <a:rPr lang="en" sz="1400"/>
              <a:t>scatter plot</a:t>
            </a:r>
            <a:r>
              <a:rPr lang="en" sz="1400"/>
              <a:t> using </a:t>
            </a:r>
            <a:r>
              <a:rPr i="1" lang="en" sz="1400"/>
              <a:t>matplotlib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Defining a single feature linear regression model: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Defining a</a:t>
            </a:r>
            <a:r>
              <a:rPr b="1" lang="en" sz="1400"/>
              <a:t> multiple feature linear regression model: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 sz="12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325" y="1892800"/>
            <a:ext cx="786575" cy="2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328" y="1892800"/>
            <a:ext cx="780997" cy="2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 b="4636" l="3024" r="6681" t="2271"/>
          <a:stretch/>
        </p:blipFill>
        <p:spPr>
          <a:xfrm>
            <a:off x="6066825" y="3146275"/>
            <a:ext cx="2582150" cy="18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6">
            <a:alphaModFix/>
          </a:blip>
          <a:srcRect b="0" l="0" r="0" t="12503"/>
          <a:stretch/>
        </p:blipFill>
        <p:spPr>
          <a:xfrm>
            <a:off x="1631325" y="3326925"/>
            <a:ext cx="2364750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1322" y="3784050"/>
            <a:ext cx="2509629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727650" y="1602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a linear </a:t>
            </a:r>
            <a:r>
              <a:rPr lang="en"/>
              <a:t>regression</a:t>
            </a:r>
            <a:r>
              <a:rPr lang="en"/>
              <a:t> model includes </a:t>
            </a:r>
            <a:r>
              <a:rPr lang="en"/>
              <a:t>finding</a:t>
            </a:r>
            <a:r>
              <a:rPr lang="en"/>
              <a:t> the</a:t>
            </a:r>
            <a:r>
              <a:rPr b="1" lang="en"/>
              <a:t> best </a:t>
            </a:r>
            <a:r>
              <a:rPr b="1" lang="en"/>
              <a:t>parameters</a:t>
            </a:r>
            <a:r>
              <a:rPr b="1" lang="en"/>
              <a:t> (w,b) </a:t>
            </a:r>
            <a:r>
              <a:rPr lang="en"/>
              <a:t>that fit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loss </a:t>
            </a:r>
            <a:r>
              <a:rPr lang="en"/>
              <a:t>Function is a function of parameters (w,b) that</a:t>
            </a:r>
            <a:r>
              <a:rPr lang="en"/>
              <a:t> </a:t>
            </a:r>
            <a:r>
              <a:rPr b="1" lang="en"/>
              <a:t>compares</a:t>
            </a:r>
            <a:r>
              <a:rPr lang="en"/>
              <a:t> the prediction of the model to the actual target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loss </a:t>
            </a:r>
            <a:r>
              <a:rPr lang="en"/>
              <a:t>function</a:t>
            </a:r>
            <a:r>
              <a:rPr lang="en"/>
              <a:t> “</a:t>
            </a:r>
            <a:r>
              <a:rPr b="1" lang="en"/>
              <a:t>measures the difference between the predicted values of the model and the actual target values</a:t>
            </a:r>
            <a:r>
              <a:rPr lang="en"/>
              <a:t>”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linear regression model uses a </a:t>
            </a:r>
            <a:r>
              <a:rPr b="1" lang="en"/>
              <a:t>S</a:t>
            </a:r>
            <a:r>
              <a:rPr b="1" lang="en"/>
              <a:t>quared Error Cost Function </a:t>
            </a:r>
            <a:r>
              <a:rPr lang="en"/>
              <a:t>to determine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450" y="3167624"/>
            <a:ext cx="3310200" cy="7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439" y="4040150"/>
            <a:ext cx="3479187" cy="7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1263500" y="3361263"/>
            <a:ext cx="1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0303"/>
                </a:solidFill>
                <a:latin typeface="Raleway"/>
                <a:ea typeface="Raleway"/>
                <a:cs typeface="Raleway"/>
                <a:sym typeface="Raleway"/>
              </a:rPr>
              <a:t>Single Feature</a:t>
            </a:r>
            <a:endParaRPr b="1">
              <a:solidFill>
                <a:srgbClr val="6B030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211750" y="4233775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0303"/>
                </a:solidFill>
                <a:latin typeface="Raleway"/>
                <a:ea typeface="Raleway"/>
                <a:cs typeface="Raleway"/>
                <a:sym typeface="Raleway"/>
              </a:rPr>
              <a:t>Multiple</a:t>
            </a:r>
            <a:r>
              <a:rPr b="1" lang="en">
                <a:solidFill>
                  <a:srgbClr val="6B0303"/>
                </a:solidFill>
                <a:latin typeface="Raleway"/>
                <a:ea typeface="Raleway"/>
                <a:cs typeface="Raleway"/>
                <a:sym typeface="Raleway"/>
              </a:rPr>
              <a:t> Feature</a:t>
            </a:r>
            <a:endParaRPr b="1">
              <a:solidFill>
                <a:srgbClr val="6B030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643600" y="1377475"/>
            <a:ext cx="41364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 </a:t>
            </a:r>
            <a:r>
              <a:rPr b="1" lang="en"/>
              <a:t>function</a:t>
            </a:r>
            <a:r>
              <a:rPr lang="en"/>
              <a:t> for cost and include parameters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m as the number of training examples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total cost to return 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sum of cost to continue adding onto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 a for loop to iterate through each training example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Define the function for linear regression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Set cost equal to the difference between the model’s prediction and the actual value squared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the current cost to the sum of cost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total cost equal to the average all costs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 the total cost </a:t>
            </a:r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the Cost Function for Linear Regression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47" y="1377425"/>
            <a:ext cx="3856707" cy="34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4643600" y="1377475"/>
            <a:ext cx="41364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 </a:t>
            </a:r>
            <a:r>
              <a:rPr b="1" lang="en"/>
              <a:t>function</a:t>
            </a:r>
            <a:r>
              <a:rPr lang="en"/>
              <a:t> for cost and include parameters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m as the number of training examples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total cost to return 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sum of cost to continue adding onto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 a for loop to iterate through each training example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Define the function for multiple linear regression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Set cost equal to the difference between the model’s prediction and the actual value squared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the current cost to the sum of cost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total cost equal to the average all costs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 the total cost </a:t>
            </a:r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Computing the Cost Function for Multiple Linear Regression</a:t>
            </a:r>
            <a:endParaRPr sz="204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0" y="1390115"/>
            <a:ext cx="3856701" cy="345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Understanding Gradient Descent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7650" y="1602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descent is an</a:t>
            </a:r>
            <a:r>
              <a:rPr b="1" lang="en"/>
              <a:t> optimization algorithm</a:t>
            </a:r>
            <a:r>
              <a:rPr lang="en"/>
              <a:t> that is used to find minimum of a differential function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Once a model has been trained, Gradient descent is used optimize the model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descent in machine learning is used to </a:t>
            </a:r>
            <a:r>
              <a:rPr b="1" lang="en"/>
              <a:t>find</a:t>
            </a:r>
            <a:r>
              <a:rPr lang="en"/>
              <a:t> the values of a function's </a:t>
            </a:r>
            <a:r>
              <a:rPr b="1" lang="en"/>
              <a:t>parameters</a:t>
            </a:r>
            <a:r>
              <a:rPr lang="en"/>
              <a:t> (w,b) that </a:t>
            </a:r>
            <a:r>
              <a:rPr b="1" lang="en"/>
              <a:t>minimize the cost function </a:t>
            </a:r>
            <a:r>
              <a:rPr lang="en"/>
              <a:t>as far as possible.u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includes </a:t>
            </a:r>
            <a:r>
              <a:rPr lang="en"/>
              <a:t>simultaneously</a:t>
            </a:r>
            <a:r>
              <a:rPr lang="en"/>
              <a:t> </a:t>
            </a:r>
            <a:r>
              <a:rPr lang="en"/>
              <a:t>updating</a:t>
            </a:r>
            <a:r>
              <a:rPr lang="en"/>
              <a:t> parameters (w,b)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4992" l="0" r="3809" t="12892"/>
          <a:stretch/>
        </p:blipFill>
        <p:spPr>
          <a:xfrm>
            <a:off x="1730625" y="3041100"/>
            <a:ext cx="1658025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4532" l="1868" r="1326" t="7454"/>
          <a:stretch/>
        </p:blipFill>
        <p:spPr>
          <a:xfrm>
            <a:off x="3585070" y="3041100"/>
            <a:ext cx="1635004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5">
            <a:alphaModFix/>
          </a:blip>
          <a:srcRect b="5687" l="3414" r="5527" t="0"/>
          <a:stretch/>
        </p:blipFill>
        <p:spPr>
          <a:xfrm>
            <a:off x="539861" y="3779000"/>
            <a:ext cx="3768591" cy="7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6">
            <a:alphaModFix/>
          </a:blip>
          <a:srcRect b="10203" l="1428" r="3945" t="11124"/>
          <a:stretch/>
        </p:blipFill>
        <p:spPr>
          <a:xfrm>
            <a:off x="4763770" y="3863725"/>
            <a:ext cx="3538456" cy="7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4643600" y="1377475"/>
            <a:ext cx="41364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 </a:t>
            </a:r>
            <a:r>
              <a:rPr b="1" lang="en"/>
              <a:t>function</a:t>
            </a:r>
            <a:r>
              <a:rPr lang="en"/>
              <a:t> for gradient and include parameters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m as the number of training examples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the </a:t>
            </a:r>
            <a:r>
              <a:rPr lang="en"/>
              <a:t>derivatives</a:t>
            </a:r>
            <a:r>
              <a:rPr lang="en"/>
              <a:t> of cost with respect to the parameters (w,b) 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 a for loop to iterate through each training example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Define the function for linear regression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</a:t>
            </a:r>
            <a:r>
              <a:rPr lang="en"/>
              <a:t>temporary</a:t>
            </a:r>
            <a:r>
              <a:rPr lang="en"/>
              <a:t> </a:t>
            </a:r>
            <a:r>
              <a:rPr lang="en"/>
              <a:t>derivatives</a:t>
            </a:r>
            <a:r>
              <a:rPr lang="en"/>
              <a:t> of cost equal to the difference in the model at that position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the parameters with the current value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the derivatives by the total number of training examples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 the total gradient update </a:t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727650" y="8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the Gradient for Linear Regression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00" y="1385725"/>
            <a:ext cx="3559990" cy="34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