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568" y="-1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08/11/2011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sdn.microsoft.com/en-us/netframework/dd9397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5384"/>
            <a:ext cx="8915400" cy="8778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CS4135 – Windows Communication Foundation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Communication Foundation ( </a:t>
            </a:r>
            <a:r>
              <a:rPr lang="en-US" dirty="0"/>
              <a:t>WCF ),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part of the .NET Framework that provides a unified programming model for rapidly building service-oriented applications that communicate across the </a:t>
            </a:r>
            <a:r>
              <a:rPr lang="en-US" dirty="0" smtClean="0"/>
              <a:t>web.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Your solution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0269" y="2533916"/>
            <a:ext cx="4039383" cy="2952484"/>
          </a:xfrm>
        </p:spPr>
        <p:txBody>
          <a:bodyPr/>
          <a:lstStyle/>
          <a:p>
            <a:r>
              <a:rPr lang="en-US" dirty="0" smtClean="0"/>
              <a:t>Your solution should now have 2 projects</a:t>
            </a:r>
          </a:p>
          <a:p>
            <a:r>
              <a:rPr lang="en-US" dirty="0" err="1" smtClean="0"/>
              <a:t>StatefulService</a:t>
            </a:r>
            <a:endParaRPr lang="en-US" dirty="0" smtClean="0"/>
          </a:p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7" name="Picture 6" descr="Screen shot 2011-11-09 at 00.20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39" y="2083613"/>
            <a:ext cx="3149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8</a:t>
            </a:r>
            <a:r>
              <a:rPr lang="en-US" dirty="0" smtClean="0"/>
              <a:t>. Reference your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215" y="2208687"/>
            <a:ext cx="3657163" cy="3112762"/>
          </a:xfrm>
        </p:spPr>
        <p:txBody>
          <a:bodyPr/>
          <a:lstStyle/>
          <a:p>
            <a:r>
              <a:rPr lang="en-US" dirty="0" smtClean="0"/>
              <a:t>In order to subscribe to the service we must copy the URL from which it is exposed.</a:t>
            </a:r>
          </a:p>
          <a:p>
            <a:r>
              <a:rPr lang="en-US" dirty="0" smtClean="0"/>
              <a:t>Right click the location in the WCF Test client seen earlier,  and select ‘copy address’ </a:t>
            </a:r>
            <a:endParaRPr lang="en-US" dirty="0"/>
          </a:p>
        </p:txBody>
      </p:sp>
      <p:pic>
        <p:nvPicPr>
          <p:cNvPr id="3" name="Picture 2" descr="Screen shot 2011-11-09 at 00.2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20" y="2418280"/>
            <a:ext cx="3441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Client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313" y="1963903"/>
            <a:ext cx="2522832" cy="3672241"/>
          </a:xfrm>
        </p:spPr>
        <p:txBody>
          <a:bodyPr/>
          <a:lstStyle/>
          <a:p>
            <a:r>
              <a:rPr lang="en-US" dirty="0" smtClean="0"/>
              <a:t>Now right click the </a:t>
            </a:r>
            <a:r>
              <a:rPr lang="en-US" dirty="0"/>
              <a:t>C</a:t>
            </a:r>
            <a:r>
              <a:rPr lang="en-US" dirty="0" smtClean="0"/>
              <a:t>lient project and select ‘add service reference’</a:t>
            </a:r>
          </a:p>
          <a:p>
            <a:r>
              <a:rPr lang="en-US" dirty="0" smtClean="0"/>
              <a:t>Paste the URL into the Address bar and click ‘go’</a:t>
            </a:r>
            <a:endParaRPr lang="en-US" dirty="0"/>
          </a:p>
        </p:txBody>
      </p:sp>
      <p:pic>
        <p:nvPicPr>
          <p:cNvPr id="5" name="Picture 4" descr="Screen shot 2011-11-09 at 00.28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70" y="1727977"/>
            <a:ext cx="5523697" cy="44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8. Draw your window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313" y="1963903"/>
            <a:ext cx="2522832" cy="3672241"/>
          </a:xfrm>
        </p:spPr>
        <p:txBody>
          <a:bodyPr/>
          <a:lstStyle/>
          <a:p>
            <a:r>
              <a:rPr lang="en-US" dirty="0" smtClean="0"/>
              <a:t>Using the ’Label’ ‘</a:t>
            </a:r>
            <a:r>
              <a:rPr lang="en-US" dirty="0" err="1" smtClean="0"/>
              <a:t>TextBox</a:t>
            </a:r>
            <a:r>
              <a:rPr lang="en-US" dirty="0" smtClean="0"/>
              <a:t>’ and ‘Button’ Controls from the toolbox.</a:t>
            </a:r>
          </a:p>
          <a:p>
            <a:r>
              <a:rPr lang="en-US" dirty="0" smtClean="0"/>
              <a:t>Draw a window like so</a:t>
            </a:r>
            <a:endParaRPr lang="en-US" dirty="0"/>
          </a:p>
        </p:txBody>
      </p:sp>
      <p:pic>
        <p:nvPicPr>
          <p:cNvPr id="6" name="Picture 5" descr="Screen shot 2011-11-09 at 00.3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3" y="1758608"/>
            <a:ext cx="5994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6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9</a:t>
            </a:r>
            <a:r>
              <a:rPr lang="en-US" dirty="0" smtClean="0"/>
              <a:t>. </a:t>
            </a:r>
            <a:r>
              <a:rPr lang="en-US" dirty="0"/>
              <a:t>B</a:t>
            </a:r>
            <a:r>
              <a:rPr lang="en-US" dirty="0" smtClean="0"/>
              <a:t>utton click Event Handler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312" y="1963903"/>
            <a:ext cx="8379431" cy="1253963"/>
          </a:xfrm>
        </p:spPr>
        <p:txBody>
          <a:bodyPr/>
          <a:lstStyle/>
          <a:p>
            <a:r>
              <a:rPr lang="en-US" dirty="0" smtClean="0"/>
              <a:t>To create a </a:t>
            </a:r>
            <a:r>
              <a:rPr lang="en-US" b="1" dirty="0" smtClean="0"/>
              <a:t>button click event handler</a:t>
            </a:r>
            <a:r>
              <a:rPr lang="en-US" dirty="0" smtClean="0"/>
              <a:t>, simply double click the button and visual studio will create an </a:t>
            </a:r>
            <a:r>
              <a:rPr lang="en-US" b="1" dirty="0" smtClean="0"/>
              <a:t>event handler </a:t>
            </a:r>
            <a:r>
              <a:rPr lang="en-US" dirty="0" smtClean="0"/>
              <a:t>for the </a:t>
            </a:r>
            <a:r>
              <a:rPr lang="en-US" b="1" dirty="0" smtClean="0"/>
              <a:t>click event</a:t>
            </a:r>
          </a:p>
        </p:txBody>
      </p:sp>
      <p:pic>
        <p:nvPicPr>
          <p:cNvPr id="3" name="Picture 2" descr="Screen shot 2011-11-09 at 00.35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76" y="3351886"/>
            <a:ext cx="6934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10. Using the Service namespace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4382" y="1868865"/>
            <a:ext cx="8379431" cy="1550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use the </a:t>
            </a:r>
            <a:r>
              <a:rPr lang="en-US" b="1" dirty="0" err="1" smtClean="0"/>
              <a:t>StatefulService</a:t>
            </a:r>
            <a:r>
              <a:rPr lang="en-US" dirty="0" smtClean="0"/>
              <a:t> we must include the namespace it exposes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namespace</a:t>
            </a:r>
            <a:r>
              <a:rPr lang="en-US" dirty="0" smtClean="0"/>
              <a:t> is provided by the </a:t>
            </a:r>
            <a:r>
              <a:rPr lang="en-US" b="1" dirty="0" smtClean="0"/>
              <a:t>Service Reference</a:t>
            </a:r>
            <a:r>
              <a:rPr lang="en-US" dirty="0" smtClean="0"/>
              <a:t> we added earlier. </a:t>
            </a:r>
            <a:endParaRPr lang="en-US" b="1" dirty="0" smtClean="0"/>
          </a:p>
        </p:txBody>
      </p:sp>
      <p:pic>
        <p:nvPicPr>
          <p:cNvPr id="7" name="Picture 6" descr="Screen shot 2011-11-09 at 00.3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05" y="3698296"/>
            <a:ext cx="5092700" cy="558800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34382" y="4573366"/>
            <a:ext cx="8379431" cy="1253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namespace provides access to the definitions of the </a:t>
            </a:r>
            <a:r>
              <a:rPr lang="en-US" b="1" dirty="0" smtClean="0"/>
              <a:t>Contractual Types</a:t>
            </a:r>
            <a:r>
              <a:rPr lang="en-US" dirty="0" smtClean="0"/>
              <a:t> used in the </a:t>
            </a:r>
            <a:r>
              <a:rPr lang="en-US" b="1" dirty="0" err="1" smtClean="0"/>
              <a:t>StatefulService</a:t>
            </a:r>
            <a:r>
              <a:rPr lang="en-US" b="1" dirty="0" smtClean="0"/>
              <a:t>,</a:t>
            </a:r>
            <a:r>
              <a:rPr lang="en-US" dirty="0" smtClean="0"/>
              <a:t> also it will provide ‘ </a:t>
            </a:r>
            <a:r>
              <a:rPr lang="en-US" b="1" dirty="0" smtClean="0"/>
              <a:t>Service1Client</a:t>
            </a:r>
            <a:r>
              <a:rPr lang="en-US" dirty="0" smtClean="0"/>
              <a:t>’ which will be used to connect to the </a:t>
            </a:r>
            <a:r>
              <a:rPr lang="en-US" b="1" dirty="0" err="1"/>
              <a:t>StatefulService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58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11. Implement the connection</a:t>
            </a:r>
            <a:endParaRPr lang="en-US" dirty="0"/>
          </a:p>
        </p:txBody>
      </p:sp>
      <p:pic>
        <p:nvPicPr>
          <p:cNvPr id="11" name="Picture 10" descr="Screen shot 2011-11-09 at 00.59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1" y="2278237"/>
            <a:ext cx="71501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12. Building and testing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312" y="1532389"/>
            <a:ext cx="3077669" cy="5038961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Confirm your application builds.</a:t>
            </a:r>
          </a:p>
          <a:p>
            <a:r>
              <a:rPr lang="en-US" sz="1600" dirty="0" smtClean="0"/>
              <a:t>From the Build menu select ‘</a:t>
            </a:r>
            <a:r>
              <a:rPr lang="en-US" sz="1600" b="1" dirty="0" smtClean="0"/>
              <a:t>build solution</a:t>
            </a:r>
            <a:r>
              <a:rPr lang="en-US" sz="1600" dirty="0" smtClean="0"/>
              <a:t>’</a:t>
            </a:r>
          </a:p>
          <a:p>
            <a:r>
              <a:rPr lang="en-US" sz="1600" dirty="0" smtClean="0"/>
              <a:t>We need to start both project at the same time, so we need to modify the </a:t>
            </a:r>
            <a:r>
              <a:rPr lang="en-US" sz="1600" b="1" dirty="0" err="1" smtClean="0"/>
              <a:t>strart</a:t>
            </a:r>
            <a:r>
              <a:rPr lang="en-US" sz="1600" b="1" dirty="0" smtClean="0"/>
              <a:t> up project </a:t>
            </a:r>
            <a:r>
              <a:rPr lang="en-US" sz="1600" dirty="0" smtClean="0"/>
              <a:t>procedure.</a:t>
            </a:r>
          </a:p>
          <a:p>
            <a:r>
              <a:rPr lang="en-US" sz="1600" dirty="0" smtClean="0"/>
              <a:t>In the solution explorer right click the solution and select ‘</a:t>
            </a:r>
            <a:r>
              <a:rPr lang="en-US" sz="1600" b="1" dirty="0" smtClean="0"/>
              <a:t>set Startup projects</a:t>
            </a:r>
            <a:r>
              <a:rPr lang="en-US" sz="1600" dirty="0" smtClean="0"/>
              <a:t>’</a:t>
            </a:r>
          </a:p>
          <a:p>
            <a:r>
              <a:rPr lang="en-US" sz="1600" dirty="0" smtClean="0"/>
              <a:t>Select ‘</a:t>
            </a:r>
            <a:r>
              <a:rPr lang="en-US" sz="1600" b="1" dirty="0" smtClean="0"/>
              <a:t>multiple startup projects</a:t>
            </a:r>
            <a:r>
              <a:rPr lang="en-US" sz="1600" dirty="0" smtClean="0"/>
              <a:t>’, set the actions to ‘</a:t>
            </a:r>
            <a:r>
              <a:rPr lang="en-US" sz="1600" b="1" dirty="0" smtClean="0"/>
              <a:t>start</a:t>
            </a:r>
            <a:r>
              <a:rPr lang="en-US" sz="1600" dirty="0" smtClean="0"/>
              <a:t>’ and put the ‘</a:t>
            </a:r>
            <a:r>
              <a:rPr lang="en-US" sz="1600" b="1" dirty="0" err="1" smtClean="0"/>
              <a:t>Stateful</a:t>
            </a:r>
            <a:r>
              <a:rPr lang="en-US" sz="1600" b="1" dirty="0" smtClean="0"/>
              <a:t> service’ </a:t>
            </a:r>
            <a:r>
              <a:rPr lang="en-US" sz="1600" dirty="0" smtClean="0"/>
              <a:t>First.</a:t>
            </a:r>
            <a:endParaRPr lang="en-US" sz="1600" dirty="0"/>
          </a:p>
          <a:p>
            <a:endParaRPr lang="en-US" dirty="0" smtClean="0"/>
          </a:p>
        </p:txBody>
      </p:sp>
      <p:pic>
        <p:nvPicPr>
          <p:cNvPr id="6" name="Picture 5" descr="Screen shot 2011-11-09 at 00.5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27" y="1926917"/>
            <a:ext cx="5316986" cy="3310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9081" y="5634348"/>
            <a:ext cx="415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 The Green Arrow!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8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13. In action</a:t>
            </a:r>
            <a:endParaRPr lang="en-US" dirty="0"/>
          </a:p>
        </p:txBody>
      </p:sp>
      <p:pic>
        <p:nvPicPr>
          <p:cNvPr id="5" name="Picture 4" descr="Screen shot 2011-11-09 at 01.01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28" y="1825860"/>
            <a:ext cx="5981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8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12. Video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312" y="2210483"/>
            <a:ext cx="8379432" cy="3004679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hlinkClick r:id="rId2"/>
              </a:rPr>
              <a:t>http://msdn.microsoft.com/en-us/netframework/</a:t>
            </a:r>
            <a:r>
              <a:rPr lang="en-US" sz="1600" dirty="0" smtClean="0">
                <a:hlinkClick r:id="rId2"/>
              </a:rPr>
              <a:t>dd939784</a:t>
            </a:r>
            <a:endParaRPr lang="en-US" sz="1600" dirty="0" smtClean="0"/>
          </a:p>
          <a:p>
            <a:r>
              <a:rPr lang="en-US" sz="1600" dirty="0" smtClean="0"/>
              <a:t>Creating your first WCF Service</a:t>
            </a:r>
          </a:p>
          <a:p>
            <a:r>
              <a:rPr lang="en-US" sz="1600" dirty="0" smtClean="0"/>
              <a:t>Configuring Services with endpoints</a:t>
            </a:r>
          </a:p>
          <a:p>
            <a:r>
              <a:rPr lang="en-US" sz="1600" dirty="0" smtClean="0"/>
              <a:t>Hosting Services on IIS</a:t>
            </a:r>
          </a:p>
          <a:p>
            <a:r>
              <a:rPr lang="en-US" sz="1600" dirty="0" smtClean="0"/>
              <a:t>Self Hosting WCF Services</a:t>
            </a:r>
          </a:p>
          <a:p>
            <a:r>
              <a:rPr lang="en-US" sz="1600" dirty="0" smtClean="0"/>
              <a:t>Creating your first WCF client</a:t>
            </a:r>
          </a:p>
          <a:p>
            <a:r>
              <a:rPr lang="en-US" sz="1600" dirty="0" smtClean="0"/>
              <a:t>Configuring WCF Service References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956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7406"/>
            <a:ext cx="8913813" cy="914400"/>
          </a:xfrm>
        </p:spPr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040757"/>
            <a:ext cx="7610476" cy="36707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Service contract</a:t>
            </a:r>
          </a:p>
          <a:p>
            <a:pPr lvl="1"/>
            <a:r>
              <a:rPr lang="en-US" dirty="0" smtClean="0"/>
              <a:t>Interface to the service</a:t>
            </a:r>
          </a:p>
          <a:p>
            <a:r>
              <a:rPr lang="en-US" dirty="0" smtClean="0"/>
              <a:t>Operation contract</a:t>
            </a:r>
          </a:p>
          <a:p>
            <a:pPr lvl="1"/>
            <a:r>
              <a:rPr lang="en-US" dirty="0" smtClean="0"/>
              <a:t>Signatures defined within a </a:t>
            </a:r>
            <a:r>
              <a:rPr lang="en-US" b="1" dirty="0"/>
              <a:t>Service </a:t>
            </a:r>
            <a:r>
              <a:rPr lang="en-US" b="1" dirty="0" smtClean="0"/>
              <a:t>contract</a:t>
            </a:r>
            <a:endParaRPr lang="en-US" dirty="0"/>
          </a:p>
          <a:p>
            <a:pPr lvl="2"/>
            <a:r>
              <a:rPr lang="en-US" dirty="0" smtClean="0"/>
              <a:t>also known as </a:t>
            </a:r>
            <a:r>
              <a:rPr lang="en-US" b="1" dirty="0" smtClean="0"/>
              <a:t>endpoints</a:t>
            </a:r>
            <a:r>
              <a:rPr lang="en-US" dirty="0" smtClean="0"/>
              <a:t> for consumption later</a:t>
            </a:r>
          </a:p>
          <a:p>
            <a:r>
              <a:rPr lang="en-US" dirty="0" smtClean="0"/>
              <a:t>Data contract</a:t>
            </a:r>
            <a:endParaRPr lang="en-US" dirty="0"/>
          </a:p>
          <a:p>
            <a:pPr lvl="1"/>
            <a:r>
              <a:rPr lang="en-US" dirty="0" smtClean="0"/>
              <a:t>Complex types used within the contract / interface</a:t>
            </a:r>
          </a:p>
          <a:p>
            <a:r>
              <a:rPr lang="en-US" dirty="0" smtClean="0"/>
              <a:t>Data member</a:t>
            </a:r>
          </a:p>
          <a:p>
            <a:pPr lvl="1"/>
            <a:r>
              <a:rPr lang="en-US" dirty="0" smtClean="0"/>
              <a:t>Typically primitives, of a </a:t>
            </a:r>
            <a:r>
              <a:rPr lang="en-US" b="1" dirty="0" smtClean="0"/>
              <a:t>Data contract</a:t>
            </a:r>
          </a:p>
          <a:p>
            <a:r>
              <a:rPr lang="en-US" dirty="0" smtClean="0"/>
              <a:t>Service implementation </a:t>
            </a:r>
          </a:p>
          <a:p>
            <a:pPr lvl="1"/>
            <a:r>
              <a:rPr lang="en-US" dirty="0" smtClean="0"/>
              <a:t>implements the </a:t>
            </a:r>
            <a:r>
              <a:rPr lang="en-US" b="1" dirty="0" smtClean="0"/>
              <a:t>Service Contract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47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091"/>
            <a:ext cx="8913813" cy="914400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171" y="2090073"/>
            <a:ext cx="7610476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Visual Studio 2010</a:t>
            </a:r>
          </a:p>
          <a:p>
            <a:pPr lvl="1"/>
            <a:r>
              <a:rPr lang="en-US" dirty="0" smtClean="0"/>
              <a:t>Visual web developer component must be installed in order to complete this exercise</a:t>
            </a:r>
            <a:endParaRPr lang="en-US" dirty="0"/>
          </a:p>
          <a:p>
            <a:r>
              <a:rPr lang="en-US" dirty="0" smtClean="0"/>
              <a:t>Internet Information Services (IIS) (optional)</a:t>
            </a:r>
          </a:p>
          <a:p>
            <a:pPr lvl="1"/>
            <a:r>
              <a:rPr lang="en-US" dirty="0" smtClean="0"/>
              <a:t>Can be installed via ‘turn windows features on or off’</a:t>
            </a:r>
          </a:p>
          <a:p>
            <a:pPr lvl="1"/>
            <a:r>
              <a:rPr lang="en-US" dirty="0" smtClean="0"/>
              <a:t>Make sure to select all sub components</a:t>
            </a:r>
          </a:p>
          <a:p>
            <a:r>
              <a:rPr lang="en-US" dirty="0" smtClean="0"/>
              <a:t>Implementation will be done in C#, however it can be done in any of the .NET languages that support WCF</a:t>
            </a:r>
          </a:p>
        </p:txBody>
      </p:sp>
    </p:spTree>
    <p:extLst>
      <p:ext uri="{BB962C8B-B14F-4D97-AF65-F5344CB8AC3E}">
        <p14:creationId xmlns:p14="http://schemas.microsoft.com/office/powerpoint/2010/main" val="271782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0420"/>
            <a:ext cx="8913813" cy="914400"/>
          </a:xfrm>
        </p:spPr>
        <p:txBody>
          <a:bodyPr/>
          <a:lstStyle/>
          <a:p>
            <a:r>
              <a:rPr lang="en-US" dirty="0" smtClean="0"/>
              <a:t>1. Creating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204" y="1831165"/>
            <a:ext cx="7610476" cy="1522320"/>
          </a:xfrm>
        </p:spPr>
        <p:txBody>
          <a:bodyPr>
            <a:normAutofit/>
          </a:bodyPr>
          <a:lstStyle/>
          <a:p>
            <a:r>
              <a:rPr lang="en-US" dirty="0" smtClean="0"/>
              <a:t>Open Visual Studio</a:t>
            </a:r>
          </a:p>
          <a:p>
            <a:pPr lvl="1"/>
            <a:r>
              <a:rPr lang="en-US" dirty="0" smtClean="0"/>
              <a:t>File -&gt; New Project</a:t>
            </a:r>
          </a:p>
          <a:p>
            <a:pPr lvl="1"/>
            <a:r>
              <a:rPr lang="en-US" dirty="0" smtClean="0"/>
              <a:t>Select WCF Service Application</a:t>
            </a:r>
          </a:p>
          <a:p>
            <a:pPr lvl="1"/>
            <a:r>
              <a:rPr lang="en-US" dirty="0" smtClean="0"/>
              <a:t>Name </a:t>
            </a:r>
            <a:r>
              <a:rPr lang="en-US" dirty="0"/>
              <a:t>it </a:t>
            </a:r>
            <a:r>
              <a:rPr lang="en-US" dirty="0" smtClean="0"/>
              <a:t>‘</a:t>
            </a:r>
            <a:r>
              <a:rPr lang="en-US" dirty="0" err="1" smtClean="0"/>
              <a:t>StatefulService</a:t>
            </a:r>
            <a:r>
              <a:rPr lang="en-US" dirty="0" smtClean="0"/>
              <a:t>’ and click ok</a:t>
            </a:r>
          </a:p>
        </p:txBody>
      </p:sp>
      <p:pic>
        <p:nvPicPr>
          <p:cNvPr id="6" name="Picture 5" descr="Screen shot 2011-11-08 at 23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8" y="4088589"/>
            <a:ext cx="8704755" cy="23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091"/>
            <a:ext cx="8913813" cy="914400"/>
          </a:xfrm>
        </p:spPr>
        <p:txBody>
          <a:bodyPr/>
          <a:lstStyle/>
          <a:p>
            <a:r>
              <a:rPr lang="en-US" dirty="0" smtClean="0"/>
              <a:t>2. Defining your </a:t>
            </a:r>
            <a:r>
              <a:rPr lang="en-US" dirty="0"/>
              <a:t>S</a:t>
            </a:r>
            <a:r>
              <a:rPr lang="en-US" dirty="0" smtClean="0"/>
              <a:t>ervice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695545"/>
            <a:ext cx="7610476" cy="218808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Visual studio will give a default example implementation, of both a </a:t>
            </a:r>
            <a:r>
              <a:rPr lang="en-US" sz="1600" b="1" dirty="0" smtClean="0"/>
              <a:t>Service Contract </a:t>
            </a:r>
            <a:r>
              <a:rPr lang="en-US" sz="1600" dirty="0" smtClean="0"/>
              <a:t>and a </a:t>
            </a:r>
            <a:r>
              <a:rPr lang="en-US" sz="1600" b="1" dirty="0" smtClean="0"/>
              <a:t>Contract implementation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endParaRPr lang="en-US" sz="1600" dirty="0" smtClean="0"/>
          </a:p>
          <a:p>
            <a:pPr lvl="1"/>
            <a:r>
              <a:rPr lang="en-US" sz="1600" b="1" dirty="0" smtClean="0"/>
              <a:t>IService1.cs</a:t>
            </a:r>
            <a:r>
              <a:rPr lang="en-US" sz="1600" dirty="0" smtClean="0"/>
              <a:t> and </a:t>
            </a:r>
            <a:r>
              <a:rPr lang="en-US" sz="1600" b="1" dirty="0" smtClean="0"/>
              <a:t>Service1.svc.cs</a:t>
            </a:r>
            <a:endParaRPr lang="en-US" sz="1600" dirty="0"/>
          </a:p>
          <a:p>
            <a:r>
              <a:rPr lang="en-US" sz="1600" dirty="0" smtClean="0"/>
              <a:t>Open the contract </a:t>
            </a:r>
            <a:r>
              <a:rPr lang="en-US" sz="1600" b="1" dirty="0" err="1" smtClean="0"/>
              <a:t>IService.cs</a:t>
            </a:r>
            <a:r>
              <a:rPr lang="en-US" sz="1600" b="1" dirty="0" smtClean="0"/>
              <a:t> </a:t>
            </a:r>
            <a:r>
              <a:rPr lang="en-US" sz="1600" dirty="0" smtClean="0"/>
              <a:t>from the solution explorer</a:t>
            </a:r>
          </a:p>
          <a:p>
            <a:r>
              <a:rPr lang="en-US" sz="1600" dirty="0" smtClean="0"/>
              <a:t>Replace the current </a:t>
            </a:r>
            <a:r>
              <a:rPr lang="en-US" sz="1600" b="1" dirty="0" smtClean="0"/>
              <a:t>Operation Contracts </a:t>
            </a:r>
            <a:r>
              <a:rPr lang="en-US" sz="1600" dirty="0" smtClean="0"/>
              <a:t>in the </a:t>
            </a:r>
            <a:r>
              <a:rPr lang="en-US" sz="1600" b="1" dirty="0" smtClean="0"/>
              <a:t>Service Contract</a:t>
            </a:r>
          </a:p>
          <a:p>
            <a:r>
              <a:rPr lang="en-US" sz="1600" b="1" dirty="0" smtClean="0"/>
              <a:t>Note* </a:t>
            </a:r>
            <a:r>
              <a:rPr lang="en-US" sz="1600" dirty="0" smtClean="0"/>
              <a:t>excluding the [</a:t>
            </a:r>
            <a:r>
              <a:rPr lang="en-US" sz="1600" dirty="0" err="1" smtClean="0"/>
              <a:t>OperationContract</a:t>
            </a:r>
            <a:r>
              <a:rPr lang="en-US" sz="1600" dirty="0" smtClean="0"/>
              <a:t>] annotation effectively means this will not be available to the client later on.</a:t>
            </a:r>
            <a:endParaRPr lang="en-US" sz="1600" b="1" dirty="0" smtClean="0"/>
          </a:p>
        </p:txBody>
      </p:sp>
      <p:pic>
        <p:nvPicPr>
          <p:cNvPr id="4" name="Picture 3" descr="Screen shot 2011-11-08 at 23.3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47" y="4216514"/>
            <a:ext cx="6083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0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2748"/>
            <a:ext cx="8913813" cy="9144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Defining your Data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91" y="2105079"/>
            <a:ext cx="4622331" cy="372982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In the previous slide the </a:t>
            </a:r>
            <a:r>
              <a:rPr lang="en-US" sz="1400" b="1" dirty="0" smtClean="0"/>
              <a:t>return type </a:t>
            </a:r>
            <a:r>
              <a:rPr lang="en-US" sz="1400" dirty="0" smtClean="0"/>
              <a:t>and the </a:t>
            </a:r>
            <a:r>
              <a:rPr lang="en-US" sz="1400" b="1" dirty="0" smtClean="0"/>
              <a:t>argument type </a:t>
            </a:r>
            <a:r>
              <a:rPr lang="en-US" sz="1400" dirty="0" smtClean="0"/>
              <a:t>specify a </a:t>
            </a:r>
            <a:r>
              <a:rPr lang="en-US" sz="1400" dirty="0"/>
              <a:t>C</a:t>
            </a:r>
            <a:r>
              <a:rPr lang="en-US" sz="1400" dirty="0" smtClean="0"/>
              <a:t>ontractual Type, which we must define.</a:t>
            </a:r>
          </a:p>
          <a:p>
            <a:r>
              <a:rPr lang="en-US" sz="1400" dirty="0"/>
              <a:t>Below the </a:t>
            </a:r>
            <a:r>
              <a:rPr lang="en-US" sz="1400" b="1" dirty="0"/>
              <a:t>Service Contract</a:t>
            </a:r>
            <a:r>
              <a:rPr lang="en-US" sz="1400" dirty="0"/>
              <a:t>, is the definition of our </a:t>
            </a:r>
            <a:r>
              <a:rPr lang="en-US" sz="1400" b="1" dirty="0"/>
              <a:t>Data </a:t>
            </a:r>
            <a:r>
              <a:rPr lang="en-US" sz="1400" b="1" dirty="0" smtClean="0"/>
              <a:t>Contract(s).</a:t>
            </a:r>
            <a:endParaRPr lang="en-US" sz="1400" b="1" dirty="0"/>
          </a:p>
          <a:p>
            <a:r>
              <a:rPr lang="en-US" sz="1400" dirty="0" smtClean="0"/>
              <a:t>Lets define the </a:t>
            </a:r>
            <a:r>
              <a:rPr lang="en-US" sz="1400" b="1" dirty="0" smtClean="0"/>
              <a:t>Data Contract </a:t>
            </a:r>
            <a:r>
              <a:rPr lang="en-US" sz="1400" dirty="0" smtClean="0"/>
              <a:t>for ‘</a:t>
            </a:r>
            <a:r>
              <a:rPr lang="en-US" sz="1400" b="1" dirty="0" err="1" smtClean="0"/>
              <a:t>CSISWebSiteEvaluation</a:t>
            </a:r>
            <a:r>
              <a:rPr lang="en-US" sz="1400" dirty="0" smtClean="0"/>
              <a:t>’</a:t>
            </a:r>
          </a:p>
          <a:p>
            <a:r>
              <a:rPr lang="en-US" sz="1400" dirty="0" smtClean="0"/>
              <a:t>Note* you can replace the </a:t>
            </a:r>
            <a:r>
              <a:rPr lang="en-US" sz="1400" b="1" dirty="0"/>
              <a:t>D</a:t>
            </a:r>
            <a:r>
              <a:rPr lang="en-US" sz="1400" b="1" dirty="0" smtClean="0"/>
              <a:t>ata Contract(s) </a:t>
            </a:r>
            <a:r>
              <a:rPr lang="en-US" sz="1400" dirty="0" smtClean="0"/>
              <a:t>provided by visual studio as we will not be using it.</a:t>
            </a:r>
          </a:p>
          <a:p>
            <a:r>
              <a:rPr lang="en-US" sz="1400" dirty="0" smtClean="0"/>
              <a:t>Notice the annotations for </a:t>
            </a:r>
            <a:r>
              <a:rPr lang="en-US" sz="1400" b="1" dirty="0" smtClean="0"/>
              <a:t>[Data Contract] </a:t>
            </a:r>
            <a:r>
              <a:rPr lang="en-US" sz="1400" dirty="0" smtClean="0"/>
              <a:t>etc.</a:t>
            </a:r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b="1" dirty="0"/>
          </a:p>
          <a:p>
            <a:endParaRPr lang="en-US" sz="1600" b="1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 descr="Screen shot 2011-11-08 at 23.44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68" y="2456037"/>
            <a:ext cx="3568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. Implement your Service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40" y="1482845"/>
            <a:ext cx="7849255" cy="150077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Open Service1.svc.cs</a:t>
            </a:r>
          </a:p>
          <a:p>
            <a:r>
              <a:rPr lang="en-US" sz="1200" dirty="0" smtClean="0"/>
              <a:t>Remove the implementation that implemented the Contract we just replaced.</a:t>
            </a:r>
          </a:p>
          <a:p>
            <a:r>
              <a:rPr lang="en-US" sz="1200" dirty="0" smtClean="0"/>
              <a:t>The annotation above the class name infers </a:t>
            </a:r>
            <a:r>
              <a:rPr lang="en-US" sz="1200" b="1" dirty="0" smtClean="0"/>
              <a:t>server side Singleton</a:t>
            </a:r>
            <a:r>
              <a:rPr lang="en-US" sz="1200" dirty="0" smtClean="0"/>
              <a:t>.  IE. only one instance of this service will exist, no matter how many clients connect to it.  Race conditions?</a:t>
            </a:r>
          </a:p>
          <a:p>
            <a:endParaRPr lang="en-US" sz="1400" dirty="0" smtClean="0"/>
          </a:p>
          <a:p>
            <a:endParaRPr lang="en-US" sz="1400" b="1" dirty="0"/>
          </a:p>
          <a:p>
            <a:endParaRPr lang="en-US" sz="1600" b="1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7" name="Picture 6" descr="Screen shot 2011-11-09 at 00.0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0" y="3096774"/>
            <a:ext cx="8128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Test your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40" y="1482844"/>
            <a:ext cx="7849255" cy="1661047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 smtClean="0"/>
              <a:t>Hit the </a:t>
            </a:r>
            <a:r>
              <a:rPr lang="en-US" sz="1200" b="1" dirty="0" smtClean="0"/>
              <a:t>Green Arrow </a:t>
            </a:r>
            <a:r>
              <a:rPr lang="en-US" sz="1200" dirty="0" smtClean="0"/>
              <a:t> to execute your service</a:t>
            </a:r>
            <a:endParaRPr lang="en-US" sz="1200" b="1" dirty="0" smtClean="0"/>
          </a:p>
          <a:p>
            <a:r>
              <a:rPr lang="en-US" sz="1200" dirty="0" smtClean="0"/>
              <a:t>Visual studio includes a test bed for your application, IE. it will host the service as a web service and expose the service to the web.</a:t>
            </a:r>
          </a:p>
          <a:p>
            <a:r>
              <a:rPr lang="en-US" sz="1200" dirty="0" smtClean="0"/>
              <a:t>Visual studio also has a WCF Test Client, </a:t>
            </a:r>
          </a:p>
          <a:p>
            <a:r>
              <a:rPr lang="en-US" sz="1200" dirty="0" smtClean="0"/>
              <a:t>You can test the operations exposed by the server by invoke them respectively.</a:t>
            </a:r>
          </a:p>
          <a:p>
            <a:endParaRPr lang="en-US" sz="1400" dirty="0" smtClean="0"/>
          </a:p>
          <a:p>
            <a:endParaRPr lang="en-US" sz="1400" b="1" dirty="0"/>
          </a:p>
          <a:p>
            <a:endParaRPr lang="en-US" sz="1600" b="1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 descr="Screen shot 2011-11-09 at 00.1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43" y="3279511"/>
            <a:ext cx="5745632" cy="336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10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Building a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40" y="1482845"/>
            <a:ext cx="7849255" cy="98295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In the solution explorer, right click the solution and select ‘</a:t>
            </a:r>
            <a:r>
              <a:rPr lang="en-US" sz="1200" b="1" dirty="0" smtClean="0"/>
              <a:t>add</a:t>
            </a:r>
            <a:r>
              <a:rPr lang="en-US" sz="1200" dirty="0" smtClean="0"/>
              <a:t>‘ -&gt; ‘</a:t>
            </a:r>
            <a:r>
              <a:rPr lang="en-US" sz="1200" b="1" dirty="0" smtClean="0"/>
              <a:t>new project</a:t>
            </a:r>
            <a:r>
              <a:rPr lang="en-US" sz="1200" dirty="0" smtClean="0"/>
              <a:t>’</a:t>
            </a:r>
          </a:p>
          <a:p>
            <a:r>
              <a:rPr lang="en-US" sz="1200" dirty="0" smtClean="0"/>
              <a:t>Select WPF ( window presentation foundation ) and name your project ‘</a:t>
            </a:r>
            <a:r>
              <a:rPr lang="en-US" sz="1200" b="1" dirty="0" smtClean="0"/>
              <a:t>Client</a:t>
            </a:r>
            <a:r>
              <a:rPr lang="en-US" sz="1200" dirty="0" smtClean="0"/>
              <a:t>’.</a:t>
            </a:r>
          </a:p>
          <a:p>
            <a:endParaRPr lang="en-US" sz="1400" dirty="0" smtClean="0"/>
          </a:p>
          <a:p>
            <a:endParaRPr lang="en-US" sz="1400" b="1" dirty="0"/>
          </a:p>
          <a:p>
            <a:endParaRPr lang="en-US" sz="1600" b="1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 descr="Screen shot 2011-11-09 at 00.1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0" y="2465799"/>
            <a:ext cx="7286842" cy="40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19850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281</TotalTime>
  <Words>834</Words>
  <Application>Microsoft Macintosh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CS4135 – Windows Communication Foundation</vt:lpstr>
      <vt:lpstr>Terminology</vt:lpstr>
      <vt:lpstr>Getting started</vt:lpstr>
      <vt:lpstr>1. Creating a new project</vt:lpstr>
      <vt:lpstr>2. Defining your Service Contract</vt:lpstr>
      <vt:lpstr>3. Defining your Data Contract</vt:lpstr>
      <vt:lpstr>4. Implement your Service Contract</vt:lpstr>
      <vt:lpstr>5. Test your implementation</vt:lpstr>
      <vt:lpstr>6. Building a client</vt:lpstr>
      <vt:lpstr>7. Your solution </vt:lpstr>
      <vt:lpstr>8. Reference your service</vt:lpstr>
      <vt:lpstr>7. Client Project</vt:lpstr>
      <vt:lpstr>8. Draw your window</vt:lpstr>
      <vt:lpstr>9. Button click Event Handler</vt:lpstr>
      <vt:lpstr>10. Using the Service namespace</vt:lpstr>
      <vt:lpstr>11. Implement the connection</vt:lpstr>
      <vt:lpstr>12. Building and testing</vt:lpstr>
      <vt:lpstr>13. In action</vt:lpstr>
      <vt:lpstr>12. Video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CS4135 – Lecture #</dc:title>
  <dc:creator>David O Neill</dc:creator>
  <cp:lastModifiedBy>David O Neill</cp:lastModifiedBy>
  <cp:revision>18</cp:revision>
  <dcterms:created xsi:type="dcterms:W3CDTF">2011-11-08T20:30:49Z</dcterms:created>
  <dcterms:modified xsi:type="dcterms:W3CDTF">2011-11-09T01:12:15Z</dcterms:modified>
</cp:coreProperties>
</file>