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48" r:id="rId1"/>
  </p:sldMasterIdLst>
  <p:notesMasterIdLst>
    <p:notesMasterId r:id="rId26"/>
  </p:notesMasterIdLst>
  <p:sldIdLst>
    <p:sldId id="272" r:id="rId2"/>
    <p:sldId id="273" r:id="rId3"/>
    <p:sldId id="281" r:id="rId4"/>
    <p:sldId id="293" r:id="rId5"/>
    <p:sldId id="291" r:id="rId6"/>
    <p:sldId id="292" r:id="rId7"/>
    <p:sldId id="290" r:id="rId8"/>
    <p:sldId id="289" r:id="rId9"/>
    <p:sldId id="288" r:id="rId10"/>
    <p:sldId id="298" r:id="rId11"/>
    <p:sldId id="286" r:id="rId12"/>
    <p:sldId id="285" r:id="rId13"/>
    <p:sldId id="301" r:id="rId14"/>
    <p:sldId id="300" r:id="rId15"/>
    <p:sldId id="303" r:id="rId16"/>
    <p:sldId id="304" r:id="rId17"/>
    <p:sldId id="299" r:id="rId18"/>
    <p:sldId id="306" r:id="rId19"/>
    <p:sldId id="302" r:id="rId20"/>
    <p:sldId id="297" r:id="rId21"/>
    <p:sldId id="283" r:id="rId22"/>
    <p:sldId id="284" r:id="rId23"/>
    <p:sldId id="282" r:id="rId24"/>
    <p:sldId id="287" r:id="rId25"/>
  </p:sldIdLst>
  <p:sldSz cx="9906000" cy="6858000" type="A4"/>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EA1"/>
    <a:srgbClr val="54003D"/>
    <a:srgbClr val="1B1B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1321" autoAdjust="0"/>
  </p:normalViewPr>
  <p:slideViewPr>
    <p:cSldViewPr>
      <p:cViewPr>
        <p:scale>
          <a:sx n="50" d="100"/>
          <a:sy n="50" d="100"/>
        </p:scale>
        <p:origin x="-936" y="-480"/>
      </p:cViewPr>
      <p:guideLst>
        <p:guide orient="horz" pos="2160"/>
        <p:guide pos="45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93FFFE-1EEC-465D-AEE9-2A99CAB281D5}" type="datetimeFigureOut">
              <a:rPr lang="en-US" smtClean="0"/>
              <a:pPr/>
              <a:t>10/7/2010</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914B25-DFFC-4132-B7D0-5AA0DA5E0514}" type="slidenum">
              <a:rPr lang="en-US" smtClean="0"/>
              <a:pPr/>
              <a:t>‹#›</a:t>
            </a:fld>
            <a:endParaRPr lang="en-US"/>
          </a:p>
        </p:txBody>
      </p:sp>
    </p:spTree>
    <p:extLst>
      <p:ext uri="{BB962C8B-B14F-4D97-AF65-F5344CB8AC3E}">
        <p14:creationId xmlns:p14="http://schemas.microsoft.com/office/powerpoint/2010/main" val="1938490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9914B25-DFFC-4132-B7D0-5AA0DA5E0514}" type="slidenum">
              <a:rPr lang="en-US" smtClean="0"/>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19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21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23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9914B25-DFFC-4132-B7D0-5AA0DA5E0514}"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48C63A4-6DCE-491D-ACF9-2B1FFD61B956}" type="datetime1">
              <a:rPr lang="en-US" smtClean="0"/>
              <a:pPr/>
              <a:t>10/7/2010</a:t>
            </a:fld>
            <a:endParaRPr lang="en-US"/>
          </a:p>
        </p:txBody>
      </p:sp>
      <p:sp>
        <p:nvSpPr>
          <p:cNvPr id="5" name="Footer Placeholder 4"/>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6" name="Slide Number Placeholder 5"/>
          <p:cNvSpPr>
            <a:spLocks noGrp="1"/>
          </p:cNvSpPr>
          <p:nvPr>
            <p:ph type="sldNum" sz="quarter" idx="12"/>
          </p:nvPr>
        </p:nvSpPr>
        <p:spPr/>
        <p:txBody>
          <a:bodyPr/>
          <a:lstStyle>
            <a:lvl1pPr>
              <a:defRPr/>
            </a:lvl1pPr>
          </a:lstStyle>
          <a:p>
            <a:fld id="{1638DFBB-B5B9-41F5-AE76-AE3856BF095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983AD18-9B8D-4B44-B4B5-54B4CAD1BD01}" type="datetime1">
              <a:rPr lang="en-US" smtClean="0"/>
              <a:pPr/>
              <a:t>10/7/2010</a:t>
            </a:fld>
            <a:endParaRPr lang="en-US"/>
          </a:p>
        </p:txBody>
      </p:sp>
      <p:sp>
        <p:nvSpPr>
          <p:cNvPr id="5" name="Footer Placeholder 4"/>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6" name="Slide Number Placeholder 5"/>
          <p:cNvSpPr>
            <a:spLocks noGrp="1"/>
          </p:cNvSpPr>
          <p:nvPr>
            <p:ph type="sldNum" sz="quarter" idx="12"/>
          </p:nvPr>
        </p:nvSpPr>
        <p:spPr/>
        <p:txBody>
          <a:bodyPr/>
          <a:lstStyle>
            <a:lvl1pPr>
              <a:defRPr/>
            </a:lvl1pPr>
          </a:lstStyle>
          <a:p>
            <a:fld id="{A0C4E017-F74A-4D5E-BF65-7207BF72BBC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8025" y="609600"/>
            <a:ext cx="2105025"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42950" y="609600"/>
            <a:ext cx="6162675"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385F5DD-D0EC-43CA-A4F7-A3155963B184}" type="datetime1">
              <a:rPr lang="en-US" smtClean="0"/>
              <a:pPr/>
              <a:t>10/7/2010</a:t>
            </a:fld>
            <a:endParaRPr lang="en-US"/>
          </a:p>
        </p:txBody>
      </p:sp>
      <p:sp>
        <p:nvSpPr>
          <p:cNvPr id="5" name="Footer Placeholder 4"/>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6" name="Slide Number Placeholder 5"/>
          <p:cNvSpPr>
            <a:spLocks noGrp="1"/>
          </p:cNvSpPr>
          <p:nvPr>
            <p:ph type="sldNum" sz="quarter" idx="12"/>
          </p:nvPr>
        </p:nvSpPr>
        <p:spPr/>
        <p:txBody>
          <a:bodyPr/>
          <a:lstStyle>
            <a:lvl1pPr>
              <a:defRPr/>
            </a:lvl1pPr>
          </a:lstStyle>
          <a:p>
            <a:fld id="{CFB626C9-769A-42C3-A8C6-6692BB5F0AC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476A53D-33CE-4B86-A301-A6A41A0E0158}" type="datetime1">
              <a:rPr lang="en-US" smtClean="0"/>
              <a:pPr/>
              <a:t>10/7/2010</a:t>
            </a:fld>
            <a:endParaRPr lang="en-US"/>
          </a:p>
        </p:txBody>
      </p:sp>
      <p:sp>
        <p:nvSpPr>
          <p:cNvPr id="5" name="Footer Placeholder 4"/>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6" name="Slide Number Placeholder 5"/>
          <p:cNvSpPr>
            <a:spLocks noGrp="1"/>
          </p:cNvSpPr>
          <p:nvPr>
            <p:ph type="sldNum" sz="quarter" idx="12"/>
          </p:nvPr>
        </p:nvSpPr>
        <p:spPr/>
        <p:txBody>
          <a:bodyPr/>
          <a:lstStyle>
            <a:lvl1pPr>
              <a:defRPr/>
            </a:lvl1pPr>
          </a:lstStyle>
          <a:p>
            <a:fld id="{1445CA85-3369-4ECD-96F6-04888161E67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3B4EF54-C7F5-473B-B5B7-248DC7B90A0A}" type="datetime1">
              <a:rPr lang="en-US" smtClean="0"/>
              <a:pPr/>
              <a:t>10/7/2010</a:t>
            </a:fld>
            <a:endParaRPr lang="en-US"/>
          </a:p>
        </p:txBody>
      </p:sp>
      <p:sp>
        <p:nvSpPr>
          <p:cNvPr id="5" name="Footer Placeholder 4"/>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6" name="Slide Number Placeholder 5"/>
          <p:cNvSpPr>
            <a:spLocks noGrp="1"/>
          </p:cNvSpPr>
          <p:nvPr>
            <p:ph type="sldNum" sz="quarter" idx="12"/>
          </p:nvPr>
        </p:nvSpPr>
        <p:spPr/>
        <p:txBody>
          <a:bodyPr/>
          <a:lstStyle>
            <a:lvl1pPr>
              <a:defRPr/>
            </a:lvl1pPr>
          </a:lstStyle>
          <a:p>
            <a:fld id="{B103F8FA-C6F7-4B7B-8923-B956CEED808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2F155BAA-C4D7-4430-8F5B-5EE83199B27D}" type="datetime1">
              <a:rPr lang="en-US" smtClean="0"/>
              <a:pPr/>
              <a:t>10/7/2010</a:t>
            </a:fld>
            <a:endParaRPr lang="en-US"/>
          </a:p>
        </p:txBody>
      </p:sp>
      <p:sp>
        <p:nvSpPr>
          <p:cNvPr id="6" name="Footer Placeholder 5"/>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7" name="Slide Number Placeholder 6"/>
          <p:cNvSpPr>
            <a:spLocks noGrp="1"/>
          </p:cNvSpPr>
          <p:nvPr>
            <p:ph type="sldNum" sz="quarter" idx="12"/>
          </p:nvPr>
        </p:nvSpPr>
        <p:spPr/>
        <p:txBody>
          <a:bodyPr/>
          <a:lstStyle>
            <a:lvl1pPr>
              <a:defRPr/>
            </a:lvl1pPr>
          </a:lstStyle>
          <a:p>
            <a:fld id="{9D42D59B-C431-4A2E-A623-6B5D9057AF6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B16E588D-9B13-4CBD-9D67-FD9FAD105138}" type="datetime1">
              <a:rPr lang="en-US" smtClean="0"/>
              <a:pPr/>
              <a:t>10/7/2010</a:t>
            </a:fld>
            <a:endParaRPr lang="en-US"/>
          </a:p>
        </p:txBody>
      </p:sp>
      <p:sp>
        <p:nvSpPr>
          <p:cNvPr id="8" name="Footer Placeholder 7"/>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9" name="Slide Number Placeholder 8"/>
          <p:cNvSpPr>
            <a:spLocks noGrp="1"/>
          </p:cNvSpPr>
          <p:nvPr>
            <p:ph type="sldNum" sz="quarter" idx="12"/>
          </p:nvPr>
        </p:nvSpPr>
        <p:spPr/>
        <p:txBody>
          <a:bodyPr/>
          <a:lstStyle>
            <a:lvl1pPr>
              <a:defRPr/>
            </a:lvl1pPr>
          </a:lstStyle>
          <a:p>
            <a:fld id="{88D37858-953D-41BB-9EC0-2BF8CF66544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B63B0A5-2DAD-4F4B-BFBB-D416BE60C367}" type="datetime1">
              <a:rPr lang="en-US" smtClean="0"/>
              <a:pPr/>
              <a:t>10/7/2010</a:t>
            </a:fld>
            <a:endParaRPr lang="en-US"/>
          </a:p>
        </p:txBody>
      </p:sp>
      <p:sp>
        <p:nvSpPr>
          <p:cNvPr id="4" name="Footer Placeholder 3"/>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5" name="Slide Number Placeholder 4"/>
          <p:cNvSpPr>
            <a:spLocks noGrp="1"/>
          </p:cNvSpPr>
          <p:nvPr>
            <p:ph type="sldNum" sz="quarter" idx="12"/>
          </p:nvPr>
        </p:nvSpPr>
        <p:spPr/>
        <p:txBody>
          <a:bodyPr/>
          <a:lstStyle>
            <a:lvl1pPr>
              <a:defRPr/>
            </a:lvl1pPr>
          </a:lstStyle>
          <a:p>
            <a:fld id="{85E78B9D-FAD7-4B6B-9E6D-8E5CBFEBAB2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AF30F9F-E828-4410-B7CE-4929DF392A84}" type="datetime1">
              <a:rPr lang="en-US" smtClean="0"/>
              <a:pPr/>
              <a:t>10/7/2010</a:t>
            </a:fld>
            <a:endParaRPr lang="en-US"/>
          </a:p>
        </p:txBody>
      </p:sp>
      <p:sp>
        <p:nvSpPr>
          <p:cNvPr id="3" name="Footer Placeholder 2"/>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4" name="Slide Number Placeholder 3"/>
          <p:cNvSpPr>
            <a:spLocks noGrp="1"/>
          </p:cNvSpPr>
          <p:nvPr>
            <p:ph type="sldNum" sz="quarter" idx="12"/>
          </p:nvPr>
        </p:nvSpPr>
        <p:spPr/>
        <p:txBody>
          <a:bodyPr/>
          <a:lstStyle>
            <a:lvl1pPr>
              <a:defRPr/>
            </a:lvl1pPr>
          </a:lstStyle>
          <a:p>
            <a:fld id="{2978E469-2B08-4C22-9583-1BA6842B53F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A0B8797-B062-4CFE-8593-044507876C09}" type="datetime1">
              <a:rPr lang="en-US" smtClean="0"/>
              <a:pPr/>
              <a:t>10/7/2010</a:t>
            </a:fld>
            <a:endParaRPr lang="en-US"/>
          </a:p>
        </p:txBody>
      </p:sp>
      <p:sp>
        <p:nvSpPr>
          <p:cNvPr id="6" name="Footer Placeholder 5"/>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7" name="Slide Number Placeholder 6"/>
          <p:cNvSpPr>
            <a:spLocks noGrp="1"/>
          </p:cNvSpPr>
          <p:nvPr>
            <p:ph type="sldNum" sz="quarter" idx="12"/>
          </p:nvPr>
        </p:nvSpPr>
        <p:spPr/>
        <p:txBody>
          <a:bodyPr/>
          <a:lstStyle>
            <a:lvl1pPr>
              <a:defRPr/>
            </a:lvl1pPr>
          </a:lstStyle>
          <a:p>
            <a:fld id="{C88CD591-620D-4DCE-80A0-7394DB0B3A5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900785D-8210-4924-B8B9-5B979B2C5456}" type="datetime1">
              <a:rPr lang="en-US" smtClean="0"/>
              <a:pPr/>
              <a:t>10/7/2010</a:t>
            </a:fld>
            <a:endParaRPr lang="en-US"/>
          </a:p>
        </p:txBody>
      </p:sp>
      <p:sp>
        <p:nvSpPr>
          <p:cNvPr id="6" name="Footer Placeholder 5"/>
          <p:cNvSpPr>
            <a:spLocks noGrp="1"/>
          </p:cNvSpPr>
          <p:nvPr>
            <p:ph type="ftr" sz="quarter" idx="11"/>
          </p:nvPr>
        </p:nvSpPr>
        <p:spPr/>
        <p:txBody>
          <a:bodyPr/>
          <a:lstStyle>
            <a:lvl1pPr>
              <a:defRPr/>
            </a:lvl1pPr>
          </a:lstStyle>
          <a:p>
            <a:r>
              <a:rPr lang="en-IE" smtClean="0"/>
              <a:t>CS4457 - Project Management in Practice</a:t>
            </a:r>
            <a:endParaRPr lang="en-US"/>
          </a:p>
        </p:txBody>
      </p:sp>
      <p:sp>
        <p:nvSpPr>
          <p:cNvPr id="7" name="Slide Number Placeholder 6"/>
          <p:cNvSpPr>
            <a:spLocks noGrp="1"/>
          </p:cNvSpPr>
          <p:nvPr>
            <p:ph type="sldNum" sz="quarter" idx="12"/>
          </p:nvPr>
        </p:nvSpPr>
        <p:spPr/>
        <p:txBody>
          <a:bodyPr/>
          <a:lstStyle>
            <a:lvl1pPr>
              <a:defRPr/>
            </a:lvl1pPr>
          </a:lstStyle>
          <a:p>
            <a:fld id="{B11449E8-D09A-4D0E-B239-AAF3A1B3004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D97175FD-43DF-4E4E-8146-B44B107A174E}" type="datetime1">
              <a:rPr lang="en-US" smtClean="0"/>
              <a:pPr/>
              <a:t>10/7/2010</a:t>
            </a:fld>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IE" smtClean="0"/>
              <a:t>CS4457 - Project Management in Practice</a:t>
            </a: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BBB66C4-5F15-4D61-AF26-86D8E581CF7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charset="0"/>
        </a:defRPr>
      </a:lvl2pPr>
      <a:lvl3pPr algn="ctr" rtl="0" eaLnBrk="1" fontAlgn="base" hangingPunct="1">
        <a:spcBef>
          <a:spcPct val="0"/>
        </a:spcBef>
        <a:spcAft>
          <a:spcPct val="0"/>
        </a:spcAft>
        <a:defRPr sz="4400">
          <a:solidFill>
            <a:schemeClr val="tx2"/>
          </a:solidFill>
          <a:latin typeface="Times" charset="0"/>
        </a:defRPr>
      </a:lvl3pPr>
      <a:lvl4pPr algn="ctr" rtl="0" eaLnBrk="1" fontAlgn="base" hangingPunct="1">
        <a:spcBef>
          <a:spcPct val="0"/>
        </a:spcBef>
        <a:spcAft>
          <a:spcPct val="0"/>
        </a:spcAft>
        <a:defRPr sz="4400">
          <a:solidFill>
            <a:schemeClr val="tx2"/>
          </a:solidFill>
          <a:latin typeface="Times" charset="0"/>
        </a:defRPr>
      </a:lvl4pPr>
      <a:lvl5pPr algn="ctr" rtl="0" eaLnBrk="1" fontAlgn="base" hangingPunct="1">
        <a:spcBef>
          <a:spcPct val="0"/>
        </a:spcBef>
        <a:spcAft>
          <a:spcPct val="0"/>
        </a:spcAft>
        <a:defRPr sz="4400">
          <a:solidFill>
            <a:schemeClr val="tx2"/>
          </a:solidFill>
          <a:latin typeface="Times" charset="0"/>
        </a:defRPr>
      </a:lvl5pPr>
      <a:lvl6pPr marL="457200" algn="ctr" rtl="0" eaLnBrk="1" fontAlgn="base" hangingPunct="1">
        <a:spcBef>
          <a:spcPct val="0"/>
        </a:spcBef>
        <a:spcAft>
          <a:spcPct val="0"/>
        </a:spcAft>
        <a:defRPr sz="4400">
          <a:solidFill>
            <a:schemeClr val="tx2"/>
          </a:solidFill>
          <a:latin typeface="Times" charset="0"/>
        </a:defRPr>
      </a:lvl6pPr>
      <a:lvl7pPr marL="914400" algn="ctr" rtl="0" eaLnBrk="1" fontAlgn="base" hangingPunct="1">
        <a:spcBef>
          <a:spcPct val="0"/>
        </a:spcBef>
        <a:spcAft>
          <a:spcPct val="0"/>
        </a:spcAft>
        <a:defRPr sz="4400">
          <a:solidFill>
            <a:schemeClr val="tx2"/>
          </a:solidFill>
          <a:latin typeface="Times" charset="0"/>
        </a:defRPr>
      </a:lvl7pPr>
      <a:lvl8pPr marL="1371600" algn="ctr" rtl="0" eaLnBrk="1" fontAlgn="base" hangingPunct="1">
        <a:spcBef>
          <a:spcPct val="0"/>
        </a:spcBef>
        <a:spcAft>
          <a:spcPct val="0"/>
        </a:spcAft>
        <a:defRPr sz="4400">
          <a:solidFill>
            <a:schemeClr val="tx2"/>
          </a:solidFill>
          <a:latin typeface="Times" charset="0"/>
        </a:defRPr>
      </a:lvl8pPr>
      <a:lvl9pPr marL="1828800" algn="ctr" rtl="0" eaLnBrk="1" fontAlgn="base" hangingPunct="1">
        <a:spcBef>
          <a:spcPct val="0"/>
        </a:spcBef>
        <a:spcAft>
          <a:spcPct val="0"/>
        </a:spcAft>
        <a:defRPr sz="4400">
          <a:solidFill>
            <a:schemeClr val="tx2"/>
          </a:solidFill>
          <a:latin typeface="Times"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sei.cmu.edu/cmm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10;WhiteH.jpg                                                     0003F99EDavid Lilburns G4              BAA733C4:"/>
          <p:cNvPicPr>
            <a:picLocks noChangeAspect="1" noChangeArrowheads="1"/>
          </p:cNvPicPr>
          <p:nvPr/>
        </p:nvPicPr>
        <p:blipFill>
          <a:blip r:embed="rId3" cstate="print"/>
          <a:srcRect l="13486" t="8978" r="30145"/>
          <a:stretch>
            <a:fillRect/>
          </a:stretch>
        </p:blipFill>
        <p:spPr bwMode="auto">
          <a:xfrm>
            <a:off x="7343775" y="0"/>
            <a:ext cx="2559050" cy="5638800"/>
          </a:xfrm>
          <a:prstGeom prst="rect">
            <a:avLst/>
          </a:prstGeom>
          <a:noFill/>
        </p:spPr>
      </p:pic>
      <p:pic>
        <p:nvPicPr>
          <p:cNvPr id="19459" name="Picture 3" descr="coloured crest.jpg                                             0003F99EDavid Lilburns G4              BAA733C4:"/>
          <p:cNvPicPr>
            <a:picLocks noChangeAspect="1" noChangeArrowheads="1"/>
          </p:cNvPicPr>
          <p:nvPr/>
        </p:nvPicPr>
        <p:blipFill>
          <a:blip r:embed="rId4" cstate="print"/>
          <a:srcRect/>
          <a:stretch>
            <a:fillRect/>
          </a:stretch>
        </p:blipFill>
        <p:spPr bwMode="auto">
          <a:xfrm>
            <a:off x="8305800" y="5791200"/>
            <a:ext cx="501650" cy="523875"/>
          </a:xfrm>
          <a:prstGeom prst="rect">
            <a:avLst/>
          </a:prstGeom>
          <a:noFill/>
        </p:spPr>
      </p:pic>
      <p:pic>
        <p:nvPicPr>
          <p:cNvPr id="19460" name="Picture 4" descr="yellowLogo.jpg                                                 0003F99EDavid Lilburns G4              BAA733C4:"/>
          <p:cNvPicPr>
            <a:picLocks noChangeAspect="1" noChangeArrowheads="1"/>
          </p:cNvPicPr>
          <p:nvPr/>
        </p:nvPicPr>
        <p:blipFill>
          <a:blip r:embed="rId5" cstate="print"/>
          <a:srcRect t="57515"/>
          <a:stretch>
            <a:fillRect/>
          </a:stretch>
        </p:blipFill>
        <p:spPr bwMode="auto">
          <a:xfrm>
            <a:off x="7435850" y="6324600"/>
            <a:ext cx="2265363" cy="396875"/>
          </a:xfrm>
          <a:prstGeom prst="rect">
            <a:avLst/>
          </a:prstGeom>
          <a:noFill/>
        </p:spPr>
      </p:pic>
      <p:sp>
        <p:nvSpPr>
          <p:cNvPr id="19461" name="Text Box 5"/>
          <p:cNvSpPr txBox="1">
            <a:spLocks noChangeArrowheads="1"/>
          </p:cNvSpPr>
          <p:nvPr/>
        </p:nvSpPr>
        <p:spPr bwMode="auto">
          <a:xfrm>
            <a:off x="3124200" y="6096000"/>
            <a:ext cx="2476500" cy="623888"/>
          </a:xfrm>
          <a:prstGeom prst="rect">
            <a:avLst/>
          </a:prstGeom>
          <a:noFill/>
          <a:ln w="9525">
            <a:noFill/>
            <a:miter lim="800000"/>
            <a:headEnd/>
            <a:tailEnd/>
          </a:ln>
          <a:effectLst/>
        </p:spPr>
        <p:txBody>
          <a:bodyPr>
            <a:spAutoFit/>
          </a:bodyPr>
          <a:lstStyle/>
          <a:p>
            <a:pPr algn="ctr">
              <a:spcBef>
                <a:spcPct val="50000"/>
              </a:spcBef>
            </a:pPr>
            <a:r>
              <a:rPr lang="en-US" sz="1400" b="1">
                <a:solidFill>
                  <a:schemeClr val="bg1"/>
                </a:solidFill>
              </a:rPr>
              <a:t>Sub Heading</a:t>
            </a:r>
          </a:p>
          <a:p>
            <a:pPr algn="ctr">
              <a:spcBef>
                <a:spcPct val="50000"/>
              </a:spcBef>
            </a:pPr>
            <a:r>
              <a:rPr lang="en-US" sz="1400" b="1">
                <a:solidFill>
                  <a:schemeClr val="bg1"/>
                </a:solidFill>
              </a:rPr>
              <a:t>And Date</a:t>
            </a:r>
            <a:endParaRPr lang="en-US">
              <a:solidFill>
                <a:schemeClr val="bg1"/>
              </a:solidFill>
            </a:endParaRPr>
          </a:p>
        </p:txBody>
      </p:sp>
      <p:pic>
        <p:nvPicPr>
          <p:cNvPr id="19462" name="Picture 6" descr="&#10;WhiteH.jpg                                                     0003F99EDavid Lilburns G4              BAA733C4:"/>
          <p:cNvPicPr>
            <a:picLocks noChangeAspect="1" noChangeArrowheads="1"/>
          </p:cNvPicPr>
          <p:nvPr/>
        </p:nvPicPr>
        <p:blipFill>
          <a:blip r:embed="rId3" cstate="print">
            <a:lum bright="70000" contrast="-70000"/>
          </a:blip>
          <a:srcRect l="13486" t="14935" r="30145" b="29633"/>
          <a:stretch>
            <a:fillRect/>
          </a:stretch>
        </p:blipFill>
        <p:spPr bwMode="auto">
          <a:xfrm>
            <a:off x="0" y="0"/>
            <a:ext cx="7391400" cy="6858000"/>
          </a:xfrm>
          <a:prstGeom prst="rect">
            <a:avLst/>
          </a:prstGeom>
          <a:noFill/>
        </p:spPr>
      </p:pic>
      <p:pic>
        <p:nvPicPr>
          <p:cNvPr id="19463" name="Picture 7" descr="&#10;WhiteH.jpg                                                     0003F99EDavid Lilburns G4              BAA733C4:"/>
          <p:cNvPicPr>
            <a:picLocks noChangeAspect="1" noChangeArrowheads="1"/>
          </p:cNvPicPr>
          <p:nvPr/>
        </p:nvPicPr>
        <p:blipFill>
          <a:blip r:embed="rId3" cstate="print"/>
          <a:srcRect l="13486" t="60040" r="30145" b="32364"/>
          <a:stretch>
            <a:fillRect/>
          </a:stretch>
        </p:blipFill>
        <p:spPr bwMode="auto">
          <a:xfrm>
            <a:off x="0" y="5638800"/>
            <a:ext cx="7391400" cy="1219200"/>
          </a:xfrm>
          <a:prstGeom prst="rect">
            <a:avLst/>
          </a:prstGeom>
          <a:noFill/>
        </p:spPr>
      </p:pic>
      <p:sp>
        <p:nvSpPr>
          <p:cNvPr id="12" name="TextBox 11"/>
          <p:cNvSpPr txBox="1"/>
          <p:nvPr/>
        </p:nvSpPr>
        <p:spPr>
          <a:xfrm>
            <a:off x="848544" y="1268760"/>
            <a:ext cx="5688632" cy="461665"/>
          </a:xfrm>
          <a:prstGeom prst="rect">
            <a:avLst/>
          </a:prstGeom>
          <a:noFill/>
        </p:spPr>
        <p:txBody>
          <a:bodyPr wrap="square" rtlCol="0">
            <a:spAutoFit/>
          </a:bodyPr>
          <a:lstStyle/>
          <a:p>
            <a:pPr algn="ctr"/>
            <a:r>
              <a:rPr lang="en-IE" dirty="0" smtClean="0"/>
              <a:t>PROJECT MANAGEMENT IN PRACTICE</a:t>
            </a:r>
            <a:endParaRPr lang="en-US" dirty="0"/>
          </a:p>
        </p:txBody>
      </p:sp>
      <p:sp>
        <p:nvSpPr>
          <p:cNvPr id="13" name="Date Placeholder 12"/>
          <p:cNvSpPr>
            <a:spLocks noGrp="1"/>
          </p:cNvSpPr>
          <p:nvPr>
            <p:ph type="dt" sz="half" idx="10"/>
          </p:nvPr>
        </p:nvSpPr>
        <p:spPr/>
        <p:txBody>
          <a:bodyPr/>
          <a:lstStyle/>
          <a:p>
            <a:fld id="{D846197B-F885-4F32-BF38-607CDAA06670}" type="datetime1">
              <a:rPr lang="en-US" smtClean="0">
                <a:solidFill>
                  <a:schemeClr val="bg1"/>
                </a:solidFill>
              </a:rPr>
              <a:pPr/>
              <a:t>10/7/2010</a:t>
            </a:fld>
            <a:endParaRPr lang="en-US">
              <a:solidFill>
                <a:schemeClr val="bg1"/>
              </a:solidFill>
            </a:endParaRPr>
          </a:p>
        </p:txBody>
      </p:sp>
      <p:sp>
        <p:nvSpPr>
          <p:cNvPr id="14" name="Slide Number Placeholder 13"/>
          <p:cNvSpPr>
            <a:spLocks noGrp="1"/>
          </p:cNvSpPr>
          <p:nvPr>
            <p:ph type="sldNum" sz="quarter" idx="12"/>
          </p:nvPr>
        </p:nvSpPr>
        <p:spPr/>
        <p:txBody>
          <a:bodyPr/>
          <a:lstStyle/>
          <a:p>
            <a:fld id="{2978E469-2B08-4C22-9583-1BA6842B53F1}" type="slidenum">
              <a:rPr lang="en-US" smtClean="0">
                <a:solidFill>
                  <a:schemeClr val="bg1"/>
                </a:solidFill>
              </a:rPr>
              <a:pPr/>
              <a:t>0</a:t>
            </a:fld>
            <a:endParaRPr lang="en-US" dirty="0">
              <a:solidFill>
                <a:schemeClr val="bg1"/>
              </a:solidFill>
            </a:endParaRPr>
          </a:p>
        </p:txBody>
      </p:sp>
      <p:sp>
        <p:nvSpPr>
          <p:cNvPr id="15" name="Footer Placeholder 14"/>
          <p:cNvSpPr>
            <a:spLocks noGrp="1"/>
          </p:cNvSpPr>
          <p:nvPr>
            <p:ph type="ftr" sz="quarter" idx="11"/>
          </p:nvPr>
        </p:nvSpPr>
        <p:spPr>
          <a:xfrm>
            <a:off x="2648744" y="6248400"/>
            <a:ext cx="4176464" cy="457200"/>
          </a:xfrm>
        </p:spPr>
        <p:txBody>
          <a:bodyPr/>
          <a:lstStyle/>
          <a:p>
            <a:r>
              <a:rPr lang="en-IE" dirty="0" smtClean="0">
                <a:solidFill>
                  <a:schemeClr val="bg1"/>
                </a:solidFill>
              </a:rPr>
              <a:t>CS4457 - Project Management in Practice</a:t>
            </a:r>
            <a:endParaRPr lang="en-US" dirty="0">
              <a:solidFill>
                <a:schemeClr val="bg1"/>
              </a:solidFill>
            </a:endParaRPr>
          </a:p>
        </p:txBody>
      </p:sp>
      <p:sp>
        <p:nvSpPr>
          <p:cNvPr id="16" name="TextBox 15"/>
          <p:cNvSpPr txBox="1"/>
          <p:nvPr/>
        </p:nvSpPr>
        <p:spPr>
          <a:xfrm>
            <a:off x="848544" y="2636912"/>
            <a:ext cx="5400600" cy="461665"/>
          </a:xfrm>
          <a:prstGeom prst="rect">
            <a:avLst/>
          </a:prstGeom>
          <a:noFill/>
        </p:spPr>
        <p:txBody>
          <a:bodyPr wrap="square" rtlCol="0">
            <a:spAutoFit/>
          </a:bodyPr>
          <a:lstStyle/>
          <a:p>
            <a:pPr algn="ctr"/>
            <a:r>
              <a:rPr lang="en-IE" dirty="0" smtClean="0"/>
              <a:t>Lecture No: 10	Week: 5</a:t>
            </a:r>
            <a:endParaRPr lang="en-US" dirty="0"/>
          </a:p>
        </p:txBody>
      </p:sp>
      <p:sp>
        <p:nvSpPr>
          <p:cNvPr id="17" name="TextBox 16"/>
          <p:cNvSpPr txBox="1"/>
          <p:nvPr/>
        </p:nvSpPr>
        <p:spPr>
          <a:xfrm>
            <a:off x="1568624" y="1916832"/>
            <a:ext cx="4032448" cy="461665"/>
          </a:xfrm>
          <a:prstGeom prst="rect">
            <a:avLst/>
          </a:prstGeom>
          <a:noFill/>
        </p:spPr>
        <p:txBody>
          <a:bodyPr wrap="square" rtlCol="0">
            <a:spAutoFit/>
          </a:bodyPr>
          <a:lstStyle/>
          <a:p>
            <a:pPr algn="ctr"/>
            <a:r>
              <a:rPr lang="en-IE" dirty="0" smtClean="0"/>
              <a:t>Project Quality Management</a:t>
            </a:r>
            <a:endParaRPr lang="en-US" dirty="0"/>
          </a:p>
        </p:txBody>
      </p:sp>
      <p:sp>
        <p:nvSpPr>
          <p:cNvPr id="18" name="TextBox 17"/>
          <p:cNvSpPr txBox="1"/>
          <p:nvPr/>
        </p:nvSpPr>
        <p:spPr>
          <a:xfrm>
            <a:off x="1928664" y="4077072"/>
            <a:ext cx="3672408" cy="461665"/>
          </a:xfrm>
          <a:prstGeom prst="rect">
            <a:avLst/>
          </a:prstGeom>
          <a:noFill/>
        </p:spPr>
        <p:txBody>
          <a:bodyPr wrap="square" rtlCol="0">
            <a:spAutoFit/>
          </a:bodyPr>
          <a:lstStyle/>
          <a:p>
            <a:pPr algn="ctr"/>
            <a:r>
              <a:rPr lang="en-IE" dirty="0" smtClean="0"/>
              <a:t>Vispi Shroff</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Testing</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9</a:t>
            </a:fld>
            <a:endParaRPr lang="en-US" dirty="0"/>
          </a:p>
        </p:txBody>
      </p:sp>
      <p:sp>
        <p:nvSpPr>
          <p:cNvPr id="7" name="Rectangle 6"/>
          <p:cNvSpPr/>
          <p:nvPr/>
        </p:nvSpPr>
        <p:spPr>
          <a:xfrm>
            <a:off x="488504" y="1844824"/>
            <a:ext cx="8496944" cy="1938992"/>
          </a:xfrm>
          <a:prstGeom prst="rect">
            <a:avLst/>
          </a:prstGeom>
        </p:spPr>
        <p:txBody>
          <a:bodyPr wrap="square">
            <a:spAutoFit/>
          </a:bodyPr>
          <a:lstStyle/>
          <a:p>
            <a:pPr eaLnBrk="1" hangingPunct="1">
              <a:spcBef>
                <a:spcPct val="100000"/>
              </a:spcBef>
            </a:pPr>
            <a:r>
              <a:rPr lang="en-US" dirty="0" smtClean="0"/>
              <a:t>When should Testing be done in a IT product development life cycle?</a:t>
            </a:r>
          </a:p>
          <a:p>
            <a:pPr eaLnBrk="1" hangingPunct="1">
              <a:spcBef>
                <a:spcPct val="100000"/>
              </a:spcBef>
            </a:pPr>
            <a:r>
              <a:rPr lang="en-US" dirty="0" smtClean="0"/>
              <a:t>- Testing should be done during almost every phase of the IT product development life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dirty="0" smtClean="0"/>
              <a:t>CS4457 - Project Management in Practice</a:t>
            </a:r>
            <a:endParaRPr lang="en-US" dirty="0"/>
          </a:p>
        </p:txBody>
      </p:sp>
      <p:sp>
        <p:nvSpPr>
          <p:cNvPr id="3" name="Slide Number Placeholder 2"/>
          <p:cNvSpPr>
            <a:spLocks noGrp="1"/>
          </p:cNvSpPr>
          <p:nvPr>
            <p:ph type="sldNum" sz="quarter" idx="12"/>
          </p:nvPr>
        </p:nvSpPr>
        <p:spPr/>
        <p:txBody>
          <a:bodyPr/>
          <a:lstStyle/>
          <a:p>
            <a:fld id="{2978E469-2B08-4C22-9583-1BA6842B53F1}" type="slidenum">
              <a:rPr lang="en-US" smtClean="0"/>
              <a:pPr/>
              <a:t>10</a:t>
            </a:fld>
            <a:endParaRPr lang="en-US" dirty="0"/>
          </a:p>
        </p:txBody>
      </p:sp>
      <p:pic>
        <p:nvPicPr>
          <p:cNvPr id="7" name="Picture 6" descr="86921_08_F10.jpg"/>
          <p:cNvPicPr>
            <a:picLocks noChangeAspect="1"/>
          </p:cNvPicPr>
          <p:nvPr/>
        </p:nvPicPr>
        <p:blipFill>
          <a:blip r:embed="rId4" cstate="print"/>
          <a:srcRect/>
          <a:stretch>
            <a:fillRect/>
          </a:stretch>
        </p:blipFill>
        <p:spPr bwMode="auto">
          <a:xfrm>
            <a:off x="848544" y="1052736"/>
            <a:ext cx="8640960" cy="5805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Six Sigma</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11</a:t>
            </a:fld>
            <a:endParaRPr lang="en-US" dirty="0"/>
          </a:p>
        </p:txBody>
      </p:sp>
      <p:sp>
        <p:nvSpPr>
          <p:cNvPr id="7" name="Rectangle 6"/>
          <p:cNvSpPr/>
          <p:nvPr/>
        </p:nvSpPr>
        <p:spPr>
          <a:xfrm>
            <a:off x="632520" y="1720840"/>
            <a:ext cx="8568952" cy="4524315"/>
          </a:xfrm>
          <a:prstGeom prst="rect">
            <a:avLst/>
          </a:prstGeom>
        </p:spPr>
        <p:txBody>
          <a:bodyPr wrap="square">
            <a:spAutoFit/>
          </a:bodyPr>
          <a:lstStyle/>
          <a:p>
            <a:pPr eaLnBrk="1" hangingPunct="1">
              <a:buFontTx/>
              <a:buChar char="-"/>
            </a:pPr>
            <a:r>
              <a:rPr lang="en-US" b="1" dirty="0" smtClean="0"/>
              <a:t> Six Sigma</a:t>
            </a:r>
            <a:r>
              <a:rPr lang="en-US" dirty="0" smtClean="0"/>
              <a:t> is “a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 </a:t>
            </a:r>
          </a:p>
          <a:p>
            <a:pPr lvl="8">
              <a:buFontTx/>
              <a:buChar char="-"/>
            </a:pPr>
            <a:r>
              <a:rPr lang="en-US" dirty="0" smtClean="0"/>
              <a:t> (</a:t>
            </a:r>
            <a:r>
              <a:rPr lang="en-US" dirty="0" err="1" smtClean="0"/>
              <a:t>Pande</a:t>
            </a:r>
            <a:r>
              <a:rPr lang="en-US" dirty="0" smtClean="0"/>
              <a:t>, et al. 2000)</a:t>
            </a:r>
          </a:p>
          <a:p>
            <a:r>
              <a:rPr lang="en-US" dirty="0" smtClean="0"/>
              <a:t>- The target for perfection is the achievement of no more than </a:t>
            </a:r>
            <a:r>
              <a:rPr lang="en-US" b="1" dirty="0" smtClean="0"/>
              <a:t>3.4 defects per million opportunities</a:t>
            </a:r>
          </a:p>
          <a:p>
            <a:r>
              <a:rPr lang="en-US" dirty="0" smtClean="0"/>
              <a:t>- The principles can apply to a wide variety of processes</a:t>
            </a:r>
          </a:p>
          <a:p>
            <a:r>
              <a:rPr lang="en-US" dirty="0" smtClean="0"/>
              <a:t>- Six Sigma projects normally follow a five-phase improvement process called DMAIC; Define, Measure, Analyze, Improve &amp; Control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sz="3600" dirty="0" smtClean="0"/>
              <a:t>Six Sigma Projects Use Project Management</a:t>
            </a:r>
            <a:endParaRPr lang="en-US" sz="3600"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12</a:t>
            </a:fld>
            <a:endParaRPr lang="en-US" dirty="0"/>
          </a:p>
        </p:txBody>
      </p:sp>
      <p:sp>
        <p:nvSpPr>
          <p:cNvPr id="7" name="Rectangle 6"/>
          <p:cNvSpPr/>
          <p:nvPr/>
        </p:nvSpPr>
        <p:spPr>
          <a:xfrm>
            <a:off x="272480" y="1772816"/>
            <a:ext cx="9001000" cy="3046988"/>
          </a:xfrm>
          <a:prstGeom prst="rect">
            <a:avLst/>
          </a:prstGeom>
        </p:spPr>
        <p:txBody>
          <a:bodyPr wrap="square">
            <a:spAutoFit/>
          </a:bodyPr>
          <a:lstStyle/>
          <a:p>
            <a:pPr eaLnBrk="1" hangingPunct="1">
              <a:spcBef>
                <a:spcPct val="100000"/>
              </a:spcBef>
              <a:buFontTx/>
              <a:buChar char="-"/>
            </a:pPr>
            <a:r>
              <a:rPr lang="en-US" dirty="0" smtClean="0"/>
              <a:t> The training for Six Sigma includes many project management concepts, tools, and techniques</a:t>
            </a:r>
          </a:p>
          <a:p>
            <a:pPr eaLnBrk="1" hangingPunct="1">
              <a:spcBef>
                <a:spcPct val="100000"/>
              </a:spcBef>
              <a:buFontTx/>
              <a:buChar char="-"/>
            </a:pPr>
            <a:r>
              <a:rPr lang="en-US" dirty="0" smtClean="0"/>
              <a:t> For example, Six Sigma projects often use business cases, project charters, schedules, budgets, and so on</a:t>
            </a:r>
          </a:p>
          <a:p>
            <a:pPr eaLnBrk="1" hangingPunct="1">
              <a:spcBef>
                <a:spcPct val="100000"/>
              </a:spcBef>
            </a:pPr>
            <a:r>
              <a:rPr lang="en-US" dirty="0" smtClean="0"/>
              <a:t>- Six Sigma projects are done in teams; the project manager is often called the team leader, and the sponsor is called the champion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Six Sigma and Statistics</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13</a:t>
            </a:fld>
            <a:endParaRPr lang="en-US" dirty="0"/>
          </a:p>
        </p:txBody>
      </p:sp>
      <p:sp>
        <p:nvSpPr>
          <p:cNvPr id="7" name="Rectangle 6"/>
          <p:cNvSpPr/>
          <p:nvPr/>
        </p:nvSpPr>
        <p:spPr>
          <a:xfrm>
            <a:off x="632520" y="1844824"/>
            <a:ext cx="8640960" cy="3342453"/>
          </a:xfrm>
          <a:prstGeom prst="rect">
            <a:avLst/>
          </a:prstGeom>
        </p:spPr>
        <p:txBody>
          <a:bodyPr wrap="square">
            <a:spAutoFit/>
          </a:bodyPr>
          <a:lstStyle/>
          <a:p>
            <a:pPr eaLnBrk="1" hangingPunct="1">
              <a:spcBef>
                <a:spcPct val="60000"/>
              </a:spcBef>
            </a:pPr>
            <a:r>
              <a:rPr lang="en-US" dirty="0" smtClean="0"/>
              <a:t>- The term </a:t>
            </a:r>
            <a:r>
              <a:rPr lang="en-US" i="1" dirty="0" smtClean="0"/>
              <a:t>sigma</a:t>
            </a:r>
            <a:r>
              <a:rPr lang="en-US" dirty="0" smtClean="0"/>
              <a:t> means standard deviation</a:t>
            </a:r>
          </a:p>
          <a:p>
            <a:pPr eaLnBrk="1" hangingPunct="1">
              <a:spcBef>
                <a:spcPct val="60000"/>
              </a:spcBef>
            </a:pPr>
            <a:r>
              <a:rPr lang="en-US" b="1" dirty="0" smtClean="0"/>
              <a:t>- Standard deviation</a:t>
            </a:r>
            <a:r>
              <a:rPr lang="en-US" dirty="0" smtClean="0"/>
              <a:t> measures how much variation exists in a distribution of data</a:t>
            </a:r>
          </a:p>
          <a:p>
            <a:pPr eaLnBrk="1" hangingPunct="1">
              <a:spcBef>
                <a:spcPct val="60000"/>
              </a:spcBef>
            </a:pPr>
            <a:r>
              <a:rPr lang="en-US" dirty="0" smtClean="0"/>
              <a:t>- Standard deviation is a key factor in determining the acceptable number of defective units found in a population</a:t>
            </a:r>
          </a:p>
          <a:p>
            <a:pPr eaLnBrk="1" hangingPunct="1">
              <a:spcBef>
                <a:spcPct val="60000"/>
              </a:spcBef>
            </a:pPr>
            <a:r>
              <a:rPr lang="en-US" dirty="0" smtClean="0"/>
              <a:t>- Six Sigma projects strive for no more than </a:t>
            </a:r>
            <a:r>
              <a:rPr lang="en-US" b="1" dirty="0" smtClean="0"/>
              <a:t>3.4 defects per million opportunities</a:t>
            </a:r>
            <a:r>
              <a:rPr lang="en-US" dirty="0" smtClean="0"/>
              <a:t>, yet this number is confusing to many statisticians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sz="3600" dirty="0" smtClean="0"/>
              <a:t>Standard Deviation &amp; Normal Distribution</a:t>
            </a:r>
            <a:endParaRPr lang="en-US" sz="3600"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14</a:t>
            </a:fld>
            <a:endParaRPr lang="en-US" dirty="0"/>
          </a:p>
        </p:txBody>
      </p:sp>
      <p:sp>
        <p:nvSpPr>
          <p:cNvPr id="7" name="TextBox 6"/>
          <p:cNvSpPr txBox="1"/>
          <p:nvPr/>
        </p:nvSpPr>
        <p:spPr>
          <a:xfrm>
            <a:off x="848544" y="1772816"/>
            <a:ext cx="8424936" cy="4524315"/>
          </a:xfrm>
          <a:prstGeom prst="rect">
            <a:avLst/>
          </a:prstGeom>
          <a:noFill/>
        </p:spPr>
        <p:txBody>
          <a:bodyPr wrap="square" rtlCol="0">
            <a:spAutoFit/>
          </a:bodyPr>
          <a:lstStyle/>
          <a:p>
            <a:r>
              <a:rPr lang="en-GB" b="1" dirty="0" smtClean="0"/>
              <a:t>Standard Deviation</a:t>
            </a:r>
            <a:r>
              <a:rPr lang="en-GB" dirty="0" smtClean="0"/>
              <a:t> measures how much variation exists in the distribution of data.</a:t>
            </a:r>
          </a:p>
          <a:p>
            <a:pPr>
              <a:buFontTx/>
              <a:buChar char="-"/>
            </a:pPr>
            <a:r>
              <a:rPr lang="en-GB" dirty="0" smtClean="0"/>
              <a:t>Small standard deviation means clustering around the middle</a:t>
            </a:r>
          </a:p>
          <a:p>
            <a:pPr>
              <a:buFontTx/>
              <a:buChar char="-"/>
            </a:pPr>
            <a:r>
              <a:rPr lang="en-GB" dirty="0" smtClean="0"/>
              <a:t>Large standard deviation means data is spread out and greater level of variability.</a:t>
            </a:r>
          </a:p>
          <a:p>
            <a:endParaRPr lang="en-GB" dirty="0" smtClean="0"/>
          </a:p>
          <a:p>
            <a:r>
              <a:rPr lang="en-GB" b="1" dirty="0" smtClean="0"/>
              <a:t>Normal Distribution</a:t>
            </a:r>
            <a:r>
              <a:rPr lang="en-GB" dirty="0" smtClean="0"/>
              <a:t> is a bell-shaped curve that is symmetrical regarding the mean or average value of the data being analyzed.</a:t>
            </a:r>
          </a:p>
          <a:p>
            <a:pPr>
              <a:buFontTx/>
              <a:buChar char="-"/>
            </a:pPr>
            <a:r>
              <a:rPr lang="en-GB" dirty="0" smtClean="0"/>
              <a:t>In any normal distribution,</a:t>
            </a:r>
          </a:p>
          <a:p>
            <a:pPr lvl="1">
              <a:buFontTx/>
              <a:buChar char="-"/>
            </a:pPr>
            <a:r>
              <a:rPr lang="en-GB" dirty="0" smtClean="0"/>
              <a:t>68.3% is within the 1</a:t>
            </a:r>
            <a:r>
              <a:rPr lang="en-GB" baseline="30000" dirty="0" smtClean="0"/>
              <a:t>st</a:t>
            </a:r>
            <a:r>
              <a:rPr lang="en-GB" dirty="0" smtClean="0"/>
              <a:t> standard deviation (1</a:t>
            </a:r>
            <a:r>
              <a:rPr lang="el-GR" dirty="0" smtClean="0"/>
              <a:t>σ</a:t>
            </a:r>
            <a:r>
              <a:rPr lang="en-GB" dirty="0" smtClean="0"/>
              <a:t>)</a:t>
            </a:r>
            <a:endParaRPr lang="el-GR" dirty="0" smtClean="0"/>
          </a:p>
          <a:p>
            <a:pPr lvl="1">
              <a:buFontTx/>
              <a:buChar char="-"/>
            </a:pPr>
            <a:r>
              <a:rPr lang="en-GB" dirty="0" smtClean="0"/>
              <a:t>95.5% is within the 2</a:t>
            </a:r>
            <a:r>
              <a:rPr lang="en-GB" baseline="30000" dirty="0" smtClean="0"/>
              <a:t>nd</a:t>
            </a:r>
            <a:r>
              <a:rPr lang="en-GB" dirty="0" smtClean="0"/>
              <a:t> standard deviation (2</a:t>
            </a:r>
            <a:r>
              <a:rPr lang="el-GR" dirty="0" smtClean="0"/>
              <a:t>σ</a:t>
            </a:r>
            <a:r>
              <a:rPr lang="en-GB" dirty="0" smtClean="0"/>
              <a:t>)</a:t>
            </a:r>
            <a:endParaRPr lang="el-GR" dirty="0" smtClean="0"/>
          </a:p>
          <a:p>
            <a:pPr lvl="1">
              <a:buFontTx/>
              <a:buChar char="-"/>
            </a:pPr>
            <a:r>
              <a:rPr lang="en-GB" dirty="0" smtClean="0"/>
              <a:t>99.7% is within the 3</a:t>
            </a:r>
            <a:r>
              <a:rPr lang="en-GB" baseline="30000" dirty="0" smtClean="0"/>
              <a:t>rd</a:t>
            </a:r>
            <a:r>
              <a:rPr lang="en-GB" dirty="0" smtClean="0"/>
              <a:t> standard deviation (3</a:t>
            </a:r>
            <a:r>
              <a:rPr lang="el-GR" dirty="0" smtClean="0"/>
              <a:t>σ</a:t>
            </a:r>
            <a:r>
              <a:rPr lang="en-GB" dirty="0" smtClean="0"/>
              <a: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sz="3600" dirty="0" smtClean="0"/>
              <a:t>Normal Distribution &amp; Standard Deviation</a:t>
            </a:r>
            <a:endParaRPr lang="en-US" sz="3600"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15</a:t>
            </a:fld>
            <a:endParaRPr lang="en-US" dirty="0"/>
          </a:p>
        </p:txBody>
      </p:sp>
      <p:pic>
        <p:nvPicPr>
          <p:cNvPr id="7" name="Picture 6" descr="86921_08_F09.jpg"/>
          <p:cNvPicPr>
            <a:picLocks noChangeAspect="1"/>
          </p:cNvPicPr>
          <p:nvPr/>
        </p:nvPicPr>
        <p:blipFill>
          <a:blip r:embed="rId4" cstate="print"/>
          <a:srcRect/>
          <a:stretch>
            <a:fillRect/>
          </a:stretch>
        </p:blipFill>
        <p:spPr bwMode="auto">
          <a:xfrm>
            <a:off x="1208584" y="1700808"/>
            <a:ext cx="7632848" cy="43300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Six Sigma Uses a Conversion Table</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16</a:t>
            </a:fld>
            <a:endParaRPr lang="en-US" dirty="0"/>
          </a:p>
        </p:txBody>
      </p:sp>
      <p:sp>
        <p:nvSpPr>
          <p:cNvPr id="7" name="Rectangle 6"/>
          <p:cNvSpPr/>
          <p:nvPr/>
        </p:nvSpPr>
        <p:spPr>
          <a:xfrm>
            <a:off x="776536" y="1700808"/>
            <a:ext cx="8640960" cy="4154984"/>
          </a:xfrm>
          <a:prstGeom prst="rect">
            <a:avLst/>
          </a:prstGeom>
        </p:spPr>
        <p:txBody>
          <a:bodyPr wrap="square">
            <a:spAutoFit/>
          </a:bodyPr>
          <a:lstStyle/>
          <a:p>
            <a:pPr eaLnBrk="1" hangingPunct="1">
              <a:spcBef>
                <a:spcPct val="50000"/>
              </a:spcBef>
            </a:pPr>
            <a:r>
              <a:rPr lang="en-US" dirty="0" smtClean="0"/>
              <a:t>- Using a normal curve, if a process is at six sigma, there would be no more than two defective units per billion produced</a:t>
            </a:r>
          </a:p>
          <a:p>
            <a:pPr eaLnBrk="1" hangingPunct="1">
              <a:spcBef>
                <a:spcPct val="50000"/>
              </a:spcBef>
            </a:pPr>
            <a:r>
              <a:rPr lang="en-US" dirty="0" smtClean="0"/>
              <a:t>- Six Sigma uses a scoring system that accounts for time, an important factor in determining process variations</a:t>
            </a:r>
          </a:p>
          <a:p>
            <a:pPr eaLnBrk="1" hangingPunct="1">
              <a:spcBef>
                <a:spcPct val="50000"/>
              </a:spcBef>
            </a:pPr>
            <a:r>
              <a:rPr lang="en-US" b="1" dirty="0" smtClean="0"/>
              <a:t>- Yield</a:t>
            </a:r>
            <a:r>
              <a:rPr lang="en-US" dirty="0" smtClean="0"/>
              <a:t> represents the number of units handled correctly through the process steps</a:t>
            </a:r>
          </a:p>
          <a:p>
            <a:pPr eaLnBrk="1" hangingPunct="1">
              <a:spcBef>
                <a:spcPct val="50000"/>
              </a:spcBef>
            </a:pPr>
            <a:r>
              <a:rPr lang="en-US" dirty="0" smtClean="0"/>
              <a:t>- A </a:t>
            </a:r>
            <a:r>
              <a:rPr lang="en-US" b="1" dirty="0" smtClean="0"/>
              <a:t>defect</a:t>
            </a:r>
            <a:r>
              <a:rPr lang="en-US" dirty="0" smtClean="0"/>
              <a:t> is any instance where the product or service fails to meet customer requirements</a:t>
            </a:r>
          </a:p>
          <a:p>
            <a:pPr eaLnBrk="1" hangingPunct="1">
              <a:spcBef>
                <a:spcPct val="50000"/>
              </a:spcBef>
            </a:pPr>
            <a:r>
              <a:rPr lang="en-US" dirty="0" smtClean="0"/>
              <a:t>- There can be several opportunities to have a defect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Sigma Conversion Table</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17</a:t>
            </a:fld>
            <a:endParaRPr lang="en-US" dirty="0"/>
          </a:p>
        </p:txBody>
      </p:sp>
      <p:pic>
        <p:nvPicPr>
          <p:cNvPr id="7" name="Picture 5" descr="Tbl08-04"/>
          <p:cNvPicPr>
            <a:picLocks noChangeAspect="1" noChangeArrowheads="1"/>
          </p:cNvPicPr>
          <p:nvPr/>
        </p:nvPicPr>
        <p:blipFill>
          <a:blip r:embed="rId4" cstate="print"/>
          <a:srcRect t="8757"/>
          <a:stretch>
            <a:fillRect/>
          </a:stretch>
        </p:blipFill>
        <p:spPr bwMode="auto">
          <a:xfrm>
            <a:off x="776536" y="1772816"/>
            <a:ext cx="8458200" cy="3240360"/>
          </a:xfrm>
          <a:prstGeom prst="rect">
            <a:avLst/>
          </a:prstGeom>
          <a:noFill/>
          <a:ln w="9525">
            <a:noFill/>
            <a:miter lim="800000"/>
            <a:headEnd/>
            <a:tailEnd/>
          </a:ln>
        </p:spPr>
      </p:pic>
      <p:sp>
        <p:nvSpPr>
          <p:cNvPr id="8" name="TextBox 7"/>
          <p:cNvSpPr txBox="1"/>
          <p:nvPr/>
        </p:nvSpPr>
        <p:spPr>
          <a:xfrm>
            <a:off x="560512" y="5445224"/>
            <a:ext cx="8712968" cy="707886"/>
          </a:xfrm>
          <a:prstGeom prst="rect">
            <a:avLst/>
          </a:prstGeom>
          <a:noFill/>
        </p:spPr>
        <p:txBody>
          <a:bodyPr wrap="square" rtlCol="0">
            <a:spAutoFit/>
          </a:bodyPr>
          <a:lstStyle/>
          <a:p>
            <a:pPr>
              <a:buFontTx/>
              <a:buChar char="-"/>
            </a:pPr>
            <a:r>
              <a:rPr lang="en-GB" sz="2000" dirty="0" smtClean="0"/>
              <a:t>Accounts for more variation</a:t>
            </a:r>
          </a:p>
          <a:p>
            <a:pPr>
              <a:buFontTx/>
              <a:buChar char="-"/>
            </a:pPr>
            <a:r>
              <a:rPr lang="en-GB" sz="2000" dirty="0" smtClean="0"/>
              <a:t>Accounts for the definition of a defect, and opportunities rather than pure numbers</a:t>
            </a:r>
            <a:endParaRPr lang="en-GB"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Standards and Models</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18</a:t>
            </a:fld>
            <a:endParaRPr lang="en-US" dirty="0"/>
          </a:p>
        </p:txBody>
      </p:sp>
      <p:sp>
        <p:nvSpPr>
          <p:cNvPr id="7" name="TextBox 6"/>
          <p:cNvSpPr txBox="1"/>
          <p:nvPr/>
        </p:nvSpPr>
        <p:spPr>
          <a:xfrm>
            <a:off x="560512" y="1700808"/>
            <a:ext cx="8856984" cy="2308324"/>
          </a:xfrm>
          <a:prstGeom prst="rect">
            <a:avLst/>
          </a:prstGeom>
          <a:noFill/>
        </p:spPr>
        <p:txBody>
          <a:bodyPr wrap="square" rtlCol="0">
            <a:spAutoFit/>
          </a:bodyPr>
          <a:lstStyle/>
          <a:p>
            <a:pPr>
              <a:buFontTx/>
              <a:buChar char="-"/>
            </a:pPr>
            <a:r>
              <a:rPr lang="en-GB" b="1" dirty="0" smtClean="0"/>
              <a:t>International Organization for Standards (www.iso.org)</a:t>
            </a:r>
          </a:p>
          <a:p>
            <a:pPr lvl="1"/>
            <a:r>
              <a:rPr lang="en-GB" dirty="0" smtClean="0"/>
              <a:t>ISO Standards for Quality</a:t>
            </a:r>
          </a:p>
          <a:p>
            <a:pPr lvl="1"/>
            <a:r>
              <a:rPr lang="en-GB" dirty="0" smtClean="0"/>
              <a:t>+ More generic to all types of projects</a:t>
            </a:r>
          </a:p>
          <a:p>
            <a:pPr lvl="1"/>
            <a:r>
              <a:rPr lang="en-GB" dirty="0" smtClean="0"/>
              <a:t>+ Anecdotal evidence suggests relatively easy to achieve</a:t>
            </a:r>
          </a:p>
          <a:p>
            <a:pPr lvl="1"/>
            <a:r>
              <a:rPr lang="en-GB" dirty="0" smtClean="0"/>
              <a:t>+ Results in definite quality improvement</a:t>
            </a:r>
          </a:p>
          <a:p>
            <a:pPr lvl="1"/>
            <a:r>
              <a:rPr lang="en-GB" dirty="0" smtClean="0"/>
              <a:t>‘-’ Standards not available freely</a:t>
            </a:r>
          </a:p>
        </p:txBody>
      </p:sp>
      <p:sp>
        <p:nvSpPr>
          <p:cNvPr id="8" name="TextBox 7"/>
          <p:cNvSpPr txBox="1"/>
          <p:nvPr/>
        </p:nvSpPr>
        <p:spPr>
          <a:xfrm>
            <a:off x="632520" y="3933056"/>
            <a:ext cx="9273480" cy="2677656"/>
          </a:xfrm>
          <a:prstGeom prst="rect">
            <a:avLst/>
          </a:prstGeom>
          <a:noFill/>
        </p:spPr>
        <p:txBody>
          <a:bodyPr wrap="square" rtlCol="0">
            <a:spAutoFit/>
          </a:bodyPr>
          <a:lstStyle/>
          <a:p>
            <a:pPr>
              <a:buFontTx/>
              <a:buChar char="-"/>
            </a:pPr>
            <a:r>
              <a:rPr lang="en-GB" b="1" dirty="0" smtClean="0"/>
              <a:t>Software Engineering Institute’s CMMI Model (</a:t>
            </a:r>
            <a:r>
              <a:rPr lang="en-GB" b="1" dirty="0" smtClean="0">
                <a:hlinkClick r:id="rId4"/>
              </a:rPr>
              <a:t>www.sei.cmu.edu/cmmi/</a:t>
            </a:r>
            <a:r>
              <a:rPr lang="en-GB" b="1" dirty="0" smtClean="0"/>
              <a:t>)</a:t>
            </a:r>
          </a:p>
          <a:p>
            <a:r>
              <a:rPr lang="en-GB" dirty="0" smtClean="0"/>
              <a:t>     Capability Maturity Model Integrated</a:t>
            </a:r>
          </a:p>
          <a:p>
            <a:r>
              <a:rPr lang="en-GB" dirty="0" smtClean="0"/>
              <a:t>	+ Freely available</a:t>
            </a:r>
          </a:p>
          <a:p>
            <a:r>
              <a:rPr lang="en-GB" dirty="0" smtClean="0"/>
              <a:t>	+ Can implement individual processes to improve quality</a:t>
            </a:r>
          </a:p>
          <a:p>
            <a:r>
              <a:rPr lang="en-GB" dirty="0" smtClean="0"/>
              <a:t>	- Not easy to obtain a high CMMI level</a:t>
            </a:r>
          </a:p>
          <a:p>
            <a:r>
              <a:rPr lang="en-GB" b="1" dirty="0" smtClean="0"/>
              <a:t>		</a:t>
            </a:r>
            <a:endParaRPr 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IE" dirty="0" smtClean="0"/>
              <a:t>Recap</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a:t>
            </a:fld>
            <a:endParaRPr lang="en-US" dirty="0"/>
          </a:p>
        </p:txBody>
      </p:sp>
      <p:sp>
        <p:nvSpPr>
          <p:cNvPr id="7" name="TextBox 6"/>
          <p:cNvSpPr txBox="1"/>
          <p:nvPr/>
        </p:nvSpPr>
        <p:spPr>
          <a:xfrm>
            <a:off x="776536" y="1988840"/>
            <a:ext cx="8496944" cy="1200329"/>
          </a:xfrm>
          <a:prstGeom prst="rect">
            <a:avLst/>
          </a:prstGeom>
          <a:noFill/>
        </p:spPr>
        <p:txBody>
          <a:bodyPr wrap="square" rtlCol="0">
            <a:spAutoFit/>
          </a:bodyPr>
          <a:lstStyle/>
          <a:p>
            <a:r>
              <a:rPr lang="en-IE" dirty="0" smtClean="0"/>
              <a:t>Leadership Theory</a:t>
            </a:r>
          </a:p>
          <a:p>
            <a:r>
              <a:rPr lang="en-IE" smtClean="0"/>
              <a:t>Project Management Skill-Sets</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CMMI - Continued</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19</a:t>
            </a:fld>
            <a:endParaRPr lang="en-US" dirty="0"/>
          </a:p>
        </p:txBody>
      </p:sp>
      <p:sp>
        <p:nvSpPr>
          <p:cNvPr id="7" name="TextBox 6"/>
          <p:cNvSpPr txBox="1"/>
          <p:nvPr/>
        </p:nvSpPr>
        <p:spPr>
          <a:xfrm>
            <a:off x="560512" y="2204864"/>
            <a:ext cx="8640960" cy="3416320"/>
          </a:xfrm>
          <a:prstGeom prst="rect">
            <a:avLst/>
          </a:prstGeom>
          <a:noFill/>
        </p:spPr>
        <p:txBody>
          <a:bodyPr wrap="square" rtlCol="0">
            <a:spAutoFit/>
          </a:bodyPr>
          <a:lstStyle/>
          <a:p>
            <a:pPr>
              <a:buFontTx/>
              <a:buChar char="-"/>
            </a:pPr>
            <a:r>
              <a:rPr lang="en-GB" dirty="0" smtClean="0"/>
              <a:t>Originated from software and IT projects, so better suited for the industry.</a:t>
            </a:r>
          </a:p>
          <a:p>
            <a:pPr>
              <a:buFontTx/>
              <a:buChar char="-"/>
            </a:pPr>
            <a:r>
              <a:rPr lang="en-GB" dirty="0" smtClean="0"/>
              <a:t> Can be applicable to different types of projects.</a:t>
            </a:r>
          </a:p>
          <a:p>
            <a:pPr>
              <a:buFontTx/>
              <a:buChar char="-"/>
            </a:pPr>
            <a:r>
              <a:rPr lang="en-GB" dirty="0" smtClean="0"/>
              <a:t> CMMI for Development focuses on 22 process areas across different aspects of a project, known as categories, such as Project Management, Process Management, Engineering and Support.</a:t>
            </a:r>
          </a:p>
          <a:p>
            <a:pPr>
              <a:buFontTx/>
              <a:buChar char="-"/>
            </a:pPr>
            <a:r>
              <a:rPr lang="en-GB" dirty="0" smtClean="0"/>
              <a:t>Can help determine capability or maturity of an organisation, and quality improvement work can be more focussed.</a:t>
            </a:r>
          </a:p>
          <a:p>
            <a:pPr>
              <a:buFontTx/>
              <a:buChar char="-"/>
            </a:pP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IE" dirty="0" smtClean="0"/>
              <a:t>Any Thoughts, Questions, Ideas?</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20</a:t>
            </a:fld>
            <a:endParaRPr lang="en-US" dirty="0"/>
          </a:p>
        </p:txBody>
      </p:sp>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68" y="2564904"/>
            <a:ext cx="855187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IE" dirty="0" smtClean="0"/>
              <a:t>Reading Materials for the Week</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21</a:t>
            </a:fld>
            <a:endParaRPr lang="en-US" dirty="0"/>
          </a:p>
        </p:txBody>
      </p:sp>
      <p:sp>
        <p:nvSpPr>
          <p:cNvPr id="5" name="Rectangle 4"/>
          <p:cNvSpPr/>
          <p:nvPr/>
        </p:nvSpPr>
        <p:spPr>
          <a:xfrm>
            <a:off x="776536" y="2274838"/>
            <a:ext cx="8208912" cy="1569660"/>
          </a:xfrm>
          <a:prstGeom prst="rect">
            <a:avLst/>
          </a:prstGeom>
        </p:spPr>
        <p:txBody>
          <a:bodyPr wrap="square">
            <a:spAutoFit/>
          </a:bodyPr>
          <a:lstStyle/>
          <a:p>
            <a:pPr>
              <a:buFontTx/>
              <a:buChar char="-"/>
            </a:pPr>
            <a:r>
              <a:rPr lang="en-GB" dirty="0" err="1"/>
              <a:t>Schwalbe</a:t>
            </a:r>
            <a:r>
              <a:rPr lang="en-GB" dirty="0"/>
              <a:t>, K., 2007. </a:t>
            </a:r>
            <a:r>
              <a:rPr lang="en-GB" i="1" dirty="0"/>
              <a:t>Information Technology Project Management</a:t>
            </a:r>
            <a:r>
              <a:rPr lang="en-GB" dirty="0"/>
              <a:t> 5th ed., United States of America: Thomson Course Technology.  Chapter </a:t>
            </a:r>
            <a:r>
              <a:rPr lang="en-GB" dirty="0" smtClean="0"/>
              <a:t>9</a:t>
            </a:r>
            <a:endParaRPr lang="en-GB" dirty="0"/>
          </a:p>
          <a:p>
            <a:pPr>
              <a:buFontTx/>
              <a:buChar char="-"/>
            </a:pPr>
            <a:r>
              <a:rPr lang="en-GB" dirty="0"/>
              <a:t> PMBOK Guide, Chapter </a:t>
            </a:r>
            <a:r>
              <a:rPr lang="en-GB" dirty="0" smtClean="0"/>
              <a:t>9</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IE" dirty="0" smtClean="0"/>
              <a:t>Conclusions</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22</a:t>
            </a:fld>
            <a:endParaRPr lang="en-US" dirty="0"/>
          </a:p>
        </p:txBody>
      </p:sp>
      <p:sp>
        <p:nvSpPr>
          <p:cNvPr id="5" name="TextBox 4"/>
          <p:cNvSpPr txBox="1"/>
          <p:nvPr/>
        </p:nvSpPr>
        <p:spPr>
          <a:xfrm>
            <a:off x="920552" y="1988840"/>
            <a:ext cx="8136904" cy="1200329"/>
          </a:xfrm>
          <a:prstGeom prst="rect">
            <a:avLst/>
          </a:prstGeom>
          <a:noFill/>
        </p:spPr>
        <p:txBody>
          <a:bodyPr wrap="square" rtlCol="0">
            <a:spAutoFit/>
          </a:bodyPr>
          <a:lstStyle/>
          <a:p>
            <a:pPr marL="342900" indent="-342900">
              <a:buFontTx/>
              <a:buChar char="-"/>
            </a:pPr>
            <a:r>
              <a:rPr lang="en-IE" dirty="0" smtClean="0"/>
              <a:t>Project Quality Management is integral to the successful and satisfactory delivery of any project</a:t>
            </a:r>
          </a:p>
          <a:p>
            <a:pPr marL="342900" indent="-342900">
              <a:buFontTx/>
              <a:buChar char="-"/>
            </a:pPr>
            <a:r>
              <a:rPr lang="en-IE" dirty="0" smtClean="0"/>
              <a:t>Quality should be part of all aspects of a project</a:t>
            </a:r>
            <a:endParaRPr lang="en-I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IE" dirty="0" smtClean="0"/>
              <a:t>References</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23</a:t>
            </a:fld>
            <a:endParaRPr lang="en-US" dirty="0"/>
          </a:p>
        </p:txBody>
      </p:sp>
      <p:sp>
        <p:nvSpPr>
          <p:cNvPr id="7" name="Rectangle 6"/>
          <p:cNvSpPr/>
          <p:nvPr/>
        </p:nvSpPr>
        <p:spPr>
          <a:xfrm>
            <a:off x="704528" y="1844824"/>
            <a:ext cx="7920880" cy="3046988"/>
          </a:xfrm>
          <a:prstGeom prst="rect">
            <a:avLst/>
          </a:prstGeom>
        </p:spPr>
        <p:txBody>
          <a:bodyPr wrap="square">
            <a:spAutoFit/>
          </a:bodyPr>
          <a:lstStyle/>
          <a:p>
            <a:r>
              <a:rPr lang="en-US" dirty="0" smtClean="0"/>
              <a:t>- </a:t>
            </a:r>
            <a:r>
              <a:rPr lang="en-US" dirty="0" err="1" smtClean="0"/>
              <a:t>Pande</a:t>
            </a:r>
            <a:r>
              <a:rPr lang="en-US" dirty="0" smtClean="0"/>
              <a:t>, Peter S., Robert P. </a:t>
            </a:r>
            <a:r>
              <a:rPr lang="en-US" dirty="0" err="1" smtClean="0"/>
              <a:t>Neuman</a:t>
            </a:r>
            <a:r>
              <a:rPr lang="en-US" dirty="0" smtClean="0"/>
              <a:t>, and Roland R. </a:t>
            </a:r>
            <a:r>
              <a:rPr lang="en-US" dirty="0" err="1" smtClean="0"/>
              <a:t>Cavanagh</a:t>
            </a:r>
            <a:r>
              <a:rPr lang="en-US" dirty="0" smtClean="0"/>
              <a:t>, </a:t>
            </a:r>
            <a:r>
              <a:rPr lang="en-US" i="1" dirty="0" smtClean="0"/>
              <a:t>The</a:t>
            </a:r>
          </a:p>
          <a:p>
            <a:r>
              <a:rPr lang="en-US" i="1" dirty="0" smtClean="0"/>
              <a:t>Six Sigma Way</a:t>
            </a:r>
            <a:r>
              <a:rPr lang="en-US" dirty="0" smtClean="0"/>
              <a:t>, New York: McGraw-Hill, 2000, p. xi</a:t>
            </a:r>
          </a:p>
          <a:p>
            <a:pPr>
              <a:buFontTx/>
              <a:buChar char="-"/>
            </a:pPr>
            <a:r>
              <a:rPr lang="en-GB" dirty="0" err="1" smtClean="0"/>
              <a:t>Schwalbe</a:t>
            </a:r>
            <a:r>
              <a:rPr lang="en-GB" dirty="0" smtClean="0"/>
              <a:t>, K., 2007. </a:t>
            </a:r>
            <a:r>
              <a:rPr lang="en-GB" i="1" dirty="0" smtClean="0"/>
              <a:t>Information Technology Project Management</a:t>
            </a:r>
            <a:r>
              <a:rPr lang="en-GB" dirty="0" smtClean="0"/>
              <a:t> 5th ed., United States of America: Thomson Course Technology.  Chapter 8</a:t>
            </a:r>
          </a:p>
          <a:p>
            <a:pPr>
              <a:buFontTx/>
              <a:buChar char="-"/>
            </a:pPr>
            <a:r>
              <a:rPr lang="en-GB" dirty="0" smtClean="0"/>
              <a:t> PMBOK Guide, Chapter 8</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normAutofit fontScale="90000"/>
          </a:bodyPr>
          <a:lstStyle/>
          <a:p>
            <a:r>
              <a:rPr lang="en-IE" dirty="0" smtClean="0"/>
              <a:t>Today’s Topics &amp; Learning Outcomes</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2</a:t>
            </a:fld>
            <a:endParaRPr lang="en-US" dirty="0"/>
          </a:p>
        </p:txBody>
      </p:sp>
      <p:sp>
        <p:nvSpPr>
          <p:cNvPr id="7" name="TextBox 6"/>
          <p:cNvSpPr txBox="1"/>
          <p:nvPr/>
        </p:nvSpPr>
        <p:spPr>
          <a:xfrm>
            <a:off x="704528" y="2204864"/>
            <a:ext cx="8856984" cy="1938992"/>
          </a:xfrm>
          <a:prstGeom prst="rect">
            <a:avLst/>
          </a:prstGeom>
          <a:noFill/>
        </p:spPr>
        <p:txBody>
          <a:bodyPr wrap="square" rtlCol="0">
            <a:spAutoFit/>
          </a:bodyPr>
          <a:lstStyle/>
          <a:p>
            <a:pPr>
              <a:buFontTx/>
              <a:buChar char="-"/>
            </a:pPr>
            <a:r>
              <a:rPr lang="en-GB" dirty="0" smtClean="0"/>
              <a:t> Definition of Project Quality Management &amp; its relation to IT Projects</a:t>
            </a:r>
          </a:p>
          <a:p>
            <a:pPr>
              <a:buFontTx/>
              <a:buChar char="-"/>
            </a:pPr>
            <a:r>
              <a:rPr lang="en-GB" dirty="0" smtClean="0"/>
              <a:t> Quality Planning and relationship to scope management</a:t>
            </a:r>
          </a:p>
          <a:p>
            <a:pPr>
              <a:buFontTx/>
              <a:buChar char="-"/>
            </a:pPr>
            <a:r>
              <a:rPr lang="en-GB" dirty="0" smtClean="0"/>
              <a:t> Importance of Quality Assurance</a:t>
            </a:r>
          </a:p>
          <a:p>
            <a:pPr>
              <a:buFontTx/>
              <a:buChar char="-"/>
            </a:pPr>
            <a:r>
              <a:rPr lang="en-GB" dirty="0" smtClean="0"/>
              <a:t> Tools &amp; Techniques for quality control</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What is Project Quality?</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3</a:t>
            </a:fld>
            <a:endParaRPr lang="en-US" dirty="0"/>
          </a:p>
        </p:txBody>
      </p:sp>
      <p:sp>
        <p:nvSpPr>
          <p:cNvPr id="7" name="Rectangle 6"/>
          <p:cNvSpPr/>
          <p:nvPr/>
        </p:nvSpPr>
        <p:spPr>
          <a:xfrm>
            <a:off x="704528" y="1844824"/>
            <a:ext cx="8712968" cy="3342453"/>
          </a:xfrm>
          <a:prstGeom prst="rect">
            <a:avLst/>
          </a:prstGeom>
        </p:spPr>
        <p:txBody>
          <a:bodyPr wrap="square">
            <a:spAutoFit/>
          </a:bodyPr>
          <a:lstStyle/>
          <a:p>
            <a:pPr eaLnBrk="1" hangingPunct="1">
              <a:spcBef>
                <a:spcPct val="60000"/>
              </a:spcBef>
            </a:pPr>
            <a:r>
              <a:rPr lang="en-US" dirty="0" smtClean="0"/>
              <a:t>- The International Organization for Standardization (ISO) defines </a:t>
            </a:r>
            <a:r>
              <a:rPr lang="en-US" b="1" dirty="0" smtClean="0"/>
              <a:t>quality</a:t>
            </a:r>
            <a:r>
              <a:rPr lang="en-US" dirty="0" smtClean="0"/>
              <a:t> as “the degree to which a set of inherent characteristics fulfils requirements” (ISO9000:2000)</a:t>
            </a:r>
          </a:p>
          <a:p>
            <a:pPr eaLnBrk="1" hangingPunct="1">
              <a:spcBef>
                <a:spcPct val="60000"/>
              </a:spcBef>
            </a:pPr>
            <a:r>
              <a:rPr lang="en-US" dirty="0" smtClean="0"/>
              <a:t>- Other experts define quality based on:</a:t>
            </a:r>
          </a:p>
          <a:p>
            <a:pPr lvl="1" eaLnBrk="1" hangingPunct="1">
              <a:spcBef>
                <a:spcPct val="60000"/>
              </a:spcBef>
            </a:pPr>
            <a:r>
              <a:rPr lang="en-US" b="1" dirty="0" smtClean="0"/>
              <a:t>- Conformance to requirements</a:t>
            </a:r>
            <a:r>
              <a:rPr lang="en-US" dirty="0" smtClean="0"/>
              <a:t>: the project’s processes and products meet written specifications</a:t>
            </a:r>
          </a:p>
          <a:p>
            <a:pPr lvl="1" eaLnBrk="1" hangingPunct="1">
              <a:spcBef>
                <a:spcPct val="60000"/>
              </a:spcBef>
            </a:pPr>
            <a:r>
              <a:rPr lang="en-US" b="1" dirty="0" smtClean="0"/>
              <a:t>- Fitness for use</a:t>
            </a:r>
            <a:r>
              <a:rPr lang="en-US" dirty="0" smtClean="0"/>
              <a:t>: a product can be used as it was intended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sz="4000" dirty="0" smtClean="0"/>
              <a:t>What is Project Quality Management?</a:t>
            </a:r>
            <a:endParaRPr lang="en-US" sz="4000"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4</a:t>
            </a:fld>
            <a:endParaRPr lang="en-US" dirty="0"/>
          </a:p>
        </p:txBody>
      </p:sp>
      <p:sp>
        <p:nvSpPr>
          <p:cNvPr id="7" name="Rectangle 6"/>
          <p:cNvSpPr/>
          <p:nvPr/>
        </p:nvSpPr>
        <p:spPr>
          <a:xfrm>
            <a:off x="560512" y="1844824"/>
            <a:ext cx="8640960" cy="4524315"/>
          </a:xfrm>
          <a:prstGeom prst="rect">
            <a:avLst/>
          </a:prstGeom>
        </p:spPr>
        <p:txBody>
          <a:bodyPr wrap="square">
            <a:spAutoFit/>
          </a:bodyPr>
          <a:lstStyle/>
          <a:p>
            <a:pPr eaLnBrk="1" hangingPunct="1"/>
            <a:r>
              <a:rPr lang="en-US" b="1" dirty="0" smtClean="0"/>
              <a:t>- Project quality management </a:t>
            </a:r>
            <a:r>
              <a:rPr lang="en-US" dirty="0" smtClean="0"/>
              <a:t>ensures that the project will satisfy the needs for which it was undertaken</a:t>
            </a:r>
          </a:p>
          <a:p>
            <a:pPr eaLnBrk="1" hangingPunct="1"/>
            <a:r>
              <a:rPr lang="en-US" dirty="0" smtClean="0"/>
              <a:t>- Processes include:</a:t>
            </a:r>
          </a:p>
          <a:p>
            <a:pPr lvl="1" eaLnBrk="1" hangingPunct="1"/>
            <a:r>
              <a:rPr lang="en-US" b="1" dirty="0" smtClean="0"/>
              <a:t>- Planning quality</a:t>
            </a:r>
            <a:r>
              <a:rPr lang="en-US" dirty="0" smtClean="0"/>
              <a:t>: identifying which quality standards are relevant to the project and how to satisfy them; a </a:t>
            </a:r>
            <a:r>
              <a:rPr lang="en-US" b="1" dirty="0" smtClean="0"/>
              <a:t>metric</a:t>
            </a:r>
            <a:r>
              <a:rPr lang="en-US" dirty="0" smtClean="0"/>
              <a:t> is a standard of measurement</a:t>
            </a:r>
          </a:p>
          <a:p>
            <a:pPr lvl="1" eaLnBrk="1" hangingPunct="1"/>
            <a:r>
              <a:rPr lang="en-US" b="1" dirty="0" smtClean="0"/>
              <a:t>- Performing quality assurance</a:t>
            </a:r>
            <a:r>
              <a:rPr lang="en-US" dirty="0" smtClean="0"/>
              <a:t>: periodically evaluating overall project performance to ensure the project will satisfy the relevant quality standards</a:t>
            </a:r>
          </a:p>
          <a:p>
            <a:pPr lvl="1" eaLnBrk="1" hangingPunct="1"/>
            <a:r>
              <a:rPr lang="en-US" b="1" dirty="0" smtClean="0"/>
              <a:t>- Performing quality control</a:t>
            </a:r>
            <a:r>
              <a:rPr lang="en-US" dirty="0" smtClean="0"/>
              <a:t>: monitoring specific project results to ensure that they comply with the relevant quality standards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Quality Planning</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5</a:t>
            </a:fld>
            <a:endParaRPr lang="en-US" dirty="0"/>
          </a:p>
        </p:txBody>
      </p:sp>
      <p:sp>
        <p:nvSpPr>
          <p:cNvPr id="7" name="TextBox 6"/>
          <p:cNvSpPr txBox="1"/>
          <p:nvPr/>
        </p:nvSpPr>
        <p:spPr>
          <a:xfrm>
            <a:off x="488504" y="1772816"/>
            <a:ext cx="8784976" cy="3416320"/>
          </a:xfrm>
          <a:prstGeom prst="rect">
            <a:avLst/>
          </a:prstGeom>
          <a:noFill/>
        </p:spPr>
        <p:txBody>
          <a:bodyPr wrap="square" rtlCol="0">
            <a:spAutoFit/>
          </a:bodyPr>
          <a:lstStyle/>
          <a:p>
            <a:r>
              <a:rPr lang="en-US" dirty="0" smtClean="0"/>
              <a:t>Implies the ability to anticipate situations and prepare actions to bring about the desired outcome.</a:t>
            </a:r>
          </a:p>
          <a:p>
            <a:endParaRPr lang="en-US" dirty="0" smtClean="0"/>
          </a:p>
          <a:p>
            <a:r>
              <a:rPr lang="en-US" dirty="0" smtClean="0"/>
              <a:t>One can reduce or prevent defects by</a:t>
            </a:r>
          </a:p>
          <a:p>
            <a:pPr>
              <a:buFontTx/>
              <a:buChar char="-"/>
            </a:pPr>
            <a:r>
              <a:rPr lang="en-US" dirty="0" smtClean="0"/>
              <a:t> Identifying relevant standards or models and adopting processes and procedures to build quality into the product and the project.</a:t>
            </a:r>
          </a:p>
          <a:p>
            <a:pPr>
              <a:buFontTx/>
              <a:buChar char="-"/>
            </a:pPr>
            <a:r>
              <a:rPr lang="en-US" dirty="0" smtClean="0"/>
              <a:t> Training and indoctrinating people in quality</a:t>
            </a:r>
          </a:p>
          <a:p>
            <a:pPr>
              <a:buFontTx/>
              <a:buChar char="-"/>
            </a:pPr>
            <a:r>
              <a:rPr lang="en-US" dirty="0" smtClean="0"/>
              <a:t> Planning a process that ensures an appropriate outcome</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sz="3600" dirty="0" smtClean="0"/>
              <a:t>Scope of IT Projects and Quality Planning</a:t>
            </a:r>
            <a:endParaRPr lang="en-US" sz="3600"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6</a:t>
            </a:fld>
            <a:endParaRPr lang="en-US" dirty="0"/>
          </a:p>
        </p:txBody>
      </p:sp>
      <p:sp>
        <p:nvSpPr>
          <p:cNvPr id="7" name="TextBox 6"/>
          <p:cNvSpPr txBox="1"/>
          <p:nvPr/>
        </p:nvSpPr>
        <p:spPr>
          <a:xfrm>
            <a:off x="416496" y="1772816"/>
            <a:ext cx="9001000" cy="4893647"/>
          </a:xfrm>
          <a:prstGeom prst="rect">
            <a:avLst/>
          </a:prstGeom>
          <a:noFill/>
        </p:spPr>
        <p:txBody>
          <a:bodyPr wrap="square" rtlCol="0">
            <a:spAutoFit/>
          </a:bodyPr>
          <a:lstStyle/>
          <a:p>
            <a:r>
              <a:rPr lang="en-GB" dirty="0" smtClean="0"/>
              <a:t>Certain aspects of the scope/requirements of a project can help identify aspects of a quality plan.</a:t>
            </a:r>
          </a:p>
          <a:p>
            <a:pPr eaLnBrk="1" hangingPunct="1"/>
            <a:r>
              <a:rPr lang="en-US" b="1" dirty="0" smtClean="0"/>
              <a:t>- Functionality</a:t>
            </a:r>
            <a:r>
              <a:rPr lang="en-US" dirty="0" smtClean="0"/>
              <a:t> is the degree to which a system performs its intended function</a:t>
            </a:r>
          </a:p>
          <a:p>
            <a:pPr eaLnBrk="1" hangingPunct="1"/>
            <a:r>
              <a:rPr lang="en-US" b="1" dirty="0" smtClean="0"/>
              <a:t>- Features</a:t>
            </a:r>
            <a:r>
              <a:rPr lang="en-US" dirty="0" smtClean="0"/>
              <a:t> are the system’s special characteristics that appeal to users</a:t>
            </a:r>
          </a:p>
          <a:p>
            <a:pPr eaLnBrk="1" hangingPunct="1"/>
            <a:r>
              <a:rPr lang="en-US" b="1" dirty="0" smtClean="0"/>
              <a:t>- System</a:t>
            </a:r>
            <a:r>
              <a:rPr lang="en-US" dirty="0" smtClean="0"/>
              <a:t> </a:t>
            </a:r>
            <a:r>
              <a:rPr lang="en-US" b="1" dirty="0" smtClean="0"/>
              <a:t>outputs</a:t>
            </a:r>
            <a:r>
              <a:rPr lang="en-US" dirty="0" smtClean="0"/>
              <a:t> are the screens and reports the system generates</a:t>
            </a:r>
          </a:p>
          <a:p>
            <a:pPr eaLnBrk="1" hangingPunct="1"/>
            <a:r>
              <a:rPr lang="en-US" b="1" dirty="0" smtClean="0"/>
              <a:t>- Performance</a:t>
            </a:r>
            <a:r>
              <a:rPr lang="en-US" dirty="0" smtClean="0"/>
              <a:t> addresses how well a product or service performs the customer’s intended use </a:t>
            </a:r>
          </a:p>
          <a:p>
            <a:pPr eaLnBrk="1" hangingPunct="1"/>
            <a:r>
              <a:rPr lang="en-US" b="1" dirty="0" smtClean="0"/>
              <a:t>- Reliability</a:t>
            </a:r>
            <a:r>
              <a:rPr lang="en-US" dirty="0" smtClean="0"/>
              <a:t> is the ability of a product or service to perform as expected under normal conditions</a:t>
            </a:r>
          </a:p>
          <a:p>
            <a:pPr eaLnBrk="1" hangingPunct="1"/>
            <a:r>
              <a:rPr lang="en-US" b="1" dirty="0" smtClean="0"/>
              <a:t>- Maintainability</a:t>
            </a:r>
            <a:r>
              <a:rPr lang="en-US" dirty="0" smtClean="0"/>
              <a:t> addresses the ease of performing maintenance on a product</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Performing Quality Assurance</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7</a:t>
            </a:fld>
            <a:endParaRPr lang="en-US" dirty="0"/>
          </a:p>
        </p:txBody>
      </p:sp>
      <p:sp>
        <p:nvSpPr>
          <p:cNvPr id="7" name="Rectangle 6"/>
          <p:cNvSpPr/>
          <p:nvPr/>
        </p:nvSpPr>
        <p:spPr>
          <a:xfrm>
            <a:off x="848544" y="1628800"/>
            <a:ext cx="8496944" cy="4598182"/>
          </a:xfrm>
          <a:prstGeom prst="rect">
            <a:avLst/>
          </a:prstGeom>
        </p:spPr>
        <p:txBody>
          <a:bodyPr wrap="square">
            <a:spAutoFit/>
          </a:bodyPr>
          <a:lstStyle/>
          <a:p>
            <a:pPr eaLnBrk="1" hangingPunct="1">
              <a:spcBef>
                <a:spcPct val="40000"/>
              </a:spcBef>
            </a:pPr>
            <a:r>
              <a:rPr lang="en-US" b="1" dirty="0" smtClean="0"/>
              <a:t>- Quality assurance </a:t>
            </a:r>
            <a:r>
              <a:rPr lang="en-US" dirty="0" smtClean="0"/>
              <a:t>includes all the activities related to satisfying the relevant quality standards for a project</a:t>
            </a:r>
          </a:p>
          <a:p>
            <a:pPr eaLnBrk="1" hangingPunct="1">
              <a:spcBef>
                <a:spcPct val="40000"/>
              </a:spcBef>
            </a:pPr>
            <a:r>
              <a:rPr lang="en-US" dirty="0" smtClean="0"/>
              <a:t>- Another goal of quality assurance is </a:t>
            </a:r>
            <a:r>
              <a:rPr lang="en-US" b="1" dirty="0" smtClean="0"/>
              <a:t>continuous quality improvement</a:t>
            </a:r>
          </a:p>
          <a:p>
            <a:pPr eaLnBrk="1" hangingPunct="1">
              <a:spcBef>
                <a:spcPct val="40000"/>
              </a:spcBef>
            </a:pPr>
            <a:r>
              <a:rPr lang="en-US" b="1" dirty="0" smtClean="0"/>
              <a:t>- Benchmarking</a:t>
            </a:r>
            <a:r>
              <a:rPr lang="en-US" dirty="0" smtClean="0"/>
              <a:t> generates ideas for quality improvements by comparing specific project practices or product characteristics to those of other projects or products within or outside the performing organization </a:t>
            </a:r>
          </a:p>
          <a:p>
            <a:pPr eaLnBrk="1" hangingPunct="1">
              <a:spcBef>
                <a:spcPct val="40000"/>
              </a:spcBef>
            </a:pPr>
            <a:r>
              <a:rPr lang="en-US" dirty="0" smtClean="0"/>
              <a:t>- A </a:t>
            </a:r>
            <a:r>
              <a:rPr lang="en-US" b="1" dirty="0" smtClean="0"/>
              <a:t>quality audit </a:t>
            </a:r>
            <a:r>
              <a:rPr lang="en-US" dirty="0" smtClean="0"/>
              <a:t>is a structured review of specific quality management activities that help identify lessons learned that could improve performance on current or future projects</a:t>
            </a:r>
            <a:r>
              <a:rPr lang="en-US" sz="20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CSIS Header.jpg"/>
          <p:cNvPicPr>
            <a:picLocks noGrp="1" noChangeAspect="1"/>
          </p:cNvPicPr>
          <p:nvPr>
            <p:ph idx="1"/>
          </p:nvPr>
        </p:nvPicPr>
        <p:blipFill>
          <a:blip r:embed="rId3" cstate="print"/>
          <a:stretch>
            <a:fillRect/>
          </a:stretch>
        </p:blipFill>
        <p:spPr>
          <a:xfrm>
            <a:off x="0" y="0"/>
            <a:ext cx="9386074" cy="1052736"/>
          </a:xfrm>
        </p:spPr>
      </p:pic>
      <p:sp>
        <p:nvSpPr>
          <p:cNvPr id="15" name="Title 14"/>
          <p:cNvSpPr>
            <a:spLocks noGrp="1"/>
          </p:cNvSpPr>
          <p:nvPr>
            <p:ph type="title"/>
          </p:nvPr>
        </p:nvSpPr>
        <p:spPr>
          <a:xfrm>
            <a:off x="704528" y="1052736"/>
            <a:ext cx="8420100" cy="648072"/>
          </a:xfrm>
        </p:spPr>
        <p:txBody>
          <a:bodyPr/>
          <a:lstStyle/>
          <a:p>
            <a:r>
              <a:rPr lang="en-US" dirty="0" smtClean="0"/>
              <a:t>Quality Control</a:t>
            </a:r>
            <a:endParaRPr lang="en-US" dirty="0"/>
          </a:p>
        </p:txBody>
      </p:sp>
      <p:sp>
        <p:nvSpPr>
          <p:cNvPr id="2" name="Date Placeholder 1"/>
          <p:cNvSpPr>
            <a:spLocks noGrp="1"/>
          </p:cNvSpPr>
          <p:nvPr>
            <p:ph type="dt" sz="half" idx="10"/>
          </p:nvPr>
        </p:nvSpPr>
        <p:spPr/>
        <p:txBody>
          <a:bodyPr/>
          <a:lstStyle/>
          <a:p>
            <a:fld id="{524439E7-F8E5-40FC-9489-D961D9F56366}" type="datetime1">
              <a:rPr lang="en-US" smtClean="0"/>
              <a:pPr/>
              <a:t>10/7/2010</a:t>
            </a:fld>
            <a:endParaRPr lang="en-US"/>
          </a:p>
        </p:txBody>
      </p:sp>
      <p:sp>
        <p:nvSpPr>
          <p:cNvPr id="4" name="Footer Placeholder 3"/>
          <p:cNvSpPr>
            <a:spLocks noGrp="1"/>
          </p:cNvSpPr>
          <p:nvPr>
            <p:ph type="ftr" sz="quarter" idx="11"/>
          </p:nvPr>
        </p:nvSpPr>
        <p:spPr/>
        <p:txBody>
          <a:bodyPr/>
          <a:lstStyle/>
          <a:p>
            <a:r>
              <a:rPr lang="en-IE" smtClean="0"/>
              <a:t>CS4457 - Project Management in Practice</a:t>
            </a:r>
            <a:endParaRPr lang="en-US"/>
          </a:p>
        </p:txBody>
      </p:sp>
      <p:sp>
        <p:nvSpPr>
          <p:cNvPr id="3" name="Slide Number Placeholder 2"/>
          <p:cNvSpPr>
            <a:spLocks noGrp="1"/>
          </p:cNvSpPr>
          <p:nvPr>
            <p:ph type="sldNum" sz="quarter" idx="12"/>
          </p:nvPr>
        </p:nvSpPr>
        <p:spPr/>
        <p:txBody>
          <a:bodyPr/>
          <a:lstStyle/>
          <a:p>
            <a:fld id="{2978E469-2B08-4C22-9583-1BA6842B53F1}" type="slidenum">
              <a:rPr lang="en-US" smtClean="0"/>
              <a:pPr/>
              <a:t>8</a:t>
            </a:fld>
            <a:endParaRPr lang="en-US" dirty="0"/>
          </a:p>
        </p:txBody>
      </p:sp>
      <p:sp>
        <p:nvSpPr>
          <p:cNvPr id="7" name="Rectangle 6"/>
          <p:cNvSpPr/>
          <p:nvPr/>
        </p:nvSpPr>
        <p:spPr>
          <a:xfrm>
            <a:off x="776536" y="1844824"/>
            <a:ext cx="8424936" cy="4093428"/>
          </a:xfrm>
          <a:prstGeom prst="rect">
            <a:avLst/>
          </a:prstGeom>
        </p:spPr>
        <p:txBody>
          <a:bodyPr wrap="square">
            <a:spAutoFit/>
          </a:bodyPr>
          <a:lstStyle/>
          <a:p>
            <a:pPr eaLnBrk="1" hangingPunct="1"/>
            <a:r>
              <a:rPr lang="en-US" sz="2000" dirty="0" smtClean="0"/>
              <a:t>The main outputs of quality control are:</a:t>
            </a:r>
          </a:p>
          <a:p>
            <a:pPr lvl="1" eaLnBrk="1" hangingPunct="1"/>
            <a:r>
              <a:rPr lang="en-US" sz="2000" dirty="0" smtClean="0"/>
              <a:t>- Acceptance decisions (Tests passed/failed)</a:t>
            </a:r>
          </a:p>
          <a:p>
            <a:pPr lvl="1" eaLnBrk="1" hangingPunct="1"/>
            <a:r>
              <a:rPr lang="en-US" sz="2000" dirty="0" smtClean="0"/>
              <a:t>- Rework (Bug Fixing)</a:t>
            </a:r>
          </a:p>
          <a:p>
            <a:pPr lvl="1" eaLnBrk="1" hangingPunct="1"/>
            <a:r>
              <a:rPr lang="en-US" sz="2000" dirty="0" smtClean="0"/>
              <a:t>- Process adjustments (aspect of continuous improvement)</a:t>
            </a:r>
          </a:p>
          <a:p>
            <a:pPr eaLnBrk="1" hangingPunct="1"/>
            <a:r>
              <a:rPr lang="en-US" sz="2000" dirty="0" smtClean="0"/>
              <a:t>There are Seven Basic Tools of Quality that help in performing quality control</a:t>
            </a:r>
          </a:p>
          <a:p>
            <a:pPr eaLnBrk="1" hangingPunct="1">
              <a:buFontTx/>
              <a:buChar char="-"/>
            </a:pPr>
            <a:r>
              <a:rPr lang="en-US" sz="2000" dirty="0" smtClean="0"/>
              <a:t> Cause &amp; Effect Diagrams</a:t>
            </a:r>
          </a:p>
          <a:p>
            <a:pPr eaLnBrk="1" hangingPunct="1">
              <a:buFontTx/>
              <a:buChar char="-"/>
            </a:pPr>
            <a:r>
              <a:rPr lang="en-US" sz="2000" dirty="0" smtClean="0"/>
              <a:t> Quality Control Charts</a:t>
            </a:r>
          </a:p>
          <a:p>
            <a:pPr lvl="1" eaLnBrk="1" hangingPunct="1">
              <a:buFontTx/>
              <a:buChar char="-"/>
            </a:pPr>
            <a:r>
              <a:rPr lang="en-US" sz="2000" dirty="0" smtClean="0"/>
              <a:t> The Seven Run Rule, Scatter Diagrams, Histograms, Pareto Charts, Flowcharts</a:t>
            </a:r>
          </a:p>
          <a:p>
            <a:pPr eaLnBrk="1" hangingPunct="1">
              <a:buFontTx/>
              <a:buChar char="-"/>
            </a:pPr>
            <a:r>
              <a:rPr lang="en-US" sz="2000" dirty="0" smtClean="0"/>
              <a:t> Statistical Sampling</a:t>
            </a:r>
          </a:p>
          <a:p>
            <a:pPr eaLnBrk="1" hangingPunct="1">
              <a:buFontTx/>
              <a:buChar char="-"/>
            </a:pPr>
            <a:r>
              <a:rPr lang="en-US" sz="2000" dirty="0" smtClean="0"/>
              <a:t> Six Sigma</a:t>
            </a:r>
          </a:p>
          <a:p>
            <a:pPr eaLnBrk="1" hangingPunct="1">
              <a:buFontTx/>
              <a:buChar char="-"/>
            </a:pPr>
            <a:r>
              <a:rPr lang="en-US" sz="2000" dirty="0" smtClean="0"/>
              <a:t> Six 9s of Quality – Telecom Industry</a:t>
            </a:r>
          </a:p>
          <a:p>
            <a:pPr eaLnBrk="1" hangingPunct="1">
              <a:buFontTx/>
              <a:buChar char="-"/>
            </a:pPr>
            <a:r>
              <a:rPr lang="en-US" sz="2000" dirty="0" smtClean="0"/>
              <a:t> Testing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ecture Templat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Template>
  <TotalTime>196</TotalTime>
  <Words>1516</Words>
  <Application>Microsoft Office PowerPoint</Application>
  <PresentationFormat>A4 Paper (210x297 mm)</PresentationFormat>
  <Paragraphs>222</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Lecture Template</vt:lpstr>
      <vt:lpstr>PowerPoint Presentation</vt:lpstr>
      <vt:lpstr>Recap</vt:lpstr>
      <vt:lpstr>Today’s Topics &amp; Learning Outcomes</vt:lpstr>
      <vt:lpstr>What is Project Quality?</vt:lpstr>
      <vt:lpstr>What is Project Quality Management?</vt:lpstr>
      <vt:lpstr>Quality Planning</vt:lpstr>
      <vt:lpstr>Scope of IT Projects and Quality Planning</vt:lpstr>
      <vt:lpstr>Performing Quality Assurance</vt:lpstr>
      <vt:lpstr>Quality Control</vt:lpstr>
      <vt:lpstr>Testing</vt:lpstr>
      <vt:lpstr>PowerPoint Presentation</vt:lpstr>
      <vt:lpstr>Six Sigma</vt:lpstr>
      <vt:lpstr>Six Sigma Projects Use Project Management</vt:lpstr>
      <vt:lpstr>Six Sigma and Statistics</vt:lpstr>
      <vt:lpstr>Standard Deviation &amp; Normal Distribution</vt:lpstr>
      <vt:lpstr>Normal Distribution &amp; Standard Deviation</vt:lpstr>
      <vt:lpstr>Six Sigma Uses a Conversion Table</vt:lpstr>
      <vt:lpstr>Sigma Conversion Table</vt:lpstr>
      <vt:lpstr>Standards and Models</vt:lpstr>
      <vt:lpstr>CMMI - Continued</vt:lpstr>
      <vt:lpstr>Any Thoughts, Questions, Ideas?</vt:lpstr>
      <vt:lpstr>Reading Materials for the Week</vt:lpstr>
      <vt:lpstr>Conclusions</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Vispi Shroff</dc:creator>
  <cp:lastModifiedBy>Vispi.Shroff</cp:lastModifiedBy>
  <cp:revision>21</cp:revision>
  <cp:lastPrinted>2004-03-10T09:10:37Z</cp:lastPrinted>
  <dcterms:created xsi:type="dcterms:W3CDTF">2010-10-06T21:48:25Z</dcterms:created>
  <dcterms:modified xsi:type="dcterms:W3CDTF">2010-10-07T11:46:32Z</dcterms:modified>
</cp:coreProperties>
</file>