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272" r:id="rId2"/>
    <p:sldId id="273" r:id="rId3"/>
    <p:sldId id="281" r:id="rId4"/>
    <p:sldId id="288" r:id="rId5"/>
    <p:sldId id="286" r:id="rId6"/>
    <p:sldId id="285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99" r:id="rId15"/>
    <p:sldId id="298" r:id="rId16"/>
    <p:sldId id="283" r:id="rId17"/>
    <p:sldId id="284" r:id="rId18"/>
    <p:sldId id="282" r:id="rId19"/>
    <p:sldId id="287" r:id="rId20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0929"/>
  </p:normalViewPr>
  <p:slideViewPr>
    <p:cSldViewPr>
      <p:cViewPr varScale="1">
        <p:scale>
          <a:sx n="67" d="100"/>
          <a:sy n="67" d="100"/>
        </p:scale>
        <p:origin x="-420" y="-10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10/18/2010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263691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</a:t>
            </a:r>
            <a:r>
              <a:rPr lang="en-IE" dirty="0" smtClean="0"/>
              <a:t>13</a:t>
            </a:r>
            <a:r>
              <a:rPr lang="en-IE" dirty="0" smtClean="0"/>
              <a:t>		Week</a:t>
            </a:r>
            <a:r>
              <a:rPr lang="en-IE" dirty="0" smtClean="0"/>
              <a:t>: 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Risk Management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72480" y="1196752"/>
            <a:ext cx="864096" cy="4896544"/>
          </a:xfrm>
        </p:spPr>
        <p:txBody>
          <a:bodyPr vert="vert270"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7" descr="Tbl11-06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1"/>
          <a:stretch>
            <a:fillRect/>
          </a:stretch>
        </p:blipFill>
        <p:spPr bwMode="auto">
          <a:xfrm>
            <a:off x="1731169" y="1052736"/>
            <a:ext cx="7326313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8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Quantitative Risk Analysis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552" y="1720840"/>
            <a:ext cx="8136904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- Often </a:t>
            </a:r>
            <a:r>
              <a:rPr lang="en-US" dirty="0"/>
              <a:t>follows qualitative risk analysis, but both can be done together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- Large</a:t>
            </a:r>
            <a:r>
              <a:rPr lang="en-US" dirty="0"/>
              <a:t>, complex projects involving leading edge technologies often require extensive quantitative risk analysis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- Main </a:t>
            </a:r>
            <a:r>
              <a:rPr lang="en-US" dirty="0"/>
              <a:t>techniques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- Decision </a:t>
            </a:r>
            <a:r>
              <a:rPr lang="en-US" b="1" dirty="0"/>
              <a:t>tree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- Simulation:</a:t>
            </a:r>
            <a:r>
              <a:rPr lang="en-US" dirty="0"/>
              <a:t> </a:t>
            </a:r>
            <a:r>
              <a:rPr lang="en-US" dirty="0" smtClean="0"/>
              <a:t>Uses a model of a system to analyze expected behavior or performance of a system.</a:t>
            </a:r>
            <a:endParaRPr 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- Sensitivity </a:t>
            </a:r>
            <a:r>
              <a:rPr lang="en-US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96760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Decision Tree Analysis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86921_11_F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772816"/>
            <a:ext cx="7719392" cy="437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02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0512" y="1844824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 smtClean="0"/>
              <a:t>- Sensitivity </a:t>
            </a:r>
            <a:r>
              <a:rPr lang="en-US" b="1" dirty="0"/>
              <a:t>analysis</a:t>
            </a:r>
            <a:r>
              <a:rPr lang="en-US" dirty="0"/>
              <a:t> is a technique used to show the effects of changing one or more variables on an outcome</a:t>
            </a:r>
          </a:p>
          <a:p>
            <a:pPr eaLnBrk="1" hangingPunct="1"/>
            <a:r>
              <a:rPr lang="en-US" dirty="0" smtClean="0"/>
              <a:t>- For </a:t>
            </a:r>
            <a:r>
              <a:rPr lang="en-US" dirty="0"/>
              <a:t>example, many people use it to determine what the monthly payments for a loan will be given different interest rates or periods of the loan, or for determining break-even points based on different assumptions</a:t>
            </a:r>
          </a:p>
          <a:p>
            <a:pPr eaLnBrk="1" hangingPunct="1"/>
            <a:r>
              <a:rPr lang="en-US" dirty="0" smtClean="0"/>
              <a:t>- Spreadsheet </a:t>
            </a:r>
            <a:r>
              <a:rPr lang="en-US" dirty="0"/>
              <a:t>software, such as Excel, is a common tool for performing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21365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Planning Risk Responses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84482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dirty="0"/>
              <a:t>Four main response strategies for 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87439"/>
              </p:ext>
            </p:extLst>
          </p:nvPr>
        </p:nvGraphicFramePr>
        <p:xfrm>
          <a:off x="704528" y="2348880"/>
          <a:ext cx="8280920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920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Negative Risks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Positive Risks</a:t>
                      </a:r>
                      <a:endParaRPr lang="en-IE" dirty="0"/>
                    </a:p>
                  </a:txBody>
                  <a:tcPr/>
                </a:tc>
              </a:tr>
              <a:tr h="2103886">
                <a:tc>
                  <a:txBody>
                    <a:bodyPr/>
                    <a:lstStyle/>
                    <a:p>
                      <a:pPr lvl="1" eaLnBrk="1" hangingPunct="1"/>
                      <a:r>
                        <a:rPr lang="en-US" dirty="0" smtClean="0"/>
                        <a:t>Risk avoidance</a:t>
                      </a:r>
                    </a:p>
                    <a:p>
                      <a:pPr lvl="1" eaLnBrk="1" hangingPunct="1"/>
                      <a:r>
                        <a:rPr lang="en-US" dirty="0" smtClean="0"/>
                        <a:t>Risk acceptance</a:t>
                      </a:r>
                    </a:p>
                    <a:p>
                      <a:pPr lvl="1" eaLnBrk="1" hangingPunct="1"/>
                      <a:r>
                        <a:rPr lang="en-US" dirty="0" smtClean="0"/>
                        <a:t>Risk transference</a:t>
                      </a:r>
                    </a:p>
                    <a:p>
                      <a:pPr lvl="1" eaLnBrk="1" hangingPunct="1"/>
                      <a:r>
                        <a:rPr lang="en-US" dirty="0" smtClean="0"/>
                        <a:t>Risk mitigation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dirty="0" smtClean="0"/>
                        <a:t>Risk exploitation</a:t>
                      </a:r>
                    </a:p>
                    <a:p>
                      <a:pPr eaLnBrk="1" hangingPunct="1"/>
                      <a:r>
                        <a:rPr lang="en-US" dirty="0" smtClean="0"/>
                        <a:t>Risk sharing</a:t>
                      </a:r>
                    </a:p>
                    <a:p>
                      <a:pPr eaLnBrk="1" hangingPunct="1"/>
                      <a:r>
                        <a:rPr lang="en-US" dirty="0" smtClean="0"/>
                        <a:t>Risk enhancement</a:t>
                      </a:r>
                    </a:p>
                    <a:p>
                      <a:pPr eaLnBrk="1" hangingPunct="1"/>
                      <a:r>
                        <a:rPr lang="en-US" dirty="0" smtClean="0"/>
                        <a:t>Risk acceptance</a:t>
                      </a:r>
                    </a:p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43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Monitoring &amp; Controlling Risk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8504" y="1916832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Involves </a:t>
            </a:r>
            <a:r>
              <a:rPr lang="en-US" dirty="0"/>
              <a:t>executing the risk management process to respond to risk events</a:t>
            </a:r>
          </a:p>
          <a:p>
            <a:pPr eaLnBrk="1" hangingPunct="1"/>
            <a:r>
              <a:rPr lang="en-US" b="1" dirty="0" smtClean="0"/>
              <a:t>- Workarounds </a:t>
            </a:r>
            <a:r>
              <a:rPr lang="en-US" dirty="0"/>
              <a:t>are unplanned responses to risk events that must be done when there are no contingency plans</a:t>
            </a:r>
          </a:p>
          <a:p>
            <a:pPr eaLnBrk="1" hangingPunct="1"/>
            <a:r>
              <a:rPr lang="en-US" dirty="0" smtClean="0"/>
              <a:t>- Main </a:t>
            </a:r>
            <a:r>
              <a:rPr lang="en-US" dirty="0"/>
              <a:t>outputs of risk monitoring and control are:</a:t>
            </a:r>
          </a:p>
          <a:p>
            <a:pPr lvl="1" eaLnBrk="1" hangingPunct="1"/>
            <a:r>
              <a:rPr lang="en-US" dirty="0" smtClean="0"/>
              <a:t>- Risk </a:t>
            </a:r>
            <a:r>
              <a:rPr lang="en-US" dirty="0"/>
              <a:t>register updates</a:t>
            </a:r>
          </a:p>
          <a:p>
            <a:pPr lvl="1" eaLnBrk="1" hangingPunct="1"/>
            <a:r>
              <a:rPr lang="en-US" dirty="0" smtClean="0"/>
              <a:t>- Organizational </a:t>
            </a:r>
            <a:r>
              <a:rPr lang="en-US" dirty="0"/>
              <a:t>process assets updates</a:t>
            </a:r>
          </a:p>
          <a:p>
            <a:pPr lvl="1" eaLnBrk="1" hangingPunct="1"/>
            <a:r>
              <a:rPr lang="en-US" dirty="0" smtClean="0"/>
              <a:t>- Change </a:t>
            </a:r>
            <a:r>
              <a:rPr lang="en-US" dirty="0"/>
              <a:t>requests</a:t>
            </a:r>
          </a:p>
          <a:p>
            <a:pPr lvl="1" eaLnBrk="1" hangingPunct="1"/>
            <a:r>
              <a:rPr lang="en-US" dirty="0" smtClean="0"/>
              <a:t>- Updates </a:t>
            </a:r>
            <a:r>
              <a:rPr lang="en-US" dirty="0"/>
              <a:t>to the project management plan and other project documents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10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916832"/>
            <a:ext cx="926334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 for the Week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6536" y="2090172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Schwalbe</a:t>
            </a:r>
            <a:r>
              <a:rPr lang="en-GB" dirty="0"/>
              <a:t>, K., 2007. </a:t>
            </a:r>
            <a:r>
              <a:rPr lang="en-GB" i="1" dirty="0"/>
              <a:t>Information Technology Project Management</a:t>
            </a:r>
            <a:r>
              <a:rPr lang="en-GB" dirty="0"/>
              <a:t> 5th ed., United States of America: Thomson Course Technology.  Chapter </a:t>
            </a:r>
            <a:r>
              <a:rPr lang="en-GB" dirty="0" smtClean="0"/>
              <a:t>12</a:t>
            </a:r>
            <a:endParaRPr lang="en-GB" dirty="0"/>
          </a:p>
          <a:p>
            <a:endParaRPr lang="en-GB" dirty="0"/>
          </a:p>
          <a:p>
            <a:r>
              <a:rPr lang="en-GB" dirty="0"/>
              <a:t>PMBOK Guide, Chapter </a:t>
            </a:r>
            <a:r>
              <a:rPr lang="en-GB" dirty="0" smtClean="0"/>
              <a:t>12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552" y="172084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Good Project Risk Management  results</a:t>
            </a:r>
          </a:p>
          <a:p>
            <a:pPr eaLnBrk="1" hangingPunct="1"/>
            <a:r>
              <a:rPr lang="en-US" dirty="0" smtClean="0"/>
              <a:t>- Unlike </a:t>
            </a:r>
            <a:r>
              <a:rPr lang="en-US" dirty="0"/>
              <a:t>crisis management, good project risk management often goes unnoticed</a:t>
            </a:r>
          </a:p>
          <a:p>
            <a:pPr eaLnBrk="1" hangingPunct="1"/>
            <a:r>
              <a:rPr lang="en-US" dirty="0" smtClean="0"/>
              <a:t>- Well-run </a:t>
            </a:r>
            <a:r>
              <a:rPr lang="en-US" dirty="0"/>
              <a:t>projects appear to be almost effortless, but a lot of work goes into running a project well</a:t>
            </a:r>
          </a:p>
          <a:p>
            <a:pPr eaLnBrk="1" hangingPunct="1"/>
            <a:r>
              <a:rPr lang="en-US" dirty="0" smtClean="0"/>
              <a:t>- Project </a:t>
            </a:r>
            <a:r>
              <a:rPr lang="en-US" dirty="0"/>
              <a:t>managers should strive to make their jobs look easy to reflect the results of well-run projects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528" y="2090172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Schwalbe</a:t>
            </a:r>
            <a:r>
              <a:rPr lang="en-GB" dirty="0"/>
              <a:t>, K., 2007. </a:t>
            </a:r>
            <a:r>
              <a:rPr lang="en-GB" i="1" dirty="0"/>
              <a:t>Information Technology Project Management</a:t>
            </a:r>
            <a:r>
              <a:rPr lang="en-GB" dirty="0"/>
              <a:t> 5th ed., United States of America: Thomson Course Technology.  Chapter 11</a:t>
            </a:r>
          </a:p>
          <a:p>
            <a:endParaRPr lang="en-GB" dirty="0"/>
          </a:p>
          <a:p>
            <a:r>
              <a:rPr lang="en-GB" dirty="0"/>
              <a:t>PMBOK Guide, Chapter 11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544" y="1916832"/>
            <a:ext cx="65809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Importance </a:t>
            </a:r>
            <a:r>
              <a:rPr lang="en-GB" dirty="0"/>
              <a:t>of </a:t>
            </a:r>
            <a:r>
              <a:rPr lang="en-GB" dirty="0" smtClean="0"/>
              <a:t>Risk 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Overview of the Risk Management Process</a:t>
            </a:r>
          </a:p>
          <a:p>
            <a:pPr>
              <a:buFontTx/>
              <a:buChar char="-"/>
            </a:pPr>
            <a:r>
              <a:rPr lang="en-GB" dirty="0"/>
              <a:t>Planning Risk Management</a:t>
            </a:r>
          </a:p>
          <a:p>
            <a:pPr>
              <a:buFontTx/>
              <a:buChar char="-"/>
            </a:pPr>
            <a:r>
              <a:rPr lang="en-GB" dirty="0"/>
              <a:t>Identifying Risks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Today’s Topics &amp; Learning Outcomes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77281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E" dirty="0" smtClean="0"/>
              <a:t>Quantitative Risk Analysis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Qualitative Risk Analysis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Risk Response Planning Strategies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Monitoring &amp; Controlling Risk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Risk Register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488" y="1628800"/>
            <a:ext cx="8928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E" dirty="0" smtClean="0"/>
              <a:t>Main output from Risk Identification processes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 smtClean="0"/>
              <a:t>A </a:t>
            </a:r>
            <a:r>
              <a:rPr lang="en-US" b="1" dirty="0"/>
              <a:t>risk register</a:t>
            </a:r>
            <a:r>
              <a:rPr lang="en-US" dirty="0"/>
              <a:t> is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sz="2200" dirty="0" smtClean="0"/>
              <a:t>- A </a:t>
            </a:r>
            <a:r>
              <a:rPr lang="en-US" sz="2200" dirty="0"/>
              <a:t>document that contains the results of various risk management processes and that is often displayed in a table or spreadsheet format</a:t>
            </a:r>
          </a:p>
          <a:p>
            <a:pPr lvl="1" eaLnBrk="1" hangingPunct="1"/>
            <a:r>
              <a:rPr lang="en-US" sz="2200" dirty="0" smtClean="0"/>
              <a:t>- A </a:t>
            </a:r>
            <a:r>
              <a:rPr lang="en-US" sz="2200" dirty="0"/>
              <a:t>tool for documenting potential risk events and related information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Risk Register Contents</a:t>
            </a:r>
          </a:p>
          <a:p>
            <a:pPr marL="800100" lvl="1" indent="-342900">
              <a:buFontTx/>
              <a:buChar char="-"/>
            </a:pPr>
            <a:r>
              <a:rPr lang="en-IE" dirty="0" smtClean="0"/>
              <a:t>ID No, Name, Description, Category, Root Cause, Triggers (indicators or symptoms of a risk event occurring), Potential Responses, Risk Owner, Probability, Impact &amp; Status</a:t>
            </a:r>
          </a:p>
          <a:p>
            <a:pPr marL="800100" lvl="1" indent="-342900">
              <a:buFontTx/>
              <a:buChar char="-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451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Qualitative Risk Assessment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6576" y="1905506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Assess </a:t>
            </a:r>
            <a:r>
              <a:rPr lang="en-US" dirty="0"/>
              <a:t>the likelihood and impact of identified risks to determine their magnitude and priority</a:t>
            </a:r>
          </a:p>
          <a:p>
            <a:pPr eaLnBrk="1" hangingPunct="1"/>
            <a:r>
              <a:rPr lang="en-US" dirty="0" smtClean="0"/>
              <a:t>- Risk </a:t>
            </a:r>
            <a:r>
              <a:rPr lang="en-US" dirty="0"/>
              <a:t>quantification tools and techniques include: </a:t>
            </a:r>
          </a:p>
          <a:p>
            <a:pPr lvl="1" eaLnBrk="1" hangingPunct="1"/>
            <a:r>
              <a:rPr lang="en-US" dirty="0" smtClean="0"/>
              <a:t>- Probability/impact </a:t>
            </a:r>
            <a:r>
              <a:rPr lang="en-US" dirty="0"/>
              <a:t>matrixes</a:t>
            </a:r>
          </a:p>
          <a:p>
            <a:pPr lvl="1" eaLnBrk="1" hangingPunct="1"/>
            <a:r>
              <a:rPr lang="en-US" dirty="0" smtClean="0"/>
              <a:t>- The </a:t>
            </a:r>
            <a:r>
              <a:rPr lang="en-US" dirty="0"/>
              <a:t>Top Ten Risk Item Tracking</a:t>
            </a:r>
          </a:p>
          <a:p>
            <a:pPr lvl="1" eaLnBrk="1" hangingPunct="1"/>
            <a:r>
              <a:rPr lang="en-US" dirty="0" smtClean="0"/>
              <a:t>- Expert </a:t>
            </a:r>
            <a:r>
              <a:rPr lang="en-US" dirty="0"/>
              <a:t>judgment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Probability Matrices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0393" y="1772816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A </a:t>
            </a:r>
            <a:r>
              <a:rPr lang="en-US" b="1" dirty="0"/>
              <a:t>probability/impact matrix </a:t>
            </a:r>
            <a:r>
              <a:rPr lang="en-US" dirty="0"/>
              <a:t>or</a:t>
            </a:r>
            <a:r>
              <a:rPr lang="en-US" b="1" dirty="0"/>
              <a:t> chart</a:t>
            </a:r>
            <a:r>
              <a:rPr lang="en-US" dirty="0"/>
              <a:t> lists the relative probability of a risk occurring on one side of a matrix or axis on a chart and the relative impact of the risk occurring on the other</a:t>
            </a:r>
          </a:p>
          <a:p>
            <a:pPr eaLnBrk="1" hangingPunct="1"/>
            <a:r>
              <a:rPr lang="en-US" dirty="0" smtClean="0"/>
              <a:t>- List </a:t>
            </a:r>
            <a:r>
              <a:rPr lang="en-US" dirty="0"/>
              <a:t>the risks and then label each one as high, medium, or low in terms of its probability of occurrence and its impact if it did occur</a:t>
            </a:r>
          </a:p>
          <a:p>
            <a:pPr eaLnBrk="1" hangingPunct="1"/>
            <a:r>
              <a:rPr lang="en-US" dirty="0" smtClean="0"/>
              <a:t>- Can </a:t>
            </a:r>
            <a:r>
              <a:rPr lang="en-US" dirty="0"/>
              <a:t>also calculate </a:t>
            </a:r>
            <a:r>
              <a:rPr lang="en-US" b="1" dirty="0"/>
              <a:t>risk factors</a:t>
            </a:r>
          </a:p>
          <a:p>
            <a:pPr lvl="1" eaLnBrk="1" hangingPunct="1"/>
            <a:r>
              <a:rPr lang="en-US" dirty="0" smtClean="0"/>
              <a:t>- Numbers </a:t>
            </a:r>
            <a:r>
              <a:rPr lang="en-US" dirty="0"/>
              <a:t>that represent the overall risk of specific events based on their probability of occurring and the consequences to the project if they do occur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Probability/Impact Matrix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86921_11_F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727671"/>
            <a:ext cx="8424936" cy="437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69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Probability/Consequence of Failure Chart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86921_11_F0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1700808"/>
            <a:ext cx="6552728" cy="456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25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Top-Ten Risk Item Tracking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6536" y="1844824"/>
            <a:ext cx="66529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 smtClean="0"/>
              <a:t>- Top </a:t>
            </a:r>
            <a:r>
              <a:rPr lang="en-US" b="1" dirty="0"/>
              <a:t>Ten Risk Item Tracking</a:t>
            </a:r>
            <a:r>
              <a:rPr lang="en-US" dirty="0"/>
              <a:t> is a qualitative risk analysis tool that helps to identify risks and maintain an awareness of risks throughout the life of a project</a:t>
            </a:r>
          </a:p>
          <a:p>
            <a:pPr eaLnBrk="1" hangingPunct="1"/>
            <a:r>
              <a:rPr lang="en-US" dirty="0" smtClean="0"/>
              <a:t>- Establish </a:t>
            </a:r>
            <a:r>
              <a:rPr lang="en-US" dirty="0"/>
              <a:t>a periodic review of the top ten project risk items</a:t>
            </a:r>
          </a:p>
          <a:p>
            <a:pPr eaLnBrk="1" hangingPunct="1"/>
            <a:r>
              <a:rPr lang="en-US" dirty="0" smtClean="0"/>
              <a:t>- List </a:t>
            </a:r>
            <a:r>
              <a:rPr lang="en-US" dirty="0"/>
              <a:t>the current ranking, previous ranking, number of times the risk appears on the list over a period of time, and a summary of progress made in resolving the risk item</a:t>
            </a:r>
          </a:p>
        </p:txBody>
      </p:sp>
    </p:spTree>
    <p:extLst>
      <p:ext uri="{BB962C8B-B14F-4D97-AF65-F5344CB8AC3E}">
        <p14:creationId xmlns:p14="http://schemas.microsoft.com/office/powerpoint/2010/main" val="3649829336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130</TotalTime>
  <Words>881</Words>
  <Application>Microsoft Office PowerPoint</Application>
  <PresentationFormat>A4 Paper (210x297 mm)</PresentationFormat>
  <Paragraphs>163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Lecture Template</vt:lpstr>
      <vt:lpstr>PowerPoint Presentation</vt:lpstr>
      <vt:lpstr>Recap</vt:lpstr>
      <vt:lpstr>Today’s Topics &amp; Learning Outcomes</vt:lpstr>
      <vt:lpstr>Risk Register</vt:lpstr>
      <vt:lpstr>Qualitative Risk Assessment</vt:lpstr>
      <vt:lpstr>Probability Matrices</vt:lpstr>
      <vt:lpstr>Probability/Impact Matrix</vt:lpstr>
      <vt:lpstr>Probability/Consequence of Failure Chart</vt:lpstr>
      <vt:lpstr>Top-Ten Risk Item Tracking</vt:lpstr>
      <vt:lpstr>Example</vt:lpstr>
      <vt:lpstr>Quantitative Risk Analysis</vt:lpstr>
      <vt:lpstr>Decision Tree Analysis</vt:lpstr>
      <vt:lpstr>Sensitivity Analysis</vt:lpstr>
      <vt:lpstr>Planning Risk Responses</vt:lpstr>
      <vt:lpstr>Monitoring &amp; Controlling Risk</vt:lpstr>
      <vt:lpstr>Any Thoughts, Questions, Ideas?</vt:lpstr>
      <vt:lpstr>Reading Materials for the Week</vt:lpstr>
      <vt:lpstr>Conclusions</vt:lpstr>
      <vt:lpstr>References</vt:lpstr>
    </vt:vector>
  </TitlesOfParts>
  <Company>University of Limerick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Vispi.Shroff</dc:creator>
  <cp:lastModifiedBy>Vispi.Shroff</cp:lastModifiedBy>
  <cp:revision>9</cp:revision>
  <cp:lastPrinted>2004-03-10T09:10:37Z</cp:lastPrinted>
  <dcterms:created xsi:type="dcterms:W3CDTF">2010-10-18T12:27:23Z</dcterms:created>
  <dcterms:modified xsi:type="dcterms:W3CDTF">2010-10-18T14:37:24Z</dcterms:modified>
</cp:coreProperties>
</file>