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25"/>
  </p:notesMasterIdLst>
  <p:sldIdLst>
    <p:sldId id="272" r:id="rId2"/>
    <p:sldId id="273" r:id="rId3"/>
    <p:sldId id="281" r:id="rId4"/>
    <p:sldId id="286" r:id="rId5"/>
    <p:sldId id="285" r:id="rId6"/>
    <p:sldId id="291" r:id="rId7"/>
    <p:sldId id="292" r:id="rId8"/>
    <p:sldId id="294" r:id="rId9"/>
    <p:sldId id="295" r:id="rId10"/>
    <p:sldId id="301" r:id="rId11"/>
    <p:sldId id="299" r:id="rId12"/>
    <p:sldId id="300" r:id="rId13"/>
    <p:sldId id="293" r:id="rId14"/>
    <p:sldId id="296" r:id="rId15"/>
    <p:sldId id="297" r:id="rId16"/>
    <p:sldId id="298" r:id="rId17"/>
    <p:sldId id="290" r:id="rId18"/>
    <p:sldId id="288" r:id="rId19"/>
    <p:sldId id="289" r:id="rId20"/>
    <p:sldId id="283" r:id="rId21"/>
    <p:sldId id="284" r:id="rId22"/>
    <p:sldId id="282" r:id="rId23"/>
    <p:sldId id="287" r:id="rId24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1"/>
    <a:srgbClr val="54003D"/>
    <a:srgbClr val="1B1B5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0929"/>
  </p:normalViewPr>
  <p:slideViewPr>
    <p:cSldViewPr>
      <p:cViewPr>
        <p:scale>
          <a:sx n="50" d="100"/>
          <a:sy n="50" d="100"/>
        </p:scale>
        <p:origin x="114" y="-1080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7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3FFFE-1EEC-465D-AEE9-2A99CAB281D5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4B25-DFFC-4132-B7D0-5AA0DA5E0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8C63A4-6DCE-491D-ACF9-2B1FFD61B956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8DFBB-B5B9-41F5-AE76-AE3856BF09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83AD18-9B8D-4B44-B4B5-54B4CAD1BD01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4E017-F74A-4D5E-BF65-7207BF72BB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5F5DD-D0EC-43CA-A4F7-A3155963B184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626C9-769A-42C3-A8C6-6692BB5F0A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6A53D-33CE-4B86-A301-A6A41A0E0158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5CA85-3369-4ECD-96F6-04888161E6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4EF54-C7F5-473B-B5B7-248DC7B90A0A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3F8FA-C6F7-4B7B-8923-B956CEED80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55BAA-C4D7-4430-8F5B-5EE83199B27D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2D59B-C431-4A2E-A623-6B5D9057AF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E588D-9B13-4CBD-9D67-FD9FAD105138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37858-953D-41BB-9EC0-2BF8CF665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63B0A5-2DAD-4F4B-BFBB-D416BE60C367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78B9D-FAD7-4B6B-9E6D-8E5CBFEBAB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30F9F-E828-4410-B7CE-4929DF392A84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8E469-2B08-4C22-9583-1BA6842B53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0B8797-B062-4CFE-8593-044507876C09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CD591-620D-4DCE-80A0-7394DB0B3A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00785D-8210-4924-B8B9-5B979B2C5456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449E8-D09A-4D0E-B239-AAF3A1B30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97175FD-43DF-4E4E-8146-B44B107A174E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BB66C4-5F15-4D61-AF26-86D8E581CF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hyperlink" Target="http://www.etenders.gov.ie/" TargetMode="Externa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8978" r="30145"/>
          <a:stretch>
            <a:fillRect/>
          </a:stretch>
        </p:blipFill>
        <p:spPr bwMode="auto">
          <a:xfrm>
            <a:off x="7343775" y="0"/>
            <a:ext cx="2559050" cy="5638800"/>
          </a:xfrm>
          <a:prstGeom prst="rect">
            <a:avLst/>
          </a:prstGeom>
          <a:noFill/>
        </p:spPr>
      </p:pic>
      <p:pic>
        <p:nvPicPr>
          <p:cNvPr id="19459" name="Picture 3" descr="coloured crest.jpg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800" y="5791200"/>
            <a:ext cx="501650" cy="523875"/>
          </a:xfrm>
          <a:prstGeom prst="rect">
            <a:avLst/>
          </a:prstGeom>
          <a:noFill/>
        </p:spPr>
      </p:pic>
      <p:pic>
        <p:nvPicPr>
          <p:cNvPr id="19460" name="Picture 4" descr="yellowLogo.jpg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5" cstate="print"/>
          <a:srcRect t="57515"/>
          <a:stretch>
            <a:fillRect/>
          </a:stretch>
        </p:blipFill>
        <p:spPr bwMode="auto">
          <a:xfrm>
            <a:off x="7435850" y="6324600"/>
            <a:ext cx="2265363" cy="396875"/>
          </a:xfrm>
          <a:prstGeom prst="rect">
            <a:avLst/>
          </a:prstGeom>
          <a:noFill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124200" y="6096000"/>
            <a:ext cx="24765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Sub Heading</a:t>
            </a:r>
          </a:p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And Date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9462" name="Picture 6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 l="13486" t="14935" r="30145" b="29633"/>
          <a:stretch>
            <a:fillRect/>
          </a:stretch>
        </p:blipFill>
        <p:spPr bwMode="auto">
          <a:xfrm>
            <a:off x="0" y="0"/>
            <a:ext cx="7391400" cy="6858000"/>
          </a:xfrm>
          <a:prstGeom prst="rect">
            <a:avLst/>
          </a:prstGeom>
          <a:noFill/>
        </p:spPr>
      </p:pic>
      <p:pic>
        <p:nvPicPr>
          <p:cNvPr id="19463" name="Picture 7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60040" r="30145" b="32364"/>
          <a:stretch>
            <a:fillRect/>
          </a:stretch>
        </p:blipFill>
        <p:spPr bwMode="auto">
          <a:xfrm>
            <a:off x="0" y="5638800"/>
            <a:ext cx="7391400" cy="12192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48544" y="1268760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PROJECT MANAGEMENT IN PRACTICE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197B-F885-4F32-BF38-607CDAA06670}" type="datetime1">
              <a:rPr lang="en-US" smtClean="0">
                <a:solidFill>
                  <a:schemeClr val="bg1"/>
                </a:solidFill>
              </a:rPr>
              <a:pPr/>
              <a:t>10/20/2010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>
                <a:solidFill>
                  <a:schemeClr val="bg1"/>
                </a:solidFill>
              </a:rPr>
              <a:pPr/>
              <a:t>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648744" y="6248400"/>
            <a:ext cx="4176464" cy="457200"/>
          </a:xfrm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CS4457 - Project Management in Practice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8544" y="2636912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Lecture No: </a:t>
            </a:r>
            <a:r>
              <a:rPr lang="en-IE" dirty="0" smtClean="0"/>
              <a:t>14</a:t>
            </a:r>
            <a:r>
              <a:rPr lang="en-IE" dirty="0" smtClean="0"/>
              <a:t>		Week</a:t>
            </a:r>
            <a:r>
              <a:rPr lang="en-IE" dirty="0" smtClean="0"/>
              <a:t>: 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64568" y="191683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Project Procurement Management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8664" y="4077072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Vispi Shroff</a:t>
            </a:r>
          </a:p>
          <a:p>
            <a:pPr algn="ctr"/>
            <a:r>
              <a:rPr lang="en-IE" dirty="0" smtClean="0"/>
              <a:t>vispi.shroff@ul.ie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Conducting Procurements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0552" y="1844824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Char char="-"/>
            </a:pPr>
            <a:r>
              <a:rPr lang="en-US" dirty="0" smtClean="0"/>
              <a:t>Deciding </a:t>
            </a:r>
            <a:r>
              <a:rPr lang="en-US" dirty="0" smtClean="0"/>
              <a:t>whom to ask to do the </a:t>
            </a:r>
            <a:r>
              <a:rPr lang="en-US" dirty="0" smtClean="0"/>
              <a:t>work</a:t>
            </a:r>
          </a:p>
          <a:p>
            <a:pPr marL="1027113" lvl="1" indent="-455613" eaLnBrk="1" hangingPunct="1"/>
            <a:r>
              <a:rPr lang="en-US" dirty="0" smtClean="0"/>
              <a:t>- Approaching </a:t>
            </a:r>
            <a:r>
              <a:rPr lang="en-US" dirty="0" smtClean="0"/>
              <a:t>the preferred vendor</a:t>
            </a:r>
          </a:p>
          <a:p>
            <a:pPr marL="1027113" lvl="1" indent="-455613" eaLnBrk="1" hangingPunct="1"/>
            <a:r>
              <a:rPr lang="en-US" dirty="0" smtClean="0"/>
              <a:t>- Approaching </a:t>
            </a:r>
            <a:r>
              <a:rPr lang="en-US" dirty="0" smtClean="0"/>
              <a:t>several potential vendors</a:t>
            </a:r>
          </a:p>
          <a:p>
            <a:pPr marL="1027113" lvl="1" indent="-455613" eaLnBrk="1" hangingPunct="1"/>
            <a:r>
              <a:rPr lang="en-US" dirty="0" smtClean="0"/>
              <a:t>- Advertising </a:t>
            </a:r>
            <a:r>
              <a:rPr lang="en-US" dirty="0" smtClean="0"/>
              <a:t>to anyone </a:t>
            </a:r>
            <a:r>
              <a:rPr lang="en-US" dirty="0" smtClean="0"/>
              <a:t>interested</a:t>
            </a:r>
            <a:endParaRPr lang="en-US" dirty="0" smtClean="0"/>
          </a:p>
          <a:p>
            <a:pPr eaLnBrk="1" hangingPunct="1">
              <a:buFontTx/>
              <a:buChar char="-"/>
            </a:pPr>
            <a:r>
              <a:rPr lang="en-US" dirty="0" smtClean="0"/>
              <a:t>Sending </a:t>
            </a:r>
            <a:r>
              <a:rPr lang="en-US" dirty="0" smtClean="0"/>
              <a:t>appropriate documentation to potential </a:t>
            </a:r>
            <a:r>
              <a:rPr lang="en-US" dirty="0" smtClean="0"/>
              <a:t>sellers</a:t>
            </a:r>
          </a:p>
          <a:p>
            <a:pPr lvl="1" eaLnBrk="1" hangingPunct="1">
              <a:buFontTx/>
              <a:buChar char="-"/>
            </a:pPr>
            <a:r>
              <a:rPr lang="en-US" dirty="0" smtClean="0"/>
              <a:t>RFPs, RFQs, or also RFTs</a:t>
            </a:r>
            <a:endParaRPr lang="en-US" dirty="0" smtClean="0"/>
          </a:p>
          <a:p>
            <a:pPr eaLnBrk="1" hangingPunct="1"/>
            <a:r>
              <a:rPr lang="en-US" dirty="0" smtClean="0"/>
              <a:t>- Obtaining </a:t>
            </a:r>
            <a:r>
              <a:rPr lang="en-US" dirty="0" smtClean="0"/>
              <a:t>proposals or bids</a:t>
            </a:r>
          </a:p>
          <a:p>
            <a:pPr lvl="1" eaLnBrk="1" hangingPunct="1">
              <a:spcBef>
                <a:spcPts val="0"/>
              </a:spcBef>
              <a:buFontTx/>
              <a:buChar char="-"/>
            </a:pPr>
            <a:r>
              <a:rPr lang="en-US" dirty="0" smtClean="0"/>
              <a:t> Selecting </a:t>
            </a:r>
            <a:r>
              <a:rPr lang="en-US" dirty="0" smtClean="0"/>
              <a:t>a </a:t>
            </a:r>
            <a:r>
              <a:rPr lang="en-US" dirty="0" smtClean="0"/>
              <a:t>seller</a:t>
            </a:r>
          </a:p>
          <a:p>
            <a:pPr lvl="1" eaLnBrk="1" hangingPunct="1">
              <a:spcBef>
                <a:spcPts val="0"/>
              </a:spcBef>
              <a:buFontTx/>
              <a:buChar char="-"/>
            </a:pPr>
            <a:r>
              <a:rPr lang="en-US" dirty="0" smtClean="0"/>
              <a:t> Evaluating </a:t>
            </a:r>
            <a:r>
              <a:rPr lang="en-US" dirty="0" smtClean="0"/>
              <a:t>proposals or bids from </a:t>
            </a:r>
            <a:r>
              <a:rPr lang="en-US" dirty="0" smtClean="0"/>
              <a:t>sellers</a:t>
            </a:r>
          </a:p>
          <a:p>
            <a:pPr lvl="1" eaLnBrk="1" hangingPunct="1">
              <a:spcBef>
                <a:spcPts val="0"/>
              </a:spcBef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Choosing </a:t>
            </a:r>
            <a:r>
              <a:rPr lang="en-US" dirty="0" smtClean="0"/>
              <a:t>the best </a:t>
            </a:r>
            <a:r>
              <a:rPr lang="en-US" dirty="0" smtClean="0"/>
              <a:t>one</a:t>
            </a:r>
          </a:p>
          <a:p>
            <a:pPr lvl="1" eaLnBrk="1" hangingPunct="1">
              <a:spcBef>
                <a:spcPts val="0"/>
              </a:spcBef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Negotiating </a:t>
            </a:r>
            <a:r>
              <a:rPr lang="en-US" dirty="0" smtClean="0"/>
              <a:t>the </a:t>
            </a:r>
            <a:r>
              <a:rPr lang="en-US" dirty="0" smtClean="0"/>
              <a:t>contract</a:t>
            </a:r>
            <a:endParaRPr lang="en-US" dirty="0" smtClean="0"/>
          </a:p>
          <a:p>
            <a:pPr eaLnBrk="1" hangingPunct="1">
              <a:spcBef>
                <a:spcPts val="0"/>
              </a:spcBef>
            </a:pPr>
            <a:r>
              <a:rPr lang="en-US" dirty="0" smtClean="0"/>
              <a:t>- Awarding </a:t>
            </a:r>
            <a:r>
              <a:rPr lang="en-US" dirty="0" smtClean="0"/>
              <a:t>a contract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Procurement Documents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6536" y="1772816"/>
            <a:ext cx="82089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455613" eaLnBrk="1" hangingPunct="1">
              <a:buFontTx/>
              <a:buChar char="-"/>
            </a:pPr>
            <a:r>
              <a:rPr lang="en-US" b="1" dirty="0" smtClean="0"/>
              <a:t>Request </a:t>
            </a:r>
            <a:r>
              <a:rPr lang="en-US" b="1" dirty="0" smtClean="0"/>
              <a:t>for Proposals</a:t>
            </a:r>
            <a:r>
              <a:rPr lang="en-US" dirty="0" smtClean="0"/>
              <a:t>: used to solicit proposals from prospective </a:t>
            </a:r>
            <a:r>
              <a:rPr lang="en-US" dirty="0" smtClean="0"/>
              <a:t>sellers</a:t>
            </a:r>
          </a:p>
          <a:p>
            <a:pPr marL="1131888" lvl="1" eaLnBrk="1" hangingPunct="1"/>
            <a:r>
              <a:rPr lang="en-US" dirty="0" smtClean="0"/>
              <a:t>- A </a:t>
            </a:r>
            <a:r>
              <a:rPr lang="en-US" b="1" dirty="0" smtClean="0"/>
              <a:t>proposal</a:t>
            </a:r>
            <a:r>
              <a:rPr lang="en-US" dirty="0" smtClean="0"/>
              <a:t> is a document prepared by a seller when there are different approaches for meeting buyer needs </a:t>
            </a:r>
          </a:p>
          <a:p>
            <a:pPr marL="771525" indent="-455613" eaLnBrk="1" hangingPunct="1">
              <a:buFontTx/>
              <a:buChar char="-"/>
            </a:pPr>
            <a:r>
              <a:rPr lang="en-US" b="1" dirty="0" smtClean="0"/>
              <a:t>Requests </a:t>
            </a:r>
            <a:r>
              <a:rPr lang="en-US" b="1" dirty="0" smtClean="0"/>
              <a:t>for Quotes</a:t>
            </a:r>
            <a:r>
              <a:rPr lang="en-US" dirty="0" smtClean="0"/>
              <a:t>: used to solicit quotes or bids from prospective </a:t>
            </a:r>
            <a:r>
              <a:rPr lang="en-US" dirty="0" smtClean="0"/>
              <a:t>suppliers</a:t>
            </a:r>
          </a:p>
          <a:p>
            <a:pPr marL="1131888" lvl="1" eaLnBrk="1" hangingPunct="1">
              <a:buFontTx/>
              <a:buChar char="-"/>
            </a:pPr>
            <a:r>
              <a:rPr lang="en-US" dirty="0" smtClean="0"/>
              <a:t>A</a:t>
            </a:r>
            <a:r>
              <a:rPr lang="en-US" b="1" dirty="0" smtClean="0"/>
              <a:t> </a:t>
            </a:r>
            <a:r>
              <a:rPr lang="en-US" b="1" dirty="0" smtClean="0"/>
              <a:t>bid</a:t>
            </a:r>
            <a:r>
              <a:rPr lang="en-US" dirty="0" smtClean="0"/>
              <a:t>, also called a tender or quote (short for quotation), is a document prepared by sellers providing pricing for standard items that have been clearly defined by the buyer </a:t>
            </a:r>
            <a:endParaRPr lang="en-US" dirty="0" smtClean="0"/>
          </a:p>
          <a:p>
            <a:pPr marL="674688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Evaluation Criteria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520" y="1916832"/>
            <a:ext cx="80648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100000"/>
              </a:spcBef>
            </a:pPr>
            <a:r>
              <a:rPr lang="en-US" dirty="0" smtClean="0"/>
              <a:t>-  It’s </a:t>
            </a:r>
            <a:r>
              <a:rPr lang="en-US" dirty="0" smtClean="0"/>
              <a:t>important to prepare some form of evaluation criteria, preferably before issuing a formal RFP or RFQ</a:t>
            </a:r>
          </a:p>
          <a:p>
            <a:pPr eaLnBrk="1" hangingPunct="1">
              <a:spcBef>
                <a:spcPct val="100000"/>
              </a:spcBef>
            </a:pPr>
            <a:r>
              <a:rPr lang="en-US" dirty="0" smtClean="0"/>
              <a:t>-  Beware </a:t>
            </a:r>
            <a:r>
              <a:rPr lang="en-US" dirty="0" smtClean="0"/>
              <a:t>of proposals that look good on paper; be sure to evaluate factors, such as past performance and management approach</a:t>
            </a:r>
          </a:p>
          <a:p>
            <a:pPr eaLnBrk="1" hangingPunct="1">
              <a:spcBef>
                <a:spcPct val="100000"/>
              </a:spcBef>
              <a:buFontTx/>
              <a:buChar char="-"/>
            </a:pPr>
            <a:r>
              <a:rPr lang="en-US" dirty="0" smtClean="0"/>
              <a:t> Can </a:t>
            </a:r>
            <a:r>
              <a:rPr lang="en-US" dirty="0" smtClean="0"/>
              <a:t>require a technical presentation as part of a </a:t>
            </a:r>
            <a:r>
              <a:rPr lang="en-US" dirty="0" smtClean="0"/>
              <a:t>proposal</a:t>
            </a:r>
          </a:p>
          <a:p>
            <a:pPr eaLnBrk="1" hangingPunct="1">
              <a:spcBef>
                <a:spcPct val="100000"/>
              </a:spcBef>
              <a:buFontTx/>
              <a:buChar char="-"/>
            </a:pPr>
            <a:r>
              <a:rPr lang="en-US" dirty="0" smtClean="0">
                <a:hlinkClick r:id="rId5"/>
              </a:rPr>
              <a:t>www.etenders.gov.ie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Contracts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6536" y="1628800"/>
            <a:ext cx="813690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- A</a:t>
            </a:r>
            <a:r>
              <a:rPr lang="en-US" b="1" dirty="0" smtClean="0"/>
              <a:t> </a:t>
            </a:r>
            <a:r>
              <a:rPr lang="en-US" b="1" dirty="0" smtClean="0"/>
              <a:t>contract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a mutually binding agreement that obligates the seller to provide the specified products or services and obligates the buyer to pay for them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- Contracts </a:t>
            </a:r>
            <a:r>
              <a:rPr lang="en-US" dirty="0" smtClean="0"/>
              <a:t>can clarify responsibilities and sharpen focus on key deliverables of a project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- Because </a:t>
            </a:r>
            <a:r>
              <a:rPr lang="en-US" dirty="0" smtClean="0"/>
              <a:t>contracts are legally binding, there is more accountability for delivering the work as stated in the contract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- A </a:t>
            </a:r>
            <a:r>
              <a:rPr lang="en-US" dirty="0" smtClean="0"/>
              <a:t>recent trend in outsourcing is the increasing size of contracts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Types of Contracts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6536" y="1700808"/>
            <a:ext cx="835292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/>
            <a:r>
              <a:rPr lang="en-US" sz="2200" dirty="0" smtClean="0"/>
              <a:t>- Different </a:t>
            </a:r>
            <a:r>
              <a:rPr lang="en-US" sz="2200" dirty="0" smtClean="0"/>
              <a:t>types of contracts can be used in different situations:</a:t>
            </a:r>
          </a:p>
          <a:p>
            <a:pPr marL="1027113" lvl="1" indent="-455613" eaLnBrk="1" hangingPunct="1"/>
            <a:r>
              <a:rPr lang="en-US" sz="2200" b="1" dirty="0" smtClean="0"/>
              <a:t>- Fixed </a:t>
            </a:r>
            <a:r>
              <a:rPr lang="en-US" sz="2200" b="1" dirty="0" smtClean="0"/>
              <a:t>price </a:t>
            </a:r>
            <a:r>
              <a:rPr lang="en-US" sz="2200" dirty="0" smtClean="0"/>
              <a:t>or</a:t>
            </a:r>
            <a:r>
              <a:rPr lang="en-US" sz="2200" b="1" dirty="0" smtClean="0"/>
              <a:t> lump sum</a:t>
            </a:r>
            <a:r>
              <a:rPr lang="en-US" sz="2200" dirty="0" smtClean="0"/>
              <a:t> contracts: involve a fixed total price for a well-defined product or service</a:t>
            </a:r>
          </a:p>
          <a:p>
            <a:pPr marL="1027113" lvl="1" indent="-455613" eaLnBrk="1" hangingPunct="1"/>
            <a:r>
              <a:rPr lang="en-US" sz="2200" b="1" dirty="0" smtClean="0"/>
              <a:t>- Cost </a:t>
            </a:r>
            <a:r>
              <a:rPr lang="en-US" sz="2200" b="1" dirty="0" smtClean="0"/>
              <a:t>reimbursable</a:t>
            </a:r>
            <a:r>
              <a:rPr lang="en-US" sz="2200" dirty="0" smtClean="0"/>
              <a:t> contracts: involve payment to the seller for direct and indirect costs</a:t>
            </a:r>
          </a:p>
          <a:p>
            <a:pPr marL="1027113" lvl="1" indent="-455613" eaLnBrk="1" hangingPunct="1"/>
            <a:r>
              <a:rPr lang="en-US" sz="2200" b="1" dirty="0" smtClean="0"/>
              <a:t>- Time </a:t>
            </a:r>
            <a:r>
              <a:rPr lang="en-US" sz="2200" b="1" dirty="0" smtClean="0"/>
              <a:t>and material</a:t>
            </a:r>
            <a:r>
              <a:rPr lang="en-US" sz="2200" dirty="0" smtClean="0"/>
              <a:t> contracts: hybrid of both fixed price and cost reimbursable contracts, often used by consultants</a:t>
            </a:r>
          </a:p>
          <a:p>
            <a:pPr marL="1027113" lvl="1" indent="-455613" eaLnBrk="1" hangingPunct="1"/>
            <a:r>
              <a:rPr lang="en-US" sz="2200" b="1" dirty="0" smtClean="0"/>
              <a:t>- Unit </a:t>
            </a:r>
            <a:r>
              <a:rPr lang="en-US" sz="2200" b="1" dirty="0" smtClean="0"/>
              <a:t>price</a:t>
            </a:r>
            <a:r>
              <a:rPr lang="en-US" sz="2200" dirty="0" smtClean="0"/>
              <a:t> contracts: require the buyer to pay the seller a predetermined amount per unit of service</a:t>
            </a:r>
          </a:p>
          <a:p>
            <a:pPr marL="457200" indent="-457200" eaLnBrk="1" hangingPunct="1"/>
            <a:r>
              <a:rPr lang="en-US" sz="2200" dirty="0" smtClean="0"/>
              <a:t>- A </a:t>
            </a:r>
            <a:r>
              <a:rPr lang="en-US" sz="2200" dirty="0" smtClean="0"/>
              <a:t>single contract can actually include all four of these categories if it makes sense for that particular procurement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Contract Clauses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528" y="1772816"/>
            <a:ext cx="7776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100000"/>
              </a:spcBef>
            </a:pPr>
            <a:r>
              <a:rPr lang="en-US" dirty="0" smtClean="0"/>
              <a:t>- Contracts </a:t>
            </a:r>
            <a:r>
              <a:rPr lang="en-US" dirty="0" smtClean="0"/>
              <a:t>should include specific clauses that take into account issues that are unique to the project</a:t>
            </a:r>
          </a:p>
          <a:p>
            <a:pPr eaLnBrk="1" hangingPunct="1">
              <a:spcBef>
                <a:spcPct val="100000"/>
              </a:spcBef>
            </a:pPr>
            <a:r>
              <a:rPr lang="en-US" dirty="0" smtClean="0"/>
              <a:t>- Can </a:t>
            </a:r>
            <a:r>
              <a:rPr lang="en-US" dirty="0" smtClean="0"/>
              <a:t>require various educational or work experience for different pay rights</a:t>
            </a:r>
          </a:p>
          <a:p>
            <a:pPr eaLnBrk="1" hangingPunct="1">
              <a:spcBef>
                <a:spcPct val="100000"/>
              </a:spcBef>
            </a:pPr>
            <a:r>
              <a:rPr lang="en-US" dirty="0" smtClean="0"/>
              <a:t>- A</a:t>
            </a:r>
            <a:r>
              <a:rPr lang="en-US" b="1" dirty="0" smtClean="0"/>
              <a:t> </a:t>
            </a:r>
            <a:r>
              <a:rPr lang="en-US" b="1" dirty="0" smtClean="0"/>
              <a:t>termination clause</a:t>
            </a:r>
            <a:r>
              <a:rPr lang="en-US" dirty="0" smtClean="0"/>
              <a:t> is a contract clause that allows the buyer or supplier to end the contract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Contract Statement of Work (SOW)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528" y="1700808"/>
            <a:ext cx="8352928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- A </a:t>
            </a:r>
            <a:r>
              <a:rPr lang="en-US" b="1" dirty="0" smtClean="0"/>
              <a:t>statement of work</a:t>
            </a:r>
            <a:r>
              <a:rPr lang="en-US" dirty="0" smtClean="0"/>
              <a:t> is a description of the work required for the procurement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- If </a:t>
            </a:r>
            <a:r>
              <a:rPr lang="en-US" dirty="0" smtClean="0"/>
              <a:t>a SOW is used as part of a contract to describe only the work required for that particular contract, it is called a </a:t>
            </a:r>
            <a:r>
              <a:rPr lang="en-US" b="1" dirty="0" smtClean="0"/>
              <a:t>contract statement of work</a:t>
            </a:r>
            <a:endParaRPr lang="en-US" dirty="0" smtClean="0"/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- A </a:t>
            </a:r>
            <a:r>
              <a:rPr lang="en-US" dirty="0" smtClean="0"/>
              <a:t>SOW is a type of scope statement</a:t>
            </a:r>
          </a:p>
          <a:p>
            <a:pPr eaLnBrk="1" hangingPunct="1">
              <a:spcBef>
                <a:spcPct val="60000"/>
              </a:spcBef>
              <a:buFontTx/>
              <a:buChar char="-"/>
            </a:pPr>
            <a:r>
              <a:rPr lang="en-US" dirty="0" smtClean="0"/>
              <a:t>A </a:t>
            </a:r>
            <a:r>
              <a:rPr lang="en-US" dirty="0" smtClean="0"/>
              <a:t>good SOW gives bidders a better understanding of the buyer’s </a:t>
            </a:r>
            <a:r>
              <a:rPr lang="en-US" dirty="0" smtClean="0"/>
              <a:t>expectations</a:t>
            </a:r>
          </a:p>
          <a:p>
            <a:pPr eaLnBrk="1" hangingPunct="1">
              <a:spcBef>
                <a:spcPct val="60000"/>
              </a:spcBef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An Example – Develop a social networking strategy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Administering Procurements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6536" y="1700808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ts val="0"/>
              </a:spcBef>
              <a:buFontTx/>
              <a:buChar char="-"/>
            </a:pPr>
            <a:r>
              <a:rPr lang="en-US" dirty="0" smtClean="0"/>
              <a:t>Ensures </a:t>
            </a:r>
            <a:r>
              <a:rPr lang="en-US" dirty="0" smtClean="0"/>
              <a:t>that the seller’s performance meets contractual </a:t>
            </a:r>
            <a:r>
              <a:rPr lang="en-US" dirty="0" smtClean="0"/>
              <a:t>requirements</a:t>
            </a:r>
          </a:p>
          <a:p>
            <a:pPr marL="457200" indent="-457200" eaLnBrk="1" hangingPunct="1">
              <a:spcBef>
                <a:spcPts val="0"/>
              </a:spcBef>
              <a:buFontTx/>
              <a:buChar char="-"/>
            </a:pPr>
            <a:r>
              <a:rPr lang="en-US" dirty="0" smtClean="0"/>
              <a:t>Contracts </a:t>
            </a:r>
            <a:r>
              <a:rPr lang="en-US" dirty="0" smtClean="0"/>
              <a:t>are legal relationships, so it is important that legal and contracting professionals be involved in writing and administering </a:t>
            </a:r>
            <a:r>
              <a:rPr lang="en-US" dirty="0" smtClean="0"/>
              <a:t>contracts</a:t>
            </a:r>
          </a:p>
          <a:p>
            <a:pPr marL="457200" indent="-457200" eaLnBrk="1" hangingPunct="1">
              <a:spcBef>
                <a:spcPts val="0"/>
              </a:spcBef>
              <a:buFontTx/>
              <a:buChar char="-"/>
            </a:pPr>
            <a:r>
              <a:rPr lang="en-US" dirty="0" smtClean="0"/>
              <a:t>It </a:t>
            </a:r>
            <a:r>
              <a:rPr lang="en-US" dirty="0" smtClean="0"/>
              <a:t>is critical that project managers and team members watch for </a:t>
            </a:r>
            <a:r>
              <a:rPr lang="en-US" b="1" dirty="0" smtClean="0"/>
              <a:t>constructive change orders</a:t>
            </a:r>
            <a:r>
              <a:rPr lang="en-US" dirty="0" smtClean="0"/>
              <a:t>, which are oral or written acts or omissions</a:t>
            </a:r>
            <a:r>
              <a:rPr lang="en-US" b="1" dirty="0" smtClean="0"/>
              <a:t> </a:t>
            </a:r>
            <a:r>
              <a:rPr lang="en-US" dirty="0" smtClean="0"/>
              <a:t>by someone with actual or apparent authority that can be construed to have the same effect as a written change order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Best Practices… by Accenture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6536" y="1843951"/>
            <a:ext cx="78488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7538" lvl="1" indent="-342900" eaLnBrk="1" hangingPunct="1">
              <a:buFont typeface="Arial" charset="0"/>
              <a:buAutoNum type="arabicPeriod"/>
            </a:pPr>
            <a:r>
              <a:rPr lang="en-US" sz="2000" dirty="0" smtClean="0"/>
              <a:t>Build in Broad Business Outcomes Early and Often</a:t>
            </a:r>
          </a:p>
          <a:p>
            <a:pPr marL="617538" lvl="1" indent="-342900" eaLnBrk="1" hangingPunct="1">
              <a:buFont typeface="Arial" charset="0"/>
              <a:buAutoNum type="arabicPeriod"/>
            </a:pPr>
            <a:r>
              <a:rPr lang="en-US" sz="2000" dirty="0" smtClean="0"/>
              <a:t>Hire a Partner, Not Just a Provider</a:t>
            </a:r>
          </a:p>
          <a:p>
            <a:pPr marL="617538" lvl="1" indent="-342900" eaLnBrk="1" hangingPunct="1">
              <a:buFont typeface="Arial" charset="0"/>
              <a:buAutoNum type="arabicPeriod"/>
            </a:pPr>
            <a:r>
              <a:rPr lang="en-US" sz="2000" dirty="0" smtClean="0"/>
              <a:t>It’s More Than a Contract, It’s a Business Relationship</a:t>
            </a:r>
          </a:p>
          <a:p>
            <a:pPr marL="617538" lvl="1" indent="-342900" eaLnBrk="1" hangingPunct="1">
              <a:buFont typeface="Arial" charset="0"/>
              <a:buAutoNum type="arabicPeriod"/>
            </a:pPr>
            <a:r>
              <a:rPr lang="en-US" sz="2000" dirty="0" smtClean="0"/>
              <a:t>Leverage Gain-Sharing</a:t>
            </a:r>
          </a:p>
          <a:p>
            <a:pPr marL="617538" lvl="1" indent="-342900" eaLnBrk="1" hangingPunct="1">
              <a:buFont typeface="Arial" charset="0"/>
              <a:buAutoNum type="arabicPeriod"/>
            </a:pPr>
            <a:r>
              <a:rPr lang="en-US" sz="2000" dirty="0" smtClean="0"/>
              <a:t>Use Active Governance</a:t>
            </a:r>
          </a:p>
          <a:p>
            <a:pPr marL="617538" lvl="1" indent="-342900" eaLnBrk="1" hangingPunct="1">
              <a:buFont typeface="Arial" charset="0"/>
              <a:buAutoNum type="arabicPeriod"/>
            </a:pPr>
            <a:r>
              <a:rPr lang="en-US" sz="2000" dirty="0" smtClean="0"/>
              <a:t>Assign a Dedicated Executive</a:t>
            </a:r>
          </a:p>
          <a:p>
            <a:pPr marL="617538" lvl="1" indent="-342900" eaLnBrk="1" hangingPunct="1">
              <a:buFont typeface="Arial" charset="0"/>
              <a:buAutoNum type="arabicPeriod"/>
            </a:pPr>
            <a:r>
              <a:rPr lang="en-US" sz="2000" dirty="0" smtClean="0"/>
              <a:t>Focus Relentlessly on Primary Objectives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Closing Procurements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6536" y="1700808"/>
            <a:ext cx="813690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- Involves </a:t>
            </a:r>
            <a:r>
              <a:rPr lang="en-US" dirty="0" smtClean="0"/>
              <a:t>completing and settling contracts and resolving any open items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- The </a:t>
            </a:r>
            <a:r>
              <a:rPr lang="en-US" dirty="0" smtClean="0"/>
              <a:t>project team should: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- Determine </a:t>
            </a:r>
            <a:r>
              <a:rPr lang="en-US" dirty="0" smtClean="0"/>
              <a:t>if all work was completed correctly and satisfactorily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- Update </a:t>
            </a:r>
            <a:r>
              <a:rPr lang="en-US" dirty="0" smtClean="0"/>
              <a:t>records to reflect final results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- Archive </a:t>
            </a:r>
            <a:r>
              <a:rPr lang="en-US" dirty="0" smtClean="0"/>
              <a:t>information for future use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- The </a:t>
            </a:r>
            <a:r>
              <a:rPr lang="en-US" dirty="0" smtClean="0"/>
              <a:t>contract itself should include requirements for formal acceptance and closure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Recap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528" y="1916832"/>
            <a:ext cx="67249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IE" dirty="0" smtClean="0"/>
              <a:t>Risk Register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Quantitative </a:t>
            </a:r>
            <a:r>
              <a:rPr lang="en-IE" dirty="0" smtClean="0"/>
              <a:t>Risk Analysis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Qualitative Risk Analysis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Risk Response Planning Strategies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Monitoring &amp; Controlling Risk</a:t>
            </a:r>
            <a:endParaRPr lang="en-I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Any Thoughts, Questions, Ideas?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Reading Materials for the Week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6536" y="2060848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GB" dirty="0" err="1" smtClean="0"/>
              <a:t>Schwalbe</a:t>
            </a:r>
            <a:r>
              <a:rPr lang="en-GB" dirty="0" smtClean="0"/>
              <a:t>, K., 2007. </a:t>
            </a:r>
            <a:r>
              <a:rPr lang="en-GB" i="1" dirty="0" smtClean="0"/>
              <a:t>Information Technology Project Management</a:t>
            </a:r>
            <a:r>
              <a:rPr lang="en-GB" dirty="0" smtClean="0"/>
              <a:t> 5th ed., United States of America: Thomson Course Technology</a:t>
            </a:r>
            <a:r>
              <a:rPr lang="en-GB" dirty="0" smtClean="0"/>
              <a:t>., Chapter 12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PMBOK Guide, 4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 smtClean="0"/>
              <a:t>Edition</a:t>
            </a:r>
            <a:r>
              <a:rPr lang="en-GB" smtClean="0"/>
              <a:t>, Chapter 12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Conclusions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0512" y="1720840"/>
            <a:ext cx="8496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- Project </a:t>
            </a:r>
            <a:r>
              <a:rPr lang="en-US" dirty="0" smtClean="0"/>
              <a:t>procurement management involves acquiring goods and services for a project from outside the performing organization</a:t>
            </a:r>
          </a:p>
          <a:p>
            <a:pPr eaLnBrk="1" hangingPunct="1"/>
            <a:r>
              <a:rPr lang="en-US" dirty="0" smtClean="0"/>
              <a:t>- Processes </a:t>
            </a:r>
            <a:r>
              <a:rPr lang="en-US" dirty="0" smtClean="0"/>
              <a:t>include:</a:t>
            </a:r>
          </a:p>
          <a:p>
            <a:pPr lvl="1" eaLnBrk="1" hangingPunct="1"/>
            <a:r>
              <a:rPr lang="en-US" dirty="0" smtClean="0"/>
              <a:t>Plan procurements</a:t>
            </a:r>
          </a:p>
          <a:p>
            <a:pPr lvl="1" eaLnBrk="1" hangingPunct="1"/>
            <a:r>
              <a:rPr lang="en-US" dirty="0" smtClean="0"/>
              <a:t>Conduct procurements</a:t>
            </a:r>
          </a:p>
          <a:p>
            <a:pPr lvl="1" eaLnBrk="1" hangingPunct="1"/>
            <a:r>
              <a:rPr lang="en-US" dirty="0" smtClean="0"/>
              <a:t>Administer procurements</a:t>
            </a:r>
          </a:p>
          <a:p>
            <a:pPr lvl="1" eaLnBrk="1" hangingPunct="1"/>
            <a:r>
              <a:rPr lang="en-US" dirty="0" smtClean="0"/>
              <a:t>Close procurements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References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6536" y="1916832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GB" dirty="0" err="1" smtClean="0"/>
              <a:t>Schwalbe</a:t>
            </a:r>
            <a:r>
              <a:rPr lang="en-GB" dirty="0" smtClean="0"/>
              <a:t>, K., 2007. </a:t>
            </a:r>
            <a:r>
              <a:rPr lang="en-GB" i="1" dirty="0" smtClean="0"/>
              <a:t>Information Technology Project Management</a:t>
            </a:r>
            <a:r>
              <a:rPr lang="en-GB" dirty="0" smtClean="0"/>
              <a:t> 5th ed., United States of America: Thomson Course Technology. 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PMBOK Guide, 4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Today’s Topics &amp; Learning Outcomes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sz="3600" dirty="0" smtClean="0"/>
              <a:t>Importance of Procurement Management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0512" y="1772816"/>
            <a:ext cx="8496944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60000"/>
              </a:spcBef>
              <a:buFontTx/>
              <a:buChar char="-"/>
            </a:pPr>
            <a:r>
              <a:rPr lang="en-US" b="1" dirty="0" smtClean="0"/>
              <a:t>Procurement </a:t>
            </a:r>
            <a:r>
              <a:rPr lang="en-US" dirty="0" smtClean="0"/>
              <a:t>means acquiring goods and/or services from an outside </a:t>
            </a:r>
            <a:r>
              <a:rPr lang="en-US" dirty="0" smtClean="0"/>
              <a:t>source</a:t>
            </a:r>
          </a:p>
          <a:p>
            <a:pPr marL="457200" indent="-457200" eaLnBrk="1" hangingPunct="1">
              <a:spcBef>
                <a:spcPct val="60000"/>
              </a:spcBef>
              <a:buFontTx/>
              <a:buChar char="-"/>
            </a:pPr>
            <a:r>
              <a:rPr lang="en-US" dirty="0" smtClean="0"/>
              <a:t>Other </a:t>
            </a:r>
            <a:r>
              <a:rPr lang="en-US" dirty="0" smtClean="0"/>
              <a:t>terms include purchasing and </a:t>
            </a:r>
            <a:r>
              <a:rPr lang="en-US" dirty="0" smtClean="0"/>
              <a:t>outsourcing</a:t>
            </a:r>
          </a:p>
          <a:p>
            <a:pPr marL="457200" indent="-457200" eaLnBrk="1" hangingPunct="1">
              <a:spcBef>
                <a:spcPct val="60000"/>
              </a:spcBef>
              <a:buFontTx/>
              <a:buChar char="-"/>
            </a:pPr>
            <a:r>
              <a:rPr lang="en-US" dirty="0" smtClean="0"/>
              <a:t>Experts </a:t>
            </a:r>
            <a:r>
              <a:rPr lang="en-US" dirty="0" smtClean="0"/>
              <a:t>predict that global spending on computer software and services will continue to </a:t>
            </a:r>
            <a:r>
              <a:rPr lang="en-US" dirty="0" smtClean="0"/>
              <a:t>grow</a:t>
            </a:r>
          </a:p>
          <a:p>
            <a:pPr marL="457200" indent="-457200" eaLnBrk="1" hangingPunct="1">
              <a:spcBef>
                <a:spcPct val="60000"/>
              </a:spcBef>
              <a:buFontTx/>
              <a:buChar char="-"/>
            </a:pPr>
            <a:r>
              <a:rPr lang="en-US" dirty="0" smtClean="0"/>
              <a:t>People </a:t>
            </a:r>
            <a:r>
              <a:rPr lang="en-US" dirty="0" smtClean="0"/>
              <a:t>continue to debate whether offshore </a:t>
            </a:r>
            <a:r>
              <a:rPr lang="en-US" dirty="0" smtClean="0"/>
              <a:t> </a:t>
            </a:r>
            <a:r>
              <a:rPr lang="en-US" dirty="0" smtClean="0"/>
              <a:t>outsourcing helps their own country or not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Outsourcing – Surveys &amp; Debates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528" y="1700808"/>
            <a:ext cx="8640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- Application </a:t>
            </a:r>
            <a:r>
              <a:rPr lang="en-US" dirty="0" smtClean="0"/>
              <a:t>development is the most popular form of IT outsourcing and was used by 53 percent of organizations surveyed</a:t>
            </a:r>
          </a:p>
          <a:p>
            <a:pPr eaLnBrk="1" hangingPunct="1"/>
            <a:r>
              <a:rPr lang="en-US" dirty="0" smtClean="0"/>
              <a:t>- The </a:t>
            </a:r>
            <a:r>
              <a:rPr lang="en-US" dirty="0" smtClean="0"/>
              <a:t>IT function with the largest percentage of work outsourced is disaster recovery services, accounting for 50 percent of total IT outsourcing</a:t>
            </a:r>
          </a:p>
          <a:p>
            <a:pPr eaLnBrk="1" hangingPunct="1">
              <a:buFontTx/>
              <a:buChar char="-"/>
            </a:pPr>
            <a:r>
              <a:rPr lang="en-US" dirty="0" smtClean="0"/>
              <a:t> Even </a:t>
            </a:r>
            <a:r>
              <a:rPr lang="en-US" dirty="0" smtClean="0"/>
              <a:t>though application development and maintenance are frequently outsourced, they are a low percentage of the amount of total IT work </a:t>
            </a:r>
            <a:r>
              <a:rPr lang="en-US" dirty="0" smtClean="0"/>
              <a:t>outsourced</a:t>
            </a:r>
          </a:p>
          <a:p>
            <a:pPr eaLnBrk="1" hangingPunct="1"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Some </a:t>
            </a:r>
            <a:r>
              <a:rPr lang="en-US" dirty="0" smtClean="0"/>
              <a:t>companies, such as Wal-Mart, prefer to do no outsourcing at all, while others do a lot of </a:t>
            </a:r>
            <a:r>
              <a:rPr lang="en-US" dirty="0" smtClean="0"/>
              <a:t>outsourcing</a:t>
            </a:r>
          </a:p>
          <a:p>
            <a:pPr eaLnBrk="1" hangingPunct="1">
              <a:buFontTx/>
              <a:buChar char="-"/>
            </a:pPr>
            <a:r>
              <a:rPr lang="en-US" dirty="0" smtClean="0"/>
              <a:t>Most </a:t>
            </a:r>
            <a:r>
              <a:rPr lang="en-US" dirty="0" smtClean="0"/>
              <a:t>organizations do some form of outsourcing to meet their IT needs and spend most money within their own country</a:t>
            </a:r>
          </a:p>
          <a:p>
            <a:pPr eaLnBrk="1" hangingPunct="1">
              <a:buFontTx/>
              <a:buChar char="-"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Why Outsource?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528" y="1844824"/>
            <a:ext cx="67249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100000"/>
              </a:spcBef>
              <a:buFontTx/>
              <a:buChar char="-"/>
            </a:pPr>
            <a:r>
              <a:rPr lang="en-US" dirty="0" smtClean="0"/>
              <a:t> To </a:t>
            </a:r>
            <a:r>
              <a:rPr lang="en-US" dirty="0" smtClean="0"/>
              <a:t>reduce both fixed and recurrent </a:t>
            </a:r>
            <a:r>
              <a:rPr lang="en-US" dirty="0" smtClean="0"/>
              <a:t>costs</a:t>
            </a:r>
          </a:p>
          <a:p>
            <a:pPr eaLnBrk="1" hangingPunct="1">
              <a:spcBef>
                <a:spcPct val="100000"/>
              </a:spcBef>
              <a:buFontTx/>
              <a:buChar char="-"/>
            </a:pPr>
            <a:r>
              <a:rPr lang="en-US" dirty="0" smtClean="0"/>
              <a:t> To </a:t>
            </a:r>
            <a:r>
              <a:rPr lang="en-US" dirty="0" smtClean="0"/>
              <a:t>allow the client organization to focus on its core business</a:t>
            </a:r>
          </a:p>
          <a:p>
            <a:pPr eaLnBrk="1" hangingPunct="1">
              <a:spcBef>
                <a:spcPct val="100000"/>
              </a:spcBef>
            </a:pPr>
            <a:r>
              <a:rPr lang="en-US" dirty="0" smtClean="0"/>
              <a:t>- To </a:t>
            </a:r>
            <a:r>
              <a:rPr lang="en-US" dirty="0" smtClean="0"/>
              <a:t>access skills and technologies</a:t>
            </a:r>
          </a:p>
          <a:p>
            <a:pPr eaLnBrk="1" hangingPunct="1">
              <a:spcBef>
                <a:spcPct val="100000"/>
              </a:spcBef>
            </a:pPr>
            <a:r>
              <a:rPr lang="en-US" dirty="0" smtClean="0"/>
              <a:t>- To </a:t>
            </a:r>
            <a:r>
              <a:rPr lang="en-US" dirty="0" smtClean="0"/>
              <a:t>provide flexibility</a:t>
            </a:r>
          </a:p>
          <a:p>
            <a:pPr eaLnBrk="1" hangingPunct="1">
              <a:spcBef>
                <a:spcPct val="100000"/>
              </a:spcBef>
            </a:pPr>
            <a:r>
              <a:rPr lang="en-US" dirty="0" smtClean="0"/>
              <a:t>- To </a:t>
            </a:r>
            <a:r>
              <a:rPr lang="en-US" dirty="0" smtClean="0"/>
              <a:t>increase accountability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Procurement Management Processes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6536" y="1916832"/>
            <a:ext cx="8208912" cy="406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b="1" dirty="0" smtClean="0"/>
              <a:t>Project procurement management</a:t>
            </a:r>
            <a:r>
              <a:rPr lang="en-US" dirty="0" smtClean="0"/>
              <a:t>: acquiring goods and services for a project from outside the performing organization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dirty="0" smtClean="0"/>
              <a:t>Processes include:</a:t>
            </a:r>
          </a:p>
          <a:p>
            <a:pPr marL="1027113" lvl="1" indent="-455613" eaLnBrk="1" hangingPunct="1"/>
            <a:r>
              <a:rPr lang="en-US" b="1" dirty="0" smtClean="0"/>
              <a:t>Planning procurements</a:t>
            </a:r>
            <a:r>
              <a:rPr lang="en-US" dirty="0" smtClean="0"/>
              <a:t>: determining what to procure, when, and how</a:t>
            </a:r>
          </a:p>
          <a:p>
            <a:pPr marL="1027113" lvl="1" indent="-455613" eaLnBrk="1" hangingPunct="1"/>
            <a:r>
              <a:rPr lang="en-US" b="1" dirty="0" smtClean="0"/>
              <a:t>Conducting procurements</a:t>
            </a:r>
            <a:r>
              <a:rPr lang="en-US" dirty="0" smtClean="0"/>
              <a:t>: o</a:t>
            </a:r>
            <a:r>
              <a:rPr lang="en-US" sz="2000" dirty="0" smtClean="0"/>
              <a:t>btaining seller responses, selecting sellers, and awarding contracts</a:t>
            </a:r>
          </a:p>
          <a:p>
            <a:pPr marL="1027113" lvl="1" indent="-455613" eaLnBrk="1" hangingPunct="1"/>
            <a:r>
              <a:rPr lang="en-US" sz="2000" b="1" dirty="0" smtClean="0"/>
              <a:t>Administering procurements</a:t>
            </a:r>
            <a:r>
              <a:rPr lang="en-US" sz="2000" dirty="0" smtClean="0"/>
              <a:t>:</a:t>
            </a:r>
            <a:r>
              <a:rPr lang="en-US" sz="2000" b="1" dirty="0" smtClean="0"/>
              <a:t> </a:t>
            </a:r>
            <a:r>
              <a:rPr lang="en-US" sz="2000" dirty="0" smtClean="0"/>
              <a:t>managing relationships with sellers, monitoring contract performance, and making changes as needed</a:t>
            </a:r>
          </a:p>
          <a:p>
            <a:pPr marL="1027113" lvl="1" indent="-455613" eaLnBrk="1" hangingPunct="1"/>
            <a:r>
              <a:rPr lang="en-US" sz="2000" b="1" dirty="0" smtClean="0"/>
              <a:t>Closing procurements</a:t>
            </a:r>
            <a:r>
              <a:rPr lang="en-US" sz="2000" dirty="0" smtClean="0"/>
              <a:t>: completing and settling each contract, including resolving of any open items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Planning Procurements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6536" y="2060848"/>
            <a:ext cx="66529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100000"/>
              </a:spcBef>
              <a:buFontTx/>
              <a:buChar char="-"/>
            </a:pPr>
            <a:r>
              <a:rPr lang="en-US" dirty="0" smtClean="0"/>
              <a:t>Identifying </a:t>
            </a:r>
            <a:r>
              <a:rPr lang="en-US" dirty="0" smtClean="0"/>
              <a:t>which project needs can best be met </a:t>
            </a:r>
            <a:r>
              <a:rPr lang="en-US" dirty="0" smtClean="0"/>
              <a:t>by using </a:t>
            </a:r>
            <a:r>
              <a:rPr lang="en-US" dirty="0" smtClean="0"/>
              <a:t>products or services outside the </a:t>
            </a:r>
            <a:r>
              <a:rPr lang="en-US" dirty="0" smtClean="0"/>
              <a:t>organization</a:t>
            </a:r>
          </a:p>
          <a:p>
            <a:pPr marL="457200" indent="-457200" eaLnBrk="1" hangingPunct="1">
              <a:spcBef>
                <a:spcPct val="100000"/>
              </a:spcBef>
              <a:buFontTx/>
              <a:buChar char="-"/>
            </a:pPr>
            <a:r>
              <a:rPr lang="en-US" dirty="0" smtClean="0"/>
              <a:t>If </a:t>
            </a:r>
            <a:r>
              <a:rPr lang="en-US" dirty="0" smtClean="0"/>
              <a:t>there is no need to buy any products or services from outside the organization, then there is no need to perform any of the other procurement management </a:t>
            </a:r>
            <a:r>
              <a:rPr lang="en-US" dirty="0" smtClean="0"/>
              <a:t>processes</a:t>
            </a:r>
          </a:p>
          <a:p>
            <a:pPr marL="457200" indent="-457200" eaLnBrk="1" hangingPunct="1">
              <a:spcBef>
                <a:spcPct val="100000"/>
              </a:spcBef>
              <a:buFontTx/>
              <a:buChar char="-"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1152128"/>
          </a:xfrm>
        </p:spPr>
        <p:txBody>
          <a:bodyPr/>
          <a:lstStyle/>
          <a:p>
            <a:r>
              <a:rPr lang="en-US" dirty="0" smtClean="0"/>
              <a:t>Tools and Techniques for Planning Purchases and Acquisitions|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8504" y="2492896"/>
            <a:ext cx="828092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buFontTx/>
              <a:buChar char="-"/>
            </a:pPr>
            <a:r>
              <a:rPr lang="en-US" b="1" dirty="0" smtClean="0"/>
              <a:t> Make-or-buy </a:t>
            </a:r>
            <a:r>
              <a:rPr lang="en-US" b="1" dirty="0" smtClean="0"/>
              <a:t>analysis</a:t>
            </a:r>
            <a:r>
              <a:rPr lang="en-US" dirty="0" smtClean="0"/>
              <a:t>: general management technique used to determine whether an organization should make or perform a particular product or service inside the organization or </a:t>
            </a:r>
            <a:r>
              <a:rPr lang="en-US" dirty="0" smtClean="0"/>
              <a:t>buy it </a:t>
            </a:r>
            <a:r>
              <a:rPr lang="en-US" dirty="0" smtClean="0"/>
              <a:t>from someone </a:t>
            </a:r>
            <a:r>
              <a:rPr lang="en-US" dirty="0" smtClean="0"/>
              <a:t>else.</a:t>
            </a:r>
            <a:endParaRPr lang="en-US" dirty="0" smtClean="0"/>
          </a:p>
          <a:p>
            <a:pPr eaLnBrk="1" hangingPunct="1">
              <a:spcBef>
                <a:spcPts val="0"/>
              </a:spcBef>
            </a:pPr>
            <a:r>
              <a:rPr lang="en-US" dirty="0" smtClean="0"/>
              <a:t>- Often </a:t>
            </a:r>
            <a:r>
              <a:rPr lang="en-US" dirty="0" smtClean="0"/>
              <a:t>involves financial </a:t>
            </a:r>
            <a:r>
              <a:rPr lang="en-US" dirty="0" smtClean="0"/>
              <a:t>analysis.</a:t>
            </a:r>
            <a:endParaRPr lang="en-US" dirty="0" smtClean="0"/>
          </a:p>
          <a:p>
            <a:pPr eaLnBrk="1" hangingPunct="1">
              <a:spcBef>
                <a:spcPts val="0"/>
              </a:spcBef>
              <a:buFontTx/>
              <a:buChar char="-"/>
            </a:pPr>
            <a:r>
              <a:rPr lang="en-US" dirty="0" smtClean="0"/>
              <a:t>Experts</a:t>
            </a:r>
            <a:r>
              <a:rPr lang="en-US" dirty="0" smtClean="0"/>
              <a:t>, both internal and external, can provide valuable inputs in procurement </a:t>
            </a:r>
            <a:r>
              <a:rPr lang="en-US" dirty="0" smtClean="0"/>
              <a:t>decisions.</a:t>
            </a:r>
          </a:p>
          <a:p>
            <a:pPr eaLnBrk="1" hangingPunct="1">
              <a:spcBef>
                <a:spcPts val="0"/>
              </a:spcBef>
              <a:buFontTx/>
              <a:buChar char="-"/>
            </a:pPr>
            <a:r>
              <a:rPr lang="en-US" sz="2100" dirty="0" smtClean="0"/>
              <a:t> An Example: </a:t>
            </a:r>
            <a:r>
              <a:rPr lang="en-US" sz="2100" dirty="0" smtClean="0"/>
              <a:t>Assume you can lease an item you need for a project for $800/day; to purchase the item, the cost is $12,000 plus a daily operational cost of $</a:t>
            </a:r>
            <a:r>
              <a:rPr lang="en-US" sz="2100" dirty="0" smtClean="0"/>
              <a:t>400/day. How long will it take for the costs to be the same?</a:t>
            </a:r>
            <a:endParaRPr lang="en-US" sz="2100" dirty="0" smtClean="0"/>
          </a:p>
          <a:p>
            <a:pPr eaLnBrk="1" hangingPunct="1">
              <a:spcBef>
                <a:spcPts val="0"/>
              </a:spcBef>
              <a:buFontTx/>
              <a:buChar char="-"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104</TotalTime>
  <Words>1477</Words>
  <Application>Microsoft Office PowerPoint</Application>
  <PresentationFormat>A4 Paper (210x297 mm)</PresentationFormat>
  <Paragraphs>216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Lecture Template</vt:lpstr>
      <vt:lpstr>Slide 0</vt:lpstr>
      <vt:lpstr>Recap</vt:lpstr>
      <vt:lpstr>Today’s Topics &amp; Learning Outcomes</vt:lpstr>
      <vt:lpstr>Importance of Procurement Management</vt:lpstr>
      <vt:lpstr>Outsourcing – Surveys &amp; Debates</vt:lpstr>
      <vt:lpstr>Why Outsource?</vt:lpstr>
      <vt:lpstr>Procurement Management Processes</vt:lpstr>
      <vt:lpstr>Planning Procurements</vt:lpstr>
      <vt:lpstr>Tools and Techniques for Planning Purchases and Acquisitions|</vt:lpstr>
      <vt:lpstr>Conducting Procurements</vt:lpstr>
      <vt:lpstr>Procurement Documents</vt:lpstr>
      <vt:lpstr>Evaluation Criteria</vt:lpstr>
      <vt:lpstr>Contracts</vt:lpstr>
      <vt:lpstr>Types of Contracts</vt:lpstr>
      <vt:lpstr>Contract Clauses</vt:lpstr>
      <vt:lpstr>Contract Statement of Work (SOW)</vt:lpstr>
      <vt:lpstr>Administering Procurements</vt:lpstr>
      <vt:lpstr>Best Practices… by Accenture</vt:lpstr>
      <vt:lpstr>Closing Procurements</vt:lpstr>
      <vt:lpstr>Any Thoughts, Questions, Ideas?</vt:lpstr>
      <vt:lpstr>Reading Materials for the Week</vt:lpstr>
      <vt:lpstr>Conclusions</vt:lpstr>
      <vt:lpstr>References</vt:lpstr>
    </vt:vector>
  </TitlesOfParts>
  <Company>www.vispishroff.ie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Vispi Shroff</dc:creator>
  <cp:lastModifiedBy>Vispi Shroff</cp:lastModifiedBy>
  <cp:revision>12</cp:revision>
  <cp:lastPrinted>2004-03-10T09:10:37Z</cp:lastPrinted>
  <dcterms:created xsi:type="dcterms:W3CDTF">2010-10-20T21:03:26Z</dcterms:created>
  <dcterms:modified xsi:type="dcterms:W3CDTF">2010-10-20T22:47:39Z</dcterms:modified>
</cp:coreProperties>
</file>