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</p:sldMasterIdLst>
  <p:notesMasterIdLst>
    <p:notesMasterId r:id="rId17"/>
  </p:notesMasterIdLst>
  <p:sldIdLst>
    <p:sldId id="272" r:id="rId2"/>
    <p:sldId id="292" r:id="rId3"/>
    <p:sldId id="286" r:id="rId4"/>
    <p:sldId id="291" r:id="rId5"/>
    <p:sldId id="290" r:id="rId6"/>
    <p:sldId id="289" r:id="rId7"/>
    <p:sldId id="288" r:id="rId8"/>
    <p:sldId id="285" r:id="rId9"/>
    <p:sldId id="298" r:id="rId10"/>
    <p:sldId id="295" r:id="rId11"/>
    <p:sldId id="297" r:id="rId12"/>
    <p:sldId id="300" r:id="rId13"/>
    <p:sldId id="296" r:id="rId14"/>
    <p:sldId id="283" r:id="rId15"/>
    <p:sldId id="287" r:id="rId16"/>
  </p:sldIdLst>
  <p:sldSz cx="9906000" cy="6858000" type="A4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A1"/>
    <a:srgbClr val="54003D"/>
    <a:srgbClr val="1B1B5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0929"/>
  </p:normalViewPr>
  <p:slideViewPr>
    <p:cSldViewPr>
      <p:cViewPr varScale="1">
        <p:scale>
          <a:sx n="44" d="100"/>
          <a:sy n="44" d="100"/>
        </p:scale>
        <p:origin x="-120" y="-1266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7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3FFFE-1EEC-465D-AEE9-2A99CAB281D5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14B25-DFFC-4132-B7D0-5AA0DA5E0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8C63A4-6DCE-491D-ACF9-2B1FFD61B956}" type="datetime1">
              <a:rPr lang="en-US" smtClean="0"/>
              <a:pPr/>
              <a:t>11/8/2010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8DFBB-B5B9-41F5-AE76-AE3856BF09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83AD18-9B8D-4B44-B4B5-54B4CAD1BD01}" type="datetime1">
              <a:rPr lang="en-US" smtClean="0"/>
              <a:pPr/>
              <a:t>11/8/2010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4E017-F74A-4D5E-BF65-7207BF72BB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267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5F5DD-D0EC-43CA-A4F7-A3155963B184}" type="datetime1">
              <a:rPr lang="en-US" smtClean="0"/>
              <a:pPr/>
              <a:t>11/8/2010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626C9-769A-42C3-A8C6-6692BB5F0A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76A53D-33CE-4B86-A301-A6A41A0E0158}" type="datetime1">
              <a:rPr lang="en-US" smtClean="0"/>
              <a:pPr/>
              <a:t>11/8/2010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5CA85-3369-4ECD-96F6-04888161E6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4EF54-C7F5-473B-B5B7-248DC7B90A0A}" type="datetime1">
              <a:rPr lang="en-US" smtClean="0"/>
              <a:pPr/>
              <a:t>11/8/2010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3F8FA-C6F7-4B7B-8923-B956CEED80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55BAA-C4D7-4430-8F5B-5EE83199B27D}" type="datetime1">
              <a:rPr lang="en-US" smtClean="0"/>
              <a:pPr/>
              <a:t>11/8/2010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2D59B-C431-4A2E-A623-6B5D9057AF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6E588D-9B13-4CBD-9D67-FD9FAD105138}" type="datetime1">
              <a:rPr lang="en-US" smtClean="0"/>
              <a:pPr/>
              <a:t>11/8/2010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37858-953D-41BB-9EC0-2BF8CF6654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63B0A5-2DAD-4F4B-BFBB-D416BE60C367}" type="datetime1">
              <a:rPr lang="en-US" smtClean="0"/>
              <a:pPr/>
              <a:t>11/8/2010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78B9D-FAD7-4B6B-9E6D-8E5CBFEBAB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F30F9F-E828-4410-B7CE-4929DF392A84}" type="datetime1">
              <a:rPr lang="en-US" smtClean="0"/>
              <a:pPr/>
              <a:t>11/8/2010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8E469-2B08-4C22-9583-1BA6842B53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0B8797-B062-4CFE-8593-044507876C09}" type="datetime1">
              <a:rPr lang="en-US" smtClean="0"/>
              <a:pPr/>
              <a:t>11/8/2010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CD591-620D-4DCE-80A0-7394DB0B3A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00785D-8210-4924-B8B9-5B979B2C5456}" type="datetime1">
              <a:rPr lang="en-US" smtClean="0"/>
              <a:pPr/>
              <a:t>11/8/2010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449E8-D09A-4D0E-B239-AAF3A1B30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97175FD-43DF-4E4E-8146-B44B107A174E}" type="datetime1">
              <a:rPr lang="en-US" smtClean="0"/>
              <a:pPr/>
              <a:t>11/8/2010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BB66C4-5F15-4D61-AF26-86D8E581CF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/>
          <a:srcRect l="13486" t="8978" r="30145"/>
          <a:stretch>
            <a:fillRect/>
          </a:stretch>
        </p:blipFill>
        <p:spPr bwMode="auto">
          <a:xfrm>
            <a:off x="7343775" y="0"/>
            <a:ext cx="2559050" cy="5638800"/>
          </a:xfrm>
          <a:prstGeom prst="rect">
            <a:avLst/>
          </a:prstGeom>
          <a:noFill/>
        </p:spPr>
      </p:pic>
      <p:pic>
        <p:nvPicPr>
          <p:cNvPr id="19459" name="Picture 3" descr="coloured crest.jpg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5800" y="5791200"/>
            <a:ext cx="501650" cy="523875"/>
          </a:xfrm>
          <a:prstGeom prst="rect">
            <a:avLst/>
          </a:prstGeom>
          <a:noFill/>
        </p:spPr>
      </p:pic>
      <p:pic>
        <p:nvPicPr>
          <p:cNvPr id="19460" name="Picture 4" descr="yellowLogo.jpg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5" cstate="print"/>
          <a:srcRect t="57515"/>
          <a:stretch>
            <a:fillRect/>
          </a:stretch>
        </p:blipFill>
        <p:spPr bwMode="auto">
          <a:xfrm>
            <a:off x="7435850" y="6324600"/>
            <a:ext cx="2265363" cy="396875"/>
          </a:xfrm>
          <a:prstGeom prst="rect">
            <a:avLst/>
          </a:prstGeom>
          <a:noFill/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124200" y="6096000"/>
            <a:ext cx="24765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</a:rPr>
              <a:t>Sub Heading</a:t>
            </a:r>
          </a:p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</a:rPr>
              <a:t>And Date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9462" name="Picture 6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</a:blip>
          <a:srcRect l="13486" t="14935" r="30145" b="29633"/>
          <a:stretch>
            <a:fillRect/>
          </a:stretch>
        </p:blipFill>
        <p:spPr bwMode="auto">
          <a:xfrm>
            <a:off x="0" y="0"/>
            <a:ext cx="7391400" cy="6858000"/>
          </a:xfrm>
          <a:prstGeom prst="rect">
            <a:avLst/>
          </a:prstGeom>
          <a:noFill/>
        </p:spPr>
      </p:pic>
      <p:pic>
        <p:nvPicPr>
          <p:cNvPr id="19463" name="Picture 7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/>
          <a:srcRect l="13486" t="60040" r="30145" b="32364"/>
          <a:stretch>
            <a:fillRect/>
          </a:stretch>
        </p:blipFill>
        <p:spPr bwMode="auto">
          <a:xfrm>
            <a:off x="0" y="5638800"/>
            <a:ext cx="7391400" cy="12192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848544" y="1268760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PROJECT MANAGEMENT IN PRACTICE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197B-F885-4F32-BF38-607CDAA06670}" type="datetime1">
              <a:rPr lang="en-US" smtClean="0">
                <a:solidFill>
                  <a:schemeClr val="bg1"/>
                </a:solidFill>
              </a:rPr>
              <a:pPr/>
              <a:t>11/8/2010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>
                <a:solidFill>
                  <a:schemeClr val="bg1"/>
                </a:solidFill>
              </a:rPr>
              <a:pPr/>
              <a:t>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648744" y="6248400"/>
            <a:ext cx="4176464" cy="457200"/>
          </a:xfrm>
        </p:spPr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CS4457 - Project Management in Practice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8544" y="2636912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Lecture No: </a:t>
            </a:r>
            <a:r>
              <a:rPr lang="en-IE" dirty="0" smtClean="0"/>
              <a:t>17</a:t>
            </a:r>
            <a:r>
              <a:rPr lang="en-IE" dirty="0" smtClean="0"/>
              <a:t>		Week</a:t>
            </a:r>
            <a:r>
              <a:rPr lang="en-IE" dirty="0" smtClean="0"/>
              <a:t>: 10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68624" y="1916832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Earned Value Management - Revisited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28664" y="4077072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Vispi Shroff</a:t>
            </a:r>
          </a:p>
          <a:p>
            <a:pPr algn="ctr"/>
            <a:r>
              <a:rPr lang="en-IE" dirty="0" smtClean="0"/>
              <a:t>vispi.shroff@ul.ie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Schedule Performance Index (SPI)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0512" y="1916832"/>
            <a:ext cx="87849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GB" dirty="0" smtClean="0"/>
              <a:t>It is a measure of progress achieved compared to the progress planned on the activity or project.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dirty="0" smtClean="0"/>
              <a:t>It is the ratio of the Earned Value to Planned Value.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dirty="0" smtClean="0"/>
              <a:t>An SPI less than 1.0 indicates a project is behind schedule.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dirty="0" smtClean="0"/>
              <a:t>An SPI equal to 1.0 indicates a project is on schedule.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dirty="0" smtClean="0"/>
              <a:t>An SPI greater than 1.0 indicates a project is ahead of schedule.</a:t>
            </a:r>
          </a:p>
          <a:p>
            <a:pPr>
              <a:buFontTx/>
              <a:buChar char="-"/>
            </a:pPr>
            <a:r>
              <a:rPr lang="en-GB" b="1" dirty="0" smtClean="0"/>
              <a:t> </a:t>
            </a:r>
            <a:r>
              <a:rPr lang="en-GB" b="1" dirty="0" smtClean="0"/>
              <a:t>SPI = EV/PV</a:t>
            </a:r>
          </a:p>
          <a:p>
            <a:pPr>
              <a:buFontTx/>
              <a:buChar char="-"/>
            </a:pPr>
            <a:r>
              <a:rPr lang="en-GB" dirty="0" smtClean="0"/>
              <a:t> In the case of the web server activity,</a:t>
            </a:r>
          </a:p>
          <a:p>
            <a:pPr lvl="1"/>
            <a:r>
              <a:rPr lang="en-GB" dirty="0" smtClean="0"/>
              <a:t>	</a:t>
            </a:r>
            <a:r>
              <a:rPr lang="en-GB" dirty="0" smtClean="0"/>
              <a:t>	SPI = EV/PV</a:t>
            </a:r>
          </a:p>
          <a:p>
            <a:pPr lvl="1"/>
            <a:r>
              <a:rPr lang="en-GB" dirty="0" smtClean="0"/>
              <a:t>	</a:t>
            </a:r>
            <a:r>
              <a:rPr lang="en-GB" dirty="0" smtClean="0"/>
              <a:t>	       = 2500/5000</a:t>
            </a:r>
          </a:p>
          <a:p>
            <a:pPr lvl="1"/>
            <a:r>
              <a:rPr lang="en-GB" dirty="0" smtClean="0"/>
              <a:t>	</a:t>
            </a:r>
            <a:r>
              <a:rPr lang="en-GB" dirty="0" smtClean="0"/>
              <a:t>	</a:t>
            </a:r>
            <a:r>
              <a:rPr lang="en-GB" b="1" dirty="0" smtClean="0"/>
              <a:t>SPI = 0.5</a:t>
            </a:r>
            <a:r>
              <a:rPr lang="en-GB" dirty="0" smtClean="0"/>
              <a:t>	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Cost Performance Index (CPI)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520" y="1700808"/>
            <a:ext cx="89289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GB" dirty="0" smtClean="0"/>
              <a:t>It is a measure of value of work completed compared to the actual cost or progress planned on the activity or project.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dirty="0" smtClean="0"/>
              <a:t>It is the ratio of the Earned Value to </a:t>
            </a:r>
            <a:r>
              <a:rPr lang="en-GB" dirty="0" smtClean="0"/>
              <a:t>Actual Cost.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 An SPI less than 1.0 indicates a </a:t>
            </a:r>
            <a:r>
              <a:rPr lang="en-GB" dirty="0" smtClean="0"/>
              <a:t>cost overrun on the project.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 An SPI equal to 1.0 indicates a project is on budget.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dirty="0" smtClean="0"/>
              <a:t>An SPI greater than 1.0 indicates a </a:t>
            </a:r>
            <a:r>
              <a:rPr lang="en-GB" dirty="0" smtClean="0"/>
              <a:t>cost </a:t>
            </a:r>
            <a:r>
              <a:rPr lang="en-GB" dirty="0" err="1" smtClean="0"/>
              <a:t>underrun</a:t>
            </a:r>
            <a:r>
              <a:rPr lang="en-GB" dirty="0" smtClean="0"/>
              <a:t> on the project.</a:t>
            </a:r>
            <a:endParaRPr lang="en-GB" dirty="0" smtClean="0"/>
          </a:p>
          <a:p>
            <a:pPr>
              <a:buFontTx/>
              <a:buChar char="-"/>
            </a:pPr>
            <a:r>
              <a:rPr lang="en-GB" b="1" dirty="0" smtClean="0"/>
              <a:t> </a:t>
            </a:r>
            <a:r>
              <a:rPr lang="en-GB" b="1" dirty="0" smtClean="0"/>
              <a:t>CPI </a:t>
            </a:r>
            <a:r>
              <a:rPr lang="en-GB" b="1" dirty="0" smtClean="0"/>
              <a:t>= </a:t>
            </a:r>
            <a:r>
              <a:rPr lang="en-GB" b="1" dirty="0" smtClean="0"/>
              <a:t>EV/AC</a:t>
            </a:r>
            <a:endParaRPr lang="en-GB" b="1" dirty="0" smtClean="0"/>
          </a:p>
          <a:p>
            <a:pPr>
              <a:buFontTx/>
              <a:buChar char="-"/>
            </a:pPr>
            <a:r>
              <a:rPr lang="en-GB" dirty="0" smtClean="0"/>
              <a:t> In the case of the web server activity,</a:t>
            </a:r>
          </a:p>
          <a:p>
            <a:pPr lvl="1"/>
            <a:r>
              <a:rPr lang="en-GB" dirty="0" smtClean="0"/>
              <a:t>		C</a:t>
            </a:r>
            <a:r>
              <a:rPr lang="en-GB" dirty="0" smtClean="0"/>
              <a:t>PI </a:t>
            </a:r>
            <a:r>
              <a:rPr lang="en-GB" dirty="0" smtClean="0"/>
              <a:t>= </a:t>
            </a:r>
            <a:r>
              <a:rPr lang="en-GB" dirty="0" smtClean="0"/>
              <a:t>EV/AC</a:t>
            </a:r>
            <a:endParaRPr lang="en-GB" dirty="0" smtClean="0"/>
          </a:p>
          <a:p>
            <a:pPr lvl="1"/>
            <a:r>
              <a:rPr lang="en-GB" dirty="0" smtClean="0"/>
              <a:t>		       = </a:t>
            </a:r>
            <a:r>
              <a:rPr lang="en-GB" dirty="0" smtClean="0"/>
              <a:t>2500/7500</a:t>
            </a:r>
            <a:endParaRPr lang="en-GB" dirty="0" smtClean="0"/>
          </a:p>
          <a:p>
            <a:pPr lvl="1"/>
            <a:r>
              <a:rPr lang="en-GB" dirty="0" smtClean="0"/>
              <a:t>		</a:t>
            </a:r>
            <a:r>
              <a:rPr lang="en-GB" b="1" dirty="0" smtClean="0"/>
              <a:t>CPI </a:t>
            </a:r>
            <a:r>
              <a:rPr lang="en-GB" b="1" dirty="0" smtClean="0"/>
              <a:t>= </a:t>
            </a:r>
            <a:r>
              <a:rPr lang="en-GB" b="1" dirty="0" smtClean="0"/>
              <a:t>0.33</a:t>
            </a:r>
            <a:r>
              <a:rPr lang="en-GB" dirty="0" smtClean="0"/>
              <a:t>	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Estimate at Completion (EAC)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520" y="1916832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GB" dirty="0" smtClean="0"/>
              <a:t>It is an estimate of what it will cost to complete a budget based on performance to date</a:t>
            </a:r>
          </a:p>
          <a:p>
            <a:pPr>
              <a:buFontTx/>
              <a:buChar char="-"/>
            </a:pPr>
            <a:r>
              <a:rPr lang="en-GB" b="1" dirty="0" smtClean="0"/>
              <a:t> </a:t>
            </a:r>
            <a:r>
              <a:rPr lang="en-GB" b="1" dirty="0" smtClean="0"/>
              <a:t>EAC = BAC/CPI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dirty="0" smtClean="0"/>
              <a:t>If the BAC for the </a:t>
            </a:r>
            <a:r>
              <a:rPr lang="en-GB" dirty="0" err="1" smtClean="0"/>
              <a:t>digitial</a:t>
            </a:r>
            <a:r>
              <a:rPr lang="en-GB" dirty="0" smtClean="0"/>
              <a:t> media design project was €25,000, then</a:t>
            </a:r>
          </a:p>
          <a:p>
            <a:pPr lvl="2"/>
            <a:r>
              <a:rPr lang="en-GB" dirty="0" smtClean="0"/>
              <a:t>EAC = BAC/CPI</a:t>
            </a:r>
          </a:p>
          <a:p>
            <a:pPr lvl="2"/>
            <a:r>
              <a:rPr lang="en-GB" dirty="0" smtClean="0"/>
              <a:t>         = 25,000/0.33</a:t>
            </a:r>
          </a:p>
          <a:p>
            <a:pPr lvl="2"/>
            <a:r>
              <a:rPr lang="en-GB" b="1" dirty="0" smtClean="0"/>
              <a:t>EAC = 75,757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An Example…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520" y="1988840"/>
            <a:ext cx="87849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Following are the values for a one-year project when measured at month 2.</a:t>
            </a:r>
          </a:p>
          <a:p>
            <a:r>
              <a:rPr lang="en-GB" dirty="0" smtClean="0"/>
              <a:t>PV= €23,000</a:t>
            </a:r>
          </a:p>
          <a:p>
            <a:r>
              <a:rPr lang="en-GB" dirty="0" smtClean="0"/>
              <a:t>EV=€20,000</a:t>
            </a:r>
          </a:p>
          <a:p>
            <a:r>
              <a:rPr lang="en-GB" dirty="0" smtClean="0"/>
              <a:t>AC=€25,000</a:t>
            </a:r>
          </a:p>
          <a:p>
            <a:r>
              <a:rPr lang="en-GB" dirty="0" smtClean="0"/>
              <a:t>BAC=€120,000</a:t>
            </a:r>
          </a:p>
          <a:p>
            <a:r>
              <a:rPr lang="en-GB" dirty="0" smtClean="0"/>
              <a:t>-Calculate CV, SV, CPI, SPI</a:t>
            </a:r>
          </a:p>
          <a:p>
            <a:pPr>
              <a:buFontTx/>
              <a:buChar char="-"/>
            </a:pPr>
            <a:r>
              <a:rPr lang="en-GB" dirty="0" smtClean="0"/>
              <a:t>Is the project on schedule?</a:t>
            </a:r>
          </a:p>
          <a:p>
            <a:pPr>
              <a:buFontTx/>
              <a:buChar char="-"/>
            </a:pPr>
            <a:r>
              <a:rPr lang="en-GB" dirty="0" smtClean="0"/>
              <a:t>Is the project on budget</a:t>
            </a:r>
          </a:p>
          <a:p>
            <a:pPr>
              <a:buFontTx/>
              <a:buChar char="-"/>
            </a:pPr>
            <a:r>
              <a:rPr lang="en-GB" dirty="0" smtClean="0"/>
              <a:t>Calculate the EAC</a:t>
            </a:r>
          </a:p>
          <a:p>
            <a:pPr>
              <a:buFontTx/>
              <a:buChar char="-"/>
            </a:pPr>
            <a:r>
              <a:rPr lang="en-GB" dirty="0" smtClean="0"/>
              <a:t>Calculate how long will it take to complete the project.</a:t>
            </a:r>
            <a:endParaRPr lang="en-GB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Any Thoughts, Questions, Ideas?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4528" y="1988839"/>
            <a:ext cx="8712968" cy="270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References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8544" y="2060848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/>
              <a:t>Schwalbe</a:t>
            </a:r>
            <a:r>
              <a:rPr lang="en-GB" dirty="0" smtClean="0"/>
              <a:t>, K.. 2007 – Information Technology Project Management, Chapter 7</a:t>
            </a:r>
          </a:p>
          <a:p>
            <a:endParaRPr lang="en-GB" dirty="0" smtClean="0"/>
          </a:p>
          <a:p>
            <a:r>
              <a:rPr lang="en-GB" dirty="0" smtClean="0"/>
              <a:t>PMBOK Guide, 4</a:t>
            </a:r>
            <a:r>
              <a:rPr lang="en-GB" baseline="30000" dirty="0" smtClean="0"/>
              <a:t>th</a:t>
            </a:r>
            <a:r>
              <a:rPr lang="en-GB" dirty="0" smtClean="0"/>
              <a:t> Ed – Chapter </a:t>
            </a:r>
            <a:r>
              <a:rPr lang="en-GB" dirty="0" smtClean="0"/>
              <a:t>7</a:t>
            </a:r>
          </a:p>
          <a:p>
            <a:endParaRPr lang="en-GB" dirty="0" smtClean="0"/>
          </a:p>
          <a:p>
            <a:r>
              <a:rPr lang="en-GB" dirty="0" smtClean="0"/>
              <a:t>Dilbert Comics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Earned Value Management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1772816"/>
            <a:ext cx="87849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- Commonly used performance measurement technique</a:t>
            </a:r>
          </a:p>
          <a:p>
            <a:pPr>
              <a:buFontTx/>
              <a:buChar char="-"/>
            </a:pPr>
            <a:r>
              <a:rPr lang="en-GB" dirty="0" smtClean="0"/>
              <a:t>It integrates </a:t>
            </a:r>
          </a:p>
          <a:p>
            <a:pPr lvl="1">
              <a:buFontTx/>
              <a:buChar char="-"/>
            </a:pPr>
            <a:r>
              <a:rPr lang="en-GB" dirty="0" smtClean="0"/>
              <a:t> Scope</a:t>
            </a:r>
          </a:p>
          <a:p>
            <a:pPr lvl="1">
              <a:buFontTx/>
              <a:buChar char="-"/>
            </a:pPr>
            <a:r>
              <a:rPr lang="en-GB" dirty="0" smtClean="0"/>
              <a:t> Time</a:t>
            </a:r>
          </a:p>
          <a:p>
            <a:pPr lvl="1">
              <a:buFontTx/>
              <a:buChar char="-"/>
            </a:pPr>
            <a:r>
              <a:rPr lang="en-GB" dirty="0" smtClean="0"/>
              <a:t> Cost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dirty="0" smtClean="0"/>
              <a:t>Requires an integrated baseline against which performance can be measured.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dirty="0" smtClean="0"/>
              <a:t>Requires actual project data to obtain realistic measurements of project performance.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dirty="0" smtClean="0"/>
              <a:t>EVM Develops and monitors three key dimension for each activity from a project’s WBS</a:t>
            </a:r>
          </a:p>
          <a:p>
            <a:pPr lvl="1">
              <a:buFontTx/>
              <a:buChar char="-"/>
            </a:pPr>
            <a:r>
              <a:rPr lang="en-GB" b="1" dirty="0" smtClean="0"/>
              <a:t> </a:t>
            </a:r>
            <a:r>
              <a:rPr lang="en-GB" b="1" dirty="0" smtClean="0"/>
              <a:t>Planned Value (PV), Earned Value (EV), Actual Cost (AC)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Planned Value (PV)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0512" y="1700808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- Planned value (PV) is the authorised budget assigned to the activity or WBS component. </a:t>
            </a:r>
          </a:p>
          <a:p>
            <a:pPr>
              <a:buFontTx/>
              <a:buChar char="-"/>
            </a:pPr>
            <a:r>
              <a:rPr lang="en-GB" dirty="0" smtClean="0"/>
              <a:t>Also called budget for that activity.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dirty="0" smtClean="0"/>
              <a:t>Budget for all activities when totalled is </a:t>
            </a:r>
            <a:r>
              <a:rPr lang="en-GB" b="1" dirty="0" smtClean="0"/>
              <a:t>Budget at Completion (BAC).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dirty="0" smtClean="0"/>
              <a:t> It is the portion of the approved cost estimate planned to be spent on a activity during a given period of time.</a:t>
            </a:r>
          </a:p>
          <a:p>
            <a:pPr>
              <a:buFontTx/>
              <a:buChar char="-"/>
            </a:pPr>
            <a:r>
              <a:rPr lang="en-GB" dirty="0" smtClean="0"/>
              <a:t> Part of a digital media design project for development of a portfolio website includes the purchase and installation of a web server. Estimated cost for the activity is €5000, and time estimated is 1 week.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b="1" dirty="0" smtClean="0"/>
              <a:t>PV </a:t>
            </a:r>
            <a:r>
              <a:rPr lang="en-GB" dirty="0" smtClean="0"/>
              <a:t>for that activity for that week is €5000.</a:t>
            </a:r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Actual Cost (AC)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496" y="1988840"/>
            <a:ext cx="90730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GB" dirty="0" smtClean="0"/>
              <a:t>Total costs incurred to accomplish the work on an activity during the given period.</a:t>
            </a:r>
          </a:p>
          <a:p>
            <a:pPr>
              <a:buFontTx/>
              <a:buChar char="-"/>
            </a:pPr>
            <a:r>
              <a:rPr lang="en-GB" dirty="0" smtClean="0"/>
              <a:t>AC must correspond to the definition of what was budgeted in the PV (</a:t>
            </a:r>
            <a:r>
              <a:rPr lang="en-GB" dirty="0" err="1" smtClean="0"/>
              <a:t>eg</a:t>
            </a:r>
            <a:r>
              <a:rPr lang="en-GB" dirty="0" smtClean="0"/>
              <a:t>. Direct hours only, direct costs only, direct and indirect costs, etc)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dirty="0" smtClean="0"/>
              <a:t>AC has no upper limit, and reflects whatever is spent to achieve the work.</a:t>
            </a:r>
          </a:p>
          <a:p>
            <a:pPr>
              <a:buFontTx/>
              <a:buChar char="-"/>
            </a:pPr>
            <a:r>
              <a:rPr lang="en-GB" dirty="0" smtClean="0"/>
              <a:t> The purchase and installation of the web server took 2 weeks. It cost €10000 in total. €7,500 of that was incurred during Week 1, and €2,500 was incurred during Week 2.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dirty="0" smtClean="0"/>
              <a:t>The AC for the WBS component/activity in Week 1 is €7,500.</a:t>
            </a:r>
          </a:p>
          <a:p>
            <a:pPr>
              <a:buFontTx/>
              <a:buChar char="-"/>
            </a:pPr>
            <a:r>
              <a:rPr lang="en-GB" dirty="0" smtClean="0"/>
              <a:t> The AC for the WBS component/activity in Week 2 is €2,500.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Earned Value (EV)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520" y="1988840"/>
            <a:ext cx="87849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GB" dirty="0" smtClean="0"/>
              <a:t>Estimate of the value of the work performed/actually completed.</a:t>
            </a:r>
          </a:p>
          <a:p>
            <a:pPr>
              <a:buFontTx/>
              <a:buChar char="-"/>
            </a:pPr>
            <a:r>
              <a:rPr lang="en-GB" dirty="0" smtClean="0"/>
              <a:t>It is based on the original planned costs and the rate at which the team is completing the work.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dirty="0" smtClean="0"/>
              <a:t>The rate at which the team is completing the work is also known as </a:t>
            </a:r>
            <a:r>
              <a:rPr lang="en-GB" b="1" dirty="0" smtClean="0"/>
              <a:t>Rate of </a:t>
            </a:r>
            <a:r>
              <a:rPr lang="en-GB" b="1" dirty="0" smtClean="0"/>
              <a:t>P</a:t>
            </a:r>
            <a:r>
              <a:rPr lang="en-GB" b="1" dirty="0" smtClean="0"/>
              <a:t>erformance.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EV cannot be greater than the planned value of the activity/WBS component.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dirty="0" smtClean="0"/>
              <a:t>If only 50% of the work  involved in purchasing and installing the web server was completed by the end of Week 1, the </a:t>
            </a:r>
            <a:r>
              <a:rPr lang="en-GB" b="1" dirty="0" smtClean="0"/>
              <a:t>RP </a:t>
            </a:r>
            <a:r>
              <a:rPr lang="en-GB" dirty="0" smtClean="0"/>
              <a:t>is 50%.</a:t>
            </a:r>
          </a:p>
          <a:p>
            <a:pPr>
              <a:buFontTx/>
              <a:buChar char="-"/>
            </a:pPr>
            <a:r>
              <a:rPr lang="en-GB" dirty="0" smtClean="0"/>
              <a:t>So, the EV at the end of Week 1 for that activity is RP*PV, i.e. 50% of the planned value, ie.. 50% of €5000 = €2,500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Variances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496" y="1844824"/>
            <a:ext cx="9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Variances from the baseline should be calculated using the values determined above.</a:t>
            </a:r>
          </a:p>
          <a:p>
            <a:pPr>
              <a:buFontTx/>
              <a:buChar char="-"/>
            </a:pPr>
            <a:r>
              <a:rPr lang="en-GB" dirty="0" smtClean="0"/>
              <a:t>These variances assist in indicating the future performance of the project, and can be used to provide efficiency indicators.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dirty="0" smtClean="0"/>
              <a:t>Variances can be used to provide comparisons against prior projects or  the portfolio.</a:t>
            </a:r>
          </a:p>
          <a:p>
            <a:pPr>
              <a:buFontTx/>
              <a:buChar char="-"/>
            </a:pPr>
            <a:r>
              <a:rPr lang="en-GB" dirty="0" smtClean="0"/>
              <a:t> The two variances are </a:t>
            </a:r>
          </a:p>
          <a:p>
            <a:pPr lvl="1">
              <a:buFontTx/>
              <a:buChar char="-"/>
            </a:pPr>
            <a:r>
              <a:rPr lang="en-GB" b="1" dirty="0" smtClean="0"/>
              <a:t> </a:t>
            </a:r>
            <a:r>
              <a:rPr lang="en-GB" b="1" dirty="0" smtClean="0"/>
              <a:t>Schedule Variance (SV)</a:t>
            </a:r>
          </a:p>
          <a:p>
            <a:pPr lvl="1">
              <a:buFontTx/>
              <a:buChar char="-"/>
            </a:pPr>
            <a:r>
              <a:rPr lang="en-GB" b="1" dirty="0" smtClean="0"/>
              <a:t> Cost Variance (CV)</a:t>
            </a:r>
          </a:p>
          <a:p>
            <a:pPr>
              <a:buFontTx/>
              <a:buChar char="-"/>
            </a:pPr>
            <a:r>
              <a:rPr lang="en-GB" b="1" dirty="0" smtClean="0"/>
              <a:t> </a:t>
            </a:r>
            <a:r>
              <a:rPr lang="en-GB" b="1" dirty="0" smtClean="0"/>
              <a:t>Negative numbers indicates problems in that area.</a:t>
            </a:r>
            <a:endParaRPr lang="en-GB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Schedule Variance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536" y="1772816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- It is a measure of the schedule performance on a project</a:t>
            </a:r>
          </a:p>
          <a:p>
            <a:pPr>
              <a:buFontTx/>
              <a:buChar char="-"/>
            </a:pPr>
            <a:r>
              <a:rPr lang="en-GB" dirty="0" smtClean="0"/>
              <a:t>Useful to indicate that a project is falling behind it’s baseline schedule.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b="1" dirty="0" smtClean="0"/>
              <a:t>SV=EV-PV</a:t>
            </a:r>
          </a:p>
          <a:p>
            <a:pPr>
              <a:buFontTx/>
              <a:buChar char="-"/>
            </a:pPr>
            <a:r>
              <a:rPr lang="en-GB" dirty="0" smtClean="0"/>
              <a:t>At completion, SV will be zero, as all the planned values will be earned by the completion of the project.</a:t>
            </a:r>
          </a:p>
          <a:p>
            <a:pPr>
              <a:buFontTx/>
              <a:buChar char="-"/>
            </a:pPr>
            <a:endParaRPr lang="en-GB" dirty="0" smtClean="0"/>
          </a:p>
          <a:p>
            <a:r>
              <a:rPr lang="en-GB" dirty="0" smtClean="0"/>
              <a:t>The SV for the web server purchase and installation at the end of Week 1 is</a:t>
            </a:r>
          </a:p>
          <a:p>
            <a:r>
              <a:rPr lang="en-GB" dirty="0" smtClean="0"/>
              <a:t>	</a:t>
            </a:r>
            <a:r>
              <a:rPr lang="en-GB" dirty="0" smtClean="0"/>
              <a:t>	SV= EV-PV</a:t>
            </a:r>
          </a:p>
          <a:p>
            <a:r>
              <a:rPr lang="en-GB" dirty="0" smtClean="0"/>
              <a:t>	</a:t>
            </a:r>
            <a:r>
              <a:rPr lang="en-GB" dirty="0" smtClean="0"/>
              <a:t>	     = 2,500-5,000</a:t>
            </a:r>
          </a:p>
          <a:p>
            <a:r>
              <a:rPr lang="en-GB" dirty="0" smtClean="0"/>
              <a:t>	</a:t>
            </a:r>
            <a:r>
              <a:rPr lang="en-GB" dirty="0" smtClean="0"/>
              <a:t>	</a:t>
            </a:r>
            <a:r>
              <a:rPr lang="en-GB" b="1" dirty="0" smtClean="0"/>
              <a:t>SV = - 2,500</a:t>
            </a:r>
            <a:endParaRPr lang="en-GB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Cost Variance (CV)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520" y="1772816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GB" dirty="0" smtClean="0"/>
              <a:t>Cost Variance is a measure of the cost performance on a project.</a:t>
            </a:r>
          </a:p>
          <a:p>
            <a:pPr>
              <a:buFontTx/>
              <a:buChar char="-"/>
            </a:pPr>
            <a:r>
              <a:rPr lang="en-GB" dirty="0" smtClean="0"/>
              <a:t>Critical because it indicates the relationship of performance to the money spent.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dirty="0" smtClean="0"/>
              <a:t>Generally, negative CVs and non-recoverable.</a:t>
            </a:r>
          </a:p>
          <a:p>
            <a:pPr>
              <a:buFontTx/>
              <a:buChar char="-"/>
            </a:pPr>
            <a:r>
              <a:rPr lang="en-GB" b="1" dirty="0" smtClean="0"/>
              <a:t>CV = EV – AC</a:t>
            </a:r>
          </a:p>
          <a:p>
            <a:pPr>
              <a:buFontTx/>
              <a:buChar char="-"/>
            </a:pPr>
            <a:r>
              <a:rPr lang="en-GB" dirty="0" smtClean="0"/>
              <a:t>The CV for the </a:t>
            </a:r>
            <a:r>
              <a:rPr lang="en-GB" dirty="0" err="1" smtClean="0"/>
              <a:t>webserver</a:t>
            </a:r>
            <a:r>
              <a:rPr lang="en-GB" dirty="0" smtClean="0"/>
              <a:t> purchase and installation for Week 1 is</a:t>
            </a:r>
          </a:p>
          <a:p>
            <a:pPr lvl="2"/>
            <a:r>
              <a:rPr lang="en-GB" dirty="0" smtClean="0"/>
              <a:t>	</a:t>
            </a:r>
            <a:r>
              <a:rPr lang="en-GB" dirty="0" smtClean="0"/>
              <a:t>CV = EV-AC</a:t>
            </a:r>
          </a:p>
          <a:p>
            <a:pPr lvl="2"/>
            <a:r>
              <a:rPr lang="en-GB" dirty="0" smtClean="0"/>
              <a:t>	 </a:t>
            </a:r>
            <a:r>
              <a:rPr lang="en-GB" dirty="0" smtClean="0"/>
              <a:t>     = 2,500 – 7,500</a:t>
            </a:r>
          </a:p>
          <a:p>
            <a:pPr lvl="2"/>
            <a:r>
              <a:rPr lang="en-GB" dirty="0" smtClean="0"/>
              <a:t>	</a:t>
            </a:r>
            <a:r>
              <a:rPr lang="en-GB" b="1" dirty="0" smtClean="0"/>
              <a:t>CV = -5,000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Performance Indices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488" y="2060848"/>
            <a:ext cx="89289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GB" dirty="0" smtClean="0"/>
              <a:t>Variances can be used to calculate performance indices which can be used to determine efficiencies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dirty="0" smtClean="0"/>
              <a:t>Useful in forecasting future performance of the project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dirty="0" smtClean="0"/>
              <a:t>Useful for comparisons against other similar projects or projects in the same portfolio.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dirty="0" smtClean="0"/>
              <a:t>Two performance indices used are</a:t>
            </a:r>
          </a:p>
          <a:p>
            <a:pPr lvl="1">
              <a:buFontTx/>
              <a:buChar char="-"/>
            </a:pPr>
            <a:r>
              <a:rPr lang="en-GB" b="1" dirty="0" smtClean="0"/>
              <a:t> </a:t>
            </a:r>
            <a:r>
              <a:rPr lang="en-GB" b="1" dirty="0" smtClean="0"/>
              <a:t>Schedule Performance Index (SPI)</a:t>
            </a:r>
          </a:p>
          <a:p>
            <a:pPr lvl="1">
              <a:buFontTx/>
              <a:buChar char="-"/>
            </a:pPr>
            <a:r>
              <a:rPr lang="en-GB" b="1" dirty="0" smtClean="0"/>
              <a:t> </a:t>
            </a:r>
            <a:r>
              <a:rPr lang="en-GB" b="1" dirty="0" smtClean="0"/>
              <a:t>Cost Performance Index (CPI)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 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95</TotalTime>
  <Words>1214</Words>
  <Application>Microsoft Office PowerPoint</Application>
  <PresentationFormat>A4 Paper (210x297 mm)</PresentationFormat>
  <Paragraphs>179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Lecture Template</vt:lpstr>
      <vt:lpstr>Slide 0</vt:lpstr>
      <vt:lpstr>Earned Value Management</vt:lpstr>
      <vt:lpstr>Planned Value (PV)</vt:lpstr>
      <vt:lpstr>Actual Cost (AC)</vt:lpstr>
      <vt:lpstr>Earned Value (EV)</vt:lpstr>
      <vt:lpstr>Variances</vt:lpstr>
      <vt:lpstr>Schedule Variance</vt:lpstr>
      <vt:lpstr>Cost Variance (CV)</vt:lpstr>
      <vt:lpstr>Performance Indices</vt:lpstr>
      <vt:lpstr>Schedule Performance Index (SPI)</vt:lpstr>
      <vt:lpstr>Cost Performance Index (CPI)</vt:lpstr>
      <vt:lpstr>Estimate at Completion (EAC)</vt:lpstr>
      <vt:lpstr>An Example…</vt:lpstr>
      <vt:lpstr>Any Thoughts, Questions, Ideas?</vt:lpstr>
      <vt:lpstr>References</vt:lpstr>
    </vt:vector>
  </TitlesOfParts>
  <Company>www.vispishroff.ie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Vispi Shroff</dc:creator>
  <cp:lastModifiedBy>Vispi Shroff</cp:lastModifiedBy>
  <cp:revision>10</cp:revision>
  <cp:lastPrinted>2004-03-10T09:10:37Z</cp:lastPrinted>
  <dcterms:created xsi:type="dcterms:W3CDTF">2010-11-08T14:05:53Z</dcterms:created>
  <dcterms:modified xsi:type="dcterms:W3CDTF">2010-11-08T15:41:40Z</dcterms:modified>
</cp:coreProperties>
</file>