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19"/>
  </p:notesMasterIdLst>
  <p:sldIdLst>
    <p:sldId id="272" r:id="rId2"/>
    <p:sldId id="273" r:id="rId3"/>
    <p:sldId id="281" r:id="rId4"/>
    <p:sldId id="286" r:id="rId5"/>
    <p:sldId id="295" r:id="rId6"/>
    <p:sldId id="288" r:id="rId7"/>
    <p:sldId id="285" r:id="rId8"/>
    <p:sldId id="289" r:id="rId9"/>
    <p:sldId id="292" r:id="rId10"/>
    <p:sldId id="291" r:id="rId11"/>
    <p:sldId id="290" r:id="rId12"/>
    <p:sldId id="294" r:id="rId13"/>
    <p:sldId id="293" r:id="rId14"/>
    <p:sldId id="283" r:id="rId15"/>
    <p:sldId id="284" r:id="rId16"/>
    <p:sldId id="282" r:id="rId17"/>
    <p:sldId id="287" r:id="rId18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1"/>
    <a:srgbClr val="54003D"/>
    <a:srgbClr val="1B1B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0929"/>
  </p:normalViewPr>
  <p:slideViewPr>
    <p:cSldViewPr>
      <p:cViewPr varScale="1">
        <p:scale>
          <a:sx n="97" d="100"/>
          <a:sy n="97" d="100"/>
        </p:scale>
        <p:origin x="-108" y="-126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3FFFE-1EEC-465D-AEE9-2A99CAB281D5}" type="datetimeFigureOut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4B25-DFFC-4132-B7D0-5AA0DA5E0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8C63A4-6DCE-491D-ACF9-2B1FFD61B956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8DFBB-B5B9-41F5-AE76-AE3856BF09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83AD18-9B8D-4B44-B4B5-54B4CAD1BD01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4E017-F74A-4D5E-BF65-7207BF72BB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5F5DD-D0EC-43CA-A4F7-A3155963B184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626C9-769A-42C3-A8C6-6692BB5F0A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6A53D-33CE-4B86-A301-A6A41A0E0158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5CA85-3369-4ECD-96F6-04888161E6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4EF54-C7F5-473B-B5B7-248DC7B90A0A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3F8FA-C6F7-4B7B-8923-B956CEED80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55BAA-C4D7-4430-8F5B-5EE83199B27D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2D59B-C431-4A2E-A623-6B5D9057AF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E588D-9B13-4CBD-9D67-FD9FAD105138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37858-953D-41BB-9EC0-2BF8CF665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63B0A5-2DAD-4F4B-BFBB-D416BE60C367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78B9D-FAD7-4B6B-9E6D-8E5CBFEBAB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30F9F-E828-4410-B7CE-4929DF392A84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E469-2B08-4C22-9583-1BA6842B5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0B8797-B062-4CFE-8593-044507876C09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CD591-620D-4DCE-80A0-7394DB0B3A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0785D-8210-4924-B8B9-5B979B2C5456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449E8-D09A-4D0E-B239-AAF3A1B30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97175FD-43DF-4E4E-8146-B44B107A174E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BB66C4-5F15-4D61-AF26-86D8E581CF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png"/><Relationship Id="rId5" Type="http://schemas.openxmlformats.org/officeDocument/2006/relationships/image" Target="../media/image13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hyperlink" Target="http://www.dilbert.com/" TargetMode="Externa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8978" r="30145"/>
          <a:stretch>
            <a:fillRect/>
          </a:stretch>
        </p:blipFill>
        <p:spPr bwMode="auto">
          <a:xfrm>
            <a:off x="7343775" y="0"/>
            <a:ext cx="2559050" cy="5638800"/>
          </a:xfrm>
          <a:prstGeom prst="rect">
            <a:avLst/>
          </a:prstGeom>
          <a:noFill/>
        </p:spPr>
      </p:pic>
      <p:pic>
        <p:nvPicPr>
          <p:cNvPr id="19459" name="Picture 3" descr="coloured crest.jpg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5791200"/>
            <a:ext cx="501650" cy="523875"/>
          </a:xfrm>
          <a:prstGeom prst="rect">
            <a:avLst/>
          </a:prstGeom>
          <a:noFill/>
        </p:spPr>
      </p:pic>
      <p:pic>
        <p:nvPicPr>
          <p:cNvPr id="19460" name="Picture 4" descr="yellowLogo.jpg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5" cstate="print"/>
          <a:srcRect t="57515"/>
          <a:stretch>
            <a:fillRect/>
          </a:stretch>
        </p:blipFill>
        <p:spPr bwMode="auto">
          <a:xfrm>
            <a:off x="7435850" y="6324600"/>
            <a:ext cx="2265363" cy="396875"/>
          </a:xfrm>
          <a:prstGeom prst="rect">
            <a:avLst/>
          </a:prstGeom>
          <a:noFill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124200" y="6096000"/>
            <a:ext cx="24765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Sub Heading</a:t>
            </a:r>
          </a:p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And Date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9462" name="Picture 6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 l="13486" t="14935" r="30145" b="29633"/>
          <a:stretch>
            <a:fillRect/>
          </a:stretch>
        </p:blipFill>
        <p:spPr bwMode="auto">
          <a:xfrm>
            <a:off x="0" y="0"/>
            <a:ext cx="7391400" cy="6858000"/>
          </a:xfrm>
          <a:prstGeom prst="rect">
            <a:avLst/>
          </a:prstGeom>
          <a:noFill/>
        </p:spPr>
      </p:pic>
      <p:pic>
        <p:nvPicPr>
          <p:cNvPr id="19463" name="Picture 7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60040" r="30145" b="32364"/>
          <a:stretch>
            <a:fillRect/>
          </a:stretch>
        </p:blipFill>
        <p:spPr bwMode="auto">
          <a:xfrm>
            <a:off x="0" y="5638800"/>
            <a:ext cx="7391400" cy="12192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48544" y="1268760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PROJECT MANAGEMENT IN PRACTICE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97B-F885-4F32-BF38-607CDAA06670}" type="datetime1">
              <a:rPr lang="en-US" smtClean="0">
                <a:solidFill>
                  <a:schemeClr val="bg1"/>
                </a:solidFill>
              </a:rPr>
              <a:pPr/>
              <a:t>9/13/2010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>
                <a:solidFill>
                  <a:schemeClr val="bg1"/>
                </a:solidFill>
              </a:rPr>
              <a:pPr/>
              <a:t>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648744" y="6248400"/>
            <a:ext cx="4176464" cy="457200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CS4457 - Project Management in Practice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8544" y="2636912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Lecture No: </a:t>
            </a:r>
            <a:r>
              <a:rPr lang="en-IE" dirty="0" smtClean="0"/>
              <a:t>2</a:t>
            </a:r>
            <a:r>
              <a:rPr lang="en-IE" dirty="0" smtClean="0"/>
              <a:t>		</a:t>
            </a:r>
            <a:r>
              <a:rPr lang="en-IE" dirty="0" smtClean="0"/>
              <a:t>Week:2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68624" y="1916832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Project Lifecycle &amp; Project Management Process Groups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8664" y="407707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Vispi Shroff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PG-KA Mapping (Continued)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 l="31876" t="14000" r="28125" b="33353"/>
          <a:stretch>
            <a:fillRect/>
          </a:stretch>
        </p:blipFill>
        <p:spPr bwMode="auto">
          <a:xfrm>
            <a:off x="2216696" y="1772816"/>
            <a:ext cx="5258544" cy="43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PG-KA Mapping Continued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 l="31876" t="42000" r="28125" b="23000"/>
          <a:stretch>
            <a:fillRect/>
          </a:stretch>
        </p:blipFill>
        <p:spPr bwMode="auto">
          <a:xfrm>
            <a:off x="2000672" y="2780928"/>
            <a:ext cx="5832648" cy="318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 l="31876" t="14000" r="28125" b="76646"/>
          <a:stretch>
            <a:fillRect/>
          </a:stretch>
        </p:blipFill>
        <p:spPr bwMode="auto">
          <a:xfrm>
            <a:off x="2000672" y="1861766"/>
            <a:ext cx="5832648" cy="85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Activity – If Time Permits…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536" y="1988840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groups of 4-5</a:t>
            </a:r>
          </a:p>
          <a:p>
            <a:pPr>
              <a:buFontTx/>
              <a:buChar char="-"/>
            </a:pPr>
            <a:r>
              <a:rPr lang="en-GB" dirty="0" smtClean="0"/>
              <a:t>You have 1 year</a:t>
            </a:r>
          </a:p>
          <a:p>
            <a:pPr>
              <a:buFontTx/>
              <a:buChar char="-"/>
            </a:pPr>
            <a:r>
              <a:rPr lang="en-GB" dirty="0" smtClean="0"/>
              <a:t>You have  €100,000</a:t>
            </a:r>
          </a:p>
          <a:p>
            <a:pPr>
              <a:buFontTx/>
              <a:buChar char="-"/>
            </a:pPr>
            <a:r>
              <a:rPr lang="en-GB" dirty="0" smtClean="0"/>
              <a:t>Estimate how much time &amp; money is spent on each of these process groups.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sz="3600" dirty="0" smtClean="0"/>
              <a:t>% of Time Spent on Each Process Group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6" descr="86921_03_F01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6496" y="1772816"/>
            <a:ext cx="5567903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1152" y="2420888"/>
            <a:ext cx="344791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04528" y="537321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Spot the Difference…?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Any Thoughts, Questions, Ideas?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0512" y="1916832"/>
            <a:ext cx="8510493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329264" y="5949280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November 9, 2008</a:t>
            </a:r>
            <a:endParaRPr lang="en-GB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Reading Materials for the Week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4568" y="2204864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PMBOK Guide, Chapter 4 &amp; 5</a:t>
            </a:r>
          </a:p>
          <a:p>
            <a:endParaRPr lang="en-GB" dirty="0" smtClean="0"/>
          </a:p>
          <a:p>
            <a:r>
              <a:rPr lang="en-GB" dirty="0" err="1" smtClean="0"/>
              <a:t>Schwalbe</a:t>
            </a:r>
            <a:r>
              <a:rPr lang="en-GB" dirty="0" smtClean="0"/>
              <a:t>, Information Technology Project Management, Chapter 4 &amp; 5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Conclusions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8544" y="2060848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Project Life Cycle</a:t>
            </a:r>
          </a:p>
          <a:p>
            <a:pPr>
              <a:buFontTx/>
              <a:buChar char="-"/>
            </a:pPr>
            <a:r>
              <a:rPr lang="en-GB" dirty="0" smtClean="0"/>
              <a:t>Different Project Phases</a:t>
            </a:r>
          </a:p>
          <a:p>
            <a:pPr>
              <a:buFontTx/>
              <a:buChar char="-"/>
            </a:pPr>
            <a:r>
              <a:rPr lang="en-GB" dirty="0" smtClean="0"/>
              <a:t>Different Process Groups</a:t>
            </a:r>
          </a:p>
          <a:p>
            <a:pPr>
              <a:buFontTx/>
              <a:buChar char="-"/>
            </a:pPr>
            <a:r>
              <a:rPr lang="en-GB" dirty="0" smtClean="0"/>
              <a:t>Process Group to Knowledge Area Mapping</a:t>
            </a: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48544" y="407707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NEXT TIME</a:t>
            </a:r>
          </a:p>
          <a:p>
            <a:r>
              <a:rPr lang="en-GB" dirty="0" smtClean="0"/>
              <a:t>- Project Integration Management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References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2600" y="2644170"/>
            <a:ext cx="720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/>
              <a:t>PMBOK Guide – Chapters </a:t>
            </a:r>
            <a:r>
              <a:rPr lang="en-IE" dirty="0" smtClean="0"/>
              <a:t>2 &amp; 3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err="1" smtClean="0"/>
              <a:t>Schwalbe</a:t>
            </a:r>
            <a:r>
              <a:rPr lang="en-IE" dirty="0" smtClean="0"/>
              <a:t>, K. </a:t>
            </a:r>
            <a:r>
              <a:rPr lang="en-IE" dirty="0" smtClean="0"/>
              <a:t>– Information Technology Project Management – Chapters </a:t>
            </a:r>
            <a:r>
              <a:rPr lang="en-IE" dirty="0" smtClean="0"/>
              <a:t>3</a:t>
            </a:r>
          </a:p>
          <a:p>
            <a:endParaRPr lang="en-IE" dirty="0" smtClean="0"/>
          </a:p>
          <a:p>
            <a:r>
              <a:rPr lang="en-IE" dirty="0" smtClean="0"/>
              <a:t>Dilbert Comics, </a:t>
            </a:r>
            <a:r>
              <a:rPr lang="en-IE" dirty="0" smtClean="0">
                <a:hlinkClick r:id="rId5"/>
              </a:rPr>
              <a:t>www.dilbert.com</a:t>
            </a:r>
            <a:endParaRPr lang="en-IE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Recap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0592" y="2132856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What is a Project?</a:t>
            </a:r>
          </a:p>
          <a:p>
            <a:pPr>
              <a:buFontTx/>
              <a:buChar char="-"/>
            </a:pPr>
            <a:r>
              <a:rPr lang="en-GB" dirty="0" smtClean="0"/>
              <a:t>Constraints in a Project</a:t>
            </a:r>
          </a:p>
          <a:p>
            <a:pPr>
              <a:buFontTx/>
              <a:buChar char="-"/>
            </a:pPr>
            <a:r>
              <a:rPr lang="en-GB" dirty="0" smtClean="0"/>
              <a:t> </a:t>
            </a:r>
            <a:r>
              <a:rPr lang="en-GB" dirty="0" smtClean="0"/>
              <a:t>Project Management</a:t>
            </a:r>
          </a:p>
          <a:p>
            <a:pPr lvl="1">
              <a:buFontTx/>
              <a:buChar char="-"/>
            </a:pPr>
            <a:r>
              <a:rPr lang="en-GB" dirty="0" smtClean="0"/>
              <a:t>Definition</a:t>
            </a:r>
          </a:p>
          <a:p>
            <a:pPr lvl="1">
              <a:buFontTx/>
              <a:buChar char="-"/>
            </a:pPr>
            <a:r>
              <a:rPr lang="en-GB" dirty="0" smtClean="0"/>
              <a:t>Difference between Project &amp; Operations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Today’s Topics &amp; Learning Outcomes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8544" y="1700808"/>
            <a:ext cx="82089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smtClean="0"/>
              <a:t> Project </a:t>
            </a:r>
            <a:r>
              <a:rPr lang="en-GB" dirty="0" smtClean="0"/>
              <a:t>Lifecycle</a:t>
            </a:r>
          </a:p>
          <a:p>
            <a:pPr>
              <a:buFontTx/>
              <a:buChar char="-"/>
            </a:pPr>
            <a:r>
              <a:rPr lang="en-GB" dirty="0" smtClean="0"/>
              <a:t> Project Phases </a:t>
            </a:r>
          </a:p>
          <a:p>
            <a:pPr lvl="1">
              <a:buFontTx/>
              <a:buChar char="-"/>
            </a:pPr>
            <a:r>
              <a:rPr lang="en-GB" dirty="0" smtClean="0"/>
              <a:t>Different Approaches</a:t>
            </a:r>
          </a:p>
          <a:p>
            <a:pPr>
              <a:buFontTx/>
              <a:buChar char="-"/>
            </a:pPr>
            <a:r>
              <a:rPr lang="en-GB" dirty="0" smtClean="0"/>
              <a:t> Project Stake Holders</a:t>
            </a:r>
          </a:p>
          <a:p>
            <a:pPr>
              <a:buFontTx/>
              <a:buChar char="-"/>
            </a:pPr>
            <a:r>
              <a:rPr lang="en-GB" dirty="0" smtClean="0"/>
              <a:t> Organizational Culture</a:t>
            </a:r>
          </a:p>
          <a:p>
            <a:pPr>
              <a:buFontTx/>
              <a:buChar char="-"/>
            </a:pPr>
            <a:r>
              <a:rPr lang="en-GB" dirty="0" smtClean="0"/>
              <a:t> Project Management Process Groups</a:t>
            </a:r>
          </a:p>
          <a:p>
            <a:pPr lvl="1">
              <a:buFontTx/>
              <a:buChar char="-"/>
            </a:pPr>
            <a:r>
              <a:rPr lang="en-GB" dirty="0" smtClean="0"/>
              <a:t>Initiating</a:t>
            </a:r>
          </a:p>
          <a:p>
            <a:pPr lvl="1">
              <a:buFontTx/>
              <a:buChar char="-"/>
            </a:pPr>
            <a:r>
              <a:rPr lang="en-GB" dirty="0" smtClean="0"/>
              <a:t>Planning</a:t>
            </a:r>
          </a:p>
          <a:p>
            <a:pPr lvl="1">
              <a:buFontTx/>
              <a:buChar char="-"/>
            </a:pPr>
            <a:r>
              <a:rPr lang="en-GB" dirty="0" smtClean="0"/>
              <a:t>Executing</a:t>
            </a:r>
          </a:p>
          <a:p>
            <a:pPr lvl="1">
              <a:buFontTx/>
              <a:buChar char="-"/>
            </a:pPr>
            <a:r>
              <a:rPr lang="en-GB" dirty="0" smtClean="0"/>
              <a:t>Monitoring &amp; Controlling</a:t>
            </a:r>
          </a:p>
          <a:p>
            <a:pPr lvl="1">
              <a:buFontTx/>
              <a:buChar char="-"/>
            </a:pPr>
            <a:r>
              <a:rPr lang="en-GB" dirty="0" smtClean="0"/>
              <a:t>Closing</a:t>
            </a:r>
          </a:p>
          <a:p>
            <a:pPr lvl="1">
              <a:buFontTx/>
              <a:buChar char="-"/>
            </a:pPr>
            <a:endParaRPr lang="en-GB" dirty="0" smtClean="0"/>
          </a:p>
          <a:p>
            <a:pPr lvl="1">
              <a:buFontTx/>
              <a:buChar char="-"/>
            </a:pPr>
            <a:endParaRPr lang="en-GB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sz="3600" dirty="0" smtClean="0"/>
              <a:t>What are the different Project Phases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536" y="1844824"/>
            <a:ext cx="8275848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257256" y="558924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February 18, 1996</a:t>
            </a:r>
            <a:endParaRPr lang="en-GB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Project Life Cycle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672" y="1904031"/>
            <a:ext cx="5760640" cy="313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04528" y="5589241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 What about degree of risk &amp; cost of changes over time?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Project Life Cycle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95500" y="1747838"/>
            <a:ext cx="57150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 bwMode="auto">
          <a:xfrm>
            <a:off x="5529064" y="4293096"/>
            <a:ext cx="4176464" cy="1440160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00472" y="4581128"/>
            <a:ext cx="4536504" cy="1008112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dirty="0" smtClean="0"/>
              <a:t>Project Phases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2680" y="1772816"/>
            <a:ext cx="532859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52600" y="551723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Sequential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9184" y="573325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Overlapping</a:t>
            </a:r>
            <a:endParaRPr lang="en-GB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2480" y="4725144"/>
            <a:ext cx="147805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12640" y="4725144"/>
            <a:ext cx="147805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52800" y="4725144"/>
            <a:ext cx="147805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49344" y="4869160"/>
            <a:ext cx="147805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97216" y="4653136"/>
            <a:ext cx="147805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45088" y="4437112"/>
            <a:ext cx="147805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88504" y="1052736"/>
            <a:ext cx="8784976" cy="648072"/>
          </a:xfrm>
        </p:spPr>
        <p:txBody>
          <a:bodyPr/>
          <a:lstStyle/>
          <a:p>
            <a:r>
              <a:rPr lang="en-US" dirty="0" smtClean="0"/>
              <a:t>Project Management Process Groups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24608" y="2060848"/>
            <a:ext cx="7056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dirty="0" smtClean="0"/>
              <a:t>A </a:t>
            </a:r>
            <a:r>
              <a:rPr lang="en-US" b="1" dirty="0" smtClean="0"/>
              <a:t>process</a:t>
            </a:r>
            <a:r>
              <a:rPr lang="en-US" dirty="0" smtClean="0"/>
              <a:t> is a series of actions directed toward a particular </a:t>
            </a:r>
            <a:r>
              <a:rPr lang="en-US" dirty="0" smtClean="0"/>
              <a:t>result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Project </a:t>
            </a:r>
            <a:r>
              <a:rPr lang="en-US" dirty="0" smtClean="0"/>
              <a:t>management can be viewed as a number of interlinked </a:t>
            </a:r>
            <a:r>
              <a:rPr lang="en-US" dirty="0" smtClean="0"/>
              <a:t>processes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dirty="0" smtClean="0"/>
              <a:t>The </a:t>
            </a:r>
            <a:r>
              <a:rPr lang="en-US" dirty="0" smtClean="0"/>
              <a:t>project management process groups </a:t>
            </a:r>
            <a:r>
              <a:rPr lang="en-US" dirty="0" smtClean="0"/>
              <a:t>include: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en-US" dirty="0" smtClean="0"/>
              <a:t> Initiating processes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en-US" dirty="0" smtClean="0"/>
              <a:t> Planning processes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en-US" dirty="0" smtClean="0"/>
              <a:t> Executing processes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en-US" dirty="0" smtClean="0"/>
              <a:t> Monitoring </a:t>
            </a:r>
            <a:r>
              <a:rPr lang="en-US" dirty="0" smtClean="0"/>
              <a:t>and controlling </a:t>
            </a:r>
            <a:r>
              <a:rPr lang="en-US" dirty="0" smtClean="0"/>
              <a:t>processes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Closing </a:t>
            </a:r>
            <a:r>
              <a:rPr lang="en-US" dirty="0" smtClean="0"/>
              <a:t>processes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sz="3600" dirty="0" smtClean="0"/>
              <a:t>Process Group – Knowledge Area Mapping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9/13/2010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 l="17500" t="16000" r="22501" b="16000"/>
          <a:stretch>
            <a:fillRect/>
          </a:stretch>
        </p:blipFill>
        <p:spPr bwMode="auto">
          <a:xfrm>
            <a:off x="1784648" y="1700808"/>
            <a:ext cx="6063208" cy="429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108</TotalTime>
  <Words>450</Words>
  <Application>Microsoft Office PowerPoint</Application>
  <PresentationFormat>A4 Paper (210x297 mm)</PresentationFormat>
  <Paragraphs>138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Lecture Template</vt:lpstr>
      <vt:lpstr>Slide 0</vt:lpstr>
      <vt:lpstr>Recap</vt:lpstr>
      <vt:lpstr>Today’s Topics &amp; Learning Outcomes</vt:lpstr>
      <vt:lpstr>What are the different Project Phases?</vt:lpstr>
      <vt:lpstr>Project Life Cycle</vt:lpstr>
      <vt:lpstr>Project Life Cycle</vt:lpstr>
      <vt:lpstr>Project Phases</vt:lpstr>
      <vt:lpstr>Project Management Process Groups</vt:lpstr>
      <vt:lpstr>Process Group – Knowledge Area Mapping</vt:lpstr>
      <vt:lpstr>PG-KA Mapping (Continued)</vt:lpstr>
      <vt:lpstr>PG-KA Mapping Continued</vt:lpstr>
      <vt:lpstr>Activity – If Time Permits…</vt:lpstr>
      <vt:lpstr>% of Time Spent on Each Process Group</vt:lpstr>
      <vt:lpstr>Any Thoughts, Questions, Ideas?</vt:lpstr>
      <vt:lpstr>Reading Materials for the Week</vt:lpstr>
      <vt:lpstr>Conclusions</vt:lpstr>
      <vt:lpstr>References</vt:lpstr>
    </vt:vector>
  </TitlesOfParts>
  <Company>www.vispishroff.ie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Vispi Shroff</dc:creator>
  <cp:lastModifiedBy>Vispi Shroff</cp:lastModifiedBy>
  <cp:revision>11</cp:revision>
  <cp:lastPrinted>2004-03-10T09:10:37Z</cp:lastPrinted>
  <dcterms:created xsi:type="dcterms:W3CDTF">2010-09-13T10:41:01Z</dcterms:created>
  <dcterms:modified xsi:type="dcterms:W3CDTF">2010-09-13T12:29:06Z</dcterms:modified>
</cp:coreProperties>
</file>