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25"/>
  </p:notesMasterIdLst>
  <p:sldIdLst>
    <p:sldId id="272" r:id="rId2"/>
    <p:sldId id="273" r:id="rId3"/>
    <p:sldId id="281" r:id="rId4"/>
    <p:sldId id="286" r:id="rId5"/>
    <p:sldId id="285" r:id="rId6"/>
    <p:sldId id="293" r:id="rId7"/>
    <p:sldId id="292" r:id="rId8"/>
    <p:sldId id="295" r:id="rId9"/>
    <p:sldId id="294" r:id="rId10"/>
    <p:sldId id="291" r:id="rId11"/>
    <p:sldId id="290" r:id="rId12"/>
    <p:sldId id="289" r:id="rId13"/>
    <p:sldId id="297" r:id="rId14"/>
    <p:sldId id="301" r:id="rId15"/>
    <p:sldId id="288" r:id="rId16"/>
    <p:sldId id="298" r:id="rId17"/>
    <p:sldId id="299" r:id="rId18"/>
    <p:sldId id="296" r:id="rId19"/>
    <p:sldId id="300" r:id="rId20"/>
    <p:sldId id="283" r:id="rId21"/>
    <p:sldId id="284" r:id="rId22"/>
    <p:sldId id="282" r:id="rId23"/>
    <p:sldId id="287" r:id="rId24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1"/>
    <a:srgbClr val="54003D"/>
    <a:srgbClr val="1B1B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0929"/>
  </p:normalViewPr>
  <p:slideViewPr>
    <p:cSldViewPr>
      <p:cViewPr varScale="1">
        <p:scale>
          <a:sx n="80" d="100"/>
          <a:sy n="80" d="100"/>
        </p:scale>
        <p:origin x="-84" y="-594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FFFE-1EEC-465D-AEE9-2A99CAB281D5}" type="datetimeFigureOut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4B25-DFFC-4132-B7D0-5AA0DA5E0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C63A4-6DCE-491D-ACF9-2B1FFD61B95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8DFBB-B5B9-41F5-AE76-AE3856BF0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3AD18-9B8D-4B44-B4B5-54B4CAD1BD01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4E017-F74A-4D5E-BF65-7207BF72B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5F5DD-D0EC-43CA-A4F7-A3155963B184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26C9-769A-42C3-A8C6-6692BB5F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6A53D-33CE-4B86-A301-A6A41A0E0158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5CA85-3369-4ECD-96F6-04888161E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EF54-C7F5-473B-B5B7-248DC7B90A0A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3F8FA-C6F7-4B7B-8923-B956CEED8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55BAA-C4D7-4430-8F5B-5EE83199B27D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2D59B-C431-4A2E-A623-6B5D9057A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E588D-9B13-4CBD-9D67-FD9FAD105138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37858-953D-41BB-9EC0-2BF8CF665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3B0A5-2DAD-4F4B-BFBB-D416BE60C367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8B9D-FAD7-4B6B-9E6D-8E5CBFEBA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30F9F-E828-4410-B7CE-4929DF392A84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E469-2B08-4C22-9583-1BA6842B5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B8797-B062-4CFE-8593-044507876C09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D591-620D-4DCE-80A0-7394DB0B3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0785D-8210-4924-B8B9-5B979B2C545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49E8-D09A-4D0E-B239-AAF3A1B30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7175FD-43DF-4E4E-8146-B44B107A174E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B66C4-5F15-4D61-AF26-86D8E581CF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.gif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8.gif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8978" r="30145"/>
          <a:stretch>
            <a:fillRect/>
          </a:stretch>
        </p:blipFill>
        <p:spPr bwMode="auto">
          <a:xfrm>
            <a:off x="7343775" y="0"/>
            <a:ext cx="2559050" cy="5638800"/>
          </a:xfrm>
          <a:prstGeom prst="rect">
            <a:avLst/>
          </a:prstGeom>
          <a:noFill/>
        </p:spPr>
      </p:pic>
      <p:pic>
        <p:nvPicPr>
          <p:cNvPr id="19459" name="Picture 3" descr="coloured crest.jpg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5791200"/>
            <a:ext cx="501650" cy="523875"/>
          </a:xfrm>
          <a:prstGeom prst="rect">
            <a:avLst/>
          </a:prstGeom>
          <a:noFill/>
        </p:spPr>
      </p:pic>
      <p:pic>
        <p:nvPicPr>
          <p:cNvPr id="19460" name="Picture 4" descr="yellowLogo.jpg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5" cstate="print"/>
          <a:srcRect t="57515"/>
          <a:stretch>
            <a:fillRect/>
          </a:stretch>
        </p:blipFill>
        <p:spPr bwMode="auto">
          <a:xfrm>
            <a:off x="7435850" y="6324600"/>
            <a:ext cx="2265363" cy="396875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24200" y="6096000"/>
            <a:ext cx="2476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Sub Heading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And Date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462" name="Picture 6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l="13486" t="14935" r="30145" b="29633"/>
          <a:stretch>
            <a:fillRect/>
          </a:stretch>
        </p:blipFill>
        <p:spPr bwMode="auto">
          <a:xfrm>
            <a:off x="0" y="0"/>
            <a:ext cx="7391400" cy="6858000"/>
          </a:xfrm>
          <a:prstGeom prst="rect">
            <a:avLst/>
          </a:prstGeom>
          <a:noFill/>
        </p:spPr>
      </p:pic>
      <p:pic>
        <p:nvPicPr>
          <p:cNvPr id="19463" name="Picture 7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60040" r="30145" b="32364"/>
          <a:stretch>
            <a:fillRect/>
          </a:stretch>
        </p:blipFill>
        <p:spPr bwMode="auto">
          <a:xfrm>
            <a:off x="0" y="5638800"/>
            <a:ext cx="7391400" cy="1219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48544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MANAGEMENT IN PRACTICE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97B-F885-4F32-BF38-607CDAA06670}" type="datetime1">
              <a:rPr lang="en-US" smtClean="0">
                <a:solidFill>
                  <a:schemeClr val="bg1"/>
                </a:solidFill>
              </a:rPr>
              <a:pPr/>
              <a:t>9/20/2010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>
                <a:solidFill>
                  <a:schemeClr val="bg1"/>
                </a:solidFill>
              </a:rPr>
              <a:pPr/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48744" y="6248400"/>
            <a:ext cx="4176464" cy="4572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CS4457 - Project Management in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544" y="263691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Lecture No: 5		Week: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68624" y="191683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Scope Management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64" y="407707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Vispi Shroff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Defining a WBS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1844824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- A </a:t>
            </a:r>
            <a:r>
              <a:rPr lang="en-US" b="1" dirty="0" smtClean="0"/>
              <a:t>WBS</a:t>
            </a:r>
            <a:r>
              <a:rPr lang="en-US" dirty="0" smtClean="0"/>
              <a:t> is a deliverable-oriented grouping of the work involved in a project that defines the total scope of the project</a:t>
            </a:r>
          </a:p>
          <a:p>
            <a:pPr eaLnBrk="1" hangingPunct="1"/>
            <a:r>
              <a:rPr lang="en-US" dirty="0" smtClean="0"/>
              <a:t>- WBS is a foundation document that provides the basis for planning and managing project schedules, costs, resources, and changes</a:t>
            </a:r>
          </a:p>
          <a:p>
            <a:pPr eaLnBrk="1" hangingPunct="1"/>
            <a:r>
              <a:rPr lang="en-US" b="1" dirty="0" smtClean="0"/>
              <a:t>- Decomposition</a:t>
            </a:r>
            <a:r>
              <a:rPr lang="en-US" dirty="0" smtClean="0"/>
              <a:t> is subdividing project deliverables into smaller pieces</a:t>
            </a:r>
          </a:p>
          <a:p>
            <a:pPr eaLnBrk="1" hangingPunct="1"/>
            <a:r>
              <a:rPr lang="en-US" dirty="0" smtClean="0"/>
              <a:t>- A </a:t>
            </a:r>
            <a:r>
              <a:rPr lang="en-US" b="1" dirty="0" smtClean="0"/>
              <a:t>work package </a:t>
            </a:r>
            <a:r>
              <a:rPr lang="en-US" dirty="0" smtClean="0"/>
              <a:t>is a task at the lowest level of the WBS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Approaches to Developing WBS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8504" y="1916832"/>
            <a:ext cx="864096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- Using guidelines: some organizations, like the DOD, provide guidelines for preparing WBSs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- The </a:t>
            </a:r>
            <a:r>
              <a:rPr lang="en-US" b="1" dirty="0" smtClean="0"/>
              <a:t>analogy approach</a:t>
            </a:r>
            <a:r>
              <a:rPr lang="en-US" dirty="0" smtClean="0"/>
              <a:t>: review WBSs of similar projects and tailor to your project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- The </a:t>
            </a:r>
            <a:r>
              <a:rPr lang="en-US" b="1" dirty="0" smtClean="0"/>
              <a:t>top-down approach</a:t>
            </a:r>
            <a:r>
              <a:rPr lang="en-US" dirty="0" smtClean="0"/>
              <a:t>: start with the largest items of the project and break them down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- The </a:t>
            </a:r>
            <a:r>
              <a:rPr lang="en-US" b="1" dirty="0" smtClean="0"/>
              <a:t>bottom-up approach</a:t>
            </a:r>
            <a:r>
              <a:rPr lang="en-US" dirty="0" smtClean="0"/>
              <a:t>: start with the specific tasks and roll them up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- Mind-mapping approach: </a:t>
            </a:r>
            <a:r>
              <a:rPr lang="en-US" b="1" dirty="0" smtClean="0"/>
              <a:t>mind mapping </a:t>
            </a:r>
            <a:r>
              <a:rPr lang="en-US" dirty="0" smtClean="0"/>
              <a:t>is a technique that uses branches radiating out from a core idea to structure thoughts and ideas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Creating a WBS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0552" y="234888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- Activity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Verifying Scope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44" name="Picture 4" descr="http://api.ning.com/files/E9GTZmBEGpRdqW13tN8c9h7N3f*vAd9A7L0yZolpYCV3dVzyRmP48cL8DT*OezcP0dTnaKOctGmNZRpQw2zNKOkHQlj1y7Z4/Funny_Sales_Marketing_Cartoon_Tree_Swing_New_Product.png?width=674&amp;height=48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2640" y="1700809"/>
            <a:ext cx="6419850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Verifying Scope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544" y="2060848"/>
            <a:ext cx="8208912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- It is very difficult to create a good scope statement and WBS for a project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- It is even more difficult to verify project scope and minimize scope changes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- Scope verification </a:t>
            </a:r>
            <a:r>
              <a:rPr lang="en-US" dirty="0" smtClean="0"/>
              <a:t>involves formal acceptance of the completed project scope by the stakeholders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- Acceptance is often achieved by a customer inspection and then sign-off on key deliverables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Scope Control… in Reality?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2228" name="Picture 4" descr="http://dilbert.com/dyn/str_strip/000000000/00000000/0000000/000000/00000/0000/600/614/614.strip.sunday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536" y="1772816"/>
            <a:ext cx="8028764" cy="3600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313040" y="5733256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- 5 September 2004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Controlling Scope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916832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- Scope control involves controlling changes to the project scope</a:t>
            </a:r>
          </a:p>
          <a:p>
            <a:pPr eaLnBrk="1" hangingPunct="1"/>
            <a:r>
              <a:rPr lang="en-US" dirty="0" smtClean="0"/>
              <a:t>- Goals of scope control are to:</a:t>
            </a:r>
          </a:p>
          <a:p>
            <a:pPr lvl="1" eaLnBrk="1" hangingPunct="1"/>
            <a:r>
              <a:rPr lang="en-US" dirty="0" smtClean="0"/>
              <a:t>Influence the factors that cause scope changes</a:t>
            </a:r>
          </a:p>
          <a:p>
            <a:pPr lvl="1" eaLnBrk="1" hangingPunct="1"/>
            <a:r>
              <a:rPr lang="en-US" dirty="0" smtClean="0"/>
              <a:t>Assure changes are processed according to procedures developed as part of integrated change control</a:t>
            </a:r>
          </a:p>
          <a:p>
            <a:pPr lvl="1" eaLnBrk="1" hangingPunct="1"/>
            <a:r>
              <a:rPr lang="en-US" dirty="0" smtClean="0"/>
              <a:t>Manage changes when they occur</a:t>
            </a:r>
          </a:p>
          <a:p>
            <a:pPr eaLnBrk="1" hangingPunct="1"/>
            <a:r>
              <a:rPr lang="en-US" b="1" dirty="0" smtClean="0"/>
              <a:t>- Variance</a:t>
            </a:r>
            <a:r>
              <a:rPr lang="en-US" dirty="0" smtClean="0"/>
              <a:t> is the difference between planned and actual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sz="3600" dirty="0" smtClean="0"/>
              <a:t>Best Practices for avoiding Scope Problems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2132856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Keep it realistic</a:t>
            </a:r>
          </a:p>
          <a:p>
            <a:pPr>
              <a:buFontTx/>
              <a:buChar char="-"/>
            </a:pPr>
            <a:r>
              <a:rPr lang="en-IE" dirty="0" smtClean="0"/>
              <a:t>Involve stakeholders and users</a:t>
            </a:r>
          </a:p>
          <a:p>
            <a:pPr>
              <a:buFontTx/>
              <a:buChar char="-"/>
            </a:pPr>
            <a:r>
              <a:rPr lang="en-IE" dirty="0" smtClean="0"/>
              <a:t> Follow good PM &amp; Software Processes, use the Body of Knowledge documents</a:t>
            </a:r>
          </a:p>
          <a:p>
            <a:pPr>
              <a:buFontTx/>
              <a:buChar char="-"/>
            </a:pPr>
            <a:r>
              <a:rPr lang="en-IE" dirty="0" smtClean="0"/>
              <a:t> Use hardware and software tools to assist you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How to improve User Input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12840" y="1772816"/>
            <a:ext cx="5989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3200" dirty="0" smtClean="0"/>
              <a:t>... and thus, Requirements &amp; Scope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04528" y="2708920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Develop a good project selection process</a:t>
            </a:r>
          </a:p>
          <a:p>
            <a:pPr>
              <a:buFontTx/>
              <a:buChar char="-"/>
            </a:pPr>
            <a:r>
              <a:rPr lang="en-IE" dirty="0" smtClean="0"/>
              <a:t>Regular meetings with defined agendas; sign offs on action points</a:t>
            </a:r>
          </a:p>
          <a:p>
            <a:pPr>
              <a:buFontTx/>
              <a:buChar char="-"/>
            </a:pPr>
            <a:r>
              <a:rPr lang="en-IE" dirty="0" smtClean="0"/>
              <a:t>Deliver something to users and sponsors on a regular</a:t>
            </a:r>
          </a:p>
          <a:p>
            <a:pPr>
              <a:buFontTx/>
              <a:buChar char="-"/>
            </a:pPr>
            <a:r>
              <a:rPr lang="en-IE" dirty="0" smtClean="0"/>
              <a:t>Deliver on a regular basis</a:t>
            </a:r>
          </a:p>
          <a:p>
            <a:pPr>
              <a:buFontTx/>
              <a:buChar char="-"/>
            </a:pPr>
            <a:r>
              <a:rPr lang="en-IE" dirty="0" smtClean="0"/>
              <a:t>Don’t promise something you can’t deliver</a:t>
            </a:r>
          </a:p>
          <a:p>
            <a:pPr>
              <a:buFontTx/>
              <a:buChar char="-"/>
            </a:pPr>
            <a:r>
              <a:rPr lang="en-IE" dirty="0" smtClean="0"/>
              <a:t>Co-locate users with developers (or vice versa)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268760"/>
            <a:ext cx="8420100" cy="648072"/>
          </a:xfrm>
        </p:spPr>
        <p:txBody>
          <a:bodyPr/>
          <a:lstStyle/>
          <a:p>
            <a:r>
              <a:rPr lang="en-IE" sz="4000" dirty="0" smtClean="0"/>
              <a:t>Suggestions for Reducing Incomplete and Changing Requirements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2348880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Requirements Management – Develop and follow the processes</a:t>
            </a:r>
          </a:p>
          <a:p>
            <a:pPr>
              <a:buFontTx/>
              <a:buChar char="-"/>
            </a:pPr>
            <a:r>
              <a:rPr lang="en-IE" dirty="0" smtClean="0"/>
              <a:t>Get more user feedback through... Prototyping, use case modelling</a:t>
            </a:r>
          </a:p>
          <a:p>
            <a:pPr>
              <a:buFontTx/>
              <a:buChar char="-"/>
            </a:pPr>
            <a:r>
              <a:rPr lang="en-IE" dirty="0" smtClean="0"/>
              <a:t>Put requirements in writing</a:t>
            </a:r>
          </a:p>
          <a:p>
            <a:pPr>
              <a:buFontTx/>
              <a:buChar char="-"/>
            </a:pPr>
            <a:r>
              <a:rPr lang="en-IE" dirty="0" smtClean="0"/>
              <a:t>Requirements Database for documenting and controlling requirements</a:t>
            </a:r>
          </a:p>
          <a:p>
            <a:pPr>
              <a:buFontTx/>
              <a:buChar char="-"/>
            </a:pPr>
            <a:r>
              <a:rPr lang="en-IE" dirty="0" smtClean="0"/>
              <a:t>Review changes</a:t>
            </a:r>
          </a:p>
          <a:p>
            <a:pPr>
              <a:buFontTx/>
              <a:buChar char="-"/>
            </a:pPr>
            <a:r>
              <a:rPr lang="en-IE" dirty="0" smtClean="0"/>
              <a:t>Emphasize priorities and completion dates</a:t>
            </a:r>
          </a:p>
          <a:p>
            <a:pPr>
              <a:buFontTx/>
              <a:buChar char="-"/>
            </a:pPr>
            <a:r>
              <a:rPr lang="en-IE" dirty="0" smtClean="0"/>
              <a:t>Allocate resources specifically for handling </a:t>
            </a:r>
            <a:r>
              <a:rPr lang="en-IE" smtClean="0"/>
              <a:t>change requests/enhancements.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Recap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2560" y="1988840"/>
            <a:ext cx="69409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Project Integration Management</a:t>
            </a:r>
          </a:p>
          <a:p>
            <a:pPr>
              <a:buFontTx/>
              <a:buChar char="-"/>
            </a:pPr>
            <a:r>
              <a:rPr lang="en-GB" dirty="0" smtClean="0"/>
              <a:t>Project </a:t>
            </a:r>
            <a:r>
              <a:rPr lang="en-GB" dirty="0" smtClean="0"/>
              <a:t>Selection</a:t>
            </a:r>
          </a:p>
          <a:p>
            <a:pPr lvl="1">
              <a:buFontTx/>
              <a:buChar char="-"/>
            </a:pPr>
            <a:r>
              <a:rPr lang="en-GB" dirty="0" smtClean="0"/>
              <a:t>Strategic Planning</a:t>
            </a:r>
          </a:p>
          <a:p>
            <a:pPr lvl="1">
              <a:buFontTx/>
              <a:buChar char="-"/>
            </a:pPr>
            <a:r>
              <a:rPr lang="en-GB" dirty="0" smtClean="0"/>
              <a:t>Project </a:t>
            </a:r>
            <a:r>
              <a:rPr lang="en-GB" dirty="0" smtClean="0"/>
              <a:t>Selection Methods</a:t>
            </a:r>
          </a:p>
          <a:p>
            <a:pPr>
              <a:buFontTx/>
              <a:buChar char="-"/>
            </a:pPr>
            <a:r>
              <a:rPr lang="en-GB" dirty="0" smtClean="0"/>
              <a:t>Developing the Project Charter</a:t>
            </a:r>
          </a:p>
          <a:p>
            <a:pPr>
              <a:buFontTx/>
              <a:buChar char="-"/>
            </a:pPr>
            <a:r>
              <a:rPr lang="en-GB" dirty="0" smtClean="0"/>
              <a:t>Developing the Project Management Plan</a:t>
            </a:r>
          </a:p>
          <a:p>
            <a:pPr>
              <a:buFontTx/>
              <a:buChar char="-"/>
            </a:pPr>
            <a:r>
              <a:rPr lang="en-GB" dirty="0" smtClean="0"/>
              <a:t>Project Execution</a:t>
            </a:r>
          </a:p>
          <a:p>
            <a:pPr>
              <a:buFontTx/>
              <a:buChar char="-"/>
            </a:pPr>
            <a:r>
              <a:rPr lang="en-GB" dirty="0" smtClean="0"/>
              <a:t>Process of monitoring and Controlling Project Work</a:t>
            </a:r>
          </a:p>
          <a:p>
            <a:pPr>
              <a:buFontTx/>
              <a:buChar char="-"/>
            </a:pPr>
            <a:r>
              <a:rPr lang="en-GB" dirty="0" smtClean="0"/>
              <a:t>Change Control &amp; Change Management</a:t>
            </a:r>
          </a:p>
          <a:p>
            <a:pPr>
              <a:buFontTx/>
              <a:buChar char="-"/>
            </a:pPr>
            <a:r>
              <a:rPr lang="en-GB" dirty="0" smtClean="0"/>
              <a:t>Closing a Project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Any Thoughts, Questions, Ideas?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5604" name="Picture 4" descr="June 23, 2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4568" y="2276872"/>
            <a:ext cx="7632848" cy="237334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376936" y="4869160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June 23, 2010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Reading Materials for the Week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2560" y="2060848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PMBOK – Chapters 5 &amp; 6</a:t>
            </a:r>
          </a:p>
          <a:p>
            <a:r>
              <a:rPr lang="en-GB" dirty="0" err="1" smtClean="0"/>
              <a:t>Schwalbe</a:t>
            </a:r>
            <a:r>
              <a:rPr lang="en-GB" dirty="0" smtClean="0"/>
              <a:t>, K - Information Technology Project Management – Chapters 5 &amp; 6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Conclusions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8544" y="184482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looked at</a:t>
            </a:r>
          </a:p>
          <a:p>
            <a:pPr>
              <a:buFontTx/>
              <a:buChar char="-"/>
            </a:pPr>
            <a:r>
              <a:rPr lang="en-GB" dirty="0" smtClean="0"/>
              <a:t>The Importance of Scope Management</a:t>
            </a:r>
          </a:p>
          <a:p>
            <a:pPr>
              <a:buFontTx/>
              <a:buChar char="-"/>
            </a:pPr>
            <a:r>
              <a:rPr lang="en-IE" dirty="0" smtClean="0"/>
              <a:t>Methods of collection and documentation of requirements</a:t>
            </a:r>
          </a:p>
          <a:p>
            <a:pPr>
              <a:buFontTx/>
              <a:buChar char="-"/>
            </a:pPr>
            <a:r>
              <a:rPr lang="en-IE" dirty="0" smtClean="0"/>
              <a:t> Scope definition process</a:t>
            </a:r>
          </a:p>
          <a:p>
            <a:pPr>
              <a:buFontTx/>
              <a:buChar char="-"/>
            </a:pPr>
            <a:r>
              <a:rPr lang="en-IE" dirty="0" smtClean="0"/>
              <a:t> Contents of a project scope statement</a:t>
            </a:r>
          </a:p>
          <a:p>
            <a:pPr>
              <a:buFontTx/>
              <a:buChar char="-"/>
            </a:pPr>
            <a:r>
              <a:rPr lang="en-IE" dirty="0" smtClean="0"/>
              <a:t> Creating a work breakdown structure (WBS)</a:t>
            </a:r>
          </a:p>
          <a:p>
            <a:pPr>
              <a:buFontTx/>
              <a:buChar char="-"/>
            </a:pPr>
            <a:r>
              <a:rPr lang="en-IE" dirty="0" smtClean="0"/>
              <a:t> Different methods for creation</a:t>
            </a:r>
          </a:p>
          <a:p>
            <a:pPr>
              <a:buFontTx/>
              <a:buChar char="-"/>
            </a:pPr>
            <a:r>
              <a:rPr lang="en-IE" dirty="0" smtClean="0"/>
              <a:t> Importance of verifying scope</a:t>
            </a:r>
          </a:p>
          <a:p>
            <a:pPr>
              <a:buFontTx/>
              <a:buChar char="-"/>
            </a:pPr>
            <a:r>
              <a:rPr lang="en-IE" dirty="0" smtClean="0"/>
              <a:t> Controlling scope; avoiding scope </a:t>
            </a:r>
            <a:r>
              <a:rPr lang="en-IE" dirty="0" smtClean="0"/>
              <a:t>creep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1916832"/>
            <a:ext cx="6724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- PMBOK </a:t>
            </a:r>
            <a:r>
              <a:rPr lang="en-GB" dirty="0" smtClean="0"/>
              <a:t>– Chapters </a:t>
            </a:r>
            <a:r>
              <a:rPr lang="en-GB" dirty="0" smtClean="0"/>
              <a:t>5</a:t>
            </a:r>
            <a:endParaRPr lang="en-GB" dirty="0" smtClean="0"/>
          </a:p>
          <a:p>
            <a:r>
              <a:rPr lang="en-GB" dirty="0" smtClean="0"/>
              <a:t>- </a:t>
            </a:r>
            <a:r>
              <a:rPr lang="en-GB" dirty="0" err="1" smtClean="0"/>
              <a:t>Schwalbe</a:t>
            </a:r>
            <a:r>
              <a:rPr lang="en-GB" dirty="0" smtClean="0"/>
              <a:t>, K - Information Technology Project Management – Chapters </a:t>
            </a:r>
            <a:r>
              <a:rPr lang="en-GB" dirty="0" smtClean="0"/>
              <a:t>5</a:t>
            </a:r>
          </a:p>
          <a:p>
            <a:r>
              <a:rPr lang="en-GB" dirty="0" smtClean="0"/>
              <a:t>- Dilbert Comics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Today’s Topics &amp; Learning Outcomes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2204864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 Importance </a:t>
            </a:r>
            <a:r>
              <a:rPr lang="en-IE" dirty="0" smtClean="0"/>
              <a:t>of good project scope management</a:t>
            </a:r>
          </a:p>
          <a:p>
            <a:pPr>
              <a:buFontTx/>
              <a:buChar char="-"/>
            </a:pPr>
            <a:r>
              <a:rPr lang="en-IE" dirty="0" smtClean="0"/>
              <a:t> Methods of collection and documentation of requirements</a:t>
            </a:r>
          </a:p>
          <a:p>
            <a:pPr>
              <a:buFontTx/>
              <a:buChar char="-"/>
            </a:pPr>
            <a:r>
              <a:rPr lang="en-IE" dirty="0" smtClean="0"/>
              <a:t> Scope </a:t>
            </a:r>
            <a:r>
              <a:rPr lang="en-IE" dirty="0" smtClean="0"/>
              <a:t>definition process</a:t>
            </a:r>
          </a:p>
          <a:p>
            <a:pPr>
              <a:buFontTx/>
              <a:buChar char="-"/>
            </a:pPr>
            <a:r>
              <a:rPr lang="en-IE" dirty="0" smtClean="0"/>
              <a:t> Contents </a:t>
            </a:r>
            <a:r>
              <a:rPr lang="en-IE" dirty="0" smtClean="0"/>
              <a:t>of a project scope statement</a:t>
            </a:r>
          </a:p>
          <a:p>
            <a:pPr>
              <a:buFontTx/>
              <a:buChar char="-"/>
            </a:pPr>
            <a:r>
              <a:rPr lang="en-IE" dirty="0" smtClean="0"/>
              <a:t> Creating </a:t>
            </a:r>
            <a:r>
              <a:rPr lang="en-IE" dirty="0" smtClean="0"/>
              <a:t>a work breakdown structure (WBS)</a:t>
            </a:r>
          </a:p>
          <a:p>
            <a:pPr>
              <a:buFontTx/>
              <a:buChar char="-"/>
            </a:pPr>
            <a:r>
              <a:rPr lang="en-IE" dirty="0" smtClean="0"/>
              <a:t> Different </a:t>
            </a:r>
            <a:r>
              <a:rPr lang="en-IE" dirty="0" smtClean="0"/>
              <a:t>methods for creation</a:t>
            </a:r>
          </a:p>
          <a:p>
            <a:pPr>
              <a:buFontTx/>
              <a:buChar char="-"/>
            </a:pPr>
            <a:r>
              <a:rPr lang="en-IE" dirty="0" smtClean="0"/>
              <a:t> Importance </a:t>
            </a:r>
            <a:r>
              <a:rPr lang="en-IE" dirty="0" smtClean="0"/>
              <a:t>of verifying scope</a:t>
            </a:r>
          </a:p>
          <a:p>
            <a:pPr>
              <a:buFontTx/>
              <a:buChar char="-"/>
            </a:pPr>
            <a:r>
              <a:rPr lang="en-IE" dirty="0" smtClean="0"/>
              <a:t> Controlling </a:t>
            </a:r>
            <a:r>
              <a:rPr lang="en-IE" dirty="0" smtClean="0"/>
              <a:t>scope; avoiding scope creep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What is Scope Management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2492896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Looks at the processes involved in the definition and control of what is and </a:t>
            </a:r>
            <a:r>
              <a:rPr lang="en-IE" b="1" dirty="0" smtClean="0"/>
              <a:t>what is not</a:t>
            </a:r>
            <a:r>
              <a:rPr lang="en-IE" dirty="0" smtClean="0"/>
              <a:t> in a project.</a:t>
            </a:r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r>
              <a:rPr lang="en-IE" b="1" dirty="0" smtClean="0"/>
              <a:t>Scope </a:t>
            </a:r>
            <a:r>
              <a:rPr lang="en-IE" dirty="0" smtClean="0"/>
              <a:t>refers to ALL the work involved in creating the products of a project </a:t>
            </a:r>
            <a:r>
              <a:rPr lang="en-IE" i="1" dirty="0" smtClean="0"/>
              <a:t>and</a:t>
            </a:r>
            <a:r>
              <a:rPr lang="en-IE" dirty="0" smtClean="0"/>
              <a:t> the processes used to create them.</a:t>
            </a:r>
          </a:p>
          <a:p>
            <a:pPr>
              <a:buFontTx/>
              <a:buChar char="-"/>
            </a:pPr>
            <a:endParaRPr lang="en-IE" b="1" dirty="0" smtClean="0"/>
          </a:p>
          <a:p>
            <a:pPr>
              <a:buFontTx/>
              <a:buChar char="-"/>
            </a:pPr>
            <a:r>
              <a:rPr lang="en-IE" b="1" dirty="0" smtClean="0"/>
              <a:t>A Deliverable</a:t>
            </a:r>
            <a:r>
              <a:rPr lang="en-IE" dirty="0" smtClean="0"/>
              <a:t> is a product produced as part of a project, such as hardware or software, planning documents, etc.</a:t>
            </a:r>
          </a:p>
          <a:p>
            <a:pPr>
              <a:buFontTx/>
              <a:buChar char="-"/>
            </a:pPr>
            <a:endParaRPr lang="en-IE" b="1" dirty="0" smtClean="0"/>
          </a:p>
          <a:p>
            <a:pPr>
              <a:buFontTx/>
              <a:buChar char="-"/>
            </a:pPr>
            <a:r>
              <a:rPr lang="en-IE" b="1" dirty="0" smtClean="0"/>
              <a:t> </a:t>
            </a:r>
            <a:r>
              <a:rPr lang="en-IE" dirty="0" smtClean="0"/>
              <a:t>What about services...?</a:t>
            </a:r>
            <a:endParaRPr lang="en-IE" b="1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sz="4000" dirty="0" smtClean="0"/>
              <a:t>Project Scope Management Processes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36576" y="1916832"/>
            <a:ext cx="1512168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Collecting Requirements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36576" y="2780928"/>
            <a:ext cx="15121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Defining</a:t>
            </a:r>
            <a:r>
              <a:rPr kumimoji="0" lang="en-IE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Scope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36576" y="3645024"/>
            <a:ext cx="15121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Create the</a:t>
            </a:r>
            <a:r>
              <a:rPr kumimoji="0" lang="en-IE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WBS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008784" y="4077072"/>
            <a:ext cx="1296144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Controlling</a:t>
            </a:r>
            <a:r>
              <a:rPr kumimoji="0" lang="en-I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the Scope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64568" y="5013176"/>
            <a:ext cx="1584176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Verify</a:t>
            </a:r>
            <a:r>
              <a:rPr kumimoji="0" lang="en-IE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the scope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 bwMode="auto">
          <a:xfrm rot="5400000">
            <a:off x="1748644" y="2636912"/>
            <a:ext cx="28803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 bwMode="auto">
          <a:xfrm rot="5400000">
            <a:off x="1640632" y="3392996"/>
            <a:ext cx="50405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9" idx="2"/>
            <a:endCxn id="11" idx="0"/>
          </p:cNvCxnSpPr>
          <p:nvPr/>
        </p:nvCxnSpPr>
        <p:spPr bwMode="auto">
          <a:xfrm rot="5400000">
            <a:off x="1370602" y="4491118"/>
            <a:ext cx="1008112" cy="36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Down Arrow 23"/>
          <p:cNvSpPr/>
          <p:nvPr/>
        </p:nvSpPr>
        <p:spPr bwMode="auto">
          <a:xfrm>
            <a:off x="1640632" y="5517232"/>
            <a:ext cx="360040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 rot="10800000">
            <a:off x="3872880" y="4653136"/>
            <a:ext cx="360040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7" name="Elbow Connector 26"/>
          <p:cNvCxnSpPr>
            <a:stCxn id="11" idx="3"/>
            <a:endCxn id="10" idx="2"/>
          </p:cNvCxnSpPr>
          <p:nvPr/>
        </p:nvCxnSpPr>
        <p:spPr bwMode="auto">
          <a:xfrm flipV="1">
            <a:off x="2648744" y="4653136"/>
            <a:ext cx="1008112" cy="57606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Elbow Connector 26"/>
          <p:cNvCxnSpPr>
            <a:stCxn id="10" idx="0"/>
          </p:cNvCxnSpPr>
          <p:nvPr/>
        </p:nvCxnSpPr>
        <p:spPr bwMode="auto">
          <a:xfrm rot="16200000" flipV="1">
            <a:off x="2396716" y="2816932"/>
            <a:ext cx="720080" cy="18002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808984" y="1844824"/>
            <a:ext cx="453650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600" b="1" dirty="0" smtClean="0"/>
              <a:t>Collecting requirements</a:t>
            </a:r>
            <a:r>
              <a:rPr lang="en-US" sz="1600" dirty="0" smtClean="0"/>
              <a:t>:</a:t>
            </a:r>
            <a:r>
              <a:rPr lang="en-US" sz="1600" b="1" dirty="0" smtClean="0"/>
              <a:t> </a:t>
            </a:r>
            <a:r>
              <a:rPr lang="en-US" sz="1600" dirty="0" smtClean="0"/>
              <a:t>defining and documenting the features and functions of the products produced during the project as well as the processes used for creating them</a:t>
            </a:r>
          </a:p>
          <a:p>
            <a:pPr eaLnBrk="1" hangingPunct="1"/>
            <a:r>
              <a:rPr lang="en-US" sz="1600" b="1" dirty="0" smtClean="0"/>
              <a:t>Defining scope</a:t>
            </a:r>
            <a:r>
              <a:rPr lang="en-US" sz="1600" dirty="0" smtClean="0"/>
              <a:t>: reviewing the project charter, requirements documents, and organizational process assets to create a scope statement</a:t>
            </a:r>
          </a:p>
          <a:p>
            <a:pPr eaLnBrk="1" hangingPunct="1"/>
            <a:r>
              <a:rPr lang="en-US" sz="1600" b="1" dirty="0" smtClean="0"/>
              <a:t>Creating the WBS</a:t>
            </a:r>
            <a:r>
              <a:rPr lang="en-US" sz="1600" dirty="0" smtClean="0"/>
              <a:t>: subdividing the major project deliverables into smaller, more manageable components</a:t>
            </a:r>
          </a:p>
          <a:p>
            <a:pPr eaLnBrk="1" hangingPunct="1"/>
            <a:r>
              <a:rPr lang="en-US" sz="1600" b="1" dirty="0" smtClean="0"/>
              <a:t>Verifying scope</a:t>
            </a:r>
            <a:r>
              <a:rPr lang="en-US" sz="1600" dirty="0" smtClean="0"/>
              <a:t>: formalizing acceptance of the project deliverables</a:t>
            </a:r>
          </a:p>
          <a:p>
            <a:pPr eaLnBrk="1" hangingPunct="1"/>
            <a:r>
              <a:rPr lang="en-US" sz="1600" b="1" dirty="0" smtClean="0"/>
              <a:t>Controlling scope</a:t>
            </a:r>
            <a:r>
              <a:rPr lang="en-US" sz="1600" dirty="0" smtClean="0"/>
              <a:t>:</a:t>
            </a:r>
            <a:r>
              <a:rPr lang="en-US" sz="1600" b="1" dirty="0" smtClean="0"/>
              <a:t> </a:t>
            </a:r>
            <a:r>
              <a:rPr lang="en-US" sz="1600" dirty="0" smtClean="0"/>
              <a:t>controlling changes to project scope throughout the life of the project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Collecting Requirements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0552" y="198884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A </a:t>
            </a:r>
            <a:r>
              <a:rPr lang="en-US" b="1" dirty="0" smtClean="0"/>
              <a:t>requirement</a:t>
            </a:r>
            <a:r>
              <a:rPr lang="en-US" dirty="0" smtClean="0"/>
              <a:t> is “a condition or capability that must be met or possessed by a system, product, service, result, or component to satisfy a contract, standard, specification, or other formal document” </a:t>
            </a:r>
          </a:p>
          <a:p>
            <a:pPr>
              <a:buFontTx/>
              <a:buChar char="-"/>
            </a:pPr>
            <a:r>
              <a:rPr lang="en-US" dirty="0" smtClean="0"/>
              <a:t>“A</a:t>
            </a:r>
            <a:r>
              <a:rPr lang="en-IE" dirty="0" smtClean="0"/>
              <a:t> software requirement is a property which must be exhibited by software developed or adapted to solve a particular problem.” - SWEBOK</a:t>
            </a:r>
          </a:p>
          <a:p>
            <a:pPr>
              <a:buFontTx/>
              <a:buChar char="-"/>
            </a:pPr>
            <a:r>
              <a:rPr lang="en-US" dirty="0" smtClean="0"/>
              <a:t>It is important to use an iterative approach to defining requirements since they are often unclear early in a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sz="3200" dirty="0" smtClean="0"/>
              <a:t>Cost to correct a Software Requirement Defect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5" descr="86921_05_F0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2560" y="1628800"/>
            <a:ext cx="6840760" cy="449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121352" y="2060848"/>
            <a:ext cx="1296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 smtClean="0"/>
              <a:t>So.</a:t>
            </a:r>
            <a:r>
              <a:rPr lang="en-IE" dirty="0" smtClean="0"/>
              <a:t>.</a:t>
            </a:r>
          </a:p>
          <a:p>
            <a:r>
              <a:rPr lang="en-IE" dirty="0" smtClean="0"/>
              <a:t>Verify</a:t>
            </a:r>
          </a:p>
          <a:p>
            <a:r>
              <a:rPr lang="en-IE" dirty="0" smtClean="0"/>
              <a:t>&amp;</a:t>
            </a:r>
          </a:p>
          <a:p>
            <a:r>
              <a:rPr lang="en-IE" dirty="0" smtClean="0"/>
              <a:t>Validate.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Methods for collecting requirements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0552" y="1772816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- Interviewing </a:t>
            </a:r>
          </a:p>
          <a:p>
            <a:pPr eaLnBrk="1" hangingPunct="1"/>
            <a:r>
              <a:rPr lang="en-US" dirty="0" smtClean="0"/>
              <a:t>- Focus groups and facilitated workshops</a:t>
            </a:r>
          </a:p>
          <a:p>
            <a:pPr eaLnBrk="1" hangingPunct="1"/>
            <a:r>
              <a:rPr lang="en-US" dirty="0" smtClean="0"/>
              <a:t>- Using group creativity and decision-making techniques</a:t>
            </a:r>
          </a:p>
          <a:p>
            <a:pPr eaLnBrk="1" hangingPunct="1"/>
            <a:r>
              <a:rPr lang="en-US" dirty="0" smtClean="0"/>
              <a:t>- Questionnaires and surveys </a:t>
            </a:r>
          </a:p>
          <a:p>
            <a:pPr eaLnBrk="1" hangingPunct="1"/>
            <a:r>
              <a:rPr lang="en-US" dirty="0" smtClean="0"/>
              <a:t>- Observation </a:t>
            </a:r>
          </a:p>
          <a:p>
            <a:pPr eaLnBrk="1" hangingPunct="1"/>
            <a:r>
              <a:rPr lang="en-US" dirty="0" smtClean="0"/>
              <a:t>- Prototyping </a:t>
            </a:r>
          </a:p>
          <a:p>
            <a:pPr eaLnBrk="1" hangingPunct="1"/>
            <a:r>
              <a:rPr lang="en-US" dirty="0" smtClean="0"/>
              <a:t>- Software tools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776536" y="4293096"/>
            <a:ext cx="74382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4400" dirty="0" smtClean="0"/>
              <a:t>Best Practices for Requirements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920552" y="501317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Have a Requirements Management Plan</a:t>
            </a:r>
          </a:p>
          <a:p>
            <a:pPr>
              <a:buFontTx/>
              <a:buChar char="-"/>
            </a:pPr>
            <a:r>
              <a:rPr lang="en-IE" dirty="0" smtClean="0"/>
              <a:t>Have a Requirements Traceability Matrix</a:t>
            </a:r>
          </a:p>
          <a:p>
            <a:pPr lvl="5">
              <a:buFontTx/>
              <a:buChar char="-"/>
            </a:pPr>
            <a:r>
              <a:rPr lang="en-IE" dirty="0" smtClean="0"/>
              <a:t>Look up SWEBOK, Chapter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Defining Scope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916832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Key Inputs?</a:t>
            </a:r>
          </a:p>
          <a:p>
            <a:pPr lvl="1">
              <a:buFontTx/>
              <a:buChar char="-"/>
            </a:pPr>
            <a:r>
              <a:rPr lang="en-IE" dirty="0" smtClean="0"/>
              <a:t>Project Charter</a:t>
            </a:r>
          </a:p>
          <a:p>
            <a:pPr lvl="1">
              <a:buFontTx/>
              <a:buChar char="-"/>
            </a:pPr>
            <a:r>
              <a:rPr lang="en-IE" dirty="0" smtClean="0"/>
              <a:t>Requirements documentation</a:t>
            </a:r>
          </a:p>
          <a:p>
            <a:pPr lvl="1">
              <a:buFontTx/>
              <a:buChar char="-"/>
            </a:pPr>
            <a:r>
              <a:rPr lang="en-IE" dirty="0" smtClean="0"/>
              <a:t>Organisational Policies and procedures</a:t>
            </a:r>
          </a:p>
          <a:p>
            <a:pPr lvl="1">
              <a:buFontTx/>
              <a:buChar char="-"/>
            </a:pPr>
            <a:r>
              <a:rPr lang="en-IE" dirty="0" smtClean="0"/>
              <a:t>Lessons learned from previous/similar </a:t>
            </a:r>
            <a:r>
              <a:rPr lang="en-IE" dirty="0" smtClean="0"/>
              <a:t>projects</a:t>
            </a:r>
            <a:endParaRPr lang="en-IE" dirty="0" smtClean="0"/>
          </a:p>
          <a:p>
            <a:pPr>
              <a:buFontTx/>
              <a:buChar char="-"/>
            </a:pPr>
            <a:r>
              <a:rPr lang="en-IE" dirty="0" smtClean="0"/>
              <a:t>Over time, Scope should become</a:t>
            </a:r>
          </a:p>
          <a:p>
            <a:pPr lvl="1">
              <a:buFontTx/>
              <a:buChar char="-"/>
            </a:pPr>
            <a:r>
              <a:rPr lang="en-IE" dirty="0" smtClean="0"/>
              <a:t>More Clear</a:t>
            </a:r>
          </a:p>
          <a:p>
            <a:pPr lvl="1">
              <a:buFontTx/>
              <a:buChar char="-"/>
            </a:pPr>
            <a:r>
              <a:rPr lang="en-IE" dirty="0" smtClean="0"/>
              <a:t>More Specific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Lecture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183</TotalTime>
  <Words>1221</Words>
  <Application>Microsoft Office PowerPoint</Application>
  <PresentationFormat>A4 Paper (210x297 mm)</PresentationFormat>
  <Paragraphs>236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Lecture Template</vt:lpstr>
      <vt:lpstr>Slide 0</vt:lpstr>
      <vt:lpstr>Recap</vt:lpstr>
      <vt:lpstr>Today’s Topics &amp; Learning Outcomes</vt:lpstr>
      <vt:lpstr>What is Scope Management</vt:lpstr>
      <vt:lpstr>Project Scope Management Processes</vt:lpstr>
      <vt:lpstr>Collecting Requirements</vt:lpstr>
      <vt:lpstr>Cost to correct a Software Requirement Defect</vt:lpstr>
      <vt:lpstr>Methods for collecting requirements</vt:lpstr>
      <vt:lpstr>Defining Scope</vt:lpstr>
      <vt:lpstr>Defining a WBS</vt:lpstr>
      <vt:lpstr>Approaches to Developing WBS</vt:lpstr>
      <vt:lpstr>Creating a WBS</vt:lpstr>
      <vt:lpstr>Verifying Scope</vt:lpstr>
      <vt:lpstr>Verifying Scope</vt:lpstr>
      <vt:lpstr>Scope Control… in Reality?</vt:lpstr>
      <vt:lpstr>Controlling Scope</vt:lpstr>
      <vt:lpstr>Best Practices for avoiding Scope Problems</vt:lpstr>
      <vt:lpstr>How to improve User Input</vt:lpstr>
      <vt:lpstr>Suggestions for Reducing Incomplete and Changing Requirements</vt:lpstr>
      <vt:lpstr>Any Thoughts, Questions, Ideas?</vt:lpstr>
      <vt:lpstr>Reading Materials for the Week</vt:lpstr>
      <vt:lpstr>Conclusions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Vispi Shroff</dc:creator>
  <cp:lastModifiedBy>Vispi Shroff</cp:lastModifiedBy>
  <cp:revision>21</cp:revision>
  <cp:lastPrinted>2004-03-10T09:10:37Z</cp:lastPrinted>
  <dcterms:created xsi:type="dcterms:W3CDTF">2010-09-18T11:37:01Z</dcterms:created>
  <dcterms:modified xsi:type="dcterms:W3CDTF">2010-09-20T15:46:49Z</dcterms:modified>
</cp:coreProperties>
</file>