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8"/>
  </p:notesMasterIdLst>
  <p:sldIdLst>
    <p:sldId id="272" r:id="rId2"/>
    <p:sldId id="273" r:id="rId3"/>
    <p:sldId id="281" r:id="rId4"/>
    <p:sldId id="294" r:id="rId5"/>
    <p:sldId id="295" r:id="rId6"/>
    <p:sldId id="289" r:id="rId7"/>
    <p:sldId id="293" r:id="rId8"/>
    <p:sldId id="292" r:id="rId9"/>
    <p:sldId id="291" r:id="rId10"/>
    <p:sldId id="290" r:id="rId11"/>
    <p:sldId id="288" r:id="rId12"/>
    <p:sldId id="285" r:id="rId13"/>
    <p:sldId id="283" r:id="rId14"/>
    <p:sldId id="284" r:id="rId15"/>
    <p:sldId id="282" r:id="rId16"/>
    <p:sldId id="287" r:id="rId1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>
        <p:scale>
          <a:sx n="75" d="100"/>
          <a:sy n="75" d="100"/>
        </p:scale>
        <p:origin x="-156" y="72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EC2F2C24-7F9B-4A02-977B-A9A525286334}" type="datetimeFigureOut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fld id="{11B9F26E-A98A-45A2-AC38-FC661C698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03B64F-F88C-4B56-A75F-6E417C734489}" type="slidenum">
              <a:rPr lang="en-US" smtClean="0">
                <a:latin typeface="Times" pitchFamily="18" charset="0"/>
              </a:rPr>
              <a:pPr/>
              <a:t>0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4E5580-2A73-47ED-B257-F3CF1F6024D5}" type="slidenum">
              <a:rPr lang="en-US" smtClean="0">
                <a:latin typeface="Times" pitchFamily="18" charset="0"/>
              </a:rPr>
              <a:pPr/>
              <a:t>9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74A033-C413-4279-9557-80C063EA9214}" type="slidenum">
              <a:rPr lang="en-US" smtClean="0">
                <a:latin typeface="Times" pitchFamily="18" charset="0"/>
              </a:rPr>
              <a:pPr/>
              <a:t>10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897BB9-7FD5-471F-927F-F7A2BD96B500}" type="slidenum">
              <a:rPr lang="en-US" smtClean="0">
                <a:latin typeface="Times" pitchFamily="18" charset="0"/>
              </a:rPr>
              <a:pPr/>
              <a:t>11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1C9D111-015A-4DF7-B418-2F2F45C21D24}" type="slidenum">
              <a:rPr lang="en-US" smtClean="0">
                <a:latin typeface="Times" pitchFamily="18" charset="0"/>
              </a:rPr>
              <a:pPr/>
              <a:t>12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98337EE-95A1-4215-B8E0-1F4DA2D1D262}" type="slidenum">
              <a:rPr lang="en-US" smtClean="0">
                <a:latin typeface="Times" pitchFamily="18" charset="0"/>
              </a:rPr>
              <a:pPr/>
              <a:t>13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0BB9523-6135-40E6-8EA1-34A3E63D7BB0}" type="slidenum">
              <a:rPr lang="en-US" smtClean="0">
                <a:latin typeface="Times" pitchFamily="18" charset="0"/>
              </a:rPr>
              <a:pPr/>
              <a:t>14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80AE5C-4AA3-406F-AD51-92C99EE0852E}" type="slidenum">
              <a:rPr lang="en-US" smtClean="0">
                <a:latin typeface="Times" pitchFamily="18" charset="0"/>
              </a:rPr>
              <a:pPr/>
              <a:t>15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C44F17-910B-474D-B3FF-8436005BA030}" type="slidenum">
              <a:rPr lang="en-US" smtClean="0">
                <a:latin typeface="Times" pitchFamily="18" charset="0"/>
              </a:rPr>
              <a:pPr/>
              <a:t>1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0E8450-002B-46F1-8DC4-E1AAD4B0EF51}" type="slidenum">
              <a:rPr lang="en-US" smtClean="0">
                <a:latin typeface="Times" pitchFamily="18" charset="0"/>
              </a:rPr>
              <a:pPr/>
              <a:t>2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846E47-2215-4A54-B77E-9FFACFA190C4}" type="slidenum">
              <a:rPr lang="en-US" smtClean="0">
                <a:latin typeface="Times" pitchFamily="18" charset="0"/>
              </a:rPr>
              <a:pPr/>
              <a:t>3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B23F61-7FAE-403B-9D1F-86F09F9B6A68}" type="slidenum">
              <a:rPr lang="en-US" smtClean="0">
                <a:latin typeface="Times" pitchFamily="18" charset="0"/>
              </a:rPr>
              <a:pPr/>
              <a:t>4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599E1E-E733-4864-BE60-122A893EEA2E}" type="slidenum">
              <a:rPr lang="en-US" smtClean="0">
                <a:latin typeface="Times" pitchFamily="18" charset="0"/>
              </a:rPr>
              <a:pPr/>
              <a:t>5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5272BF-8C11-47B8-98FF-51CA2724C89F}" type="slidenum">
              <a:rPr lang="en-US" smtClean="0">
                <a:latin typeface="Times" pitchFamily="18" charset="0"/>
              </a:rPr>
              <a:pPr/>
              <a:t>6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EB239D-B6FB-4FBB-B229-233448DBB8D1}" type="slidenum">
              <a:rPr lang="en-US" smtClean="0">
                <a:latin typeface="Times" pitchFamily="18" charset="0"/>
              </a:rPr>
              <a:pPr/>
              <a:t>7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9718E5-30AB-4E1D-905C-9507A27183DE}" type="slidenum">
              <a:rPr lang="en-US" smtClean="0">
                <a:latin typeface="Times" pitchFamily="18" charset="0"/>
              </a:rPr>
              <a:pPr/>
              <a:t>8</a:t>
            </a:fld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26058-A958-465F-9A2E-4A8A760F5AA0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49D5C-C141-4A89-95A3-9786B2BE5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61B85-05C1-4E7D-8274-CB018896B12C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F9503-3C7E-4BB9-AAE6-96AD138E3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08F23-C332-4BAD-B129-6AF62AB0E991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B7980-A8EF-4389-8E13-79989C38D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434B3-3B87-4331-A7C4-E6E7189EFDA1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E4ED-62DE-4200-82FA-2C07EA4DC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1E8D0-AE5F-42BC-8A33-7590328E8F2F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78DA3-D212-4A1B-BDAC-EBD4C361B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C6E34-42F1-4B39-94D2-09273AECC2EB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6FD8-EE92-4B5F-A564-E32E0BA322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0E803-8343-4F8A-898D-004C0BD182A2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23294-75FD-4201-AC39-F0E378E42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69009-6241-40C8-B74F-4A1316EED2CD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11D58-19CD-41DF-B1B0-82792752B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EB912-CBE3-456F-853C-485BBBB0F84F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97E69-CA89-402C-97BF-15CAB129A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4F52B-202C-4BB4-B8AD-383A51E183EB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52D91-807A-4734-8474-A84110E5E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48DE4-7076-4383-9B21-41D2CD94527F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4A95F-1EB5-4C96-A23B-173B4DEE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" charset="0"/>
              </a:defRPr>
            </a:lvl1pPr>
          </a:lstStyle>
          <a:p>
            <a:pPr>
              <a:defRPr/>
            </a:pPr>
            <a:fld id="{0DAD3A9D-A9E3-4639-B259-EC7B7FB85A63}" type="datetime1">
              <a:rPr lang="en-US"/>
              <a:pPr>
                <a:defRPr/>
              </a:pPr>
              <a:t>9/23/2010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 charset="0"/>
              </a:defRPr>
            </a:lvl1pPr>
          </a:lstStyle>
          <a:p>
            <a:pPr>
              <a:defRPr/>
            </a:pPr>
            <a:r>
              <a:rPr lang="en-IE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 charset="0"/>
              </a:defRPr>
            </a:lvl1pPr>
          </a:lstStyle>
          <a:p>
            <a:pPr>
              <a:defRPr/>
            </a:pPr>
            <a:fld id="{F8A2D53B-88EC-42B9-898D-3261ED7ED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search.dilbert.com/search?p=R&amp;srid=S3-4&amp;lbc=dilbert&amp;w=project%20time%20management&amp;url=http://dilbert.com/strips/comic/2003-09-11/&amp;rk=5&amp;uid=412306950&amp;sid=2&amp;ts=custom&amp;rsc=GAB4xWwUqFEjGJAr&amp;method=and&amp;isort=date&amp;view=list&amp;filter=type:comic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4341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Box 11"/>
          <p:cNvSpPr txBox="1">
            <a:spLocks noChangeArrowheads="1"/>
          </p:cNvSpPr>
          <p:nvPr/>
        </p:nvSpPr>
        <p:spPr bwMode="auto">
          <a:xfrm>
            <a:off x="849313" y="1268413"/>
            <a:ext cx="5688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IE"/>
              <a:t>PROJECT MANAGEMENT IN PRACTICE</a:t>
            </a:r>
            <a:endParaRPr lang="en-US"/>
          </a:p>
        </p:txBody>
      </p:sp>
      <p:sp>
        <p:nvSpPr>
          <p:cNvPr id="14344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1075D0D-976E-47F4-A297-1FD24FEDCAAB}" type="datetime1">
              <a:rPr lang="en-US" smtClean="0">
                <a:solidFill>
                  <a:schemeClr val="bg1"/>
                </a:solidFill>
                <a:latin typeface="Times" pitchFamily="18" charset="0"/>
              </a:rPr>
              <a:pPr/>
              <a:t>9/23/2010</a:t>
            </a:fld>
            <a:endParaRPr lang="en-US" smtClean="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14345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32083F-1DAA-452B-B923-83B12DD7C470}" type="slidenum">
              <a:rPr lang="en-US" smtClean="0">
                <a:solidFill>
                  <a:schemeClr val="bg1"/>
                </a:solidFill>
                <a:latin typeface="Times" pitchFamily="18" charset="0"/>
              </a:rPr>
              <a:pPr/>
              <a:t>0</a:t>
            </a:fld>
            <a:endParaRPr lang="en-US" smtClean="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14346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9538" y="6248400"/>
            <a:ext cx="4175125" cy="457200"/>
          </a:xfrm>
          <a:noFill/>
        </p:spPr>
        <p:txBody>
          <a:bodyPr/>
          <a:lstStyle/>
          <a:p>
            <a:r>
              <a:rPr lang="en-IE" smtClean="0">
                <a:solidFill>
                  <a:schemeClr val="bg1"/>
                </a:solidFill>
                <a:latin typeface="Times" pitchFamily="18" charset="0"/>
              </a:rPr>
              <a:t>CS4457 - Project Management in Practice</a:t>
            </a:r>
            <a:endParaRPr lang="en-US" smtClean="0">
              <a:solidFill>
                <a:schemeClr val="bg1"/>
              </a:solidFill>
              <a:latin typeface="Times" pitchFamily="18" charset="0"/>
            </a:endParaRPr>
          </a:p>
        </p:txBody>
      </p:sp>
      <p:sp>
        <p:nvSpPr>
          <p:cNvPr id="14347" name="TextBox 15"/>
          <p:cNvSpPr txBox="1">
            <a:spLocks noChangeArrowheads="1"/>
          </p:cNvSpPr>
          <p:nvPr/>
        </p:nvSpPr>
        <p:spPr bwMode="auto">
          <a:xfrm>
            <a:off x="849313" y="2636838"/>
            <a:ext cx="539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IE"/>
              <a:t>Lecture No: 6		Week: 3</a:t>
            </a:r>
            <a:endParaRPr lang="en-US"/>
          </a:p>
        </p:txBody>
      </p:sp>
      <p:sp>
        <p:nvSpPr>
          <p:cNvPr id="14348" name="TextBox 16"/>
          <p:cNvSpPr txBox="1">
            <a:spLocks noChangeArrowheads="1"/>
          </p:cNvSpPr>
          <p:nvPr/>
        </p:nvSpPr>
        <p:spPr bwMode="auto">
          <a:xfrm>
            <a:off x="1568450" y="1916113"/>
            <a:ext cx="4032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IE"/>
              <a:t>Project Time Management</a:t>
            </a:r>
            <a:endParaRPr lang="en-US"/>
          </a:p>
        </p:txBody>
      </p:sp>
      <p:sp>
        <p:nvSpPr>
          <p:cNvPr id="14349" name="TextBox 17"/>
          <p:cNvSpPr txBox="1">
            <a:spLocks noChangeArrowheads="1"/>
          </p:cNvSpPr>
          <p:nvPr/>
        </p:nvSpPr>
        <p:spPr bwMode="auto">
          <a:xfrm>
            <a:off x="1928813" y="4076700"/>
            <a:ext cx="36718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IE"/>
              <a:t>Vispi Shroff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32770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Precedence Diagramming Method</a:t>
            </a:r>
          </a:p>
        </p:txBody>
      </p:sp>
      <p:sp>
        <p:nvSpPr>
          <p:cNvPr id="3277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34B30E-ACF8-4D0E-8267-97C5DC8AAB24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3277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E7782B-AEBA-4608-8D9E-8A9D7DAC9D9D}" type="slidenum">
              <a:rPr lang="en-US" smtClean="0">
                <a:latin typeface="Times" pitchFamily="18" charset="0"/>
              </a:rPr>
              <a:pPr/>
              <a:t>9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2774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75" name="Text Box 9"/>
          <p:cNvSpPr txBox="1">
            <a:spLocks noChangeArrowheads="1"/>
          </p:cNvSpPr>
          <p:nvPr/>
        </p:nvSpPr>
        <p:spPr bwMode="auto">
          <a:xfrm>
            <a:off x="560388" y="1916113"/>
            <a:ext cx="7559675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More popular, used by PM software.</a:t>
            </a:r>
          </a:p>
          <a:p>
            <a:pPr>
              <a:spcBef>
                <a:spcPct val="50000"/>
              </a:spcBef>
            </a:pPr>
            <a:r>
              <a:rPr lang="en-IE"/>
              <a:t>-Activities represented by boxes, arrows showing relationships.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34818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Precedence Diagram</a:t>
            </a:r>
            <a:endParaRPr lang="en-GB" smtClean="0"/>
          </a:p>
        </p:txBody>
      </p:sp>
      <p:sp>
        <p:nvSpPr>
          <p:cNvPr id="3481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42AFE-C62D-4755-ACE9-640CA97E4E60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348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3BF21-434B-4DCB-86CE-4C5FE0FB3402}" type="slidenum">
              <a:rPr lang="en-US" smtClean="0">
                <a:latin typeface="Times" pitchFamily="18" charset="0"/>
              </a:rPr>
              <a:pPr/>
              <a:t>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4822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4" cstate="print"/>
          <a:srcRect l="1709" t="15079" r="1709"/>
          <a:stretch>
            <a:fillRect/>
          </a:stretch>
        </p:blipFill>
        <p:spPr bwMode="auto">
          <a:xfrm>
            <a:off x="776288" y="1773238"/>
            <a:ext cx="86106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36866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Classroom Activity</a:t>
            </a:r>
            <a:endParaRPr lang="en-GB" smtClean="0"/>
          </a:p>
        </p:txBody>
      </p:sp>
      <p:sp>
        <p:nvSpPr>
          <p:cNvPr id="3686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7D6332A-9FB4-4E90-976E-B9BDAA795064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3686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A4AC5-95EA-4AAA-B4D0-6AE3BC82C108}" type="slidenum">
              <a:rPr lang="en-US" smtClean="0">
                <a:latin typeface="Times" pitchFamily="18" charset="0"/>
              </a:rPr>
              <a:pPr/>
              <a:t>11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6870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38914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Any Thoughts, Questions, Ideas?</a:t>
            </a:r>
            <a:endParaRPr lang="en-US" smtClean="0"/>
          </a:p>
        </p:txBody>
      </p:sp>
      <p:sp>
        <p:nvSpPr>
          <p:cNvPr id="3891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B5F653-9176-42A1-8BC1-E287F49209E3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3891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1E3534-EDFD-4A80-9997-D1F75370D2EC}" type="slidenum">
              <a:rPr lang="en-US" smtClean="0">
                <a:latin typeface="Times" pitchFamily="18" charset="0"/>
              </a:rPr>
              <a:pPr/>
              <a:t>12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8918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8919" name="Picture 11" descr="September 11, 2003">
            <a:hlinkClick r:id="rId4" tooltip="September 11, 2003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825" y="2078038"/>
            <a:ext cx="81375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Text Box 13"/>
          <p:cNvSpPr txBox="1">
            <a:spLocks noChangeArrowheads="1"/>
          </p:cNvSpPr>
          <p:nvPr/>
        </p:nvSpPr>
        <p:spPr bwMode="auto">
          <a:xfrm>
            <a:off x="4881563" y="5084763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- September 11, 2003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40962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Reading Materials for the Week</a:t>
            </a:r>
            <a:endParaRPr lang="en-US" smtClean="0"/>
          </a:p>
        </p:txBody>
      </p:sp>
      <p:sp>
        <p:nvSpPr>
          <p:cNvPr id="4096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1CDDA9-1326-4531-9E25-56384C8E19D1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4096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516422-4E4D-4E18-AA6B-5D2A5E388F3A}" type="slidenum">
              <a:rPr lang="en-US" smtClean="0">
                <a:latin typeface="Times" pitchFamily="18" charset="0"/>
              </a:rPr>
              <a:pPr/>
              <a:t>13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40966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560388" y="2060575"/>
            <a:ext cx="8569325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Schwalbe, K. – Information Technology Project Management, Chapter 6</a:t>
            </a:r>
          </a:p>
          <a:p>
            <a:pPr>
              <a:spcBef>
                <a:spcPct val="50000"/>
              </a:spcBef>
            </a:pPr>
            <a:r>
              <a:rPr lang="en-IE"/>
              <a:t>PMBOK – Chapter 6</a:t>
            </a:r>
          </a:p>
          <a:p>
            <a:pPr>
              <a:spcBef>
                <a:spcPct val="50000"/>
              </a:spcBef>
            </a:pPr>
            <a:endParaRPr lang="en-IE"/>
          </a:p>
          <a:p>
            <a:pPr>
              <a:spcBef>
                <a:spcPct val="50000"/>
              </a:spcBef>
            </a:pPr>
            <a:r>
              <a:rPr lang="en-IE"/>
              <a:t>We’ll be looking at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Estimating Resources &amp; Duration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Critical Path Analysis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PERT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43010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Conclusions</a:t>
            </a:r>
            <a:endParaRPr lang="en-US" smtClean="0"/>
          </a:p>
        </p:txBody>
      </p:sp>
      <p:sp>
        <p:nvSpPr>
          <p:cNvPr id="4301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C778B-BC4C-4B85-A844-889F5D60370D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4301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F8B60-7F28-400A-B21C-05253378032A}" type="slidenum">
              <a:rPr lang="en-US" smtClean="0">
                <a:latin typeface="Times" pitchFamily="18" charset="0"/>
              </a:rPr>
              <a:pPr/>
              <a:t>14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43014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920750" y="1700213"/>
            <a:ext cx="81359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/>
              <a:t>We looked at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Importance of Time Management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Time Management Processes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Activity Definition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IE"/>
              <a:t>Sequence of Activities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45058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References</a:t>
            </a:r>
            <a:endParaRPr lang="en-US" smtClean="0"/>
          </a:p>
        </p:txBody>
      </p:sp>
      <p:sp>
        <p:nvSpPr>
          <p:cNvPr id="4505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CBA360C-8B6B-4CDF-8133-816188D13374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4506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02F609-B3EA-47C9-85DA-1F7D89D6D183}" type="slidenum">
              <a:rPr lang="en-US" smtClean="0">
                <a:latin typeface="Times" pitchFamily="18" charset="0"/>
              </a:rPr>
              <a:pPr/>
              <a:t>15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45062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1281113" y="1773238"/>
            <a:ext cx="770413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/>
              <a:t>Schwalbe, K. – Information Technology Project Management, Chapter 6</a:t>
            </a:r>
          </a:p>
          <a:p>
            <a:r>
              <a:rPr lang="en-IE"/>
              <a:t>PMBOK – Chapter 6</a:t>
            </a:r>
          </a:p>
          <a:p>
            <a:r>
              <a:rPr lang="en-IE"/>
              <a:t>Dilbert.com – September 11, 2003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16386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IE" smtClean="0"/>
              <a:t>Recap</a:t>
            </a:r>
            <a:endParaRPr lang="en-US" smtClean="0"/>
          </a:p>
        </p:txBody>
      </p:sp>
      <p:sp>
        <p:nvSpPr>
          <p:cNvPr id="1638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8B2B7D9-2BF5-4A99-8605-4A40810B34EC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1638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BF062-6055-4489-9064-57B01C8EC073}" type="slidenum">
              <a:rPr lang="en-US" smtClean="0">
                <a:latin typeface="Times" pitchFamily="18" charset="0"/>
              </a:rPr>
              <a:pPr/>
              <a:t>1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31825" y="2060575"/>
            <a:ext cx="82819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IE"/>
              <a:t> Importance of good project scope management</a:t>
            </a:r>
          </a:p>
          <a:p>
            <a:pPr eaLnBrk="0" hangingPunct="0">
              <a:buFontTx/>
              <a:buChar char="-"/>
            </a:pPr>
            <a:r>
              <a:rPr lang="en-IE"/>
              <a:t> Methods of collection and documentation of requirements</a:t>
            </a:r>
          </a:p>
          <a:p>
            <a:pPr eaLnBrk="0" hangingPunct="0">
              <a:buFontTx/>
              <a:buChar char="-"/>
            </a:pPr>
            <a:r>
              <a:rPr lang="en-IE"/>
              <a:t> Scope definition process</a:t>
            </a:r>
          </a:p>
          <a:p>
            <a:pPr eaLnBrk="0" hangingPunct="0">
              <a:buFontTx/>
              <a:buChar char="-"/>
            </a:pPr>
            <a:r>
              <a:rPr lang="en-IE"/>
              <a:t> Contents of a project scope statement</a:t>
            </a:r>
          </a:p>
          <a:p>
            <a:pPr eaLnBrk="0" hangingPunct="0">
              <a:buFontTx/>
              <a:buChar char="-"/>
            </a:pPr>
            <a:r>
              <a:rPr lang="en-IE"/>
              <a:t> Creating a work breakdown structure (WBS)</a:t>
            </a:r>
          </a:p>
          <a:p>
            <a:pPr eaLnBrk="0" hangingPunct="0">
              <a:buFontTx/>
              <a:buChar char="-"/>
            </a:pPr>
            <a:r>
              <a:rPr lang="en-IE"/>
              <a:t> Different methods for creation</a:t>
            </a:r>
          </a:p>
          <a:p>
            <a:pPr eaLnBrk="0" hangingPunct="0">
              <a:buFontTx/>
              <a:buChar char="-"/>
            </a:pPr>
            <a:r>
              <a:rPr lang="en-IE"/>
              <a:t> Importance of verifying scope</a:t>
            </a:r>
          </a:p>
          <a:p>
            <a:pPr eaLnBrk="0" hangingPunct="0">
              <a:buFontTx/>
              <a:buChar char="-"/>
            </a:pPr>
            <a:r>
              <a:rPr lang="en-IE"/>
              <a:t> Controlling scope; avoiding scope creep</a:t>
            </a:r>
            <a:endParaRPr lang="en-US"/>
          </a:p>
        </p:txBody>
      </p:sp>
      <p:sp>
        <p:nvSpPr>
          <p:cNvPr id="16391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E" dirty="0" smtClean="0"/>
              <a:t>Today’s Topics &amp; Learning Outcomes</a:t>
            </a:r>
            <a:endParaRPr lang="en-US" dirty="0"/>
          </a:p>
        </p:txBody>
      </p:sp>
      <p:sp>
        <p:nvSpPr>
          <p:cNvPr id="1843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72173B-B5FC-4915-9FF8-DADF1D423519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1843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33C5EC-30F1-45CC-89D1-DDFB650AD9A3}" type="slidenum">
              <a:rPr lang="en-US" smtClean="0">
                <a:latin typeface="Times" pitchFamily="18" charset="0"/>
              </a:rPr>
              <a:pPr/>
              <a:t>2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18438" name="TextBox 6"/>
          <p:cNvSpPr txBox="1">
            <a:spLocks noChangeArrowheads="1"/>
          </p:cNvSpPr>
          <p:nvPr/>
        </p:nvSpPr>
        <p:spPr bwMode="auto">
          <a:xfrm>
            <a:off x="849313" y="2420938"/>
            <a:ext cx="84963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/>
              <a:t> Importance of project schedules and good time management</a:t>
            </a:r>
          </a:p>
          <a:p>
            <a:pPr eaLnBrk="0" hangingPunct="0">
              <a:buFontTx/>
              <a:buChar char="-"/>
            </a:pPr>
            <a:r>
              <a:rPr lang="en-GB"/>
              <a:t> Activity/Task Definition</a:t>
            </a:r>
          </a:p>
          <a:p>
            <a:pPr eaLnBrk="0" hangingPunct="0">
              <a:buFontTx/>
              <a:buChar char="-"/>
            </a:pPr>
            <a:r>
              <a:rPr lang="en-GB"/>
              <a:t> Task Sequencing using diagrams and Dependencies</a:t>
            </a:r>
          </a:p>
          <a:p>
            <a:pPr eaLnBrk="0" hangingPunct="0">
              <a:buFontTx/>
              <a:buChar char="-"/>
            </a:pPr>
            <a:endParaRPr lang="en-IE"/>
          </a:p>
          <a:p>
            <a:pPr eaLnBrk="0" hangingPunct="0"/>
            <a:r>
              <a:rPr lang="en-IE"/>
              <a:t>Next Time Management Lecture</a:t>
            </a:r>
            <a:endParaRPr lang="en-GB"/>
          </a:p>
          <a:p>
            <a:pPr eaLnBrk="0" hangingPunct="0">
              <a:buFontTx/>
              <a:buChar char="-"/>
            </a:pPr>
            <a:r>
              <a:rPr lang="en-GB"/>
              <a:t> Resource Estimation and Project Schedule</a:t>
            </a:r>
          </a:p>
          <a:p>
            <a:pPr eaLnBrk="0" hangingPunct="0">
              <a:buFontTx/>
              <a:buChar char="-"/>
            </a:pPr>
            <a:r>
              <a:rPr lang="en-GB"/>
              <a:t> Optimisation Techniques</a:t>
            </a:r>
          </a:p>
          <a:p>
            <a:pPr marL="742950" lvl="1" indent="-285750" eaLnBrk="0" hangingPunct="0">
              <a:buFontTx/>
              <a:buChar char="-"/>
            </a:pPr>
            <a:r>
              <a:rPr lang="en-IE"/>
              <a:t>Critical Path Analysis</a:t>
            </a:r>
          </a:p>
          <a:p>
            <a:pPr marL="742950" lvl="1" indent="-285750" eaLnBrk="0" hangingPunct="0">
              <a:buFontTx/>
              <a:buChar char="-"/>
            </a:pPr>
            <a:r>
              <a:rPr lang="en-IE"/>
              <a:t>PERT (Program Evaluation and Review Technique)</a:t>
            </a:r>
            <a:endParaRPr lang="en-GB"/>
          </a:p>
          <a:p>
            <a:pPr eaLnBrk="0" hangingPunct="0">
              <a:buFontTx/>
              <a:buChar char="-"/>
            </a:pPr>
            <a:r>
              <a:rPr lang="en-GB"/>
              <a:t> Schedule Control</a:t>
            </a:r>
          </a:p>
          <a:p>
            <a:pPr eaLnBrk="0" hangingPunct="0">
              <a:buFontTx/>
              <a:buChar char="-"/>
            </a:pPr>
            <a:endParaRPr lang="en-GB"/>
          </a:p>
          <a:p>
            <a:pPr eaLnBrk="0" hangingPunct="0">
              <a:buFontTx/>
              <a:buChar char="-"/>
            </a:pPr>
            <a:endParaRPr lang="en-GB"/>
          </a:p>
          <a:p>
            <a:pPr eaLnBrk="0" hangingPunct="0">
              <a:buFontTx/>
              <a:buChar char="-"/>
            </a:pPr>
            <a:endParaRPr lang="en-GB"/>
          </a:p>
        </p:txBody>
      </p:sp>
      <p:sp>
        <p:nvSpPr>
          <p:cNvPr id="18439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20482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Importance of Project Schedules</a:t>
            </a:r>
          </a:p>
        </p:txBody>
      </p:sp>
      <p:sp>
        <p:nvSpPr>
          <p:cNvPr id="2048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DAE8AFE-9C6E-4C89-9D4C-B829E3F54A25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2048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3DF57-137A-4C47-82CD-12A905B2B9C4}" type="slidenum">
              <a:rPr lang="en-US" smtClean="0">
                <a:latin typeface="Times" pitchFamily="18" charset="0"/>
              </a:rPr>
              <a:pPr/>
              <a:t>3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704850" y="1989138"/>
            <a:ext cx="83518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/>
              <a:t> Time on projects tend to be the least flexible constraint.</a:t>
            </a:r>
          </a:p>
          <a:p>
            <a:pPr eaLnBrk="0" hangingPunct="0">
              <a:buFontTx/>
              <a:buChar char="-"/>
            </a:pPr>
            <a:r>
              <a:rPr lang="en-GB"/>
              <a:t> Schedule is the main reason for conflicts</a:t>
            </a:r>
          </a:p>
          <a:p>
            <a:pPr eaLnBrk="0" hangingPunct="0">
              <a:buFontTx/>
              <a:buChar char="-"/>
            </a:pPr>
            <a:r>
              <a:rPr lang="en-GB"/>
              <a:t> Delivering projects on time is cited as one of the biggest challenges by managers</a:t>
            </a:r>
          </a:p>
        </p:txBody>
      </p:sp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776288" y="3573463"/>
            <a:ext cx="80645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 sz="3600"/>
              <a:t>Causes of Conflicts</a:t>
            </a:r>
          </a:p>
        </p:txBody>
      </p: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704850" y="4221163"/>
            <a:ext cx="8208963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 dirty="0"/>
              <a:t>Incorrect estimation to begin with</a:t>
            </a:r>
          </a:p>
          <a:p>
            <a:pPr eaLnBrk="0" hangingPunct="0">
              <a:buFontTx/>
              <a:buChar char="-"/>
            </a:pPr>
            <a:r>
              <a:rPr lang="en-GB" dirty="0"/>
              <a:t>Lack of change control</a:t>
            </a:r>
          </a:p>
          <a:p>
            <a:pPr eaLnBrk="0" hangingPunct="0">
              <a:buFontTx/>
              <a:buChar char="-"/>
            </a:pPr>
            <a:r>
              <a:rPr lang="en-GB" dirty="0"/>
              <a:t>Lack of planning</a:t>
            </a:r>
          </a:p>
          <a:p>
            <a:pPr eaLnBrk="0" hangingPunct="0">
              <a:buFontTx/>
              <a:buChar char="-"/>
            </a:pPr>
            <a:r>
              <a:rPr lang="en-GB" dirty="0"/>
              <a:t> </a:t>
            </a:r>
            <a:r>
              <a:rPr lang="en-GB" dirty="0" smtClean="0"/>
              <a:t>Myers-Briggs </a:t>
            </a:r>
            <a:r>
              <a:rPr lang="en-GB" dirty="0"/>
              <a:t>Type Indicator (J </a:t>
            </a:r>
            <a:r>
              <a:rPr lang="en-GB" dirty="0" err="1"/>
              <a:t>vs</a:t>
            </a:r>
            <a:r>
              <a:rPr lang="en-GB" dirty="0"/>
              <a:t> P)</a:t>
            </a:r>
          </a:p>
          <a:p>
            <a:pPr eaLnBrk="0" hangingPunct="0">
              <a:buFontTx/>
              <a:buChar char="-"/>
            </a:pPr>
            <a:r>
              <a:rPr lang="en-GB" dirty="0"/>
              <a:t> Cultural  Differences</a:t>
            </a:r>
          </a:p>
        </p:txBody>
      </p:sp>
      <p:sp>
        <p:nvSpPr>
          <p:cNvPr id="20489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22530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Project Time Management</a:t>
            </a:r>
          </a:p>
        </p:txBody>
      </p:sp>
      <p:sp>
        <p:nvSpPr>
          <p:cNvPr id="2253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1F2715-1CB5-4F06-8127-FC517CC5F6D6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2253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F0CCE3-3AAE-43B2-AC66-168BAEF8671E}" type="slidenum">
              <a:rPr lang="en-US" smtClean="0">
                <a:latin typeface="Times" pitchFamily="18" charset="0"/>
              </a:rPr>
              <a:pPr/>
              <a:t>4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776288" y="1916113"/>
            <a:ext cx="1873250" cy="5762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IE" sz="1600"/>
              <a:t>Define Activities</a:t>
            </a:r>
            <a:endParaRPr lang="en-US" sz="1600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76288" y="2781300"/>
            <a:ext cx="1873250" cy="3603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IE" sz="1600"/>
              <a:t>Sequence Activities</a:t>
            </a:r>
          </a:p>
          <a:p>
            <a:pPr algn="ctr" eaLnBrk="0" hangingPunct="0"/>
            <a:endParaRPr lang="en-US" sz="1600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76288" y="3500438"/>
            <a:ext cx="1873250" cy="5048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IE" sz="1600"/>
              <a:t>Estimate Activity Resources</a:t>
            </a:r>
            <a:endParaRPr lang="en-US" sz="160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008313" y="4076700"/>
            <a:ext cx="1584325" cy="647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IE" sz="1800"/>
              <a:t>Controlling the Schedule</a:t>
            </a:r>
            <a:endParaRPr lang="en-US" sz="1800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76288" y="4292600"/>
            <a:ext cx="1873250" cy="576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IE" sz="1600"/>
              <a:t>Estimate Activity Durations</a:t>
            </a:r>
            <a:endParaRPr lang="en-US" sz="1600"/>
          </a:p>
        </p:txBody>
      </p:sp>
      <p:cxnSp>
        <p:nvCxnSpPr>
          <p:cNvPr id="22539" name="Straight Arrow Connector 11"/>
          <p:cNvCxnSpPr>
            <a:cxnSpLocks noChangeShapeType="1"/>
            <a:stCxn id="22534" idx="2"/>
            <a:endCxn id="22535" idx="0"/>
          </p:cNvCxnSpPr>
          <p:nvPr/>
        </p:nvCxnSpPr>
        <p:spPr bwMode="auto">
          <a:xfrm rot="5400000">
            <a:off x="1568450" y="2636838"/>
            <a:ext cx="2873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0" name="Straight Arrow Connector 12"/>
          <p:cNvCxnSpPr>
            <a:cxnSpLocks noChangeShapeType="1"/>
            <a:stCxn id="22535" idx="2"/>
            <a:endCxn id="22536" idx="0"/>
          </p:cNvCxnSpPr>
          <p:nvPr/>
        </p:nvCxnSpPr>
        <p:spPr bwMode="auto">
          <a:xfrm rot="5400000">
            <a:off x="1531938" y="3321050"/>
            <a:ext cx="360362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541" name="Straight Arrow Connector 15"/>
          <p:cNvCxnSpPr>
            <a:cxnSpLocks noChangeShapeType="1"/>
            <a:stCxn id="22536" idx="2"/>
            <a:endCxn id="22538" idx="0"/>
          </p:cNvCxnSpPr>
          <p:nvPr/>
        </p:nvCxnSpPr>
        <p:spPr bwMode="auto">
          <a:xfrm rot="5400000">
            <a:off x="1567656" y="4148932"/>
            <a:ext cx="2889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42" name="Down Arrow 16"/>
          <p:cNvSpPr>
            <a:spLocks noChangeArrowheads="1"/>
          </p:cNvSpPr>
          <p:nvPr/>
        </p:nvSpPr>
        <p:spPr bwMode="auto">
          <a:xfrm>
            <a:off x="1423988" y="5661025"/>
            <a:ext cx="360362" cy="504825"/>
          </a:xfrm>
          <a:prstGeom prst="downArrow">
            <a:avLst>
              <a:gd name="adj1" fmla="val 50000"/>
              <a:gd name="adj2" fmla="val 500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GB"/>
          </a:p>
        </p:txBody>
      </p:sp>
      <p:sp>
        <p:nvSpPr>
          <p:cNvPr id="22543" name="Down Arrow 17"/>
          <p:cNvSpPr>
            <a:spLocks noChangeArrowheads="1"/>
          </p:cNvSpPr>
          <p:nvPr/>
        </p:nvSpPr>
        <p:spPr bwMode="auto">
          <a:xfrm rot="10800000">
            <a:off x="3584575" y="4724400"/>
            <a:ext cx="360363" cy="504825"/>
          </a:xfrm>
          <a:prstGeom prst="downArrow">
            <a:avLst>
              <a:gd name="adj1" fmla="val 50000"/>
              <a:gd name="adj2" fmla="val 5003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pPr eaLnBrk="0" hangingPunct="0"/>
            <a:endParaRPr lang="en-GB"/>
          </a:p>
        </p:txBody>
      </p:sp>
      <p:cxnSp>
        <p:nvCxnSpPr>
          <p:cNvPr id="22545" name="Elbow Connector 26"/>
          <p:cNvCxnSpPr>
            <a:cxnSpLocks noChangeShapeType="1"/>
            <a:stCxn id="22537" idx="0"/>
          </p:cNvCxnSpPr>
          <p:nvPr/>
        </p:nvCxnSpPr>
        <p:spPr bwMode="auto">
          <a:xfrm rot="16200000" flipV="1">
            <a:off x="2360613" y="2636838"/>
            <a:ext cx="792162" cy="2087562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46" name="Rectangle 39"/>
          <p:cNvSpPr>
            <a:spLocks noChangeArrowheads="1"/>
          </p:cNvSpPr>
          <p:nvPr/>
        </p:nvSpPr>
        <p:spPr bwMode="auto">
          <a:xfrm>
            <a:off x="776288" y="5229225"/>
            <a:ext cx="1873250" cy="431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600"/>
              <a:t>Develop Schedule</a:t>
            </a:r>
          </a:p>
        </p:txBody>
      </p:sp>
      <p:cxnSp>
        <p:nvCxnSpPr>
          <p:cNvPr id="22547" name="Straight Arrow Connector 53"/>
          <p:cNvCxnSpPr>
            <a:cxnSpLocks noChangeShapeType="1"/>
            <a:stCxn id="22538" idx="2"/>
            <a:endCxn id="22546" idx="0"/>
          </p:cNvCxnSpPr>
          <p:nvPr/>
        </p:nvCxnSpPr>
        <p:spPr bwMode="auto">
          <a:xfrm rot="5400000">
            <a:off x="1532731" y="5049044"/>
            <a:ext cx="35877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548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24578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Define Activities</a:t>
            </a:r>
          </a:p>
        </p:txBody>
      </p:sp>
      <p:sp>
        <p:nvSpPr>
          <p:cNvPr id="2457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2F59FE0-154B-4F81-AC6B-DE7CACF265EB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2458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824DF1-BDB4-441F-893A-6FF12F272B1D}" type="slidenum">
              <a:rPr lang="en-US" smtClean="0">
                <a:latin typeface="Times" pitchFamily="18" charset="0"/>
              </a:rPr>
              <a:pPr/>
              <a:t>5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04850" y="1844675"/>
            <a:ext cx="8640763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/>
              <a:t>Derived from your WBS.</a:t>
            </a:r>
          </a:p>
          <a:p>
            <a:pPr eaLnBrk="0" hangingPunct="0">
              <a:buFontTx/>
              <a:buChar char="-"/>
            </a:pPr>
            <a:r>
              <a:rPr lang="en-GB"/>
              <a:t> Decompose to the level of detail required</a:t>
            </a:r>
          </a:p>
          <a:p>
            <a:pPr eaLnBrk="0" hangingPunct="0">
              <a:buFontTx/>
              <a:buChar char="-"/>
            </a:pPr>
            <a:r>
              <a:rPr lang="en-GB"/>
              <a:t> Activity Lists – Name, ID, Description</a:t>
            </a:r>
          </a:p>
          <a:p>
            <a:pPr eaLnBrk="0" hangingPunct="0">
              <a:buFontTx/>
              <a:buChar char="-"/>
            </a:pPr>
            <a:r>
              <a:rPr lang="en-GB"/>
              <a:t> Activity Attributes – Predecessors, Successors, Logical Relationships, constraints, imposed dates, assumptions.</a:t>
            </a:r>
          </a:p>
          <a:p>
            <a:pPr eaLnBrk="0" hangingPunct="0">
              <a:buFontTx/>
              <a:buChar char="-"/>
            </a:pPr>
            <a:r>
              <a:rPr lang="en-GB"/>
              <a:t> Milestones – Significant event, useful for goal-setting and monitoring progress.</a:t>
            </a:r>
          </a:p>
          <a:p>
            <a:pPr eaLnBrk="0" hangingPunct="0">
              <a:buFontTx/>
              <a:buChar char="-"/>
            </a:pPr>
            <a:endParaRPr lang="en-GB"/>
          </a:p>
          <a:p>
            <a:pPr eaLnBrk="0" hangingPunct="0"/>
            <a:endParaRPr lang="en-GB"/>
          </a:p>
          <a:p>
            <a:pPr eaLnBrk="0" hangingPunct="0"/>
            <a:endParaRPr lang="en-GB"/>
          </a:p>
          <a:p>
            <a:pPr eaLnBrk="0" hangingPunct="0"/>
            <a:endParaRPr lang="en-GB" b="1"/>
          </a:p>
        </p:txBody>
      </p:sp>
      <p:sp>
        <p:nvSpPr>
          <p:cNvPr id="24583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26626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Sequencing Activities</a:t>
            </a:r>
          </a:p>
        </p:txBody>
      </p:sp>
      <p:sp>
        <p:nvSpPr>
          <p:cNvPr id="2662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29F7E50-E7A9-42CE-ADE2-2A5A2F38FDC0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2662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8C47F1-B024-466A-B39C-41C1F089A129}" type="slidenum">
              <a:rPr lang="en-US" smtClean="0">
                <a:latin typeface="Times" pitchFamily="18" charset="0"/>
              </a:rPr>
              <a:pPr/>
              <a:t>6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631825" y="2420938"/>
            <a:ext cx="8281988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Tx/>
              <a:buChar char="-"/>
            </a:pPr>
            <a:r>
              <a:rPr lang="en-GB"/>
              <a:t>Review Activities to determine dependencies and relationships.</a:t>
            </a:r>
          </a:p>
          <a:p>
            <a:pPr eaLnBrk="0" hangingPunct="0">
              <a:buFontTx/>
              <a:buChar char="-"/>
            </a:pPr>
            <a:r>
              <a:rPr lang="en-GB"/>
              <a:t> Review an activity to determine what other activities it is </a:t>
            </a:r>
            <a:r>
              <a:rPr lang="en-GB" b="1"/>
              <a:t>dependent upon</a:t>
            </a:r>
            <a:r>
              <a:rPr lang="en-GB"/>
              <a:t>, if any,  for it </a:t>
            </a:r>
            <a:r>
              <a:rPr lang="en-GB" b="1"/>
              <a:t>to begin</a:t>
            </a:r>
            <a:r>
              <a:rPr lang="en-GB"/>
              <a:t>.</a:t>
            </a:r>
          </a:p>
          <a:p>
            <a:pPr eaLnBrk="0" hangingPunct="0">
              <a:buFontTx/>
              <a:buChar char="-"/>
            </a:pPr>
            <a:r>
              <a:rPr lang="en-GB"/>
              <a:t> Review an activity to determine what other activities it is </a:t>
            </a:r>
            <a:r>
              <a:rPr lang="en-GB" b="1"/>
              <a:t>dependent upon</a:t>
            </a:r>
            <a:r>
              <a:rPr lang="en-GB"/>
              <a:t>, if any,  for it </a:t>
            </a:r>
            <a:r>
              <a:rPr lang="en-GB" b="1"/>
              <a:t>to finish.</a:t>
            </a:r>
          </a:p>
          <a:p>
            <a:pPr eaLnBrk="0" hangingPunct="0">
              <a:buFontTx/>
              <a:buChar char="-"/>
            </a:pPr>
            <a:r>
              <a:rPr lang="en-GB"/>
              <a:t>You </a:t>
            </a:r>
            <a:r>
              <a:rPr lang="en-GB" b="1"/>
              <a:t>must</a:t>
            </a:r>
            <a:r>
              <a:rPr lang="en-GB"/>
              <a:t> determine dependencies to use Critical Path Analysis</a:t>
            </a:r>
          </a:p>
          <a:p>
            <a:pPr eaLnBrk="0" hangingPunct="0">
              <a:buFontTx/>
              <a:buChar char="-"/>
            </a:pPr>
            <a:r>
              <a:rPr lang="en-GB"/>
              <a:t>Use network diagrams to map these dependencies.</a:t>
            </a:r>
          </a:p>
          <a:p>
            <a:pPr lvl="1" eaLnBrk="0" hangingPunct="0">
              <a:buFontTx/>
              <a:buChar char="-"/>
            </a:pPr>
            <a:r>
              <a:rPr lang="en-GB"/>
              <a:t> It is a “schematic display of logical relationships among, or sequencing of, project activities.</a:t>
            </a:r>
          </a:p>
          <a:p>
            <a:pPr lvl="1" eaLnBrk="0" hangingPunct="0">
              <a:buFontTx/>
              <a:buChar char="-"/>
            </a:pPr>
            <a:r>
              <a:rPr lang="en-GB"/>
              <a:t>Two forms – Arrow and Precedence Diagramming methods</a:t>
            </a:r>
          </a:p>
        </p:txBody>
      </p:sp>
      <p:sp>
        <p:nvSpPr>
          <p:cNvPr id="26631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28674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Types of Dependencies</a:t>
            </a:r>
          </a:p>
        </p:txBody>
      </p:sp>
      <p:sp>
        <p:nvSpPr>
          <p:cNvPr id="2867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B186642-8D34-47AA-9C92-E7E2543A26EA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2867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3CD2CB-75D3-4AD0-8339-71F048E7DB58}" type="slidenum">
              <a:rPr lang="en-US" smtClean="0">
                <a:latin typeface="Times" pitchFamily="18" charset="0"/>
              </a:rPr>
              <a:pPr/>
              <a:t>7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920750" y="1916113"/>
            <a:ext cx="8208963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Mandatory dependencies (hard logic)</a:t>
            </a:r>
            <a:r>
              <a:rPr lang="en-US"/>
              <a:t>: inherent in the nature of the work being performed on a project.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Discretionary dependencies (soft logic)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defined by the project team; sometimes referred to as soft logic and should be used with care since they may limit later scheduling options</a:t>
            </a: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External dependencies</a:t>
            </a:r>
            <a:r>
              <a:rPr lang="en-US"/>
              <a:t>: involve relationships between project and non-project activities</a:t>
            </a:r>
          </a:p>
        </p:txBody>
      </p:sp>
      <p:sp>
        <p:nvSpPr>
          <p:cNvPr id="28679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385300" cy="1052513"/>
          </a:xfrm>
        </p:spPr>
      </p:pic>
      <p:sp>
        <p:nvSpPr>
          <p:cNvPr id="30722" name="Title 14"/>
          <p:cNvSpPr>
            <a:spLocks noGrp="1"/>
          </p:cNvSpPr>
          <p:nvPr>
            <p:ph type="title"/>
          </p:nvPr>
        </p:nvSpPr>
        <p:spPr>
          <a:xfrm>
            <a:off x="704850" y="1052513"/>
            <a:ext cx="8420100" cy="647700"/>
          </a:xfrm>
        </p:spPr>
        <p:txBody>
          <a:bodyPr/>
          <a:lstStyle/>
          <a:p>
            <a:pPr eaLnBrk="1" hangingPunct="1"/>
            <a:r>
              <a:rPr lang="en-US" smtClean="0"/>
              <a:t>Arrow Diagramming Method</a:t>
            </a:r>
          </a:p>
        </p:txBody>
      </p:sp>
      <p:sp>
        <p:nvSpPr>
          <p:cNvPr id="307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AE2103-ABC8-41F2-B03C-900E497FD1B8}" type="datetime1">
              <a:rPr lang="en-US" smtClean="0">
                <a:latin typeface="Times" pitchFamily="18" charset="0"/>
              </a:rPr>
              <a:pPr/>
              <a:t>9/23/2010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E" smtClean="0">
                <a:latin typeface="Times" pitchFamily="18" charset="0"/>
              </a:rPr>
              <a:t>CS4457 - Project Management in Practice</a:t>
            </a:r>
            <a:endParaRPr lang="en-US" smtClean="0">
              <a:latin typeface="Times" pitchFamily="18" charset="0"/>
            </a:endParaRPr>
          </a:p>
        </p:txBody>
      </p:sp>
      <p:sp>
        <p:nvSpPr>
          <p:cNvPr id="3072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D6540D-E660-43C6-8B03-276D25787B2E}" type="slidenum">
              <a:rPr lang="en-US" smtClean="0">
                <a:latin typeface="Times" pitchFamily="18" charset="0"/>
              </a:rPr>
              <a:pPr/>
              <a:t>8</a:t>
            </a:fld>
            <a:endParaRPr lang="en-US" smtClean="0">
              <a:latin typeface="Times" pitchFamily="18" charset="0"/>
            </a:endParaRPr>
          </a:p>
        </p:txBody>
      </p:sp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776288" y="1700213"/>
            <a:ext cx="84248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GB"/>
              <a:t>Also known as Activity-on-Arrow (AOA) network diagrams</a:t>
            </a:r>
          </a:p>
          <a:p>
            <a:pPr eaLnBrk="0" hangingPunct="0"/>
            <a:r>
              <a:rPr lang="en-GB"/>
              <a:t>- Activities represented by arrows, nodes/circles are start and end points, and can only show Finish-to-Start dependencies.</a:t>
            </a:r>
          </a:p>
        </p:txBody>
      </p:sp>
      <p:pic>
        <p:nvPicPr>
          <p:cNvPr id="30727" name="Picture 4" descr="86921_06_F0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213" y="3141663"/>
            <a:ext cx="7831137" cy="282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AutoShape 2"/>
          <p:cNvSpPr>
            <a:spLocks noChangeAspect="1" noChangeArrowheads="1"/>
          </p:cNvSpPr>
          <p:nvPr/>
        </p:nvSpPr>
        <p:spPr bwMode="auto">
          <a:xfrm>
            <a:off x="7761288" y="836613"/>
            <a:ext cx="17335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201</TotalTime>
  <Words>706</Words>
  <Application>Microsoft Office PowerPoint</Application>
  <PresentationFormat>A4 Paper (210x297 mm)</PresentationFormat>
  <Paragraphs>156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Lecture Template</vt:lpstr>
      <vt:lpstr>Slide 0</vt:lpstr>
      <vt:lpstr>Recap</vt:lpstr>
      <vt:lpstr>Today’s Topics &amp; Learning Outcomes</vt:lpstr>
      <vt:lpstr>Importance of Project Schedules</vt:lpstr>
      <vt:lpstr>Project Time Management</vt:lpstr>
      <vt:lpstr>Define Activities</vt:lpstr>
      <vt:lpstr>Sequencing Activities</vt:lpstr>
      <vt:lpstr>Types of Dependencies</vt:lpstr>
      <vt:lpstr>Arrow Diagramming Method</vt:lpstr>
      <vt:lpstr>Precedence Diagramming Method</vt:lpstr>
      <vt:lpstr>Precedence Diagram</vt:lpstr>
      <vt:lpstr>Classroom Activity</vt:lpstr>
      <vt:lpstr>Any Thoughts, Questions, Ideas?</vt:lpstr>
      <vt:lpstr>Reading Materials for the Week</vt:lpstr>
      <vt:lpstr>Conclusions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Lect</cp:lastModifiedBy>
  <cp:revision>17</cp:revision>
  <cp:lastPrinted>2004-03-10T09:10:37Z</cp:lastPrinted>
  <dcterms:created xsi:type="dcterms:W3CDTF">2010-09-23T07:26:05Z</dcterms:created>
  <dcterms:modified xsi:type="dcterms:W3CDTF">2010-09-23T12:55:33Z</dcterms:modified>
</cp:coreProperties>
</file>