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281" r:id="rId4"/>
    <p:sldId id="293" r:id="rId5"/>
    <p:sldId id="289" r:id="rId6"/>
    <p:sldId id="290" r:id="rId7"/>
    <p:sldId id="292" r:id="rId8"/>
    <p:sldId id="286" r:id="rId9"/>
    <p:sldId id="288" r:id="rId10"/>
    <p:sldId id="291" r:id="rId11"/>
    <p:sldId id="296" r:id="rId12"/>
    <p:sldId id="295" r:id="rId13"/>
    <p:sldId id="294" r:id="rId14"/>
    <p:sldId id="283" r:id="rId15"/>
    <p:sldId id="284" r:id="rId16"/>
    <p:sldId id="282" r:id="rId17"/>
    <p:sldId id="287" r:id="rId18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97" d="100"/>
          <a:sy n="97" d="100"/>
        </p:scale>
        <p:origin x="-108" y="-234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hyperlink" Target="http://www.gladwell.com/blink/blink_excerpt2.html" TargetMode="Externa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hyperlink" Target="http://www.gladwell.com/blink/blink_excerpt2.html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10/4/2010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85293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</a:t>
            </a:r>
            <a:r>
              <a:rPr lang="en-IE" dirty="0" smtClean="0"/>
              <a:t>9</a:t>
            </a:r>
            <a:r>
              <a:rPr lang="en-IE" dirty="0" smtClean="0"/>
              <a:t>		Week</a:t>
            </a:r>
            <a:r>
              <a:rPr lang="en-IE" dirty="0" smtClean="0"/>
              <a:t>: 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Leadership Theory &amp; PM Skills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</a:t>
            </a:r>
            <a:r>
              <a:rPr lang="en-IE" dirty="0" smtClean="0"/>
              <a:t>Shroff</a:t>
            </a:r>
          </a:p>
          <a:p>
            <a:pPr algn="ctr"/>
            <a:endParaRPr lang="en-IE" dirty="0" smtClean="0"/>
          </a:p>
          <a:p>
            <a:pPr algn="ctr"/>
            <a:r>
              <a:rPr lang="en-IE" dirty="0" smtClean="0"/>
              <a:t>vispi.shroff@ul.ie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The Roles a PM Plays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16832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Virtual Project Manager</a:t>
            </a:r>
          </a:p>
          <a:p>
            <a:r>
              <a:rPr lang="en-GB" dirty="0" smtClean="0"/>
              <a:t>- Geographically Dispersed Teams</a:t>
            </a:r>
          </a:p>
          <a:p>
            <a:pPr>
              <a:buFontTx/>
              <a:buChar char="-"/>
            </a:pPr>
            <a:r>
              <a:rPr lang="en-GB" dirty="0" smtClean="0"/>
              <a:t>Challenges involved</a:t>
            </a:r>
          </a:p>
          <a:p>
            <a:pPr lvl="1">
              <a:buFontTx/>
              <a:buChar char="-"/>
            </a:pPr>
            <a:r>
              <a:rPr lang="en-GB" dirty="0" smtClean="0"/>
              <a:t>Different times</a:t>
            </a:r>
          </a:p>
          <a:p>
            <a:pPr lvl="1">
              <a:buFontTx/>
              <a:buChar char="-"/>
            </a:pPr>
            <a:r>
              <a:rPr lang="en-GB" dirty="0" smtClean="0"/>
              <a:t>Different languages</a:t>
            </a:r>
          </a:p>
          <a:p>
            <a:pPr lvl="1">
              <a:buFontTx/>
              <a:buChar char="-"/>
            </a:pPr>
            <a:r>
              <a:rPr lang="en-GB" dirty="0" smtClean="0"/>
              <a:t>Different cultures</a:t>
            </a:r>
          </a:p>
          <a:p>
            <a:pPr>
              <a:buFontTx/>
              <a:buChar char="-"/>
            </a:pPr>
            <a:r>
              <a:rPr lang="en-GB" dirty="0" smtClean="0"/>
              <a:t> Boils down to effective communications</a:t>
            </a:r>
          </a:p>
          <a:p>
            <a:pPr>
              <a:buFontTx/>
              <a:buChar char="-"/>
            </a:pPr>
            <a:r>
              <a:rPr lang="en-GB" dirty="0" smtClean="0"/>
              <a:t> Meetings can facilitate communications, but don’t overcook it.</a:t>
            </a:r>
          </a:p>
          <a:p>
            <a:pPr lvl="1">
              <a:buFontTx/>
              <a:buChar char="-"/>
            </a:pPr>
            <a:r>
              <a:rPr lang="en-GB" dirty="0" smtClean="0"/>
              <a:t> Read (Mantel, et. al, 2008), Chapter 7 for tips on effective meetings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Responsibilities of a PM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988840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- Leadership</a:t>
            </a:r>
          </a:p>
          <a:p>
            <a:pPr lvl="1">
              <a:buFontTx/>
              <a:buChar char="-"/>
            </a:pPr>
            <a:r>
              <a:rPr lang="en-US" dirty="0" smtClean="0"/>
              <a:t> Negotiation, Conflict Resolution, and Persuasion</a:t>
            </a:r>
          </a:p>
          <a:p>
            <a:pPr lvl="1"/>
            <a:r>
              <a:rPr lang="en-US" dirty="0" smtClean="0"/>
              <a:t>- Acquiring Resources</a:t>
            </a:r>
          </a:p>
          <a:p>
            <a:pPr lvl="2"/>
            <a:r>
              <a:rPr lang="en-US" dirty="0" smtClean="0"/>
              <a:t>- getting necessary quantity and quality can be key challenge</a:t>
            </a:r>
          </a:p>
          <a:p>
            <a:pPr lvl="2"/>
            <a:r>
              <a:rPr lang="en-US" dirty="0" smtClean="0"/>
              <a:t>- “irrational optimism”</a:t>
            </a:r>
          </a:p>
          <a:p>
            <a:pPr lvl="1">
              <a:buFontTx/>
              <a:buChar char="-"/>
            </a:pPr>
            <a:r>
              <a:rPr lang="en-US" dirty="0" smtClean="0"/>
              <a:t>Fighting Fires and Obstacles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Skill-sets for Selection of a PM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4568" y="1916832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- Credibility</a:t>
            </a:r>
            <a:r>
              <a:rPr lang="en-US" dirty="0" smtClean="0"/>
              <a:t> - The PM must be believable</a:t>
            </a:r>
          </a:p>
          <a:p>
            <a:pPr lvl="1"/>
            <a:r>
              <a:rPr lang="en-US" dirty="0" smtClean="0"/>
              <a:t>- technical credibility</a:t>
            </a:r>
          </a:p>
          <a:p>
            <a:pPr lvl="1"/>
            <a:r>
              <a:rPr lang="en-US" dirty="0" smtClean="0"/>
              <a:t>- administrative credibility</a:t>
            </a:r>
          </a:p>
          <a:p>
            <a:r>
              <a:rPr lang="en-US" b="1" i="1" dirty="0" smtClean="0"/>
              <a:t>- Sensitivity</a:t>
            </a:r>
            <a:r>
              <a:rPr lang="en-US" dirty="0" smtClean="0"/>
              <a:t> - Politically Astute and Aware of Interpersonal Conflict</a:t>
            </a:r>
          </a:p>
          <a:p>
            <a:r>
              <a:rPr lang="en-US" b="1" i="1" dirty="0" smtClean="0"/>
              <a:t>- Leadership, Style, Ethics</a:t>
            </a:r>
            <a:r>
              <a:rPr lang="en-US" dirty="0" smtClean="0"/>
              <a:t> - Ability to Direct Project in Ethical Manner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What does a good PM need to have?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16496" y="3429000"/>
            <a:ext cx="2193925" cy="2198688"/>
            <a:chOff x="1511" y="2036"/>
            <a:chExt cx="1382" cy="1385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11" y="2036"/>
              <a:ext cx="1382" cy="1385"/>
            </a:xfrm>
            <a:custGeom>
              <a:avLst/>
              <a:gdLst/>
              <a:ahLst/>
              <a:cxnLst>
                <a:cxn ang="0">
                  <a:pos x="761" y="6"/>
                </a:cxn>
                <a:cxn ang="0">
                  <a:pos x="863" y="23"/>
                </a:cxn>
                <a:cxn ang="0">
                  <a:pos x="959" y="56"/>
                </a:cxn>
                <a:cxn ang="0">
                  <a:pos x="1048" y="102"/>
                </a:cxn>
                <a:cxn ang="0">
                  <a:pos x="1130" y="161"/>
                </a:cxn>
                <a:cxn ang="0">
                  <a:pos x="1201" y="229"/>
                </a:cxn>
                <a:cxn ang="0">
                  <a:pos x="1262" y="306"/>
                </a:cxn>
                <a:cxn ang="0">
                  <a:pos x="1313" y="392"/>
                </a:cxn>
                <a:cxn ang="0">
                  <a:pos x="1349" y="486"/>
                </a:cxn>
                <a:cxn ang="0">
                  <a:pos x="1374" y="588"/>
                </a:cxn>
                <a:cxn ang="0">
                  <a:pos x="1382" y="693"/>
                </a:cxn>
                <a:cxn ang="0">
                  <a:pos x="1374" y="797"/>
                </a:cxn>
                <a:cxn ang="0">
                  <a:pos x="1349" y="899"/>
                </a:cxn>
                <a:cxn ang="0">
                  <a:pos x="1313" y="993"/>
                </a:cxn>
                <a:cxn ang="0">
                  <a:pos x="1262" y="1079"/>
                </a:cxn>
                <a:cxn ang="0">
                  <a:pos x="1201" y="1156"/>
                </a:cxn>
                <a:cxn ang="0">
                  <a:pos x="1130" y="1224"/>
                </a:cxn>
                <a:cxn ang="0">
                  <a:pos x="1048" y="1283"/>
                </a:cxn>
                <a:cxn ang="0">
                  <a:pos x="959" y="1329"/>
                </a:cxn>
                <a:cxn ang="0">
                  <a:pos x="863" y="1362"/>
                </a:cxn>
                <a:cxn ang="0">
                  <a:pos x="761" y="1380"/>
                </a:cxn>
                <a:cxn ang="0">
                  <a:pos x="654" y="1382"/>
                </a:cxn>
                <a:cxn ang="0">
                  <a:pos x="550" y="1369"/>
                </a:cxn>
                <a:cxn ang="0">
                  <a:pos x="453" y="1341"/>
                </a:cxn>
                <a:cxn ang="0">
                  <a:pos x="362" y="1301"/>
                </a:cxn>
                <a:cxn ang="0">
                  <a:pos x="278" y="1245"/>
                </a:cxn>
                <a:cxn ang="0">
                  <a:pos x="201" y="1181"/>
                </a:cxn>
                <a:cxn ang="0">
                  <a:pos x="138" y="1105"/>
                </a:cxn>
                <a:cxn ang="0">
                  <a:pos x="82" y="1021"/>
                </a:cxn>
                <a:cxn ang="0">
                  <a:pos x="41" y="929"/>
                </a:cxn>
                <a:cxn ang="0">
                  <a:pos x="13" y="832"/>
                </a:cxn>
                <a:cxn ang="0">
                  <a:pos x="0" y="728"/>
                </a:cxn>
                <a:cxn ang="0">
                  <a:pos x="3" y="621"/>
                </a:cxn>
                <a:cxn ang="0">
                  <a:pos x="21" y="520"/>
                </a:cxn>
                <a:cxn ang="0">
                  <a:pos x="54" y="423"/>
                </a:cxn>
                <a:cxn ang="0">
                  <a:pos x="99" y="334"/>
                </a:cxn>
                <a:cxn ang="0">
                  <a:pos x="158" y="252"/>
                </a:cxn>
                <a:cxn ang="0">
                  <a:pos x="227" y="181"/>
                </a:cxn>
                <a:cxn ang="0">
                  <a:pos x="303" y="120"/>
                </a:cxn>
                <a:cxn ang="0">
                  <a:pos x="392" y="69"/>
                </a:cxn>
                <a:cxn ang="0">
                  <a:pos x="486" y="33"/>
                </a:cxn>
                <a:cxn ang="0">
                  <a:pos x="585" y="11"/>
                </a:cxn>
                <a:cxn ang="0">
                  <a:pos x="690" y="0"/>
                </a:cxn>
              </a:cxnLst>
              <a:rect l="0" t="0" r="r" b="b"/>
              <a:pathLst>
                <a:path w="1382" h="1385">
                  <a:moveTo>
                    <a:pt x="690" y="0"/>
                  </a:moveTo>
                  <a:lnTo>
                    <a:pt x="725" y="3"/>
                  </a:lnTo>
                  <a:lnTo>
                    <a:pt x="761" y="6"/>
                  </a:lnTo>
                  <a:lnTo>
                    <a:pt x="794" y="11"/>
                  </a:lnTo>
                  <a:lnTo>
                    <a:pt x="830" y="16"/>
                  </a:lnTo>
                  <a:lnTo>
                    <a:pt x="863" y="23"/>
                  </a:lnTo>
                  <a:lnTo>
                    <a:pt x="896" y="33"/>
                  </a:lnTo>
                  <a:lnTo>
                    <a:pt x="926" y="44"/>
                  </a:lnTo>
                  <a:lnTo>
                    <a:pt x="959" y="56"/>
                  </a:lnTo>
                  <a:lnTo>
                    <a:pt x="990" y="69"/>
                  </a:lnTo>
                  <a:lnTo>
                    <a:pt x="1018" y="84"/>
                  </a:lnTo>
                  <a:lnTo>
                    <a:pt x="1048" y="102"/>
                  </a:lnTo>
                  <a:lnTo>
                    <a:pt x="1076" y="120"/>
                  </a:lnTo>
                  <a:lnTo>
                    <a:pt x="1102" y="140"/>
                  </a:lnTo>
                  <a:lnTo>
                    <a:pt x="1130" y="161"/>
                  </a:lnTo>
                  <a:lnTo>
                    <a:pt x="1155" y="181"/>
                  </a:lnTo>
                  <a:lnTo>
                    <a:pt x="1178" y="204"/>
                  </a:lnTo>
                  <a:lnTo>
                    <a:pt x="1201" y="229"/>
                  </a:lnTo>
                  <a:lnTo>
                    <a:pt x="1224" y="252"/>
                  </a:lnTo>
                  <a:lnTo>
                    <a:pt x="1244" y="280"/>
                  </a:lnTo>
                  <a:lnTo>
                    <a:pt x="1262" y="306"/>
                  </a:lnTo>
                  <a:lnTo>
                    <a:pt x="1280" y="334"/>
                  </a:lnTo>
                  <a:lnTo>
                    <a:pt x="1298" y="364"/>
                  </a:lnTo>
                  <a:lnTo>
                    <a:pt x="1313" y="392"/>
                  </a:lnTo>
                  <a:lnTo>
                    <a:pt x="1326" y="423"/>
                  </a:lnTo>
                  <a:lnTo>
                    <a:pt x="1338" y="456"/>
                  </a:lnTo>
                  <a:lnTo>
                    <a:pt x="1349" y="486"/>
                  </a:lnTo>
                  <a:lnTo>
                    <a:pt x="1359" y="520"/>
                  </a:lnTo>
                  <a:lnTo>
                    <a:pt x="1366" y="553"/>
                  </a:lnTo>
                  <a:lnTo>
                    <a:pt x="1374" y="588"/>
                  </a:lnTo>
                  <a:lnTo>
                    <a:pt x="1377" y="621"/>
                  </a:lnTo>
                  <a:lnTo>
                    <a:pt x="1379" y="657"/>
                  </a:lnTo>
                  <a:lnTo>
                    <a:pt x="1382" y="693"/>
                  </a:lnTo>
                  <a:lnTo>
                    <a:pt x="1379" y="728"/>
                  </a:lnTo>
                  <a:lnTo>
                    <a:pt x="1377" y="764"/>
                  </a:lnTo>
                  <a:lnTo>
                    <a:pt x="1374" y="797"/>
                  </a:lnTo>
                  <a:lnTo>
                    <a:pt x="1366" y="832"/>
                  </a:lnTo>
                  <a:lnTo>
                    <a:pt x="1359" y="866"/>
                  </a:lnTo>
                  <a:lnTo>
                    <a:pt x="1349" y="899"/>
                  </a:lnTo>
                  <a:lnTo>
                    <a:pt x="1338" y="929"/>
                  </a:lnTo>
                  <a:lnTo>
                    <a:pt x="1326" y="962"/>
                  </a:lnTo>
                  <a:lnTo>
                    <a:pt x="1313" y="993"/>
                  </a:lnTo>
                  <a:lnTo>
                    <a:pt x="1298" y="1021"/>
                  </a:lnTo>
                  <a:lnTo>
                    <a:pt x="1280" y="1051"/>
                  </a:lnTo>
                  <a:lnTo>
                    <a:pt x="1262" y="1079"/>
                  </a:lnTo>
                  <a:lnTo>
                    <a:pt x="1244" y="1105"/>
                  </a:lnTo>
                  <a:lnTo>
                    <a:pt x="1224" y="1133"/>
                  </a:lnTo>
                  <a:lnTo>
                    <a:pt x="1201" y="1156"/>
                  </a:lnTo>
                  <a:lnTo>
                    <a:pt x="1178" y="1181"/>
                  </a:lnTo>
                  <a:lnTo>
                    <a:pt x="1155" y="1204"/>
                  </a:lnTo>
                  <a:lnTo>
                    <a:pt x="1130" y="1224"/>
                  </a:lnTo>
                  <a:lnTo>
                    <a:pt x="1102" y="1245"/>
                  </a:lnTo>
                  <a:lnTo>
                    <a:pt x="1076" y="1265"/>
                  </a:lnTo>
                  <a:lnTo>
                    <a:pt x="1048" y="1283"/>
                  </a:lnTo>
                  <a:lnTo>
                    <a:pt x="1018" y="1301"/>
                  </a:lnTo>
                  <a:lnTo>
                    <a:pt x="990" y="1316"/>
                  </a:lnTo>
                  <a:lnTo>
                    <a:pt x="959" y="1329"/>
                  </a:lnTo>
                  <a:lnTo>
                    <a:pt x="926" y="1341"/>
                  </a:lnTo>
                  <a:lnTo>
                    <a:pt x="896" y="1352"/>
                  </a:lnTo>
                  <a:lnTo>
                    <a:pt x="863" y="1362"/>
                  </a:lnTo>
                  <a:lnTo>
                    <a:pt x="830" y="1369"/>
                  </a:lnTo>
                  <a:lnTo>
                    <a:pt x="794" y="1374"/>
                  </a:lnTo>
                  <a:lnTo>
                    <a:pt x="761" y="1380"/>
                  </a:lnTo>
                  <a:lnTo>
                    <a:pt x="725" y="1382"/>
                  </a:lnTo>
                  <a:lnTo>
                    <a:pt x="690" y="1385"/>
                  </a:lnTo>
                  <a:lnTo>
                    <a:pt x="654" y="1382"/>
                  </a:lnTo>
                  <a:lnTo>
                    <a:pt x="618" y="1380"/>
                  </a:lnTo>
                  <a:lnTo>
                    <a:pt x="585" y="1374"/>
                  </a:lnTo>
                  <a:lnTo>
                    <a:pt x="550" y="1369"/>
                  </a:lnTo>
                  <a:lnTo>
                    <a:pt x="517" y="1362"/>
                  </a:lnTo>
                  <a:lnTo>
                    <a:pt x="486" y="1352"/>
                  </a:lnTo>
                  <a:lnTo>
                    <a:pt x="453" y="1341"/>
                  </a:lnTo>
                  <a:lnTo>
                    <a:pt x="423" y="1329"/>
                  </a:lnTo>
                  <a:lnTo>
                    <a:pt x="392" y="1316"/>
                  </a:lnTo>
                  <a:lnTo>
                    <a:pt x="362" y="1301"/>
                  </a:lnTo>
                  <a:lnTo>
                    <a:pt x="331" y="1283"/>
                  </a:lnTo>
                  <a:lnTo>
                    <a:pt x="303" y="1265"/>
                  </a:lnTo>
                  <a:lnTo>
                    <a:pt x="278" y="1245"/>
                  </a:lnTo>
                  <a:lnTo>
                    <a:pt x="252" y="1224"/>
                  </a:lnTo>
                  <a:lnTo>
                    <a:pt x="227" y="1204"/>
                  </a:lnTo>
                  <a:lnTo>
                    <a:pt x="201" y="1181"/>
                  </a:lnTo>
                  <a:lnTo>
                    <a:pt x="178" y="1156"/>
                  </a:lnTo>
                  <a:lnTo>
                    <a:pt x="158" y="1133"/>
                  </a:lnTo>
                  <a:lnTo>
                    <a:pt x="138" y="1105"/>
                  </a:lnTo>
                  <a:lnTo>
                    <a:pt x="117" y="1079"/>
                  </a:lnTo>
                  <a:lnTo>
                    <a:pt x="99" y="1051"/>
                  </a:lnTo>
                  <a:lnTo>
                    <a:pt x="82" y="1021"/>
                  </a:lnTo>
                  <a:lnTo>
                    <a:pt x="66" y="993"/>
                  </a:lnTo>
                  <a:lnTo>
                    <a:pt x="54" y="962"/>
                  </a:lnTo>
                  <a:lnTo>
                    <a:pt x="41" y="929"/>
                  </a:lnTo>
                  <a:lnTo>
                    <a:pt x="31" y="899"/>
                  </a:lnTo>
                  <a:lnTo>
                    <a:pt x="21" y="866"/>
                  </a:lnTo>
                  <a:lnTo>
                    <a:pt x="13" y="832"/>
                  </a:lnTo>
                  <a:lnTo>
                    <a:pt x="8" y="797"/>
                  </a:lnTo>
                  <a:lnTo>
                    <a:pt x="3" y="764"/>
                  </a:lnTo>
                  <a:lnTo>
                    <a:pt x="0" y="728"/>
                  </a:lnTo>
                  <a:lnTo>
                    <a:pt x="0" y="693"/>
                  </a:lnTo>
                  <a:lnTo>
                    <a:pt x="0" y="657"/>
                  </a:lnTo>
                  <a:lnTo>
                    <a:pt x="3" y="621"/>
                  </a:lnTo>
                  <a:lnTo>
                    <a:pt x="8" y="588"/>
                  </a:lnTo>
                  <a:lnTo>
                    <a:pt x="13" y="553"/>
                  </a:lnTo>
                  <a:lnTo>
                    <a:pt x="21" y="520"/>
                  </a:lnTo>
                  <a:lnTo>
                    <a:pt x="31" y="486"/>
                  </a:lnTo>
                  <a:lnTo>
                    <a:pt x="41" y="456"/>
                  </a:lnTo>
                  <a:lnTo>
                    <a:pt x="54" y="423"/>
                  </a:lnTo>
                  <a:lnTo>
                    <a:pt x="66" y="392"/>
                  </a:lnTo>
                  <a:lnTo>
                    <a:pt x="82" y="364"/>
                  </a:lnTo>
                  <a:lnTo>
                    <a:pt x="99" y="334"/>
                  </a:lnTo>
                  <a:lnTo>
                    <a:pt x="117" y="306"/>
                  </a:lnTo>
                  <a:lnTo>
                    <a:pt x="138" y="280"/>
                  </a:lnTo>
                  <a:lnTo>
                    <a:pt x="158" y="252"/>
                  </a:lnTo>
                  <a:lnTo>
                    <a:pt x="178" y="229"/>
                  </a:lnTo>
                  <a:lnTo>
                    <a:pt x="201" y="204"/>
                  </a:lnTo>
                  <a:lnTo>
                    <a:pt x="227" y="181"/>
                  </a:lnTo>
                  <a:lnTo>
                    <a:pt x="252" y="161"/>
                  </a:lnTo>
                  <a:lnTo>
                    <a:pt x="278" y="140"/>
                  </a:lnTo>
                  <a:lnTo>
                    <a:pt x="303" y="120"/>
                  </a:lnTo>
                  <a:lnTo>
                    <a:pt x="331" y="102"/>
                  </a:lnTo>
                  <a:lnTo>
                    <a:pt x="362" y="84"/>
                  </a:lnTo>
                  <a:lnTo>
                    <a:pt x="392" y="69"/>
                  </a:lnTo>
                  <a:lnTo>
                    <a:pt x="423" y="56"/>
                  </a:lnTo>
                  <a:lnTo>
                    <a:pt x="453" y="44"/>
                  </a:lnTo>
                  <a:lnTo>
                    <a:pt x="486" y="33"/>
                  </a:lnTo>
                  <a:lnTo>
                    <a:pt x="517" y="23"/>
                  </a:lnTo>
                  <a:lnTo>
                    <a:pt x="550" y="16"/>
                  </a:lnTo>
                  <a:lnTo>
                    <a:pt x="585" y="11"/>
                  </a:lnTo>
                  <a:lnTo>
                    <a:pt x="618" y="6"/>
                  </a:lnTo>
                  <a:lnTo>
                    <a:pt x="654" y="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11" y="2036"/>
              <a:ext cx="1382" cy="1385"/>
            </a:xfrm>
            <a:custGeom>
              <a:avLst/>
              <a:gdLst/>
              <a:ahLst/>
              <a:cxnLst>
                <a:cxn ang="0">
                  <a:pos x="761" y="6"/>
                </a:cxn>
                <a:cxn ang="0">
                  <a:pos x="863" y="23"/>
                </a:cxn>
                <a:cxn ang="0">
                  <a:pos x="959" y="56"/>
                </a:cxn>
                <a:cxn ang="0">
                  <a:pos x="1048" y="102"/>
                </a:cxn>
                <a:cxn ang="0">
                  <a:pos x="1130" y="161"/>
                </a:cxn>
                <a:cxn ang="0">
                  <a:pos x="1201" y="229"/>
                </a:cxn>
                <a:cxn ang="0">
                  <a:pos x="1262" y="306"/>
                </a:cxn>
                <a:cxn ang="0">
                  <a:pos x="1313" y="392"/>
                </a:cxn>
                <a:cxn ang="0">
                  <a:pos x="1349" y="486"/>
                </a:cxn>
                <a:cxn ang="0">
                  <a:pos x="1374" y="588"/>
                </a:cxn>
                <a:cxn ang="0">
                  <a:pos x="1382" y="693"/>
                </a:cxn>
                <a:cxn ang="0">
                  <a:pos x="1374" y="797"/>
                </a:cxn>
                <a:cxn ang="0">
                  <a:pos x="1349" y="899"/>
                </a:cxn>
                <a:cxn ang="0">
                  <a:pos x="1313" y="993"/>
                </a:cxn>
                <a:cxn ang="0">
                  <a:pos x="1262" y="1079"/>
                </a:cxn>
                <a:cxn ang="0">
                  <a:pos x="1201" y="1156"/>
                </a:cxn>
                <a:cxn ang="0">
                  <a:pos x="1130" y="1224"/>
                </a:cxn>
                <a:cxn ang="0">
                  <a:pos x="1048" y="1283"/>
                </a:cxn>
                <a:cxn ang="0">
                  <a:pos x="959" y="1329"/>
                </a:cxn>
                <a:cxn ang="0">
                  <a:pos x="863" y="1362"/>
                </a:cxn>
                <a:cxn ang="0">
                  <a:pos x="761" y="1380"/>
                </a:cxn>
                <a:cxn ang="0">
                  <a:pos x="654" y="1382"/>
                </a:cxn>
                <a:cxn ang="0">
                  <a:pos x="550" y="1369"/>
                </a:cxn>
                <a:cxn ang="0">
                  <a:pos x="453" y="1341"/>
                </a:cxn>
                <a:cxn ang="0">
                  <a:pos x="362" y="1301"/>
                </a:cxn>
                <a:cxn ang="0">
                  <a:pos x="278" y="1245"/>
                </a:cxn>
                <a:cxn ang="0">
                  <a:pos x="201" y="1181"/>
                </a:cxn>
                <a:cxn ang="0">
                  <a:pos x="138" y="1105"/>
                </a:cxn>
                <a:cxn ang="0">
                  <a:pos x="82" y="1021"/>
                </a:cxn>
                <a:cxn ang="0">
                  <a:pos x="41" y="929"/>
                </a:cxn>
                <a:cxn ang="0">
                  <a:pos x="13" y="832"/>
                </a:cxn>
                <a:cxn ang="0">
                  <a:pos x="0" y="728"/>
                </a:cxn>
                <a:cxn ang="0">
                  <a:pos x="3" y="621"/>
                </a:cxn>
                <a:cxn ang="0">
                  <a:pos x="21" y="520"/>
                </a:cxn>
                <a:cxn ang="0">
                  <a:pos x="54" y="423"/>
                </a:cxn>
                <a:cxn ang="0">
                  <a:pos x="99" y="334"/>
                </a:cxn>
                <a:cxn ang="0">
                  <a:pos x="158" y="252"/>
                </a:cxn>
                <a:cxn ang="0">
                  <a:pos x="227" y="181"/>
                </a:cxn>
                <a:cxn ang="0">
                  <a:pos x="303" y="120"/>
                </a:cxn>
                <a:cxn ang="0">
                  <a:pos x="392" y="69"/>
                </a:cxn>
                <a:cxn ang="0">
                  <a:pos x="486" y="33"/>
                </a:cxn>
                <a:cxn ang="0">
                  <a:pos x="585" y="11"/>
                </a:cxn>
                <a:cxn ang="0">
                  <a:pos x="690" y="0"/>
                </a:cxn>
              </a:cxnLst>
              <a:rect l="0" t="0" r="r" b="b"/>
              <a:pathLst>
                <a:path w="1382" h="1385">
                  <a:moveTo>
                    <a:pt x="690" y="0"/>
                  </a:moveTo>
                  <a:lnTo>
                    <a:pt x="725" y="3"/>
                  </a:lnTo>
                  <a:lnTo>
                    <a:pt x="761" y="6"/>
                  </a:lnTo>
                  <a:lnTo>
                    <a:pt x="794" y="11"/>
                  </a:lnTo>
                  <a:lnTo>
                    <a:pt x="830" y="16"/>
                  </a:lnTo>
                  <a:lnTo>
                    <a:pt x="863" y="23"/>
                  </a:lnTo>
                  <a:lnTo>
                    <a:pt x="896" y="33"/>
                  </a:lnTo>
                  <a:lnTo>
                    <a:pt x="926" y="44"/>
                  </a:lnTo>
                  <a:lnTo>
                    <a:pt x="959" y="56"/>
                  </a:lnTo>
                  <a:lnTo>
                    <a:pt x="990" y="69"/>
                  </a:lnTo>
                  <a:lnTo>
                    <a:pt x="1018" y="84"/>
                  </a:lnTo>
                  <a:lnTo>
                    <a:pt x="1048" y="102"/>
                  </a:lnTo>
                  <a:lnTo>
                    <a:pt x="1076" y="120"/>
                  </a:lnTo>
                  <a:lnTo>
                    <a:pt x="1102" y="140"/>
                  </a:lnTo>
                  <a:lnTo>
                    <a:pt x="1130" y="161"/>
                  </a:lnTo>
                  <a:lnTo>
                    <a:pt x="1155" y="181"/>
                  </a:lnTo>
                  <a:lnTo>
                    <a:pt x="1178" y="204"/>
                  </a:lnTo>
                  <a:lnTo>
                    <a:pt x="1201" y="229"/>
                  </a:lnTo>
                  <a:lnTo>
                    <a:pt x="1224" y="252"/>
                  </a:lnTo>
                  <a:lnTo>
                    <a:pt x="1244" y="280"/>
                  </a:lnTo>
                  <a:lnTo>
                    <a:pt x="1262" y="306"/>
                  </a:lnTo>
                  <a:lnTo>
                    <a:pt x="1280" y="334"/>
                  </a:lnTo>
                  <a:lnTo>
                    <a:pt x="1298" y="364"/>
                  </a:lnTo>
                  <a:lnTo>
                    <a:pt x="1313" y="392"/>
                  </a:lnTo>
                  <a:lnTo>
                    <a:pt x="1326" y="423"/>
                  </a:lnTo>
                  <a:lnTo>
                    <a:pt x="1338" y="456"/>
                  </a:lnTo>
                  <a:lnTo>
                    <a:pt x="1349" y="486"/>
                  </a:lnTo>
                  <a:lnTo>
                    <a:pt x="1359" y="520"/>
                  </a:lnTo>
                  <a:lnTo>
                    <a:pt x="1366" y="553"/>
                  </a:lnTo>
                  <a:lnTo>
                    <a:pt x="1374" y="588"/>
                  </a:lnTo>
                  <a:lnTo>
                    <a:pt x="1377" y="621"/>
                  </a:lnTo>
                  <a:lnTo>
                    <a:pt x="1379" y="657"/>
                  </a:lnTo>
                  <a:lnTo>
                    <a:pt x="1382" y="693"/>
                  </a:lnTo>
                  <a:lnTo>
                    <a:pt x="1379" y="728"/>
                  </a:lnTo>
                  <a:lnTo>
                    <a:pt x="1377" y="764"/>
                  </a:lnTo>
                  <a:lnTo>
                    <a:pt x="1374" y="797"/>
                  </a:lnTo>
                  <a:lnTo>
                    <a:pt x="1366" y="832"/>
                  </a:lnTo>
                  <a:lnTo>
                    <a:pt x="1359" y="866"/>
                  </a:lnTo>
                  <a:lnTo>
                    <a:pt x="1349" y="899"/>
                  </a:lnTo>
                  <a:lnTo>
                    <a:pt x="1338" y="929"/>
                  </a:lnTo>
                  <a:lnTo>
                    <a:pt x="1326" y="962"/>
                  </a:lnTo>
                  <a:lnTo>
                    <a:pt x="1313" y="993"/>
                  </a:lnTo>
                  <a:lnTo>
                    <a:pt x="1298" y="1021"/>
                  </a:lnTo>
                  <a:lnTo>
                    <a:pt x="1280" y="1051"/>
                  </a:lnTo>
                  <a:lnTo>
                    <a:pt x="1262" y="1079"/>
                  </a:lnTo>
                  <a:lnTo>
                    <a:pt x="1244" y="1105"/>
                  </a:lnTo>
                  <a:lnTo>
                    <a:pt x="1224" y="1133"/>
                  </a:lnTo>
                  <a:lnTo>
                    <a:pt x="1201" y="1156"/>
                  </a:lnTo>
                  <a:lnTo>
                    <a:pt x="1178" y="1181"/>
                  </a:lnTo>
                  <a:lnTo>
                    <a:pt x="1155" y="1204"/>
                  </a:lnTo>
                  <a:lnTo>
                    <a:pt x="1130" y="1224"/>
                  </a:lnTo>
                  <a:lnTo>
                    <a:pt x="1102" y="1245"/>
                  </a:lnTo>
                  <a:lnTo>
                    <a:pt x="1076" y="1265"/>
                  </a:lnTo>
                  <a:lnTo>
                    <a:pt x="1048" y="1283"/>
                  </a:lnTo>
                  <a:lnTo>
                    <a:pt x="1018" y="1301"/>
                  </a:lnTo>
                  <a:lnTo>
                    <a:pt x="990" y="1316"/>
                  </a:lnTo>
                  <a:lnTo>
                    <a:pt x="959" y="1329"/>
                  </a:lnTo>
                  <a:lnTo>
                    <a:pt x="926" y="1341"/>
                  </a:lnTo>
                  <a:lnTo>
                    <a:pt x="896" y="1352"/>
                  </a:lnTo>
                  <a:lnTo>
                    <a:pt x="863" y="1362"/>
                  </a:lnTo>
                  <a:lnTo>
                    <a:pt x="830" y="1369"/>
                  </a:lnTo>
                  <a:lnTo>
                    <a:pt x="794" y="1374"/>
                  </a:lnTo>
                  <a:lnTo>
                    <a:pt x="761" y="1380"/>
                  </a:lnTo>
                  <a:lnTo>
                    <a:pt x="725" y="1382"/>
                  </a:lnTo>
                  <a:lnTo>
                    <a:pt x="690" y="1385"/>
                  </a:lnTo>
                  <a:lnTo>
                    <a:pt x="654" y="1382"/>
                  </a:lnTo>
                  <a:lnTo>
                    <a:pt x="618" y="1380"/>
                  </a:lnTo>
                  <a:lnTo>
                    <a:pt x="585" y="1374"/>
                  </a:lnTo>
                  <a:lnTo>
                    <a:pt x="550" y="1369"/>
                  </a:lnTo>
                  <a:lnTo>
                    <a:pt x="517" y="1362"/>
                  </a:lnTo>
                  <a:lnTo>
                    <a:pt x="486" y="1352"/>
                  </a:lnTo>
                  <a:lnTo>
                    <a:pt x="453" y="1341"/>
                  </a:lnTo>
                  <a:lnTo>
                    <a:pt x="423" y="1329"/>
                  </a:lnTo>
                  <a:lnTo>
                    <a:pt x="392" y="1316"/>
                  </a:lnTo>
                  <a:lnTo>
                    <a:pt x="362" y="1301"/>
                  </a:lnTo>
                  <a:lnTo>
                    <a:pt x="331" y="1283"/>
                  </a:lnTo>
                  <a:lnTo>
                    <a:pt x="303" y="1265"/>
                  </a:lnTo>
                  <a:lnTo>
                    <a:pt x="278" y="1245"/>
                  </a:lnTo>
                  <a:lnTo>
                    <a:pt x="252" y="1224"/>
                  </a:lnTo>
                  <a:lnTo>
                    <a:pt x="227" y="1204"/>
                  </a:lnTo>
                  <a:lnTo>
                    <a:pt x="201" y="1181"/>
                  </a:lnTo>
                  <a:lnTo>
                    <a:pt x="178" y="1156"/>
                  </a:lnTo>
                  <a:lnTo>
                    <a:pt x="158" y="1133"/>
                  </a:lnTo>
                  <a:lnTo>
                    <a:pt x="138" y="1105"/>
                  </a:lnTo>
                  <a:lnTo>
                    <a:pt x="117" y="1079"/>
                  </a:lnTo>
                  <a:lnTo>
                    <a:pt x="99" y="1051"/>
                  </a:lnTo>
                  <a:lnTo>
                    <a:pt x="82" y="1021"/>
                  </a:lnTo>
                  <a:lnTo>
                    <a:pt x="66" y="993"/>
                  </a:lnTo>
                  <a:lnTo>
                    <a:pt x="54" y="962"/>
                  </a:lnTo>
                  <a:lnTo>
                    <a:pt x="41" y="929"/>
                  </a:lnTo>
                  <a:lnTo>
                    <a:pt x="31" y="899"/>
                  </a:lnTo>
                  <a:lnTo>
                    <a:pt x="21" y="866"/>
                  </a:lnTo>
                  <a:lnTo>
                    <a:pt x="13" y="832"/>
                  </a:lnTo>
                  <a:lnTo>
                    <a:pt x="8" y="797"/>
                  </a:lnTo>
                  <a:lnTo>
                    <a:pt x="3" y="764"/>
                  </a:lnTo>
                  <a:lnTo>
                    <a:pt x="0" y="728"/>
                  </a:lnTo>
                  <a:lnTo>
                    <a:pt x="0" y="693"/>
                  </a:lnTo>
                  <a:lnTo>
                    <a:pt x="0" y="657"/>
                  </a:lnTo>
                  <a:lnTo>
                    <a:pt x="3" y="621"/>
                  </a:lnTo>
                  <a:lnTo>
                    <a:pt x="8" y="588"/>
                  </a:lnTo>
                  <a:lnTo>
                    <a:pt x="13" y="553"/>
                  </a:lnTo>
                  <a:lnTo>
                    <a:pt x="21" y="520"/>
                  </a:lnTo>
                  <a:lnTo>
                    <a:pt x="31" y="486"/>
                  </a:lnTo>
                  <a:lnTo>
                    <a:pt x="41" y="456"/>
                  </a:lnTo>
                  <a:lnTo>
                    <a:pt x="54" y="423"/>
                  </a:lnTo>
                  <a:lnTo>
                    <a:pt x="66" y="392"/>
                  </a:lnTo>
                  <a:lnTo>
                    <a:pt x="82" y="364"/>
                  </a:lnTo>
                  <a:lnTo>
                    <a:pt x="99" y="334"/>
                  </a:lnTo>
                  <a:lnTo>
                    <a:pt x="117" y="306"/>
                  </a:lnTo>
                  <a:lnTo>
                    <a:pt x="138" y="280"/>
                  </a:lnTo>
                  <a:lnTo>
                    <a:pt x="158" y="252"/>
                  </a:lnTo>
                  <a:lnTo>
                    <a:pt x="178" y="229"/>
                  </a:lnTo>
                  <a:lnTo>
                    <a:pt x="201" y="204"/>
                  </a:lnTo>
                  <a:lnTo>
                    <a:pt x="227" y="181"/>
                  </a:lnTo>
                  <a:lnTo>
                    <a:pt x="252" y="161"/>
                  </a:lnTo>
                  <a:lnTo>
                    <a:pt x="278" y="140"/>
                  </a:lnTo>
                  <a:lnTo>
                    <a:pt x="303" y="120"/>
                  </a:lnTo>
                  <a:lnTo>
                    <a:pt x="331" y="102"/>
                  </a:lnTo>
                  <a:lnTo>
                    <a:pt x="362" y="84"/>
                  </a:lnTo>
                  <a:lnTo>
                    <a:pt x="392" y="69"/>
                  </a:lnTo>
                  <a:lnTo>
                    <a:pt x="423" y="56"/>
                  </a:lnTo>
                  <a:lnTo>
                    <a:pt x="453" y="44"/>
                  </a:lnTo>
                  <a:lnTo>
                    <a:pt x="486" y="33"/>
                  </a:lnTo>
                  <a:lnTo>
                    <a:pt x="517" y="23"/>
                  </a:lnTo>
                  <a:lnTo>
                    <a:pt x="550" y="16"/>
                  </a:lnTo>
                  <a:lnTo>
                    <a:pt x="585" y="11"/>
                  </a:lnTo>
                  <a:lnTo>
                    <a:pt x="618" y="6"/>
                  </a:lnTo>
                  <a:lnTo>
                    <a:pt x="654" y="3"/>
                  </a:lnTo>
                  <a:lnTo>
                    <a:pt x="690" y="0"/>
                  </a:lnTo>
                </a:path>
              </a:pathLst>
            </a:custGeom>
            <a:noFill/>
            <a:ln w="793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829" y="2632"/>
              <a:ext cx="58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General</a:t>
              </a:r>
            </a:p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Management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864" y="2883"/>
              <a:ext cx="51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Knowledge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834" y="2990"/>
              <a:ext cx="57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and Practice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511" y="2036"/>
              <a:ext cx="1382" cy="1385"/>
            </a:xfrm>
            <a:custGeom>
              <a:avLst/>
              <a:gdLst/>
              <a:ahLst/>
              <a:cxnLst>
                <a:cxn ang="0">
                  <a:pos x="761" y="6"/>
                </a:cxn>
                <a:cxn ang="0">
                  <a:pos x="863" y="23"/>
                </a:cxn>
                <a:cxn ang="0">
                  <a:pos x="959" y="56"/>
                </a:cxn>
                <a:cxn ang="0">
                  <a:pos x="1048" y="102"/>
                </a:cxn>
                <a:cxn ang="0">
                  <a:pos x="1130" y="161"/>
                </a:cxn>
                <a:cxn ang="0">
                  <a:pos x="1201" y="229"/>
                </a:cxn>
                <a:cxn ang="0">
                  <a:pos x="1262" y="306"/>
                </a:cxn>
                <a:cxn ang="0">
                  <a:pos x="1313" y="392"/>
                </a:cxn>
                <a:cxn ang="0">
                  <a:pos x="1349" y="486"/>
                </a:cxn>
                <a:cxn ang="0">
                  <a:pos x="1374" y="588"/>
                </a:cxn>
                <a:cxn ang="0">
                  <a:pos x="1382" y="693"/>
                </a:cxn>
                <a:cxn ang="0">
                  <a:pos x="1374" y="797"/>
                </a:cxn>
                <a:cxn ang="0">
                  <a:pos x="1349" y="899"/>
                </a:cxn>
                <a:cxn ang="0">
                  <a:pos x="1313" y="993"/>
                </a:cxn>
                <a:cxn ang="0">
                  <a:pos x="1262" y="1079"/>
                </a:cxn>
                <a:cxn ang="0">
                  <a:pos x="1201" y="1156"/>
                </a:cxn>
                <a:cxn ang="0">
                  <a:pos x="1130" y="1224"/>
                </a:cxn>
                <a:cxn ang="0">
                  <a:pos x="1048" y="1283"/>
                </a:cxn>
                <a:cxn ang="0">
                  <a:pos x="959" y="1329"/>
                </a:cxn>
                <a:cxn ang="0">
                  <a:pos x="863" y="1362"/>
                </a:cxn>
                <a:cxn ang="0">
                  <a:pos x="761" y="1380"/>
                </a:cxn>
                <a:cxn ang="0">
                  <a:pos x="654" y="1382"/>
                </a:cxn>
                <a:cxn ang="0">
                  <a:pos x="550" y="1369"/>
                </a:cxn>
                <a:cxn ang="0">
                  <a:pos x="453" y="1341"/>
                </a:cxn>
                <a:cxn ang="0">
                  <a:pos x="362" y="1301"/>
                </a:cxn>
                <a:cxn ang="0">
                  <a:pos x="278" y="1245"/>
                </a:cxn>
                <a:cxn ang="0">
                  <a:pos x="201" y="1181"/>
                </a:cxn>
                <a:cxn ang="0">
                  <a:pos x="138" y="1105"/>
                </a:cxn>
                <a:cxn ang="0">
                  <a:pos x="82" y="1021"/>
                </a:cxn>
                <a:cxn ang="0">
                  <a:pos x="41" y="929"/>
                </a:cxn>
                <a:cxn ang="0">
                  <a:pos x="13" y="832"/>
                </a:cxn>
                <a:cxn ang="0">
                  <a:pos x="0" y="728"/>
                </a:cxn>
                <a:cxn ang="0">
                  <a:pos x="3" y="621"/>
                </a:cxn>
                <a:cxn ang="0">
                  <a:pos x="21" y="520"/>
                </a:cxn>
                <a:cxn ang="0">
                  <a:pos x="54" y="423"/>
                </a:cxn>
                <a:cxn ang="0">
                  <a:pos x="99" y="334"/>
                </a:cxn>
                <a:cxn ang="0">
                  <a:pos x="158" y="252"/>
                </a:cxn>
                <a:cxn ang="0">
                  <a:pos x="227" y="181"/>
                </a:cxn>
                <a:cxn ang="0">
                  <a:pos x="303" y="120"/>
                </a:cxn>
                <a:cxn ang="0">
                  <a:pos x="392" y="69"/>
                </a:cxn>
                <a:cxn ang="0">
                  <a:pos x="486" y="33"/>
                </a:cxn>
                <a:cxn ang="0">
                  <a:pos x="585" y="11"/>
                </a:cxn>
                <a:cxn ang="0">
                  <a:pos x="690" y="0"/>
                </a:cxn>
              </a:cxnLst>
              <a:rect l="0" t="0" r="r" b="b"/>
              <a:pathLst>
                <a:path w="1382" h="1385">
                  <a:moveTo>
                    <a:pt x="690" y="0"/>
                  </a:moveTo>
                  <a:lnTo>
                    <a:pt x="725" y="3"/>
                  </a:lnTo>
                  <a:lnTo>
                    <a:pt x="761" y="6"/>
                  </a:lnTo>
                  <a:lnTo>
                    <a:pt x="794" y="11"/>
                  </a:lnTo>
                  <a:lnTo>
                    <a:pt x="830" y="16"/>
                  </a:lnTo>
                  <a:lnTo>
                    <a:pt x="863" y="23"/>
                  </a:lnTo>
                  <a:lnTo>
                    <a:pt x="896" y="33"/>
                  </a:lnTo>
                  <a:lnTo>
                    <a:pt x="926" y="44"/>
                  </a:lnTo>
                  <a:lnTo>
                    <a:pt x="959" y="56"/>
                  </a:lnTo>
                  <a:lnTo>
                    <a:pt x="990" y="69"/>
                  </a:lnTo>
                  <a:lnTo>
                    <a:pt x="1018" y="84"/>
                  </a:lnTo>
                  <a:lnTo>
                    <a:pt x="1048" y="102"/>
                  </a:lnTo>
                  <a:lnTo>
                    <a:pt x="1076" y="120"/>
                  </a:lnTo>
                  <a:lnTo>
                    <a:pt x="1102" y="140"/>
                  </a:lnTo>
                  <a:lnTo>
                    <a:pt x="1130" y="161"/>
                  </a:lnTo>
                  <a:lnTo>
                    <a:pt x="1155" y="181"/>
                  </a:lnTo>
                  <a:lnTo>
                    <a:pt x="1178" y="204"/>
                  </a:lnTo>
                  <a:lnTo>
                    <a:pt x="1201" y="229"/>
                  </a:lnTo>
                  <a:lnTo>
                    <a:pt x="1224" y="252"/>
                  </a:lnTo>
                  <a:lnTo>
                    <a:pt x="1244" y="280"/>
                  </a:lnTo>
                  <a:lnTo>
                    <a:pt x="1262" y="306"/>
                  </a:lnTo>
                  <a:lnTo>
                    <a:pt x="1280" y="334"/>
                  </a:lnTo>
                  <a:lnTo>
                    <a:pt x="1298" y="364"/>
                  </a:lnTo>
                  <a:lnTo>
                    <a:pt x="1313" y="392"/>
                  </a:lnTo>
                  <a:lnTo>
                    <a:pt x="1326" y="423"/>
                  </a:lnTo>
                  <a:lnTo>
                    <a:pt x="1338" y="456"/>
                  </a:lnTo>
                  <a:lnTo>
                    <a:pt x="1349" y="486"/>
                  </a:lnTo>
                  <a:lnTo>
                    <a:pt x="1359" y="520"/>
                  </a:lnTo>
                  <a:lnTo>
                    <a:pt x="1366" y="553"/>
                  </a:lnTo>
                  <a:lnTo>
                    <a:pt x="1374" y="588"/>
                  </a:lnTo>
                  <a:lnTo>
                    <a:pt x="1377" y="621"/>
                  </a:lnTo>
                  <a:lnTo>
                    <a:pt x="1379" y="657"/>
                  </a:lnTo>
                  <a:lnTo>
                    <a:pt x="1382" y="693"/>
                  </a:lnTo>
                  <a:lnTo>
                    <a:pt x="1379" y="728"/>
                  </a:lnTo>
                  <a:lnTo>
                    <a:pt x="1377" y="764"/>
                  </a:lnTo>
                  <a:lnTo>
                    <a:pt x="1374" y="797"/>
                  </a:lnTo>
                  <a:lnTo>
                    <a:pt x="1366" y="832"/>
                  </a:lnTo>
                  <a:lnTo>
                    <a:pt x="1359" y="866"/>
                  </a:lnTo>
                  <a:lnTo>
                    <a:pt x="1349" y="899"/>
                  </a:lnTo>
                  <a:lnTo>
                    <a:pt x="1338" y="929"/>
                  </a:lnTo>
                  <a:lnTo>
                    <a:pt x="1326" y="962"/>
                  </a:lnTo>
                  <a:lnTo>
                    <a:pt x="1313" y="993"/>
                  </a:lnTo>
                  <a:lnTo>
                    <a:pt x="1298" y="1021"/>
                  </a:lnTo>
                  <a:lnTo>
                    <a:pt x="1280" y="1051"/>
                  </a:lnTo>
                  <a:lnTo>
                    <a:pt x="1262" y="1079"/>
                  </a:lnTo>
                  <a:lnTo>
                    <a:pt x="1244" y="1105"/>
                  </a:lnTo>
                  <a:lnTo>
                    <a:pt x="1224" y="1133"/>
                  </a:lnTo>
                  <a:lnTo>
                    <a:pt x="1201" y="1156"/>
                  </a:lnTo>
                  <a:lnTo>
                    <a:pt x="1178" y="1181"/>
                  </a:lnTo>
                  <a:lnTo>
                    <a:pt x="1155" y="1204"/>
                  </a:lnTo>
                  <a:lnTo>
                    <a:pt x="1130" y="1224"/>
                  </a:lnTo>
                  <a:lnTo>
                    <a:pt x="1102" y="1245"/>
                  </a:lnTo>
                  <a:lnTo>
                    <a:pt x="1076" y="1265"/>
                  </a:lnTo>
                  <a:lnTo>
                    <a:pt x="1048" y="1283"/>
                  </a:lnTo>
                  <a:lnTo>
                    <a:pt x="1018" y="1301"/>
                  </a:lnTo>
                  <a:lnTo>
                    <a:pt x="990" y="1316"/>
                  </a:lnTo>
                  <a:lnTo>
                    <a:pt x="959" y="1329"/>
                  </a:lnTo>
                  <a:lnTo>
                    <a:pt x="926" y="1341"/>
                  </a:lnTo>
                  <a:lnTo>
                    <a:pt x="896" y="1352"/>
                  </a:lnTo>
                  <a:lnTo>
                    <a:pt x="863" y="1362"/>
                  </a:lnTo>
                  <a:lnTo>
                    <a:pt x="830" y="1369"/>
                  </a:lnTo>
                  <a:lnTo>
                    <a:pt x="794" y="1374"/>
                  </a:lnTo>
                  <a:lnTo>
                    <a:pt x="761" y="1380"/>
                  </a:lnTo>
                  <a:lnTo>
                    <a:pt x="725" y="1382"/>
                  </a:lnTo>
                  <a:lnTo>
                    <a:pt x="690" y="1385"/>
                  </a:lnTo>
                  <a:lnTo>
                    <a:pt x="654" y="1382"/>
                  </a:lnTo>
                  <a:lnTo>
                    <a:pt x="618" y="1380"/>
                  </a:lnTo>
                  <a:lnTo>
                    <a:pt x="585" y="1374"/>
                  </a:lnTo>
                  <a:lnTo>
                    <a:pt x="550" y="1369"/>
                  </a:lnTo>
                  <a:lnTo>
                    <a:pt x="517" y="1362"/>
                  </a:lnTo>
                  <a:lnTo>
                    <a:pt x="486" y="1352"/>
                  </a:lnTo>
                  <a:lnTo>
                    <a:pt x="453" y="1341"/>
                  </a:lnTo>
                  <a:lnTo>
                    <a:pt x="423" y="1329"/>
                  </a:lnTo>
                  <a:lnTo>
                    <a:pt x="392" y="1316"/>
                  </a:lnTo>
                  <a:lnTo>
                    <a:pt x="362" y="1301"/>
                  </a:lnTo>
                  <a:lnTo>
                    <a:pt x="331" y="1283"/>
                  </a:lnTo>
                  <a:lnTo>
                    <a:pt x="303" y="1265"/>
                  </a:lnTo>
                  <a:lnTo>
                    <a:pt x="278" y="1245"/>
                  </a:lnTo>
                  <a:lnTo>
                    <a:pt x="252" y="1224"/>
                  </a:lnTo>
                  <a:lnTo>
                    <a:pt x="227" y="1204"/>
                  </a:lnTo>
                  <a:lnTo>
                    <a:pt x="201" y="1181"/>
                  </a:lnTo>
                  <a:lnTo>
                    <a:pt x="178" y="1156"/>
                  </a:lnTo>
                  <a:lnTo>
                    <a:pt x="158" y="1133"/>
                  </a:lnTo>
                  <a:lnTo>
                    <a:pt x="138" y="1105"/>
                  </a:lnTo>
                  <a:lnTo>
                    <a:pt x="117" y="1079"/>
                  </a:lnTo>
                  <a:lnTo>
                    <a:pt x="99" y="1051"/>
                  </a:lnTo>
                  <a:lnTo>
                    <a:pt x="82" y="1021"/>
                  </a:lnTo>
                  <a:lnTo>
                    <a:pt x="66" y="993"/>
                  </a:lnTo>
                  <a:lnTo>
                    <a:pt x="54" y="962"/>
                  </a:lnTo>
                  <a:lnTo>
                    <a:pt x="41" y="929"/>
                  </a:lnTo>
                  <a:lnTo>
                    <a:pt x="31" y="899"/>
                  </a:lnTo>
                  <a:lnTo>
                    <a:pt x="21" y="866"/>
                  </a:lnTo>
                  <a:lnTo>
                    <a:pt x="13" y="832"/>
                  </a:lnTo>
                  <a:lnTo>
                    <a:pt x="8" y="797"/>
                  </a:lnTo>
                  <a:lnTo>
                    <a:pt x="3" y="764"/>
                  </a:lnTo>
                  <a:lnTo>
                    <a:pt x="0" y="728"/>
                  </a:lnTo>
                  <a:lnTo>
                    <a:pt x="0" y="693"/>
                  </a:lnTo>
                  <a:lnTo>
                    <a:pt x="0" y="657"/>
                  </a:lnTo>
                  <a:lnTo>
                    <a:pt x="3" y="621"/>
                  </a:lnTo>
                  <a:lnTo>
                    <a:pt x="8" y="588"/>
                  </a:lnTo>
                  <a:lnTo>
                    <a:pt x="13" y="553"/>
                  </a:lnTo>
                  <a:lnTo>
                    <a:pt x="21" y="520"/>
                  </a:lnTo>
                  <a:lnTo>
                    <a:pt x="31" y="486"/>
                  </a:lnTo>
                  <a:lnTo>
                    <a:pt x="41" y="456"/>
                  </a:lnTo>
                  <a:lnTo>
                    <a:pt x="54" y="423"/>
                  </a:lnTo>
                  <a:lnTo>
                    <a:pt x="66" y="392"/>
                  </a:lnTo>
                  <a:lnTo>
                    <a:pt x="82" y="364"/>
                  </a:lnTo>
                  <a:lnTo>
                    <a:pt x="99" y="334"/>
                  </a:lnTo>
                  <a:lnTo>
                    <a:pt x="117" y="306"/>
                  </a:lnTo>
                  <a:lnTo>
                    <a:pt x="138" y="280"/>
                  </a:lnTo>
                  <a:lnTo>
                    <a:pt x="158" y="252"/>
                  </a:lnTo>
                  <a:lnTo>
                    <a:pt x="178" y="229"/>
                  </a:lnTo>
                  <a:lnTo>
                    <a:pt x="201" y="204"/>
                  </a:lnTo>
                  <a:lnTo>
                    <a:pt x="227" y="181"/>
                  </a:lnTo>
                  <a:lnTo>
                    <a:pt x="252" y="161"/>
                  </a:lnTo>
                  <a:lnTo>
                    <a:pt x="278" y="140"/>
                  </a:lnTo>
                  <a:lnTo>
                    <a:pt x="303" y="120"/>
                  </a:lnTo>
                  <a:lnTo>
                    <a:pt x="331" y="102"/>
                  </a:lnTo>
                  <a:lnTo>
                    <a:pt x="362" y="84"/>
                  </a:lnTo>
                  <a:lnTo>
                    <a:pt x="392" y="69"/>
                  </a:lnTo>
                  <a:lnTo>
                    <a:pt x="423" y="56"/>
                  </a:lnTo>
                  <a:lnTo>
                    <a:pt x="453" y="44"/>
                  </a:lnTo>
                  <a:lnTo>
                    <a:pt x="486" y="33"/>
                  </a:lnTo>
                  <a:lnTo>
                    <a:pt x="517" y="23"/>
                  </a:lnTo>
                  <a:lnTo>
                    <a:pt x="550" y="16"/>
                  </a:lnTo>
                  <a:lnTo>
                    <a:pt x="585" y="11"/>
                  </a:lnTo>
                  <a:lnTo>
                    <a:pt x="618" y="6"/>
                  </a:lnTo>
                  <a:lnTo>
                    <a:pt x="654" y="3"/>
                  </a:lnTo>
                  <a:lnTo>
                    <a:pt x="690" y="0"/>
                  </a:lnTo>
                </a:path>
              </a:pathLst>
            </a:custGeom>
            <a:noFill/>
            <a:ln w="793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113533" y="3429000"/>
            <a:ext cx="2192338" cy="2198688"/>
            <a:chOff x="2580" y="2036"/>
            <a:chExt cx="1381" cy="1385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580" y="2036"/>
              <a:ext cx="1381" cy="1385"/>
            </a:xfrm>
            <a:custGeom>
              <a:avLst/>
              <a:gdLst/>
              <a:ahLst/>
              <a:cxnLst>
                <a:cxn ang="0">
                  <a:pos x="760" y="6"/>
                </a:cxn>
                <a:cxn ang="0">
                  <a:pos x="862" y="23"/>
                </a:cxn>
                <a:cxn ang="0">
                  <a:pos x="959" y="56"/>
                </a:cxn>
                <a:cxn ang="0">
                  <a:pos x="1048" y="102"/>
                </a:cxn>
                <a:cxn ang="0">
                  <a:pos x="1129" y="161"/>
                </a:cxn>
                <a:cxn ang="0">
                  <a:pos x="1203" y="229"/>
                </a:cxn>
                <a:cxn ang="0">
                  <a:pos x="1264" y="306"/>
                </a:cxn>
                <a:cxn ang="0">
                  <a:pos x="1312" y="392"/>
                </a:cxn>
                <a:cxn ang="0">
                  <a:pos x="1351" y="486"/>
                </a:cxn>
                <a:cxn ang="0">
                  <a:pos x="1373" y="588"/>
                </a:cxn>
                <a:cxn ang="0">
                  <a:pos x="1381" y="693"/>
                </a:cxn>
                <a:cxn ang="0">
                  <a:pos x="1373" y="797"/>
                </a:cxn>
                <a:cxn ang="0">
                  <a:pos x="1351" y="899"/>
                </a:cxn>
                <a:cxn ang="0">
                  <a:pos x="1312" y="993"/>
                </a:cxn>
                <a:cxn ang="0">
                  <a:pos x="1264" y="1079"/>
                </a:cxn>
                <a:cxn ang="0">
                  <a:pos x="1203" y="1156"/>
                </a:cxn>
                <a:cxn ang="0">
                  <a:pos x="1129" y="1224"/>
                </a:cxn>
                <a:cxn ang="0">
                  <a:pos x="1048" y="1283"/>
                </a:cxn>
                <a:cxn ang="0">
                  <a:pos x="959" y="1329"/>
                </a:cxn>
                <a:cxn ang="0">
                  <a:pos x="862" y="1362"/>
                </a:cxn>
                <a:cxn ang="0">
                  <a:pos x="760" y="1380"/>
                </a:cxn>
                <a:cxn ang="0">
                  <a:pos x="656" y="1382"/>
                </a:cxn>
                <a:cxn ang="0">
                  <a:pos x="552" y="1369"/>
                </a:cxn>
                <a:cxn ang="0">
                  <a:pos x="455" y="1341"/>
                </a:cxn>
                <a:cxn ang="0">
                  <a:pos x="361" y="1301"/>
                </a:cxn>
                <a:cxn ang="0">
                  <a:pos x="277" y="1245"/>
                </a:cxn>
                <a:cxn ang="0">
                  <a:pos x="203" y="1181"/>
                </a:cxn>
                <a:cxn ang="0">
                  <a:pos x="137" y="1105"/>
                </a:cxn>
                <a:cxn ang="0">
                  <a:pos x="84" y="1021"/>
                </a:cxn>
                <a:cxn ang="0">
                  <a:pos x="43" y="929"/>
                </a:cxn>
                <a:cxn ang="0">
                  <a:pos x="15" y="832"/>
                </a:cxn>
                <a:cxn ang="0">
                  <a:pos x="2" y="728"/>
                </a:cxn>
                <a:cxn ang="0">
                  <a:pos x="5" y="621"/>
                </a:cxn>
                <a:cxn ang="0">
                  <a:pos x="23" y="520"/>
                </a:cxn>
                <a:cxn ang="0">
                  <a:pos x="56" y="423"/>
                </a:cxn>
                <a:cxn ang="0">
                  <a:pos x="101" y="334"/>
                </a:cxn>
                <a:cxn ang="0">
                  <a:pos x="157" y="252"/>
                </a:cxn>
                <a:cxn ang="0">
                  <a:pos x="226" y="181"/>
                </a:cxn>
                <a:cxn ang="0">
                  <a:pos x="305" y="120"/>
                </a:cxn>
                <a:cxn ang="0">
                  <a:pos x="392" y="69"/>
                </a:cxn>
                <a:cxn ang="0">
                  <a:pos x="486" y="33"/>
                </a:cxn>
                <a:cxn ang="0">
                  <a:pos x="585" y="11"/>
                </a:cxn>
                <a:cxn ang="0">
                  <a:pos x="692" y="0"/>
                </a:cxn>
              </a:cxnLst>
              <a:rect l="0" t="0" r="r" b="b"/>
              <a:pathLst>
                <a:path w="1381" h="1385">
                  <a:moveTo>
                    <a:pt x="692" y="0"/>
                  </a:moveTo>
                  <a:lnTo>
                    <a:pt x="727" y="3"/>
                  </a:lnTo>
                  <a:lnTo>
                    <a:pt x="760" y="6"/>
                  </a:lnTo>
                  <a:lnTo>
                    <a:pt x="796" y="11"/>
                  </a:lnTo>
                  <a:lnTo>
                    <a:pt x="829" y="16"/>
                  </a:lnTo>
                  <a:lnTo>
                    <a:pt x="862" y="23"/>
                  </a:lnTo>
                  <a:lnTo>
                    <a:pt x="895" y="33"/>
                  </a:lnTo>
                  <a:lnTo>
                    <a:pt x="928" y="44"/>
                  </a:lnTo>
                  <a:lnTo>
                    <a:pt x="959" y="56"/>
                  </a:lnTo>
                  <a:lnTo>
                    <a:pt x="989" y="69"/>
                  </a:lnTo>
                  <a:lnTo>
                    <a:pt x="1020" y="84"/>
                  </a:lnTo>
                  <a:lnTo>
                    <a:pt x="1048" y="102"/>
                  </a:lnTo>
                  <a:lnTo>
                    <a:pt x="1076" y="120"/>
                  </a:lnTo>
                  <a:lnTo>
                    <a:pt x="1104" y="140"/>
                  </a:lnTo>
                  <a:lnTo>
                    <a:pt x="1129" y="161"/>
                  </a:lnTo>
                  <a:lnTo>
                    <a:pt x="1155" y="181"/>
                  </a:lnTo>
                  <a:lnTo>
                    <a:pt x="1180" y="204"/>
                  </a:lnTo>
                  <a:lnTo>
                    <a:pt x="1203" y="229"/>
                  </a:lnTo>
                  <a:lnTo>
                    <a:pt x="1223" y="252"/>
                  </a:lnTo>
                  <a:lnTo>
                    <a:pt x="1244" y="280"/>
                  </a:lnTo>
                  <a:lnTo>
                    <a:pt x="1264" y="306"/>
                  </a:lnTo>
                  <a:lnTo>
                    <a:pt x="1282" y="334"/>
                  </a:lnTo>
                  <a:lnTo>
                    <a:pt x="1297" y="364"/>
                  </a:lnTo>
                  <a:lnTo>
                    <a:pt x="1312" y="392"/>
                  </a:lnTo>
                  <a:lnTo>
                    <a:pt x="1328" y="423"/>
                  </a:lnTo>
                  <a:lnTo>
                    <a:pt x="1340" y="456"/>
                  </a:lnTo>
                  <a:lnTo>
                    <a:pt x="1351" y="486"/>
                  </a:lnTo>
                  <a:lnTo>
                    <a:pt x="1361" y="520"/>
                  </a:lnTo>
                  <a:lnTo>
                    <a:pt x="1368" y="553"/>
                  </a:lnTo>
                  <a:lnTo>
                    <a:pt x="1373" y="588"/>
                  </a:lnTo>
                  <a:lnTo>
                    <a:pt x="1379" y="621"/>
                  </a:lnTo>
                  <a:lnTo>
                    <a:pt x="1381" y="657"/>
                  </a:lnTo>
                  <a:lnTo>
                    <a:pt x="1381" y="693"/>
                  </a:lnTo>
                  <a:lnTo>
                    <a:pt x="1381" y="728"/>
                  </a:lnTo>
                  <a:lnTo>
                    <a:pt x="1379" y="764"/>
                  </a:lnTo>
                  <a:lnTo>
                    <a:pt x="1373" y="797"/>
                  </a:lnTo>
                  <a:lnTo>
                    <a:pt x="1368" y="832"/>
                  </a:lnTo>
                  <a:lnTo>
                    <a:pt x="1361" y="866"/>
                  </a:lnTo>
                  <a:lnTo>
                    <a:pt x="1351" y="899"/>
                  </a:lnTo>
                  <a:lnTo>
                    <a:pt x="1340" y="929"/>
                  </a:lnTo>
                  <a:lnTo>
                    <a:pt x="1328" y="962"/>
                  </a:lnTo>
                  <a:lnTo>
                    <a:pt x="1312" y="993"/>
                  </a:lnTo>
                  <a:lnTo>
                    <a:pt x="1297" y="1021"/>
                  </a:lnTo>
                  <a:lnTo>
                    <a:pt x="1282" y="1051"/>
                  </a:lnTo>
                  <a:lnTo>
                    <a:pt x="1264" y="1079"/>
                  </a:lnTo>
                  <a:lnTo>
                    <a:pt x="1244" y="1105"/>
                  </a:lnTo>
                  <a:lnTo>
                    <a:pt x="1223" y="1133"/>
                  </a:lnTo>
                  <a:lnTo>
                    <a:pt x="1203" y="1156"/>
                  </a:lnTo>
                  <a:lnTo>
                    <a:pt x="1180" y="1181"/>
                  </a:lnTo>
                  <a:lnTo>
                    <a:pt x="1155" y="1204"/>
                  </a:lnTo>
                  <a:lnTo>
                    <a:pt x="1129" y="1224"/>
                  </a:lnTo>
                  <a:lnTo>
                    <a:pt x="1104" y="1245"/>
                  </a:lnTo>
                  <a:lnTo>
                    <a:pt x="1076" y="1265"/>
                  </a:lnTo>
                  <a:lnTo>
                    <a:pt x="1048" y="1283"/>
                  </a:lnTo>
                  <a:lnTo>
                    <a:pt x="1020" y="1301"/>
                  </a:lnTo>
                  <a:lnTo>
                    <a:pt x="989" y="1316"/>
                  </a:lnTo>
                  <a:lnTo>
                    <a:pt x="959" y="1329"/>
                  </a:lnTo>
                  <a:lnTo>
                    <a:pt x="928" y="1341"/>
                  </a:lnTo>
                  <a:lnTo>
                    <a:pt x="895" y="1352"/>
                  </a:lnTo>
                  <a:lnTo>
                    <a:pt x="862" y="1362"/>
                  </a:lnTo>
                  <a:lnTo>
                    <a:pt x="829" y="1369"/>
                  </a:lnTo>
                  <a:lnTo>
                    <a:pt x="796" y="1374"/>
                  </a:lnTo>
                  <a:lnTo>
                    <a:pt x="760" y="1380"/>
                  </a:lnTo>
                  <a:lnTo>
                    <a:pt x="727" y="1382"/>
                  </a:lnTo>
                  <a:lnTo>
                    <a:pt x="692" y="1385"/>
                  </a:lnTo>
                  <a:lnTo>
                    <a:pt x="656" y="1382"/>
                  </a:lnTo>
                  <a:lnTo>
                    <a:pt x="620" y="1380"/>
                  </a:lnTo>
                  <a:lnTo>
                    <a:pt x="585" y="1374"/>
                  </a:lnTo>
                  <a:lnTo>
                    <a:pt x="552" y="1369"/>
                  </a:lnTo>
                  <a:lnTo>
                    <a:pt x="519" y="1362"/>
                  </a:lnTo>
                  <a:lnTo>
                    <a:pt x="486" y="1352"/>
                  </a:lnTo>
                  <a:lnTo>
                    <a:pt x="455" y="1341"/>
                  </a:lnTo>
                  <a:lnTo>
                    <a:pt x="422" y="1329"/>
                  </a:lnTo>
                  <a:lnTo>
                    <a:pt x="392" y="1316"/>
                  </a:lnTo>
                  <a:lnTo>
                    <a:pt x="361" y="1301"/>
                  </a:lnTo>
                  <a:lnTo>
                    <a:pt x="333" y="1283"/>
                  </a:lnTo>
                  <a:lnTo>
                    <a:pt x="305" y="1265"/>
                  </a:lnTo>
                  <a:lnTo>
                    <a:pt x="277" y="1245"/>
                  </a:lnTo>
                  <a:lnTo>
                    <a:pt x="252" y="1224"/>
                  </a:lnTo>
                  <a:lnTo>
                    <a:pt x="226" y="1204"/>
                  </a:lnTo>
                  <a:lnTo>
                    <a:pt x="203" y="1181"/>
                  </a:lnTo>
                  <a:lnTo>
                    <a:pt x="180" y="1156"/>
                  </a:lnTo>
                  <a:lnTo>
                    <a:pt x="157" y="1133"/>
                  </a:lnTo>
                  <a:lnTo>
                    <a:pt x="137" y="1105"/>
                  </a:lnTo>
                  <a:lnTo>
                    <a:pt x="119" y="1079"/>
                  </a:lnTo>
                  <a:lnTo>
                    <a:pt x="101" y="1051"/>
                  </a:lnTo>
                  <a:lnTo>
                    <a:pt x="84" y="1021"/>
                  </a:lnTo>
                  <a:lnTo>
                    <a:pt x="68" y="993"/>
                  </a:lnTo>
                  <a:lnTo>
                    <a:pt x="56" y="962"/>
                  </a:lnTo>
                  <a:lnTo>
                    <a:pt x="43" y="929"/>
                  </a:lnTo>
                  <a:lnTo>
                    <a:pt x="30" y="899"/>
                  </a:lnTo>
                  <a:lnTo>
                    <a:pt x="23" y="866"/>
                  </a:lnTo>
                  <a:lnTo>
                    <a:pt x="15" y="832"/>
                  </a:lnTo>
                  <a:lnTo>
                    <a:pt x="7" y="797"/>
                  </a:lnTo>
                  <a:lnTo>
                    <a:pt x="5" y="764"/>
                  </a:lnTo>
                  <a:lnTo>
                    <a:pt x="2" y="728"/>
                  </a:lnTo>
                  <a:lnTo>
                    <a:pt x="0" y="693"/>
                  </a:lnTo>
                  <a:lnTo>
                    <a:pt x="2" y="657"/>
                  </a:lnTo>
                  <a:lnTo>
                    <a:pt x="5" y="621"/>
                  </a:lnTo>
                  <a:lnTo>
                    <a:pt x="7" y="588"/>
                  </a:lnTo>
                  <a:lnTo>
                    <a:pt x="15" y="553"/>
                  </a:lnTo>
                  <a:lnTo>
                    <a:pt x="23" y="520"/>
                  </a:lnTo>
                  <a:lnTo>
                    <a:pt x="30" y="486"/>
                  </a:lnTo>
                  <a:lnTo>
                    <a:pt x="43" y="456"/>
                  </a:lnTo>
                  <a:lnTo>
                    <a:pt x="56" y="423"/>
                  </a:lnTo>
                  <a:lnTo>
                    <a:pt x="68" y="392"/>
                  </a:lnTo>
                  <a:lnTo>
                    <a:pt x="84" y="364"/>
                  </a:lnTo>
                  <a:lnTo>
                    <a:pt x="101" y="334"/>
                  </a:lnTo>
                  <a:lnTo>
                    <a:pt x="119" y="306"/>
                  </a:lnTo>
                  <a:lnTo>
                    <a:pt x="137" y="280"/>
                  </a:lnTo>
                  <a:lnTo>
                    <a:pt x="157" y="252"/>
                  </a:lnTo>
                  <a:lnTo>
                    <a:pt x="180" y="229"/>
                  </a:lnTo>
                  <a:lnTo>
                    <a:pt x="203" y="204"/>
                  </a:lnTo>
                  <a:lnTo>
                    <a:pt x="226" y="181"/>
                  </a:lnTo>
                  <a:lnTo>
                    <a:pt x="252" y="161"/>
                  </a:lnTo>
                  <a:lnTo>
                    <a:pt x="277" y="140"/>
                  </a:lnTo>
                  <a:lnTo>
                    <a:pt x="305" y="120"/>
                  </a:lnTo>
                  <a:lnTo>
                    <a:pt x="333" y="102"/>
                  </a:lnTo>
                  <a:lnTo>
                    <a:pt x="361" y="84"/>
                  </a:lnTo>
                  <a:lnTo>
                    <a:pt x="392" y="69"/>
                  </a:lnTo>
                  <a:lnTo>
                    <a:pt x="422" y="56"/>
                  </a:lnTo>
                  <a:lnTo>
                    <a:pt x="455" y="44"/>
                  </a:lnTo>
                  <a:lnTo>
                    <a:pt x="486" y="33"/>
                  </a:lnTo>
                  <a:lnTo>
                    <a:pt x="519" y="23"/>
                  </a:lnTo>
                  <a:lnTo>
                    <a:pt x="552" y="16"/>
                  </a:lnTo>
                  <a:lnTo>
                    <a:pt x="585" y="11"/>
                  </a:lnTo>
                  <a:lnTo>
                    <a:pt x="620" y="6"/>
                  </a:lnTo>
                  <a:lnTo>
                    <a:pt x="656" y="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580" y="2036"/>
              <a:ext cx="1381" cy="1385"/>
            </a:xfrm>
            <a:custGeom>
              <a:avLst/>
              <a:gdLst/>
              <a:ahLst/>
              <a:cxnLst>
                <a:cxn ang="0">
                  <a:pos x="760" y="6"/>
                </a:cxn>
                <a:cxn ang="0">
                  <a:pos x="862" y="23"/>
                </a:cxn>
                <a:cxn ang="0">
                  <a:pos x="959" y="56"/>
                </a:cxn>
                <a:cxn ang="0">
                  <a:pos x="1048" y="102"/>
                </a:cxn>
                <a:cxn ang="0">
                  <a:pos x="1129" y="161"/>
                </a:cxn>
                <a:cxn ang="0">
                  <a:pos x="1203" y="229"/>
                </a:cxn>
                <a:cxn ang="0">
                  <a:pos x="1264" y="306"/>
                </a:cxn>
                <a:cxn ang="0">
                  <a:pos x="1312" y="392"/>
                </a:cxn>
                <a:cxn ang="0">
                  <a:pos x="1351" y="486"/>
                </a:cxn>
                <a:cxn ang="0">
                  <a:pos x="1373" y="588"/>
                </a:cxn>
                <a:cxn ang="0">
                  <a:pos x="1381" y="693"/>
                </a:cxn>
                <a:cxn ang="0">
                  <a:pos x="1373" y="797"/>
                </a:cxn>
                <a:cxn ang="0">
                  <a:pos x="1351" y="899"/>
                </a:cxn>
                <a:cxn ang="0">
                  <a:pos x="1312" y="993"/>
                </a:cxn>
                <a:cxn ang="0">
                  <a:pos x="1264" y="1079"/>
                </a:cxn>
                <a:cxn ang="0">
                  <a:pos x="1203" y="1156"/>
                </a:cxn>
                <a:cxn ang="0">
                  <a:pos x="1129" y="1224"/>
                </a:cxn>
                <a:cxn ang="0">
                  <a:pos x="1048" y="1283"/>
                </a:cxn>
                <a:cxn ang="0">
                  <a:pos x="959" y="1329"/>
                </a:cxn>
                <a:cxn ang="0">
                  <a:pos x="862" y="1362"/>
                </a:cxn>
                <a:cxn ang="0">
                  <a:pos x="760" y="1380"/>
                </a:cxn>
                <a:cxn ang="0">
                  <a:pos x="656" y="1382"/>
                </a:cxn>
                <a:cxn ang="0">
                  <a:pos x="552" y="1369"/>
                </a:cxn>
                <a:cxn ang="0">
                  <a:pos x="455" y="1341"/>
                </a:cxn>
                <a:cxn ang="0">
                  <a:pos x="361" y="1301"/>
                </a:cxn>
                <a:cxn ang="0">
                  <a:pos x="277" y="1245"/>
                </a:cxn>
                <a:cxn ang="0">
                  <a:pos x="203" y="1181"/>
                </a:cxn>
                <a:cxn ang="0">
                  <a:pos x="137" y="1105"/>
                </a:cxn>
                <a:cxn ang="0">
                  <a:pos x="84" y="1021"/>
                </a:cxn>
                <a:cxn ang="0">
                  <a:pos x="43" y="929"/>
                </a:cxn>
                <a:cxn ang="0">
                  <a:pos x="15" y="832"/>
                </a:cxn>
                <a:cxn ang="0">
                  <a:pos x="2" y="728"/>
                </a:cxn>
                <a:cxn ang="0">
                  <a:pos x="5" y="621"/>
                </a:cxn>
                <a:cxn ang="0">
                  <a:pos x="23" y="520"/>
                </a:cxn>
                <a:cxn ang="0">
                  <a:pos x="56" y="423"/>
                </a:cxn>
                <a:cxn ang="0">
                  <a:pos x="101" y="334"/>
                </a:cxn>
                <a:cxn ang="0">
                  <a:pos x="157" y="252"/>
                </a:cxn>
                <a:cxn ang="0">
                  <a:pos x="226" y="181"/>
                </a:cxn>
                <a:cxn ang="0">
                  <a:pos x="305" y="120"/>
                </a:cxn>
                <a:cxn ang="0">
                  <a:pos x="392" y="69"/>
                </a:cxn>
                <a:cxn ang="0">
                  <a:pos x="486" y="33"/>
                </a:cxn>
                <a:cxn ang="0">
                  <a:pos x="585" y="11"/>
                </a:cxn>
                <a:cxn ang="0">
                  <a:pos x="692" y="0"/>
                </a:cxn>
              </a:cxnLst>
              <a:rect l="0" t="0" r="r" b="b"/>
              <a:pathLst>
                <a:path w="1381" h="1385">
                  <a:moveTo>
                    <a:pt x="692" y="0"/>
                  </a:moveTo>
                  <a:lnTo>
                    <a:pt x="727" y="3"/>
                  </a:lnTo>
                  <a:lnTo>
                    <a:pt x="760" y="6"/>
                  </a:lnTo>
                  <a:lnTo>
                    <a:pt x="796" y="11"/>
                  </a:lnTo>
                  <a:lnTo>
                    <a:pt x="829" y="16"/>
                  </a:lnTo>
                  <a:lnTo>
                    <a:pt x="862" y="23"/>
                  </a:lnTo>
                  <a:lnTo>
                    <a:pt x="895" y="33"/>
                  </a:lnTo>
                  <a:lnTo>
                    <a:pt x="928" y="44"/>
                  </a:lnTo>
                  <a:lnTo>
                    <a:pt x="959" y="56"/>
                  </a:lnTo>
                  <a:lnTo>
                    <a:pt x="989" y="69"/>
                  </a:lnTo>
                  <a:lnTo>
                    <a:pt x="1020" y="84"/>
                  </a:lnTo>
                  <a:lnTo>
                    <a:pt x="1048" y="102"/>
                  </a:lnTo>
                  <a:lnTo>
                    <a:pt x="1076" y="120"/>
                  </a:lnTo>
                  <a:lnTo>
                    <a:pt x="1104" y="140"/>
                  </a:lnTo>
                  <a:lnTo>
                    <a:pt x="1129" y="161"/>
                  </a:lnTo>
                  <a:lnTo>
                    <a:pt x="1155" y="181"/>
                  </a:lnTo>
                  <a:lnTo>
                    <a:pt x="1180" y="204"/>
                  </a:lnTo>
                  <a:lnTo>
                    <a:pt x="1203" y="229"/>
                  </a:lnTo>
                  <a:lnTo>
                    <a:pt x="1223" y="252"/>
                  </a:lnTo>
                  <a:lnTo>
                    <a:pt x="1244" y="280"/>
                  </a:lnTo>
                  <a:lnTo>
                    <a:pt x="1264" y="306"/>
                  </a:lnTo>
                  <a:lnTo>
                    <a:pt x="1282" y="334"/>
                  </a:lnTo>
                  <a:lnTo>
                    <a:pt x="1297" y="364"/>
                  </a:lnTo>
                  <a:lnTo>
                    <a:pt x="1312" y="392"/>
                  </a:lnTo>
                  <a:lnTo>
                    <a:pt x="1328" y="423"/>
                  </a:lnTo>
                  <a:lnTo>
                    <a:pt x="1340" y="456"/>
                  </a:lnTo>
                  <a:lnTo>
                    <a:pt x="1351" y="486"/>
                  </a:lnTo>
                  <a:lnTo>
                    <a:pt x="1361" y="520"/>
                  </a:lnTo>
                  <a:lnTo>
                    <a:pt x="1368" y="553"/>
                  </a:lnTo>
                  <a:lnTo>
                    <a:pt x="1373" y="588"/>
                  </a:lnTo>
                  <a:lnTo>
                    <a:pt x="1379" y="621"/>
                  </a:lnTo>
                  <a:lnTo>
                    <a:pt x="1381" y="657"/>
                  </a:lnTo>
                  <a:lnTo>
                    <a:pt x="1381" y="693"/>
                  </a:lnTo>
                  <a:lnTo>
                    <a:pt x="1381" y="728"/>
                  </a:lnTo>
                  <a:lnTo>
                    <a:pt x="1379" y="764"/>
                  </a:lnTo>
                  <a:lnTo>
                    <a:pt x="1373" y="797"/>
                  </a:lnTo>
                  <a:lnTo>
                    <a:pt x="1368" y="832"/>
                  </a:lnTo>
                  <a:lnTo>
                    <a:pt x="1361" y="866"/>
                  </a:lnTo>
                  <a:lnTo>
                    <a:pt x="1351" y="899"/>
                  </a:lnTo>
                  <a:lnTo>
                    <a:pt x="1340" y="929"/>
                  </a:lnTo>
                  <a:lnTo>
                    <a:pt x="1328" y="962"/>
                  </a:lnTo>
                  <a:lnTo>
                    <a:pt x="1312" y="993"/>
                  </a:lnTo>
                  <a:lnTo>
                    <a:pt x="1297" y="1021"/>
                  </a:lnTo>
                  <a:lnTo>
                    <a:pt x="1282" y="1051"/>
                  </a:lnTo>
                  <a:lnTo>
                    <a:pt x="1264" y="1079"/>
                  </a:lnTo>
                  <a:lnTo>
                    <a:pt x="1244" y="1105"/>
                  </a:lnTo>
                  <a:lnTo>
                    <a:pt x="1223" y="1133"/>
                  </a:lnTo>
                  <a:lnTo>
                    <a:pt x="1203" y="1156"/>
                  </a:lnTo>
                  <a:lnTo>
                    <a:pt x="1180" y="1181"/>
                  </a:lnTo>
                  <a:lnTo>
                    <a:pt x="1155" y="1204"/>
                  </a:lnTo>
                  <a:lnTo>
                    <a:pt x="1129" y="1224"/>
                  </a:lnTo>
                  <a:lnTo>
                    <a:pt x="1104" y="1245"/>
                  </a:lnTo>
                  <a:lnTo>
                    <a:pt x="1076" y="1265"/>
                  </a:lnTo>
                  <a:lnTo>
                    <a:pt x="1048" y="1283"/>
                  </a:lnTo>
                  <a:lnTo>
                    <a:pt x="1020" y="1301"/>
                  </a:lnTo>
                  <a:lnTo>
                    <a:pt x="989" y="1316"/>
                  </a:lnTo>
                  <a:lnTo>
                    <a:pt x="959" y="1329"/>
                  </a:lnTo>
                  <a:lnTo>
                    <a:pt x="928" y="1341"/>
                  </a:lnTo>
                  <a:lnTo>
                    <a:pt x="895" y="1352"/>
                  </a:lnTo>
                  <a:lnTo>
                    <a:pt x="862" y="1362"/>
                  </a:lnTo>
                  <a:lnTo>
                    <a:pt x="829" y="1369"/>
                  </a:lnTo>
                  <a:lnTo>
                    <a:pt x="796" y="1374"/>
                  </a:lnTo>
                  <a:lnTo>
                    <a:pt x="760" y="1380"/>
                  </a:lnTo>
                  <a:lnTo>
                    <a:pt x="727" y="1382"/>
                  </a:lnTo>
                  <a:lnTo>
                    <a:pt x="692" y="1385"/>
                  </a:lnTo>
                  <a:lnTo>
                    <a:pt x="656" y="1382"/>
                  </a:lnTo>
                  <a:lnTo>
                    <a:pt x="620" y="1380"/>
                  </a:lnTo>
                  <a:lnTo>
                    <a:pt x="585" y="1374"/>
                  </a:lnTo>
                  <a:lnTo>
                    <a:pt x="552" y="1369"/>
                  </a:lnTo>
                  <a:lnTo>
                    <a:pt x="519" y="1362"/>
                  </a:lnTo>
                  <a:lnTo>
                    <a:pt x="486" y="1352"/>
                  </a:lnTo>
                  <a:lnTo>
                    <a:pt x="455" y="1341"/>
                  </a:lnTo>
                  <a:lnTo>
                    <a:pt x="422" y="1329"/>
                  </a:lnTo>
                  <a:lnTo>
                    <a:pt x="392" y="1316"/>
                  </a:lnTo>
                  <a:lnTo>
                    <a:pt x="361" y="1301"/>
                  </a:lnTo>
                  <a:lnTo>
                    <a:pt x="333" y="1283"/>
                  </a:lnTo>
                  <a:lnTo>
                    <a:pt x="305" y="1265"/>
                  </a:lnTo>
                  <a:lnTo>
                    <a:pt x="277" y="1245"/>
                  </a:lnTo>
                  <a:lnTo>
                    <a:pt x="252" y="1224"/>
                  </a:lnTo>
                  <a:lnTo>
                    <a:pt x="226" y="1204"/>
                  </a:lnTo>
                  <a:lnTo>
                    <a:pt x="203" y="1181"/>
                  </a:lnTo>
                  <a:lnTo>
                    <a:pt x="180" y="1156"/>
                  </a:lnTo>
                  <a:lnTo>
                    <a:pt x="157" y="1133"/>
                  </a:lnTo>
                  <a:lnTo>
                    <a:pt x="137" y="1105"/>
                  </a:lnTo>
                  <a:lnTo>
                    <a:pt x="119" y="1079"/>
                  </a:lnTo>
                  <a:lnTo>
                    <a:pt x="101" y="1051"/>
                  </a:lnTo>
                  <a:lnTo>
                    <a:pt x="84" y="1021"/>
                  </a:lnTo>
                  <a:lnTo>
                    <a:pt x="68" y="993"/>
                  </a:lnTo>
                  <a:lnTo>
                    <a:pt x="56" y="962"/>
                  </a:lnTo>
                  <a:lnTo>
                    <a:pt x="43" y="929"/>
                  </a:lnTo>
                  <a:lnTo>
                    <a:pt x="30" y="899"/>
                  </a:lnTo>
                  <a:lnTo>
                    <a:pt x="23" y="866"/>
                  </a:lnTo>
                  <a:lnTo>
                    <a:pt x="15" y="832"/>
                  </a:lnTo>
                  <a:lnTo>
                    <a:pt x="7" y="797"/>
                  </a:lnTo>
                  <a:lnTo>
                    <a:pt x="5" y="764"/>
                  </a:lnTo>
                  <a:lnTo>
                    <a:pt x="2" y="728"/>
                  </a:lnTo>
                  <a:lnTo>
                    <a:pt x="0" y="693"/>
                  </a:lnTo>
                  <a:lnTo>
                    <a:pt x="2" y="657"/>
                  </a:lnTo>
                  <a:lnTo>
                    <a:pt x="5" y="621"/>
                  </a:lnTo>
                  <a:lnTo>
                    <a:pt x="7" y="588"/>
                  </a:lnTo>
                  <a:lnTo>
                    <a:pt x="15" y="553"/>
                  </a:lnTo>
                  <a:lnTo>
                    <a:pt x="23" y="520"/>
                  </a:lnTo>
                  <a:lnTo>
                    <a:pt x="30" y="486"/>
                  </a:lnTo>
                  <a:lnTo>
                    <a:pt x="43" y="456"/>
                  </a:lnTo>
                  <a:lnTo>
                    <a:pt x="56" y="423"/>
                  </a:lnTo>
                  <a:lnTo>
                    <a:pt x="68" y="392"/>
                  </a:lnTo>
                  <a:lnTo>
                    <a:pt x="84" y="364"/>
                  </a:lnTo>
                  <a:lnTo>
                    <a:pt x="101" y="334"/>
                  </a:lnTo>
                  <a:lnTo>
                    <a:pt x="119" y="306"/>
                  </a:lnTo>
                  <a:lnTo>
                    <a:pt x="137" y="280"/>
                  </a:lnTo>
                  <a:lnTo>
                    <a:pt x="157" y="252"/>
                  </a:lnTo>
                  <a:lnTo>
                    <a:pt x="180" y="229"/>
                  </a:lnTo>
                  <a:lnTo>
                    <a:pt x="203" y="204"/>
                  </a:lnTo>
                  <a:lnTo>
                    <a:pt x="226" y="181"/>
                  </a:lnTo>
                  <a:lnTo>
                    <a:pt x="252" y="161"/>
                  </a:lnTo>
                  <a:lnTo>
                    <a:pt x="277" y="140"/>
                  </a:lnTo>
                  <a:lnTo>
                    <a:pt x="305" y="120"/>
                  </a:lnTo>
                  <a:lnTo>
                    <a:pt x="333" y="102"/>
                  </a:lnTo>
                  <a:lnTo>
                    <a:pt x="361" y="84"/>
                  </a:lnTo>
                  <a:lnTo>
                    <a:pt x="392" y="69"/>
                  </a:lnTo>
                  <a:lnTo>
                    <a:pt x="422" y="56"/>
                  </a:lnTo>
                  <a:lnTo>
                    <a:pt x="455" y="44"/>
                  </a:lnTo>
                  <a:lnTo>
                    <a:pt x="486" y="33"/>
                  </a:lnTo>
                  <a:lnTo>
                    <a:pt x="519" y="23"/>
                  </a:lnTo>
                  <a:lnTo>
                    <a:pt x="552" y="16"/>
                  </a:lnTo>
                  <a:lnTo>
                    <a:pt x="585" y="11"/>
                  </a:lnTo>
                  <a:lnTo>
                    <a:pt x="620" y="6"/>
                  </a:lnTo>
                  <a:lnTo>
                    <a:pt x="656" y="3"/>
                  </a:lnTo>
                  <a:lnTo>
                    <a:pt x="692" y="0"/>
                  </a:lnTo>
                </a:path>
              </a:pathLst>
            </a:custGeom>
            <a:noFill/>
            <a:ln w="793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120" y="2789"/>
              <a:ext cx="52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05" y="2896"/>
              <a:ext cx="75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Area Knowledge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096" y="3003"/>
              <a:ext cx="57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and Practice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580" y="2036"/>
              <a:ext cx="1381" cy="1385"/>
            </a:xfrm>
            <a:custGeom>
              <a:avLst/>
              <a:gdLst/>
              <a:ahLst/>
              <a:cxnLst>
                <a:cxn ang="0">
                  <a:pos x="760" y="6"/>
                </a:cxn>
                <a:cxn ang="0">
                  <a:pos x="862" y="23"/>
                </a:cxn>
                <a:cxn ang="0">
                  <a:pos x="959" y="56"/>
                </a:cxn>
                <a:cxn ang="0">
                  <a:pos x="1048" y="102"/>
                </a:cxn>
                <a:cxn ang="0">
                  <a:pos x="1129" y="161"/>
                </a:cxn>
                <a:cxn ang="0">
                  <a:pos x="1203" y="229"/>
                </a:cxn>
                <a:cxn ang="0">
                  <a:pos x="1264" y="306"/>
                </a:cxn>
                <a:cxn ang="0">
                  <a:pos x="1312" y="392"/>
                </a:cxn>
                <a:cxn ang="0">
                  <a:pos x="1351" y="486"/>
                </a:cxn>
                <a:cxn ang="0">
                  <a:pos x="1373" y="588"/>
                </a:cxn>
                <a:cxn ang="0">
                  <a:pos x="1381" y="693"/>
                </a:cxn>
                <a:cxn ang="0">
                  <a:pos x="1373" y="797"/>
                </a:cxn>
                <a:cxn ang="0">
                  <a:pos x="1351" y="899"/>
                </a:cxn>
                <a:cxn ang="0">
                  <a:pos x="1312" y="993"/>
                </a:cxn>
                <a:cxn ang="0">
                  <a:pos x="1264" y="1079"/>
                </a:cxn>
                <a:cxn ang="0">
                  <a:pos x="1203" y="1156"/>
                </a:cxn>
                <a:cxn ang="0">
                  <a:pos x="1129" y="1224"/>
                </a:cxn>
                <a:cxn ang="0">
                  <a:pos x="1048" y="1283"/>
                </a:cxn>
                <a:cxn ang="0">
                  <a:pos x="959" y="1329"/>
                </a:cxn>
                <a:cxn ang="0">
                  <a:pos x="862" y="1362"/>
                </a:cxn>
                <a:cxn ang="0">
                  <a:pos x="760" y="1380"/>
                </a:cxn>
                <a:cxn ang="0">
                  <a:pos x="656" y="1382"/>
                </a:cxn>
                <a:cxn ang="0">
                  <a:pos x="552" y="1369"/>
                </a:cxn>
                <a:cxn ang="0">
                  <a:pos x="455" y="1341"/>
                </a:cxn>
                <a:cxn ang="0">
                  <a:pos x="361" y="1301"/>
                </a:cxn>
                <a:cxn ang="0">
                  <a:pos x="277" y="1245"/>
                </a:cxn>
                <a:cxn ang="0">
                  <a:pos x="203" y="1181"/>
                </a:cxn>
                <a:cxn ang="0">
                  <a:pos x="137" y="1105"/>
                </a:cxn>
                <a:cxn ang="0">
                  <a:pos x="84" y="1021"/>
                </a:cxn>
                <a:cxn ang="0">
                  <a:pos x="43" y="929"/>
                </a:cxn>
                <a:cxn ang="0">
                  <a:pos x="15" y="832"/>
                </a:cxn>
                <a:cxn ang="0">
                  <a:pos x="2" y="728"/>
                </a:cxn>
                <a:cxn ang="0">
                  <a:pos x="5" y="621"/>
                </a:cxn>
                <a:cxn ang="0">
                  <a:pos x="23" y="520"/>
                </a:cxn>
                <a:cxn ang="0">
                  <a:pos x="56" y="423"/>
                </a:cxn>
                <a:cxn ang="0">
                  <a:pos x="101" y="334"/>
                </a:cxn>
                <a:cxn ang="0">
                  <a:pos x="157" y="252"/>
                </a:cxn>
                <a:cxn ang="0">
                  <a:pos x="226" y="181"/>
                </a:cxn>
                <a:cxn ang="0">
                  <a:pos x="305" y="120"/>
                </a:cxn>
                <a:cxn ang="0">
                  <a:pos x="392" y="69"/>
                </a:cxn>
                <a:cxn ang="0">
                  <a:pos x="486" y="33"/>
                </a:cxn>
                <a:cxn ang="0">
                  <a:pos x="585" y="11"/>
                </a:cxn>
                <a:cxn ang="0">
                  <a:pos x="692" y="0"/>
                </a:cxn>
              </a:cxnLst>
              <a:rect l="0" t="0" r="r" b="b"/>
              <a:pathLst>
                <a:path w="1381" h="1385">
                  <a:moveTo>
                    <a:pt x="692" y="0"/>
                  </a:moveTo>
                  <a:lnTo>
                    <a:pt x="727" y="3"/>
                  </a:lnTo>
                  <a:lnTo>
                    <a:pt x="760" y="6"/>
                  </a:lnTo>
                  <a:lnTo>
                    <a:pt x="796" y="11"/>
                  </a:lnTo>
                  <a:lnTo>
                    <a:pt x="829" y="16"/>
                  </a:lnTo>
                  <a:lnTo>
                    <a:pt x="862" y="23"/>
                  </a:lnTo>
                  <a:lnTo>
                    <a:pt x="895" y="33"/>
                  </a:lnTo>
                  <a:lnTo>
                    <a:pt x="928" y="44"/>
                  </a:lnTo>
                  <a:lnTo>
                    <a:pt x="959" y="56"/>
                  </a:lnTo>
                  <a:lnTo>
                    <a:pt x="989" y="69"/>
                  </a:lnTo>
                  <a:lnTo>
                    <a:pt x="1020" y="84"/>
                  </a:lnTo>
                  <a:lnTo>
                    <a:pt x="1048" y="102"/>
                  </a:lnTo>
                  <a:lnTo>
                    <a:pt x="1076" y="120"/>
                  </a:lnTo>
                  <a:lnTo>
                    <a:pt x="1104" y="140"/>
                  </a:lnTo>
                  <a:lnTo>
                    <a:pt x="1129" y="161"/>
                  </a:lnTo>
                  <a:lnTo>
                    <a:pt x="1155" y="181"/>
                  </a:lnTo>
                  <a:lnTo>
                    <a:pt x="1180" y="204"/>
                  </a:lnTo>
                  <a:lnTo>
                    <a:pt x="1203" y="229"/>
                  </a:lnTo>
                  <a:lnTo>
                    <a:pt x="1223" y="252"/>
                  </a:lnTo>
                  <a:lnTo>
                    <a:pt x="1244" y="280"/>
                  </a:lnTo>
                  <a:lnTo>
                    <a:pt x="1264" y="306"/>
                  </a:lnTo>
                  <a:lnTo>
                    <a:pt x="1282" y="334"/>
                  </a:lnTo>
                  <a:lnTo>
                    <a:pt x="1297" y="364"/>
                  </a:lnTo>
                  <a:lnTo>
                    <a:pt x="1312" y="392"/>
                  </a:lnTo>
                  <a:lnTo>
                    <a:pt x="1328" y="423"/>
                  </a:lnTo>
                  <a:lnTo>
                    <a:pt x="1340" y="456"/>
                  </a:lnTo>
                  <a:lnTo>
                    <a:pt x="1351" y="486"/>
                  </a:lnTo>
                  <a:lnTo>
                    <a:pt x="1361" y="520"/>
                  </a:lnTo>
                  <a:lnTo>
                    <a:pt x="1368" y="553"/>
                  </a:lnTo>
                  <a:lnTo>
                    <a:pt x="1373" y="588"/>
                  </a:lnTo>
                  <a:lnTo>
                    <a:pt x="1379" y="621"/>
                  </a:lnTo>
                  <a:lnTo>
                    <a:pt x="1381" y="657"/>
                  </a:lnTo>
                  <a:lnTo>
                    <a:pt x="1381" y="693"/>
                  </a:lnTo>
                  <a:lnTo>
                    <a:pt x="1381" y="728"/>
                  </a:lnTo>
                  <a:lnTo>
                    <a:pt x="1379" y="764"/>
                  </a:lnTo>
                  <a:lnTo>
                    <a:pt x="1373" y="797"/>
                  </a:lnTo>
                  <a:lnTo>
                    <a:pt x="1368" y="832"/>
                  </a:lnTo>
                  <a:lnTo>
                    <a:pt x="1361" y="866"/>
                  </a:lnTo>
                  <a:lnTo>
                    <a:pt x="1351" y="899"/>
                  </a:lnTo>
                  <a:lnTo>
                    <a:pt x="1340" y="929"/>
                  </a:lnTo>
                  <a:lnTo>
                    <a:pt x="1328" y="962"/>
                  </a:lnTo>
                  <a:lnTo>
                    <a:pt x="1312" y="993"/>
                  </a:lnTo>
                  <a:lnTo>
                    <a:pt x="1297" y="1021"/>
                  </a:lnTo>
                  <a:lnTo>
                    <a:pt x="1282" y="1051"/>
                  </a:lnTo>
                  <a:lnTo>
                    <a:pt x="1264" y="1079"/>
                  </a:lnTo>
                  <a:lnTo>
                    <a:pt x="1244" y="1105"/>
                  </a:lnTo>
                  <a:lnTo>
                    <a:pt x="1223" y="1133"/>
                  </a:lnTo>
                  <a:lnTo>
                    <a:pt x="1203" y="1156"/>
                  </a:lnTo>
                  <a:lnTo>
                    <a:pt x="1180" y="1181"/>
                  </a:lnTo>
                  <a:lnTo>
                    <a:pt x="1155" y="1204"/>
                  </a:lnTo>
                  <a:lnTo>
                    <a:pt x="1129" y="1224"/>
                  </a:lnTo>
                  <a:lnTo>
                    <a:pt x="1104" y="1245"/>
                  </a:lnTo>
                  <a:lnTo>
                    <a:pt x="1076" y="1265"/>
                  </a:lnTo>
                  <a:lnTo>
                    <a:pt x="1048" y="1283"/>
                  </a:lnTo>
                  <a:lnTo>
                    <a:pt x="1020" y="1301"/>
                  </a:lnTo>
                  <a:lnTo>
                    <a:pt x="989" y="1316"/>
                  </a:lnTo>
                  <a:lnTo>
                    <a:pt x="959" y="1329"/>
                  </a:lnTo>
                  <a:lnTo>
                    <a:pt x="928" y="1341"/>
                  </a:lnTo>
                  <a:lnTo>
                    <a:pt x="895" y="1352"/>
                  </a:lnTo>
                  <a:lnTo>
                    <a:pt x="862" y="1362"/>
                  </a:lnTo>
                  <a:lnTo>
                    <a:pt x="829" y="1369"/>
                  </a:lnTo>
                  <a:lnTo>
                    <a:pt x="796" y="1374"/>
                  </a:lnTo>
                  <a:lnTo>
                    <a:pt x="760" y="1380"/>
                  </a:lnTo>
                  <a:lnTo>
                    <a:pt x="727" y="1382"/>
                  </a:lnTo>
                  <a:lnTo>
                    <a:pt x="692" y="1385"/>
                  </a:lnTo>
                  <a:lnTo>
                    <a:pt x="656" y="1382"/>
                  </a:lnTo>
                  <a:lnTo>
                    <a:pt x="620" y="1380"/>
                  </a:lnTo>
                  <a:lnTo>
                    <a:pt x="585" y="1374"/>
                  </a:lnTo>
                  <a:lnTo>
                    <a:pt x="552" y="1369"/>
                  </a:lnTo>
                  <a:lnTo>
                    <a:pt x="519" y="1362"/>
                  </a:lnTo>
                  <a:lnTo>
                    <a:pt x="486" y="1352"/>
                  </a:lnTo>
                  <a:lnTo>
                    <a:pt x="455" y="1341"/>
                  </a:lnTo>
                  <a:lnTo>
                    <a:pt x="422" y="1329"/>
                  </a:lnTo>
                  <a:lnTo>
                    <a:pt x="392" y="1316"/>
                  </a:lnTo>
                  <a:lnTo>
                    <a:pt x="361" y="1301"/>
                  </a:lnTo>
                  <a:lnTo>
                    <a:pt x="333" y="1283"/>
                  </a:lnTo>
                  <a:lnTo>
                    <a:pt x="305" y="1265"/>
                  </a:lnTo>
                  <a:lnTo>
                    <a:pt x="277" y="1245"/>
                  </a:lnTo>
                  <a:lnTo>
                    <a:pt x="252" y="1224"/>
                  </a:lnTo>
                  <a:lnTo>
                    <a:pt x="226" y="1204"/>
                  </a:lnTo>
                  <a:lnTo>
                    <a:pt x="203" y="1181"/>
                  </a:lnTo>
                  <a:lnTo>
                    <a:pt x="180" y="1156"/>
                  </a:lnTo>
                  <a:lnTo>
                    <a:pt x="157" y="1133"/>
                  </a:lnTo>
                  <a:lnTo>
                    <a:pt x="137" y="1105"/>
                  </a:lnTo>
                  <a:lnTo>
                    <a:pt x="119" y="1079"/>
                  </a:lnTo>
                  <a:lnTo>
                    <a:pt x="101" y="1051"/>
                  </a:lnTo>
                  <a:lnTo>
                    <a:pt x="84" y="1021"/>
                  </a:lnTo>
                  <a:lnTo>
                    <a:pt x="68" y="993"/>
                  </a:lnTo>
                  <a:lnTo>
                    <a:pt x="56" y="962"/>
                  </a:lnTo>
                  <a:lnTo>
                    <a:pt x="43" y="929"/>
                  </a:lnTo>
                  <a:lnTo>
                    <a:pt x="30" y="899"/>
                  </a:lnTo>
                  <a:lnTo>
                    <a:pt x="23" y="866"/>
                  </a:lnTo>
                  <a:lnTo>
                    <a:pt x="15" y="832"/>
                  </a:lnTo>
                  <a:lnTo>
                    <a:pt x="7" y="797"/>
                  </a:lnTo>
                  <a:lnTo>
                    <a:pt x="5" y="764"/>
                  </a:lnTo>
                  <a:lnTo>
                    <a:pt x="2" y="728"/>
                  </a:lnTo>
                  <a:lnTo>
                    <a:pt x="0" y="693"/>
                  </a:lnTo>
                  <a:lnTo>
                    <a:pt x="2" y="657"/>
                  </a:lnTo>
                  <a:lnTo>
                    <a:pt x="5" y="621"/>
                  </a:lnTo>
                  <a:lnTo>
                    <a:pt x="7" y="588"/>
                  </a:lnTo>
                  <a:lnTo>
                    <a:pt x="15" y="553"/>
                  </a:lnTo>
                  <a:lnTo>
                    <a:pt x="23" y="520"/>
                  </a:lnTo>
                  <a:lnTo>
                    <a:pt x="30" y="486"/>
                  </a:lnTo>
                  <a:lnTo>
                    <a:pt x="43" y="456"/>
                  </a:lnTo>
                  <a:lnTo>
                    <a:pt x="56" y="423"/>
                  </a:lnTo>
                  <a:lnTo>
                    <a:pt x="68" y="392"/>
                  </a:lnTo>
                  <a:lnTo>
                    <a:pt x="84" y="364"/>
                  </a:lnTo>
                  <a:lnTo>
                    <a:pt x="101" y="334"/>
                  </a:lnTo>
                  <a:lnTo>
                    <a:pt x="119" y="306"/>
                  </a:lnTo>
                  <a:lnTo>
                    <a:pt x="137" y="280"/>
                  </a:lnTo>
                  <a:lnTo>
                    <a:pt x="157" y="252"/>
                  </a:lnTo>
                  <a:lnTo>
                    <a:pt x="180" y="229"/>
                  </a:lnTo>
                  <a:lnTo>
                    <a:pt x="203" y="204"/>
                  </a:lnTo>
                  <a:lnTo>
                    <a:pt x="226" y="181"/>
                  </a:lnTo>
                  <a:lnTo>
                    <a:pt x="252" y="161"/>
                  </a:lnTo>
                  <a:lnTo>
                    <a:pt x="277" y="140"/>
                  </a:lnTo>
                  <a:lnTo>
                    <a:pt x="305" y="120"/>
                  </a:lnTo>
                  <a:lnTo>
                    <a:pt x="333" y="102"/>
                  </a:lnTo>
                  <a:lnTo>
                    <a:pt x="361" y="84"/>
                  </a:lnTo>
                  <a:lnTo>
                    <a:pt x="392" y="69"/>
                  </a:lnTo>
                  <a:lnTo>
                    <a:pt x="422" y="56"/>
                  </a:lnTo>
                  <a:lnTo>
                    <a:pt x="455" y="44"/>
                  </a:lnTo>
                  <a:lnTo>
                    <a:pt x="486" y="33"/>
                  </a:lnTo>
                  <a:lnTo>
                    <a:pt x="519" y="23"/>
                  </a:lnTo>
                  <a:lnTo>
                    <a:pt x="552" y="16"/>
                  </a:lnTo>
                  <a:lnTo>
                    <a:pt x="585" y="11"/>
                  </a:lnTo>
                  <a:lnTo>
                    <a:pt x="620" y="6"/>
                  </a:lnTo>
                  <a:lnTo>
                    <a:pt x="656" y="3"/>
                  </a:lnTo>
                  <a:lnTo>
                    <a:pt x="692" y="0"/>
                  </a:lnTo>
                </a:path>
              </a:pathLst>
            </a:custGeom>
            <a:noFill/>
            <a:ln w="793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1059433" y="1830388"/>
            <a:ext cx="4130675" cy="2865437"/>
            <a:chOff x="1916" y="1029"/>
            <a:chExt cx="2602" cy="1805"/>
          </a:xfrm>
        </p:grpSpPr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815" y="1092"/>
              <a:ext cx="523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The Project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926" y="1039"/>
              <a:ext cx="1615" cy="1613"/>
            </a:xfrm>
            <a:custGeom>
              <a:avLst/>
              <a:gdLst/>
              <a:ahLst/>
              <a:cxnLst>
                <a:cxn ang="0">
                  <a:pos x="890" y="5"/>
                </a:cxn>
                <a:cxn ang="0">
                  <a:pos x="1010" y="25"/>
                </a:cxn>
                <a:cxn ang="0">
                  <a:pos x="1122" y="64"/>
                </a:cxn>
                <a:cxn ang="0">
                  <a:pos x="1226" y="117"/>
                </a:cxn>
                <a:cxn ang="0">
                  <a:pos x="1320" y="186"/>
                </a:cxn>
                <a:cxn ang="0">
                  <a:pos x="1404" y="265"/>
                </a:cxn>
                <a:cxn ang="0">
                  <a:pos x="1475" y="356"/>
                </a:cxn>
                <a:cxn ang="0">
                  <a:pos x="1534" y="458"/>
                </a:cxn>
                <a:cxn ang="0">
                  <a:pos x="1577" y="567"/>
                </a:cxn>
                <a:cxn ang="0">
                  <a:pos x="1605" y="684"/>
                </a:cxn>
                <a:cxn ang="0">
                  <a:pos x="1615" y="807"/>
                </a:cxn>
                <a:cxn ang="0">
                  <a:pos x="1605" y="931"/>
                </a:cxn>
                <a:cxn ang="0">
                  <a:pos x="1577" y="1046"/>
                </a:cxn>
                <a:cxn ang="0">
                  <a:pos x="1534" y="1158"/>
                </a:cxn>
                <a:cxn ang="0">
                  <a:pos x="1475" y="1257"/>
                </a:cxn>
                <a:cxn ang="0">
                  <a:pos x="1404" y="1349"/>
                </a:cxn>
                <a:cxn ang="0">
                  <a:pos x="1320" y="1430"/>
                </a:cxn>
                <a:cxn ang="0">
                  <a:pos x="1226" y="1496"/>
                </a:cxn>
                <a:cxn ang="0">
                  <a:pos x="1122" y="1550"/>
                </a:cxn>
                <a:cxn ang="0">
                  <a:pos x="1010" y="1588"/>
                </a:cxn>
                <a:cxn ang="0">
                  <a:pos x="890" y="1611"/>
                </a:cxn>
                <a:cxn ang="0">
                  <a:pos x="766" y="1613"/>
                </a:cxn>
                <a:cxn ang="0">
                  <a:pos x="646" y="1598"/>
                </a:cxn>
                <a:cxn ang="0">
                  <a:pos x="532" y="1565"/>
                </a:cxn>
                <a:cxn ang="0">
                  <a:pos x="425" y="1517"/>
                </a:cxn>
                <a:cxn ang="0">
                  <a:pos x="326" y="1453"/>
                </a:cxn>
                <a:cxn ang="0">
                  <a:pos x="239" y="1377"/>
                </a:cxn>
                <a:cxn ang="0">
                  <a:pos x="163" y="1290"/>
                </a:cxn>
                <a:cxn ang="0">
                  <a:pos x="99" y="1191"/>
                </a:cxn>
                <a:cxn ang="0">
                  <a:pos x="51" y="1084"/>
                </a:cxn>
                <a:cxn ang="0">
                  <a:pos x="18" y="969"/>
                </a:cxn>
                <a:cxn ang="0">
                  <a:pos x="2" y="850"/>
                </a:cxn>
                <a:cxn ang="0">
                  <a:pos x="5" y="725"/>
                </a:cxn>
                <a:cxn ang="0">
                  <a:pos x="25" y="606"/>
                </a:cxn>
                <a:cxn ang="0">
                  <a:pos x="64" y="494"/>
                </a:cxn>
                <a:cxn ang="0">
                  <a:pos x="117" y="389"/>
                </a:cxn>
                <a:cxn ang="0">
                  <a:pos x="186" y="295"/>
                </a:cxn>
                <a:cxn ang="0">
                  <a:pos x="267" y="211"/>
                </a:cxn>
                <a:cxn ang="0">
                  <a:pos x="356" y="140"/>
                </a:cxn>
                <a:cxn ang="0">
                  <a:pos x="458" y="81"/>
                </a:cxn>
                <a:cxn ang="0">
                  <a:pos x="567" y="38"/>
                </a:cxn>
                <a:cxn ang="0">
                  <a:pos x="684" y="10"/>
                </a:cxn>
                <a:cxn ang="0">
                  <a:pos x="809" y="0"/>
                </a:cxn>
              </a:cxnLst>
              <a:rect l="0" t="0" r="r" b="b"/>
              <a:pathLst>
                <a:path w="1615" h="1613">
                  <a:moveTo>
                    <a:pt x="809" y="0"/>
                  </a:moveTo>
                  <a:lnTo>
                    <a:pt x="850" y="2"/>
                  </a:lnTo>
                  <a:lnTo>
                    <a:pt x="890" y="5"/>
                  </a:lnTo>
                  <a:lnTo>
                    <a:pt x="931" y="10"/>
                  </a:lnTo>
                  <a:lnTo>
                    <a:pt x="969" y="18"/>
                  </a:lnTo>
                  <a:lnTo>
                    <a:pt x="1010" y="25"/>
                  </a:lnTo>
                  <a:lnTo>
                    <a:pt x="1048" y="38"/>
                  </a:lnTo>
                  <a:lnTo>
                    <a:pt x="1084" y="51"/>
                  </a:lnTo>
                  <a:lnTo>
                    <a:pt x="1122" y="64"/>
                  </a:lnTo>
                  <a:lnTo>
                    <a:pt x="1157" y="81"/>
                  </a:lnTo>
                  <a:lnTo>
                    <a:pt x="1191" y="99"/>
                  </a:lnTo>
                  <a:lnTo>
                    <a:pt x="1226" y="117"/>
                  </a:lnTo>
                  <a:lnTo>
                    <a:pt x="1259" y="140"/>
                  </a:lnTo>
                  <a:lnTo>
                    <a:pt x="1290" y="160"/>
                  </a:lnTo>
                  <a:lnTo>
                    <a:pt x="1320" y="186"/>
                  </a:lnTo>
                  <a:lnTo>
                    <a:pt x="1348" y="211"/>
                  </a:lnTo>
                  <a:lnTo>
                    <a:pt x="1379" y="237"/>
                  </a:lnTo>
                  <a:lnTo>
                    <a:pt x="1404" y="265"/>
                  </a:lnTo>
                  <a:lnTo>
                    <a:pt x="1430" y="295"/>
                  </a:lnTo>
                  <a:lnTo>
                    <a:pt x="1453" y="326"/>
                  </a:lnTo>
                  <a:lnTo>
                    <a:pt x="1475" y="356"/>
                  </a:lnTo>
                  <a:lnTo>
                    <a:pt x="1498" y="389"/>
                  </a:lnTo>
                  <a:lnTo>
                    <a:pt x="1516" y="422"/>
                  </a:lnTo>
                  <a:lnTo>
                    <a:pt x="1534" y="458"/>
                  </a:lnTo>
                  <a:lnTo>
                    <a:pt x="1552" y="494"/>
                  </a:lnTo>
                  <a:lnTo>
                    <a:pt x="1564" y="532"/>
                  </a:lnTo>
                  <a:lnTo>
                    <a:pt x="1577" y="567"/>
                  </a:lnTo>
                  <a:lnTo>
                    <a:pt x="1590" y="606"/>
                  </a:lnTo>
                  <a:lnTo>
                    <a:pt x="1598" y="646"/>
                  </a:lnTo>
                  <a:lnTo>
                    <a:pt x="1605" y="684"/>
                  </a:lnTo>
                  <a:lnTo>
                    <a:pt x="1610" y="725"/>
                  </a:lnTo>
                  <a:lnTo>
                    <a:pt x="1613" y="766"/>
                  </a:lnTo>
                  <a:lnTo>
                    <a:pt x="1615" y="807"/>
                  </a:lnTo>
                  <a:lnTo>
                    <a:pt x="1613" y="850"/>
                  </a:lnTo>
                  <a:lnTo>
                    <a:pt x="1610" y="891"/>
                  </a:lnTo>
                  <a:lnTo>
                    <a:pt x="1605" y="931"/>
                  </a:lnTo>
                  <a:lnTo>
                    <a:pt x="1598" y="969"/>
                  </a:lnTo>
                  <a:lnTo>
                    <a:pt x="1590" y="1008"/>
                  </a:lnTo>
                  <a:lnTo>
                    <a:pt x="1577" y="1046"/>
                  </a:lnTo>
                  <a:lnTo>
                    <a:pt x="1564" y="1084"/>
                  </a:lnTo>
                  <a:lnTo>
                    <a:pt x="1552" y="1122"/>
                  </a:lnTo>
                  <a:lnTo>
                    <a:pt x="1534" y="1158"/>
                  </a:lnTo>
                  <a:lnTo>
                    <a:pt x="1516" y="1191"/>
                  </a:lnTo>
                  <a:lnTo>
                    <a:pt x="1498" y="1226"/>
                  </a:lnTo>
                  <a:lnTo>
                    <a:pt x="1475" y="1257"/>
                  </a:lnTo>
                  <a:lnTo>
                    <a:pt x="1453" y="1290"/>
                  </a:lnTo>
                  <a:lnTo>
                    <a:pt x="1430" y="1321"/>
                  </a:lnTo>
                  <a:lnTo>
                    <a:pt x="1404" y="1349"/>
                  </a:lnTo>
                  <a:lnTo>
                    <a:pt x="1379" y="1377"/>
                  </a:lnTo>
                  <a:lnTo>
                    <a:pt x="1348" y="1405"/>
                  </a:lnTo>
                  <a:lnTo>
                    <a:pt x="1320" y="1430"/>
                  </a:lnTo>
                  <a:lnTo>
                    <a:pt x="1290" y="1453"/>
                  </a:lnTo>
                  <a:lnTo>
                    <a:pt x="1259" y="1476"/>
                  </a:lnTo>
                  <a:lnTo>
                    <a:pt x="1226" y="1496"/>
                  </a:lnTo>
                  <a:lnTo>
                    <a:pt x="1191" y="1517"/>
                  </a:lnTo>
                  <a:lnTo>
                    <a:pt x="1157" y="1534"/>
                  </a:lnTo>
                  <a:lnTo>
                    <a:pt x="1122" y="1550"/>
                  </a:lnTo>
                  <a:lnTo>
                    <a:pt x="1084" y="1565"/>
                  </a:lnTo>
                  <a:lnTo>
                    <a:pt x="1048" y="1578"/>
                  </a:lnTo>
                  <a:lnTo>
                    <a:pt x="1010" y="1588"/>
                  </a:lnTo>
                  <a:lnTo>
                    <a:pt x="969" y="1598"/>
                  </a:lnTo>
                  <a:lnTo>
                    <a:pt x="931" y="1606"/>
                  </a:lnTo>
                  <a:lnTo>
                    <a:pt x="890" y="1611"/>
                  </a:lnTo>
                  <a:lnTo>
                    <a:pt x="850" y="1613"/>
                  </a:lnTo>
                  <a:lnTo>
                    <a:pt x="809" y="1613"/>
                  </a:lnTo>
                  <a:lnTo>
                    <a:pt x="766" y="1613"/>
                  </a:lnTo>
                  <a:lnTo>
                    <a:pt x="725" y="1611"/>
                  </a:lnTo>
                  <a:lnTo>
                    <a:pt x="684" y="1606"/>
                  </a:lnTo>
                  <a:lnTo>
                    <a:pt x="646" y="1598"/>
                  </a:lnTo>
                  <a:lnTo>
                    <a:pt x="605" y="1588"/>
                  </a:lnTo>
                  <a:lnTo>
                    <a:pt x="567" y="1578"/>
                  </a:lnTo>
                  <a:lnTo>
                    <a:pt x="532" y="1565"/>
                  </a:lnTo>
                  <a:lnTo>
                    <a:pt x="493" y="1550"/>
                  </a:lnTo>
                  <a:lnTo>
                    <a:pt x="458" y="1534"/>
                  </a:lnTo>
                  <a:lnTo>
                    <a:pt x="425" y="1517"/>
                  </a:lnTo>
                  <a:lnTo>
                    <a:pt x="389" y="1496"/>
                  </a:lnTo>
                  <a:lnTo>
                    <a:pt x="356" y="1476"/>
                  </a:lnTo>
                  <a:lnTo>
                    <a:pt x="326" y="1453"/>
                  </a:lnTo>
                  <a:lnTo>
                    <a:pt x="295" y="1430"/>
                  </a:lnTo>
                  <a:lnTo>
                    <a:pt x="267" y="1405"/>
                  </a:lnTo>
                  <a:lnTo>
                    <a:pt x="239" y="1377"/>
                  </a:lnTo>
                  <a:lnTo>
                    <a:pt x="211" y="1349"/>
                  </a:lnTo>
                  <a:lnTo>
                    <a:pt x="186" y="1321"/>
                  </a:lnTo>
                  <a:lnTo>
                    <a:pt x="163" y="1290"/>
                  </a:lnTo>
                  <a:lnTo>
                    <a:pt x="140" y="1257"/>
                  </a:lnTo>
                  <a:lnTo>
                    <a:pt x="117" y="1226"/>
                  </a:lnTo>
                  <a:lnTo>
                    <a:pt x="99" y="1191"/>
                  </a:lnTo>
                  <a:lnTo>
                    <a:pt x="81" y="1158"/>
                  </a:lnTo>
                  <a:lnTo>
                    <a:pt x="64" y="1122"/>
                  </a:lnTo>
                  <a:lnTo>
                    <a:pt x="51" y="1084"/>
                  </a:lnTo>
                  <a:lnTo>
                    <a:pt x="38" y="1046"/>
                  </a:lnTo>
                  <a:lnTo>
                    <a:pt x="25" y="1008"/>
                  </a:lnTo>
                  <a:lnTo>
                    <a:pt x="18" y="969"/>
                  </a:lnTo>
                  <a:lnTo>
                    <a:pt x="10" y="931"/>
                  </a:lnTo>
                  <a:lnTo>
                    <a:pt x="5" y="891"/>
                  </a:lnTo>
                  <a:lnTo>
                    <a:pt x="2" y="850"/>
                  </a:lnTo>
                  <a:lnTo>
                    <a:pt x="0" y="807"/>
                  </a:lnTo>
                  <a:lnTo>
                    <a:pt x="2" y="766"/>
                  </a:lnTo>
                  <a:lnTo>
                    <a:pt x="5" y="725"/>
                  </a:lnTo>
                  <a:lnTo>
                    <a:pt x="10" y="684"/>
                  </a:lnTo>
                  <a:lnTo>
                    <a:pt x="18" y="646"/>
                  </a:lnTo>
                  <a:lnTo>
                    <a:pt x="25" y="606"/>
                  </a:lnTo>
                  <a:lnTo>
                    <a:pt x="38" y="567"/>
                  </a:lnTo>
                  <a:lnTo>
                    <a:pt x="51" y="532"/>
                  </a:lnTo>
                  <a:lnTo>
                    <a:pt x="64" y="494"/>
                  </a:lnTo>
                  <a:lnTo>
                    <a:pt x="81" y="458"/>
                  </a:lnTo>
                  <a:lnTo>
                    <a:pt x="99" y="422"/>
                  </a:lnTo>
                  <a:lnTo>
                    <a:pt x="117" y="389"/>
                  </a:lnTo>
                  <a:lnTo>
                    <a:pt x="140" y="356"/>
                  </a:lnTo>
                  <a:lnTo>
                    <a:pt x="163" y="326"/>
                  </a:lnTo>
                  <a:lnTo>
                    <a:pt x="186" y="295"/>
                  </a:lnTo>
                  <a:lnTo>
                    <a:pt x="211" y="265"/>
                  </a:lnTo>
                  <a:lnTo>
                    <a:pt x="239" y="237"/>
                  </a:lnTo>
                  <a:lnTo>
                    <a:pt x="267" y="211"/>
                  </a:lnTo>
                  <a:lnTo>
                    <a:pt x="295" y="186"/>
                  </a:lnTo>
                  <a:lnTo>
                    <a:pt x="326" y="160"/>
                  </a:lnTo>
                  <a:lnTo>
                    <a:pt x="356" y="140"/>
                  </a:lnTo>
                  <a:lnTo>
                    <a:pt x="389" y="117"/>
                  </a:lnTo>
                  <a:lnTo>
                    <a:pt x="425" y="99"/>
                  </a:lnTo>
                  <a:lnTo>
                    <a:pt x="458" y="81"/>
                  </a:lnTo>
                  <a:lnTo>
                    <a:pt x="493" y="64"/>
                  </a:lnTo>
                  <a:lnTo>
                    <a:pt x="532" y="51"/>
                  </a:lnTo>
                  <a:lnTo>
                    <a:pt x="567" y="38"/>
                  </a:lnTo>
                  <a:lnTo>
                    <a:pt x="605" y="25"/>
                  </a:lnTo>
                  <a:lnTo>
                    <a:pt x="646" y="18"/>
                  </a:lnTo>
                  <a:lnTo>
                    <a:pt x="684" y="10"/>
                  </a:lnTo>
                  <a:lnTo>
                    <a:pt x="725" y="5"/>
                  </a:lnTo>
                  <a:lnTo>
                    <a:pt x="766" y="2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735" y="1029"/>
              <a:ext cx="817" cy="817"/>
            </a:xfrm>
            <a:custGeom>
              <a:avLst/>
              <a:gdLst/>
              <a:ahLst/>
              <a:cxnLst>
                <a:cxn ang="0">
                  <a:pos x="817" y="817"/>
                </a:cxn>
                <a:cxn ang="0">
                  <a:pos x="811" y="735"/>
                </a:cxn>
                <a:cxn ang="0">
                  <a:pos x="799" y="654"/>
                </a:cxn>
                <a:cxn ang="0">
                  <a:pos x="778" y="575"/>
                </a:cxn>
                <a:cxn ang="0">
                  <a:pos x="750" y="501"/>
                </a:cxn>
                <a:cxn ang="0">
                  <a:pos x="717" y="427"/>
                </a:cxn>
                <a:cxn ang="0">
                  <a:pos x="677" y="361"/>
                </a:cxn>
                <a:cxn ang="0">
                  <a:pos x="628" y="297"/>
                </a:cxn>
                <a:cxn ang="0">
                  <a:pos x="575" y="239"/>
                </a:cxn>
                <a:cxn ang="0">
                  <a:pos x="519" y="188"/>
                </a:cxn>
                <a:cxn ang="0">
                  <a:pos x="455" y="140"/>
                </a:cxn>
                <a:cxn ang="0">
                  <a:pos x="387" y="99"/>
                </a:cxn>
                <a:cxn ang="0">
                  <a:pos x="315" y="63"/>
                </a:cxn>
                <a:cxn ang="0">
                  <a:pos x="242" y="38"/>
                </a:cxn>
                <a:cxn ang="0">
                  <a:pos x="163" y="18"/>
                </a:cxn>
                <a:cxn ang="0">
                  <a:pos x="81" y="5"/>
                </a:cxn>
                <a:cxn ang="0">
                  <a:pos x="0" y="0"/>
                </a:cxn>
                <a:cxn ang="0">
                  <a:pos x="41" y="23"/>
                </a:cxn>
                <a:cxn ang="0">
                  <a:pos x="119" y="30"/>
                </a:cxn>
                <a:cxn ang="0">
                  <a:pos x="198" y="46"/>
                </a:cxn>
                <a:cxn ang="0">
                  <a:pos x="272" y="71"/>
                </a:cxn>
                <a:cxn ang="0">
                  <a:pos x="343" y="99"/>
                </a:cxn>
                <a:cxn ang="0">
                  <a:pos x="412" y="137"/>
                </a:cxn>
                <a:cxn ang="0">
                  <a:pos x="473" y="180"/>
                </a:cxn>
                <a:cxn ang="0">
                  <a:pos x="534" y="229"/>
                </a:cxn>
                <a:cxn ang="0">
                  <a:pos x="588" y="282"/>
                </a:cxn>
                <a:cxn ang="0">
                  <a:pos x="636" y="341"/>
                </a:cxn>
                <a:cxn ang="0">
                  <a:pos x="679" y="404"/>
                </a:cxn>
                <a:cxn ang="0">
                  <a:pos x="715" y="473"/>
                </a:cxn>
                <a:cxn ang="0">
                  <a:pos x="745" y="544"/>
                </a:cxn>
                <a:cxn ang="0">
                  <a:pos x="768" y="618"/>
                </a:cxn>
                <a:cxn ang="0">
                  <a:pos x="786" y="697"/>
                </a:cxn>
                <a:cxn ang="0">
                  <a:pos x="794" y="776"/>
                </a:cxn>
                <a:cxn ang="0">
                  <a:pos x="794" y="817"/>
                </a:cxn>
              </a:cxnLst>
              <a:rect l="0" t="0" r="r" b="b"/>
              <a:pathLst>
                <a:path w="817" h="817">
                  <a:moveTo>
                    <a:pt x="817" y="817"/>
                  </a:moveTo>
                  <a:lnTo>
                    <a:pt x="817" y="817"/>
                  </a:lnTo>
                  <a:lnTo>
                    <a:pt x="814" y="776"/>
                  </a:lnTo>
                  <a:lnTo>
                    <a:pt x="811" y="735"/>
                  </a:lnTo>
                  <a:lnTo>
                    <a:pt x="806" y="694"/>
                  </a:lnTo>
                  <a:lnTo>
                    <a:pt x="799" y="654"/>
                  </a:lnTo>
                  <a:lnTo>
                    <a:pt x="791" y="613"/>
                  </a:lnTo>
                  <a:lnTo>
                    <a:pt x="778" y="575"/>
                  </a:lnTo>
                  <a:lnTo>
                    <a:pt x="766" y="537"/>
                  </a:lnTo>
                  <a:lnTo>
                    <a:pt x="750" y="501"/>
                  </a:lnTo>
                  <a:lnTo>
                    <a:pt x="735" y="463"/>
                  </a:lnTo>
                  <a:lnTo>
                    <a:pt x="717" y="427"/>
                  </a:lnTo>
                  <a:lnTo>
                    <a:pt x="697" y="394"/>
                  </a:lnTo>
                  <a:lnTo>
                    <a:pt x="677" y="361"/>
                  </a:lnTo>
                  <a:lnTo>
                    <a:pt x="654" y="328"/>
                  </a:lnTo>
                  <a:lnTo>
                    <a:pt x="628" y="297"/>
                  </a:lnTo>
                  <a:lnTo>
                    <a:pt x="603" y="269"/>
                  </a:lnTo>
                  <a:lnTo>
                    <a:pt x="575" y="239"/>
                  </a:lnTo>
                  <a:lnTo>
                    <a:pt x="547" y="214"/>
                  </a:lnTo>
                  <a:lnTo>
                    <a:pt x="519" y="188"/>
                  </a:lnTo>
                  <a:lnTo>
                    <a:pt x="488" y="163"/>
                  </a:lnTo>
                  <a:lnTo>
                    <a:pt x="455" y="140"/>
                  </a:lnTo>
                  <a:lnTo>
                    <a:pt x="422" y="119"/>
                  </a:lnTo>
                  <a:lnTo>
                    <a:pt x="387" y="99"/>
                  </a:lnTo>
                  <a:lnTo>
                    <a:pt x="354" y="81"/>
                  </a:lnTo>
                  <a:lnTo>
                    <a:pt x="315" y="63"/>
                  </a:lnTo>
                  <a:lnTo>
                    <a:pt x="280" y="51"/>
                  </a:lnTo>
                  <a:lnTo>
                    <a:pt x="242" y="38"/>
                  </a:lnTo>
                  <a:lnTo>
                    <a:pt x="203" y="25"/>
                  </a:lnTo>
                  <a:lnTo>
                    <a:pt x="163" y="18"/>
                  </a:lnTo>
                  <a:lnTo>
                    <a:pt x="122" y="10"/>
                  </a:lnTo>
                  <a:lnTo>
                    <a:pt x="81" y="5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23"/>
                  </a:lnTo>
                  <a:lnTo>
                    <a:pt x="41" y="23"/>
                  </a:lnTo>
                  <a:lnTo>
                    <a:pt x="79" y="25"/>
                  </a:lnTo>
                  <a:lnTo>
                    <a:pt x="119" y="30"/>
                  </a:lnTo>
                  <a:lnTo>
                    <a:pt x="158" y="38"/>
                  </a:lnTo>
                  <a:lnTo>
                    <a:pt x="198" y="46"/>
                  </a:lnTo>
                  <a:lnTo>
                    <a:pt x="234" y="58"/>
                  </a:lnTo>
                  <a:lnTo>
                    <a:pt x="272" y="71"/>
                  </a:lnTo>
                  <a:lnTo>
                    <a:pt x="308" y="84"/>
                  </a:lnTo>
                  <a:lnTo>
                    <a:pt x="343" y="99"/>
                  </a:lnTo>
                  <a:lnTo>
                    <a:pt x="376" y="117"/>
                  </a:lnTo>
                  <a:lnTo>
                    <a:pt x="412" y="137"/>
                  </a:lnTo>
                  <a:lnTo>
                    <a:pt x="443" y="158"/>
                  </a:lnTo>
                  <a:lnTo>
                    <a:pt x="473" y="180"/>
                  </a:lnTo>
                  <a:lnTo>
                    <a:pt x="504" y="203"/>
                  </a:lnTo>
                  <a:lnTo>
                    <a:pt x="534" y="229"/>
                  </a:lnTo>
                  <a:lnTo>
                    <a:pt x="562" y="254"/>
                  </a:lnTo>
                  <a:lnTo>
                    <a:pt x="588" y="282"/>
                  </a:lnTo>
                  <a:lnTo>
                    <a:pt x="613" y="313"/>
                  </a:lnTo>
                  <a:lnTo>
                    <a:pt x="636" y="341"/>
                  </a:lnTo>
                  <a:lnTo>
                    <a:pt x="659" y="374"/>
                  </a:lnTo>
                  <a:lnTo>
                    <a:pt x="679" y="404"/>
                  </a:lnTo>
                  <a:lnTo>
                    <a:pt x="700" y="437"/>
                  </a:lnTo>
                  <a:lnTo>
                    <a:pt x="715" y="473"/>
                  </a:lnTo>
                  <a:lnTo>
                    <a:pt x="733" y="509"/>
                  </a:lnTo>
                  <a:lnTo>
                    <a:pt x="745" y="544"/>
                  </a:lnTo>
                  <a:lnTo>
                    <a:pt x="758" y="582"/>
                  </a:lnTo>
                  <a:lnTo>
                    <a:pt x="768" y="618"/>
                  </a:lnTo>
                  <a:lnTo>
                    <a:pt x="778" y="656"/>
                  </a:lnTo>
                  <a:lnTo>
                    <a:pt x="786" y="697"/>
                  </a:lnTo>
                  <a:lnTo>
                    <a:pt x="791" y="735"/>
                  </a:lnTo>
                  <a:lnTo>
                    <a:pt x="794" y="776"/>
                  </a:lnTo>
                  <a:lnTo>
                    <a:pt x="794" y="817"/>
                  </a:lnTo>
                  <a:lnTo>
                    <a:pt x="794" y="817"/>
                  </a:lnTo>
                  <a:lnTo>
                    <a:pt x="817" y="81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2735" y="1846"/>
              <a:ext cx="817" cy="819"/>
            </a:xfrm>
            <a:custGeom>
              <a:avLst/>
              <a:gdLst/>
              <a:ahLst/>
              <a:cxnLst>
                <a:cxn ang="0">
                  <a:pos x="0" y="819"/>
                </a:cxn>
                <a:cxn ang="0">
                  <a:pos x="81" y="814"/>
                </a:cxn>
                <a:cxn ang="0">
                  <a:pos x="163" y="801"/>
                </a:cxn>
                <a:cxn ang="0">
                  <a:pos x="242" y="781"/>
                </a:cxn>
                <a:cxn ang="0">
                  <a:pos x="315" y="753"/>
                </a:cxn>
                <a:cxn ang="0">
                  <a:pos x="387" y="720"/>
                </a:cxn>
                <a:cxn ang="0">
                  <a:pos x="455" y="679"/>
                </a:cxn>
                <a:cxn ang="0">
                  <a:pos x="519" y="631"/>
                </a:cxn>
                <a:cxn ang="0">
                  <a:pos x="575" y="577"/>
                </a:cxn>
                <a:cxn ang="0">
                  <a:pos x="628" y="521"/>
                </a:cxn>
                <a:cxn ang="0">
                  <a:pos x="677" y="458"/>
                </a:cxn>
                <a:cxn ang="0">
                  <a:pos x="717" y="389"/>
                </a:cxn>
                <a:cxn ang="0">
                  <a:pos x="750" y="318"/>
                </a:cxn>
                <a:cxn ang="0">
                  <a:pos x="778" y="244"/>
                </a:cxn>
                <a:cxn ang="0">
                  <a:pos x="799" y="165"/>
                </a:cxn>
                <a:cxn ang="0">
                  <a:pos x="811" y="84"/>
                </a:cxn>
                <a:cxn ang="0">
                  <a:pos x="817" y="0"/>
                </a:cxn>
                <a:cxn ang="0">
                  <a:pos x="794" y="40"/>
                </a:cxn>
                <a:cxn ang="0">
                  <a:pos x="786" y="122"/>
                </a:cxn>
                <a:cxn ang="0">
                  <a:pos x="768" y="198"/>
                </a:cxn>
                <a:cxn ang="0">
                  <a:pos x="745" y="274"/>
                </a:cxn>
                <a:cxn ang="0">
                  <a:pos x="715" y="346"/>
                </a:cxn>
                <a:cxn ang="0">
                  <a:pos x="679" y="412"/>
                </a:cxn>
                <a:cxn ang="0">
                  <a:pos x="636" y="475"/>
                </a:cxn>
                <a:cxn ang="0">
                  <a:pos x="588" y="536"/>
                </a:cxn>
                <a:cxn ang="0">
                  <a:pos x="534" y="590"/>
                </a:cxn>
                <a:cxn ang="0">
                  <a:pos x="473" y="638"/>
                </a:cxn>
                <a:cxn ang="0">
                  <a:pos x="412" y="682"/>
                </a:cxn>
                <a:cxn ang="0">
                  <a:pos x="343" y="717"/>
                </a:cxn>
                <a:cxn ang="0">
                  <a:pos x="272" y="748"/>
                </a:cxn>
                <a:cxn ang="0">
                  <a:pos x="198" y="771"/>
                </a:cxn>
                <a:cxn ang="0">
                  <a:pos x="119" y="788"/>
                </a:cxn>
                <a:cxn ang="0">
                  <a:pos x="41" y="796"/>
                </a:cxn>
                <a:cxn ang="0">
                  <a:pos x="0" y="796"/>
                </a:cxn>
              </a:cxnLst>
              <a:rect l="0" t="0" r="r" b="b"/>
              <a:pathLst>
                <a:path w="817" h="819">
                  <a:moveTo>
                    <a:pt x="0" y="819"/>
                  </a:moveTo>
                  <a:lnTo>
                    <a:pt x="0" y="819"/>
                  </a:lnTo>
                  <a:lnTo>
                    <a:pt x="41" y="816"/>
                  </a:lnTo>
                  <a:lnTo>
                    <a:pt x="81" y="814"/>
                  </a:lnTo>
                  <a:lnTo>
                    <a:pt x="122" y="809"/>
                  </a:lnTo>
                  <a:lnTo>
                    <a:pt x="163" y="801"/>
                  </a:lnTo>
                  <a:lnTo>
                    <a:pt x="203" y="791"/>
                  </a:lnTo>
                  <a:lnTo>
                    <a:pt x="242" y="781"/>
                  </a:lnTo>
                  <a:lnTo>
                    <a:pt x="280" y="768"/>
                  </a:lnTo>
                  <a:lnTo>
                    <a:pt x="315" y="753"/>
                  </a:lnTo>
                  <a:lnTo>
                    <a:pt x="354" y="738"/>
                  </a:lnTo>
                  <a:lnTo>
                    <a:pt x="387" y="720"/>
                  </a:lnTo>
                  <a:lnTo>
                    <a:pt x="422" y="699"/>
                  </a:lnTo>
                  <a:lnTo>
                    <a:pt x="455" y="679"/>
                  </a:lnTo>
                  <a:lnTo>
                    <a:pt x="488" y="656"/>
                  </a:lnTo>
                  <a:lnTo>
                    <a:pt x="519" y="631"/>
                  </a:lnTo>
                  <a:lnTo>
                    <a:pt x="547" y="605"/>
                  </a:lnTo>
                  <a:lnTo>
                    <a:pt x="575" y="577"/>
                  </a:lnTo>
                  <a:lnTo>
                    <a:pt x="603" y="549"/>
                  </a:lnTo>
                  <a:lnTo>
                    <a:pt x="628" y="521"/>
                  </a:lnTo>
                  <a:lnTo>
                    <a:pt x="654" y="488"/>
                  </a:lnTo>
                  <a:lnTo>
                    <a:pt x="677" y="458"/>
                  </a:lnTo>
                  <a:lnTo>
                    <a:pt x="697" y="425"/>
                  </a:lnTo>
                  <a:lnTo>
                    <a:pt x="717" y="389"/>
                  </a:lnTo>
                  <a:lnTo>
                    <a:pt x="735" y="353"/>
                  </a:lnTo>
                  <a:lnTo>
                    <a:pt x="750" y="318"/>
                  </a:lnTo>
                  <a:lnTo>
                    <a:pt x="766" y="282"/>
                  </a:lnTo>
                  <a:lnTo>
                    <a:pt x="778" y="244"/>
                  </a:lnTo>
                  <a:lnTo>
                    <a:pt x="791" y="206"/>
                  </a:lnTo>
                  <a:lnTo>
                    <a:pt x="799" y="165"/>
                  </a:lnTo>
                  <a:lnTo>
                    <a:pt x="806" y="124"/>
                  </a:lnTo>
                  <a:lnTo>
                    <a:pt x="811" y="84"/>
                  </a:lnTo>
                  <a:lnTo>
                    <a:pt x="814" y="43"/>
                  </a:lnTo>
                  <a:lnTo>
                    <a:pt x="817" y="0"/>
                  </a:lnTo>
                  <a:lnTo>
                    <a:pt x="794" y="0"/>
                  </a:lnTo>
                  <a:lnTo>
                    <a:pt x="794" y="40"/>
                  </a:lnTo>
                  <a:lnTo>
                    <a:pt x="791" y="81"/>
                  </a:lnTo>
                  <a:lnTo>
                    <a:pt x="786" y="122"/>
                  </a:lnTo>
                  <a:lnTo>
                    <a:pt x="778" y="160"/>
                  </a:lnTo>
                  <a:lnTo>
                    <a:pt x="768" y="198"/>
                  </a:lnTo>
                  <a:lnTo>
                    <a:pt x="758" y="236"/>
                  </a:lnTo>
                  <a:lnTo>
                    <a:pt x="745" y="274"/>
                  </a:lnTo>
                  <a:lnTo>
                    <a:pt x="733" y="310"/>
                  </a:lnTo>
                  <a:lnTo>
                    <a:pt x="715" y="346"/>
                  </a:lnTo>
                  <a:lnTo>
                    <a:pt x="700" y="379"/>
                  </a:lnTo>
                  <a:lnTo>
                    <a:pt x="679" y="412"/>
                  </a:lnTo>
                  <a:lnTo>
                    <a:pt x="659" y="445"/>
                  </a:lnTo>
                  <a:lnTo>
                    <a:pt x="636" y="475"/>
                  </a:lnTo>
                  <a:lnTo>
                    <a:pt x="613" y="506"/>
                  </a:lnTo>
                  <a:lnTo>
                    <a:pt x="588" y="536"/>
                  </a:lnTo>
                  <a:lnTo>
                    <a:pt x="562" y="562"/>
                  </a:lnTo>
                  <a:lnTo>
                    <a:pt x="534" y="590"/>
                  </a:lnTo>
                  <a:lnTo>
                    <a:pt x="504" y="615"/>
                  </a:lnTo>
                  <a:lnTo>
                    <a:pt x="473" y="638"/>
                  </a:lnTo>
                  <a:lnTo>
                    <a:pt x="443" y="661"/>
                  </a:lnTo>
                  <a:lnTo>
                    <a:pt x="412" y="682"/>
                  </a:lnTo>
                  <a:lnTo>
                    <a:pt x="376" y="699"/>
                  </a:lnTo>
                  <a:lnTo>
                    <a:pt x="343" y="717"/>
                  </a:lnTo>
                  <a:lnTo>
                    <a:pt x="308" y="735"/>
                  </a:lnTo>
                  <a:lnTo>
                    <a:pt x="272" y="748"/>
                  </a:lnTo>
                  <a:lnTo>
                    <a:pt x="234" y="760"/>
                  </a:lnTo>
                  <a:lnTo>
                    <a:pt x="198" y="771"/>
                  </a:lnTo>
                  <a:lnTo>
                    <a:pt x="158" y="781"/>
                  </a:lnTo>
                  <a:lnTo>
                    <a:pt x="119" y="788"/>
                  </a:lnTo>
                  <a:lnTo>
                    <a:pt x="79" y="793"/>
                  </a:lnTo>
                  <a:lnTo>
                    <a:pt x="41" y="796"/>
                  </a:lnTo>
                  <a:lnTo>
                    <a:pt x="0" y="796"/>
                  </a:lnTo>
                  <a:lnTo>
                    <a:pt x="0" y="796"/>
                  </a:lnTo>
                  <a:lnTo>
                    <a:pt x="0" y="81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916" y="1846"/>
              <a:ext cx="819" cy="8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4"/>
                </a:cxn>
                <a:cxn ang="0">
                  <a:pos x="18" y="165"/>
                </a:cxn>
                <a:cxn ang="0">
                  <a:pos x="38" y="244"/>
                </a:cxn>
                <a:cxn ang="0">
                  <a:pos x="66" y="318"/>
                </a:cxn>
                <a:cxn ang="0">
                  <a:pos x="99" y="389"/>
                </a:cxn>
                <a:cxn ang="0">
                  <a:pos x="140" y="458"/>
                </a:cxn>
                <a:cxn ang="0">
                  <a:pos x="188" y="521"/>
                </a:cxn>
                <a:cxn ang="0">
                  <a:pos x="241" y="577"/>
                </a:cxn>
                <a:cxn ang="0">
                  <a:pos x="297" y="631"/>
                </a:cxn>
                <a:cxn ang="0">
                  <a:pos x="361" y="679"/>
                </a:cxn>
                <a:cxn ang="0">
                  <a:pos x="430" y="720"/>
                </a:cxn>
                <a:cxn ang="0">
                  <a:pos x="501" y="753"/>
                </a:cxn>
                <a:cxn ang="0">
                  <a:pos x="575" y="781"/>
                </a:cxn>
                <a:cxn ang="0">
                  <a:pos x="654" y="801"/>
                </a:cxn>
                <a:cxn ang="0">
                  <a:pos x="735" y="814"/>
                </a:cxn>
                <a:cxn ang="0">
                  <a:pos x="819" y="819"/>
                </a:cxn>
                <a:cxn ang="0">
                  <a:pos x="776" y="796"/>
                </a:cxn>
                <a:cxn ang="0">
                  <a:pos x="697" y="788"/>
                </a:cxn>
                <a:cxn ang="0">
                  <a:pos x="618" y="771"/>
                </a:cxn>
                <a:cxn ang="0">
                  <a:pos x="544" y="748"/>
                </a:cxn>
                <a:cxn ang="0">
                  <a:pos x="473" y="717"/>
                </a:cxn>
                <a:cxn ang="0">
                  <a:pos x="407" y="682"/>
                </a:cxn>
                <a:cxn ang="0">
                  <a:pos x="343" y="638"/>
                </a:cxn>
                <a:cxn ang="0">
                  <a:pos x="282" y="590"/>
                </a:cxn>
                <a:cxn ang="0">
                  <a:pos x="229" y="536"/>
                </a:cxn>
                <a:cxn ang="0">
                  <a:pos x="180" y="475"/>
                </a:cxn>
                <a:cxn ang="0">
                  <a:pos x="137" y="412"/>
                </a:cxn>
                <a:cxn ang="0">
                  <a:pos x="102" y="346"/>
                </a:cxn>
                <a:cxn ang="0">
                  <a:pos x="71" y="274"/>
                </a:cxn>
                <a:cxn ang="0">
                  <a:pos x="48" y="198"/>
                </a:cxn>
                <a:cxn ang="0">
                  <a:pos x="30" y="122"/>
                </a:cxn>
                <a:cxn ang="0">
                  <a:pos x="23" y="40"/>
                </a:cxn>
                <a:cxn ang="0">
                  <a:pos x="23" y="0"/>
                </a:cxn>
              </a:cxnLst>
              <a:rect l="0" t="0" r="r" b="b"/>
              <a:pathLst>
                <a:path w="819" h="819">
                  <a:moveTo>
                    <a:pt x="0" y="0"/>
                  </a:moveTo>
                  <a:lnTo>
                    <a:pt x="0" y="0"/>
                  </a:lnTo>
                  <a:lnTo>
                    <a:pt x="2" y="43"/>
                  </a:lnTo>
                  <a:lnTo>
                    <a:pt x="5" y="84"/>
                  </a:lnTo>
                  <a:lnTo>
                    <a:pt x="10" y="124"/>
                  </a:lnTo>
                  <a:lnTo>
                    <a:pt x="18" y="165"/>
                  </a:lnTo>
                  <a:lnTo>
                    <a:pt x="25" y="206"/>
                  </a:lnTo>
                  <a:lnTo>
                    <a:pt x="38" y="244"/>
                  </a:lnTo>
                  <a:lnTo>
                    <a:pt x="51" y="282"/>
                  </a:lnTo>
                  <a:lnTo>
                    <a:pt x="66" y="318"/>
                  </a:lnTo>
                  <a:lnTo>
                    <a:pt x="81" y="353"/>
                  </a:lnTo>
                  <a:lnTo>
                    <a:pt x="99" y="389"/>
                  </a:lnTo>
                  <a:lnTo>
                    <a:pt x="119" y="425"/>
                  </a:lnTo>
                  <a:lnTo>
                    <a:pt x="140" y="458"/>
                  </a:lnTo>
                  <a:lnTo>
                    <a:pt x="163" y="488"/>
                  </a:lnTo>
                  <a:lnTo>
                    <a:pt x="188" y="521"/>
                  </a:lnTo>
                  <a:lnTo>
                    <a:pt x="213" y="549"/>
                  </a:lnTo>
                  <a:lnTo>
                    <a:pt x="241" y="577"/>
                  </a:lnTo>
                  <a:lnTo>
                    <a:pt x="269" y="605"/>
                  </a:lnTo>
                  <a:lnTo>
                    <a:pt x="297" y="631"/>
                  </a:lnTo>
                  <a:lnTo>
                    <a:pt x="330" y="656"/>
                  </a:lnTo>
                  <a:lnTo>
                    <a:pt x="361" y="679"/>
                  </a:lnTo>
                  <a:lnTo>
                    <a:pt x="394" y="699"/>
                  </a:lnTo>
                  <a:lnTo>
                    <a:pt x="430" y="720"/>
                  </a:lnTo>
                  <a:lnTo>
                    <a:pt x="463" y="738"/>
                  </a:lnTo>
                  <a:lnTo>
                    <a:pt x="501" y="753"/>
                  </a:lnTo>
                  <a:lnTo>
                    <a:pt x="537" y="768"/>
                  </a:lnTo>
                  <a:lnTo>
                    <a:pt x="575" y="781"/>
                  </a:lnTo>
                  <a:lnTo>
                    <a:pt x="613" y="791"/>
                  </a:lnTo>
                  <a:lnTo>
                    <a:pt x="654" y="801"/>
                  </a:lnTo>
                  <a:lnTo>
                    <a:pt x="694" y="809"/>
                  </a:lnTo>
                  <a:lnTo>
                    <a:pt x="735" y="814"/>
                  </a:lnTo>
                  <a:lnTo>
                    <a:pt x="776" y="816"/>
                  </a:lnTo>
                  <a:lnTo>
                    <a:pt x="819" y="819"/>
                  </a:lnTo>
                  <a:lnTo>
                    <a:pt x="819" y="796"/>
                  </a:lnTo>
                  <a:lnTo>
                    <a:pt x="776" y="796"/>
                  </a:lnTo>
                  <a:lnTo>
                    <a:pt x="738" y="793"/>
                  </a:lnTo>
                  <a:lnTo>
                    <a:pt x="697" y="788"/>
                  </a:lnTo>
                  <a:lnTo>
                    <a:pt x="659" y="781"/>
                  </a:lnTo>
                  <a:lnTo>
                    <a:pt x="618" y="771"/>
                  </a:lnTo>
                  <a:lnTo>
                    <a:pt x="582" y="760"/>
                  </a:lnTo>
                  <a:lnTo>
                    <a:pt x="544" y="748"/>
                  </a:lnTo>
                  <a:lnTo>
                    <a:pt x="509" y="735"/>
                  </a:lnTo>
                  <a:lnTo>
                    <a:pt x="473" y="717"/>
                  </a:lnTo>
                  <a:lnTo>
                    <a:pt x="440" y="699"/>
                  </a:lnTo>
                  <a:lnTo>
                    <a:pt x="407" y="682"/>
                  </a:lnTo>
                  <a:lnTo>
                    <a:pt x="374" y="661"/>
                  </a:lnTo>
                  <a:lnTo>
                    <a:pt x="343" y="638"/>
                  </a:lnTo>
                  <a:lnTo>
                    <a:pt x="313" y="615"/>
                  </a:lnTo>
                  <a:lnTo>
                    <a:pt x="282" y="590"/>
                  </a:lnTo>
                  <a:lnTo>
                    <a:pt x="254" y="562"/>
                  </a:lnTo>
                  <a:lnTo>
                    <a:pt x="229" y="536"/>
                  </a:lnTo>
                  <a:lnTo>
                    <a:pt x="203" y="506"/>
                  </a:lnTo>
                  <a:lnTo>
                    <a:pt x="180" y="475"/>
                  </a:lnTo>
                  <a:lnTo>
                    <a:pt x="157" y="445"/>
                  </a:lnTo>
                  <a:lnTo>
                    <a:pt x="137" y="412"/>
                  </a:lnTo>
                  <a:lnTo>
                    <a:pt x="119" y="379"/>
                  </a:lnTo>
                  <a:lnTo>
                    <a:pt x="102" y="346"/>
                  </a:lnTo>
                  <a:lnTo>
                    <a:pt x="84" y="310"/>
                  </a:lnTo>
                  <a:lnTo>
                    <a:pt x="71" y="274"/>
                  </a:lnTo>
                  <a:lnTo>
                    <a:pt x="58" y="236"/>
                  </a:lnTo>
                  <a:lnTo>
                    <a:pt x="48" y="198"/>
                  </a:lnTo>
                  <a:lnTo>
                    <a:pt x="38" y="160"/>
                  </a:lnTo>
                  <a:lnTo>
                    <a:pt x="30" y="122"/>
                  </a:lnTo>
                  <a:lnTo>
                    <a:pt x="25" y="81"/>
                  </a:lnTo>
                  <a:lnTo>
                    <a:pt x="23" y="4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916" y="1029"/>
              <a:ext cx="819" cy="817"/>
            </a:xfrm>
            <a:custGeom>
              <a:avLst/>
              <a:gdLst/>
              <a:ahLst/>
              <a:cxnLst>
                <a:cxn ang="0">
                  <a:pos x="819" y="0"/>
                </a:cxn>
                <a:cxn ang="0">
                  <a:pos x="735" y="5"/>
                </a:cxn>
                <a:cxn ang="0">
                  <a:pos x="654" y="18"/>
                </a:cxn>
                <a:cxn ang="0">
                  <a:pos x="575" y="38"/>
                </a:cxn>
                <a:cxn ang="0">
                  <a:pos x="501" y="63"/>
                </a:cxn>
                <a:cxn ang="0">
                  <a:pos x="430" y="99"/>
                </a:cxn>
                <a:cxn ang="0">
                  <a:pos x="361" y="140"/>
                </a:cxn>
                <a:cxn ang="0">
                  <a:pos x="297" y="188"/>
                </a:cxn>
                <a:cxn ang="0">
                  <a:pos x="241" y="239"/>
                </a:cxn>
                <a:cxn ang="0">
                  <a:pos x="188" y="297"/>
                </a:cxn>
                <a:cxn ang="0">
                  <a:pos x="140" y="361"/>
                </a:cxn>
                <a:cxn ang="0">
                  <a:pos x="99" y="427"/>
                </a:cxn>
                <a:cxn ang="0">
                  <a:pos x="66" y="501"/>
                </a:cxn>
                <a:cxn ang="0">
                  <a:pos x="38" y="575"/>
                </a:cxn>
                <a:cxn ang="0">
                  <a:pos x="18" y="654"/>
                </a:cxn>
                <a:cxn ang="0">
                  <a:pos x="5" y="735"/>
                </a:cxn>
                <a:cxn ang="0">
                  <a:pos x="0" y="817"/>
                </a:cxn>
                <a:cxn ang="0">
                  <a:pos x="23" y="776"/>
                </a:cxn>
                <a:cxn ang="0">
                  <a:pos x="30" y="697"/>
                </a:cxn>
                <a:cxn ang="0">
                  <a:pos x="48" y="618"/>
                </a:cxn>
                <a:cxn ang="0">
                  <a:pos x="71" y="544"/>
                </a:cxn>
                <a:cxn ang="0">
                  <a:pos x="102" y="473"/>
                </a:cxn>
                <a:cxn ang="0">
                  <a:pos x="137" y="404"/>
                </a:cxn>
                <a:cxn ang="0">
                  <a:pos x="180" y="341"/>
                </a:cxn>
                <a:cxn ang="0">
                  <a:pos x="229" y="282"/>
                </a:cxn>
                <a:cxn ang="0">
                  <a:pos x="282" y="229"/>
                </a:cxn>
                <a:cxn ang="0">
                  <a:pos x="343" y="180"/>
                </a:cxn>
                <a:cxn ang="0">
                  <a:pos x="407" y="137"/>
                </a:cxn>
                <a:cxn ang="0">
                  <a:pos x="473" y="99"/>
                </a:cxn>
                <a:cxn ang="0">
                  <a:pos x="544" y="71"/>
                </a:cxn>
                <a:cxn ang="0">
                  <a:pos x="618" y="46"/>
                </a:cxn>
                <a:cxn ang="0">
                  <a:pos x="697" y="30"/>
                </a:cxn>
                <a:cxn ang="0">
                  <a:pos x="776" y="23"/>
                </a:cxn>
                <a:cxn ang="0">
                  <a:pos x="819" y="23"/>
                </a:cxn>
              </a:cxnLst>
              <a:rect l="0" t="0" r="r" b="b"/>
              <a:pathLst>
                <a:path w="819" h="817">
                  <a:moveTo>
                    <a:pt x="819" y="0"/>
                  </a:moveTo>
                  <a:lnTo>
                    <a:pt x="819" y="0"/>
                  </a:lnTo>
                  <a:lnTo>
                    <a:pt x="776" y="2"/>
                  </a:lnTo>
                  <a:lnTo>
                    <a:pt x="735" y="5"/>
                  </a:lnTo>
                  <a:lnTo>
                    <a:pt x="694" y="10"/>
                  </a:lnTo>
                  <a:lnTo>
                    <a:pt x="654" y="18"/>
                  </a:lnTo>
                  <a:lnTo>
                    <a:pt x="613" y="25"/>
                  </a:lnTo>
                  <a:lnTo>
                    <a:pt x="575" y="38"/>
                  </a:lnTo>
                  <a:lnTo>
                    <a:pt x="537" y="51"/>
                  </a:lnTo>
                  <a:lnTo>
                    <a:pt x="501" y="63"/>
                  </a:lnTo>
                  <a:lnTo>
                    <a:pt x="463" y="81"/>
                  </a:lnTo>
                  <a:lnTo>
                    <a:pt x="430" y="99"/>
                  </a:lnTo>
                  <a:lnTo>
                    <a:pt x="394" y="119"/>
                  </a:lnTo>
                  <a:lnTo>
                    <a:pt x="361" y="140"/>
                  </a:lnTo>
                  <a:lnTo>
                    <a:pt x="330" y="163"/>
                  </a:lnTo>
                  <a:lnTo>
                    <a:pt x="297" y="188"/>
                  </a:lnTo>
                  <a:lnTo>
                    <a:pt x="269" y="214"/>
                  </a:lnTo>
                  <a:lnTo>
                    <a:pt x="241" y="239"/>
                  </a:lnTo>
                  <a:lnTo>
                    <a:pt x="213" y="269"/>
                  </a:lnTo>
                  <a:lnTo>
                    <a:pt x="188" y="297"/>
                  </a:lnTo>
                  <a:lnTo>
                    <a:pt x="163" y="328"/>
                  </a:lnTo>
                  <a:lnTo>
                    <a:pt x="140" y="361"/>
                  </a:lnTo>
                  <a:lnTo>
                    <a:pt x="119" y="394"/>
                  </a:lnTo>
                  <a:lnTo>
                    <a:pt x="99" y="427"/>
                  </a:lnTo>
                  <a:lnTo>
                    <a:pt x="81" y="463"/>
                  </a:lnTo>
                  <a:lnTo>
                    <a:pt x="66" y="501"/>
                  </a:lnTo>
                  <a:lnTo>
                    <a:pt x="51" y="537"/>
                  </a:lnTo>
                  <a:lnTo>
                    <a:pt x="38" y="575"/>
                  </a:lnTo>
                  <a:lnTo>
                    <a:pt x="25" y="613"/>
                  </a:lnTo>
                  <a:lnTo>
                    <a:pt x="18" y="654"/>
                  </a:lnTo>
                  <a:lnTo>
                    <a:pt x="10" y="694"/>
                  </a:lnTo>
                  <a:lnTo>
                    <a:pt x="5" y="735"/>
                  </a:lnTo>
                  <a:lnTo>
                    <a:pt x="2" y="776"/>
                  </a:lnTo>
                  <a:lnTo>
                    <a:pt x="0" y="817"/>
                  </a:lnTo>
                  <a:lnTo>
                    <a:pt x="23" y="817"/>
                  </a:lnTo>
                  <a:lnTo>
                    <a:pt x="23" y="776"/>
                  </a:lnTo>
                  <a:lnTo>
                    <a:pt x="25" y="735"/>
                  </a:lnTo>
                  <a:lnTo>
                    <a:pt x="30" y="697"/>
                  </a:lnTo>
                  <a:lnTo>
                    <a:pt x="38" y="656"/>
                  </a:lnTo>
                  <a:lnTo>
                    <a:pt x="48" y="618"/>
                  </a:lnTo>
                  <a:lnTo>
                    <a:pt x="58" y="582"/>
                  </a:lnTo>
                  <a:lnTo>
                    <a:pt x="71" y="544"/>
                  </a:lnTo>
                  <a:lnTo>
                    <a:pt x="84" y="509"/>
                  </a:lnTo>
                  <a:lnTo>
                    <a:pt x="102" y="473"/>
                  </a:lnTo>
                  <a:lnTo>
                    <a:pt x="119" y="437"/>
                  </a:lnTo>
                  <a:lnTo>
                    <a:pt x="137" y="404"/>
                  </a:lnTo>
                  <a:lnTo>
                    <a:pt x="157" y="374"/>
                  </a:lnTo>
                  <a:lnTo>
                    <a:pt x="180" y="341"/>
                  </a:lnTo>
                  <a:lnTo>
                    <a:pt x="203" y="313"/>
                  </a:lnTo>
                  <a:lnTo>
                    <a:pt x="229" y="282"/>
                  </a:lnTo>
                  <a:lnTo>
                    <a:pt x="254" y="254"/>
                  </a:lnTo>
                  <a:lnTo>
                    <a:pt x="282" y="229"/>
                  </a:lnTo>
                  <a:lnTo>
                    <a:pt x="313" y="203"/>
                  </a:lnTo>
                  <a:lnTo>
                    <a:pt x="343" y="180"/>
                  </a:lnTo>
                  <a:lnTo>
                    <a:pt x="374" y="158"/>
                  </a:lnTo>
                  <a:lnTo>
                    <a:pt x="407" y="137"/>
                  </a:lnTo>
                  <a:lnTo>
                    <a:pt x="440" y="117"/>
                  </a:lnTo>
                  <a:lnTo>
                    <a:pt x="473" y="99"/>
                  </a:lnTo>
                  <a:lnTo>
                    <a:pt x="509" y="84"/>
                  </a:lnTo>
                  <a:lnTo>
                    <a:pt x="544" y="71"/>
                  </a:lnTo>
                  <a:lnTo>
                    <a:pt x="582" y="58"/>
                  </a:lnTo>
                  <a:lnTo>
                    <a:pt x="618" y="46"/>
                  </a:lnTo>
                  <a:lnTo>
                    <a:pt x="659" y="38"/>
                  </a:lnTo>
                  <a:lnTo>
                    <a:pt x="697" y="30"/>
                  </a:lnTo>
                  <a:lnTo>
                    <a:pt x="738" y="25"/>
                  </a:lnTo>
                  <a:lnTo>
                    <a:pt x="776" y="23"/>
                  </a:lnTo>
                  <a:lnTo>
                    <a:pt x="819" y="23"/>
                  </a:lnTo>
                  <a:lnTo>
                    <a:pt x="819" y="23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132" y="1245"/>
              <a:ext cx="1203" cy="1204"/>
            </a:xfrm>
            <a:custGeom>
              <a:avLst/>
              <a:gdLst/>
              <a:ahLst/>
              <a:cxnLst>
                <a:cxn ang="0">
                  <a:pos x="664" y="3"/>
                </a:cxn>
                <a:cxn ang="0">
                  <a:pos x="753" y="18"/>
                </a:cxn>
                <a:cxn ang="0">
                  <a:pos x="837" y="46"/>
                </a:cxn>
                <a:cxn ang="0">
                  <a:pos x="913" y="87"/>
                </a:cxn>
                <a:cxn ang="0">
                  <a:pos x="985" y="137"/>
                </a:cxn>
                <a:cxn ang="0">
                  <a:pos x="1048" y="196"/>
                </a:cxn>
                <a:cxn ang="0">
                  <a:pos x="1102" y="265"/>
                </a:cxn>
                <a:cxn ang="0">
                  <a:pos x="1145" y="341"/>
                </a:cxn>
                <a:cxn ang="0">
                  <a:pos x="1178" y="422"/>
                </a:cxn>
                <a:cxn ang="0">
                  <a:pos x="1196" y="512"/>
                </a:cxn>
                <a:cxn ang="0">
                  <a:pos x="1203" y="601"/>
                </a:cxn>
                <a:cxn ang="0">
                  <a:pos x="1196" y="692"/>
                </a:cxn>
                <a:cxn ang="0">
                  <a:pos x="1178" y="781"/>
                </a:cxn>
                <a:cxn ang="0">
                  <a:pos x="1145" y="863"/>
                </a:cxn>
                <a:cxn ang="0">
                  <a:pos x="1102" y="939"/>
                </a:cxn>
                <a:cxn ang="0">
                  <a:pos x="1048" y="1005"/>
                </a:cxn>
                <a:cxn ang="0">
                  <a:pos x="985" y="1066"/>
                </a:cxn>
                <a:cxn ang="0">
                  <a:pos x="913" y="1117"/>
                </a:cxn>
                <a:cxn ang="0">
                  <a:pos x="837" y="1155"/>
                </a:cxn>
                <a:cxn ang="0">
                  <a:pos x="753" y="1186"/>
                </a:cxn>
                <a:cxn ang="0">
                  <a:pos x="664" y="1201"/>
                </a:cxn>
                <a:cxn ang="0">
                  <a:pos x="570" y="1204"/>
                </a:cxn>
                <a:cxn ang="0">
                  <a:pos x="481" y="1191"/>
                </a:cxn>
                <a:cxn ang="0">
                  <a:pos x="394" y="1168"/>
                </a:cxn>
                <a:cxn ang="0">
                  <a:pos x="315" y="1130"/>
                </a:cxn>
                <a:cxn ang="0">
                  <a:pos x="242" y="1084"/>
                </a:cxn>
                <a:cxn ang="0">
                  <a:pos x="176" y="1028"/>
                </a:cxn>
                <a:cxn ang="0">
                  <a:pos x="120" y="962"/>
                </a:cxn>
                <a:cxn ang="0">
                  <a:pos x="74" y="888"/>
                </a:cxn>
                <a:cxn ang="0">
                  <a:pos x="36" y="809"/>
                </a:cxn>
                <a:cxn ang="0">
                  <a:pos x="13" y="723"/>
                </a:cxn>
                <a:cxn ang="0">
                  <a:pos x="0" y="634"/>
                </a:cxn>
                <a:cxn ang="0">
                  <a:pos x="3" y="540"/>
                </a:cxn>
                <a:cxn ang="0">
                  <a:pos x="18" y="450"/>
                </a:cxn>
                <a:cxn ang="0">
                  <a:pos x="48" y="366"/>
                </a:cxn>
                <a:cxn ang="0">
                  <a:pos x="86" y="290"/>
                </a:cxn>
                <a:cxn ang="0">
                  <a:pos x="137" y="219"/>
                </a:cxn>
                <a:cxn ang="0">
                  <a:pos x="198" y="155"/>
                </a:cxn>
                <a:cxn ang="0">
                  <a:pos x="265" y="102"/>
                </a:cxn>
                <a:cxn ang="0">
                  <a:pos x="341" y="59"/>
                </a:cxn>
                <a:cxn ang="0">
                  <a:pos x="422" y="26"/>
                </a:cxn>
                <a:cxn ang="0">
                  <a:pos x="511" y="8"/>
                </a:cxn>
                <a:cxn ang="0">
                  <a:pos x="603" y="0"/>
                </a:cxn>
              </a:cxnLst>
              <a:rect l="0" t="0" r="r" b="b"/>
              <a:pathLst>
                <a:path w="1203" h="1204">
                  <a:moveTo>
                    <a:pt x="603" y="0"/>
                  </a:moveTo>
                  <a:lnTo>
                    <a:pt x="633" y="0"/>
                  </a:lnTo>
                  <a:lnTo>
                    <a:pt x="664" y="3"/>
                  </a:lnTo>
                  <a:lnTo>
                    <a:pt x="695" y="8"/>
                  </a:lnTo>
                  <a:lnTo>
                    <a:pt x="722" y="13"/>
                  </a:lnTo>
                  <a:lnTo>
                    <a:pt x="753" y="18"/>
                  </a:lnTo>
                  <a:lnTo>
                    <a:pt x="781" y="26"/>
                  </a:lnTo>
                  <a:lnTo>
                    <a:pt x="809" y="36"/>
                  </a:lnTo>
                  <a:lnTo>
                    <a:pt x="837" y="46"/>
                  </a:lnTo>
                  <a:lnTo>
                    <a:pt x="862" y="59"/>
                  </a:lnTo>
                  <a:lnTo>
                    <a:pt x="888" y="71"/>
                  </a:lnTo>
                  <a:lnTo>
                    <a:pt x="913" y="87"/>
                  </a:lnTo>
                  <a:lnTo>
                    <a:pt x="939" y="102"/>
                  </a:lnTo>
                  <a:lnTo>
                    <a:pt x="962" y="120"/>
                  </a:lnTo>
                  <a:lnTo>
                    <a:pt x="985" y="137"/>
                  </a:lnTo>
                  <a:lnTo>
                    <a:pt x="1007" y="155"/>
                  </a:lnTo>
                  <a:lnTo>
                    <a:pt x="1028" y="176"/>
                  </a:lnTo>
                  <a:lnTo>
                    <a:pt x="1048" y="196"/>
                  </a:lnTo>
                  <a:lnTo>
                    <a:pt x="1066" y="219"/>
                  </a:lnTo>
                  <a:lnTo>
                    <a:pt x="1084" y="242"/>
                  </a:lnTo>
                  <a:lnTo>
                    <a:pt x="1102" y="265"/>
                  </a:lnTo>
                  <a:lnTo>
                    <a:pt x="1117" y="290"/>
                  </a:lnTo>
                  <a:lnTo>
                    <a:pt x="1132" y="316"/>
                  </a:lnTo>
                  <a:lnTo>
                    <a:pt x="1145" y="341"/>
                  </a:lnTo>
                  <a:lnTo>
                    <a:pt x="1158" y="366"/>
                  </a:lnTo>
                  <a:lnTo>
                    <a:pt x="1168" y="394"/>
                  </a:lnTo>
                  <a:lnTo>
                    <a:pt x="1178" y="422"/>
                  </a:lnTo>
                  <a:lnTo>
                    <a:pt x="1185" y="450"/>
                  </a:lnTo>
                  <a:lnTo>
                    <a:pt x="1191" y="481"/>
                  </a:lnTo>
                  <a:lnTo>
                    <a:pt x="1196" y="512"/>
                  </a:lnTo>
                  <a:lnTo>
                    <a:pt x="1201" y="540"/>
                  </a:lnTo>
                  <a:lnTo>
                    <a:pt x="1203" y="570"/>
                  </a:lnTo>
                  <a:lnTo>
                    <a:pt x="1203" y="601"/>
                  </a:lnTo>
                  <a:lnTo>
                    <a:pt x="1203" y="634"/>
                  </a:lnTo>
                  <a:lnTo>
                    <a:pt x="1201" y="664"/>
                  </a:lnTo>
                  <a:lnTo>
                    <a:pt x="1196" y="692"/>
                  </a:lnTo>
                  <a:lnTo>
                    <a:pt x="1191" y="723"/>
                  </a:lnTo>
                  <a:lnTo>
                    <a:pt x="1185" y="751"/>
                  </a:lnTo>
                  <a:lnTo>
                    <a:pt x="1178" y="781"/>
                  </a:lnTo>
                  <a:lnTo>
                    <a:pt x="1168" y="809"/>
                  </a:lnTo>
                  <a:lnTo>
                    <a:pt x="1158" y="835"/>
                  </a:lnTo>
                  <a:lnTo>
                    <a:pt x="1145" y="863"/>
                  </a:lnTo>
                  <a:lnTo>
                    <a:pt x="1132" y="888"/>
                  </a:lnTo>
                  <a:lnTo>
                    <a:pt x="1117" y="914"/>
                  </a:lnTo>
                  <a:lnTo>
                    <a:pt x="1102" y="939"/>
                  </a:lnTo>
                  <a:lnTo>
                    <a:pt x="1084" y="962"/>
                  </a:lnTo>
                  <a:lnTo>
                    <a:pt x="1066" y="985"/>
                  </a:lnTo>
                  <a:lnTo>
                    <a:pt x="1048" y="1005"/>
                  </a:lnTo>
                  <a:lnTo>
                    <a:pt x="1028" y="1028"/>
                  </a:lnTo>
                  <a:lnTo>
                    <a:pt x="1007" y="1046"/>
                  </a:lnTo>
                  <a:lnTo>
                    <a:pt x="985" y="1066"/>
                  </a:lnTo>
                  <a:lnTo>
                    <a:pt x="962" y="1084"/>
                  </a:lnTo>
                  <a:lnTo>
                    <a:pt x="939" y="1102"/>
                  </a:lnTo>
                  <a:lnTo>
                    <a:pt x="913" y="1117"/>
                  </a:lnTo>
                  <a:lnTo>
                    <a:pt x="888" y="1130"/>
                  </a:lnTo>
                  <a:lnTo>
                    <a:pt x="862" y="1145"/>
                  </a:lnTo>
                  <a:lnTo>
                    <a:pt x="837" y="1155"/>
                  </a:lnTo>
                  <a:lnTo>
                    <a:pt x="809" y="1168"/>
                  </a:lnTo>
                  <a:lnTo>
                    <a:pt x="781" y="1176"/>
                  </a:lnTo>
                  <a:lnTo>
                    <a:pt x="753" y="1186"/>
                  </a:lnTo>
                  <a:lnTo>
                    <a:pt x="722" y="1191"/>
                  </a:lnTo>
                  <a:lnTo>
                    <a:pt x="695" y="1196"/>
                  </a:lnTo>
                  <a:lnTo>
                    <a:pt x="664" y="1201"/>
                  </a:lnTo>
                  <a:lnTo>
                    <a:pt x="633" y="1204"/>
                  </a:lnTo>
                  <a:lnTo>
                    <a:pt x="603" y="1204"/>
                  </a:lnTo>
                  <a:lnTo>
                    <a:pt x="570" y="1204"/>
                  </a:lnTo>
                  <a:lnTo>
                    <a:pt x="539" y="1201"/>
                  </a:lnTo>
                  <a:lnTo>
                    <a:pt x="511" y="1196"/>
                  </a:lnTo>
                  <a:lnTo>
                    <a:pt x="481" y="1191"/>
                  </a:lnTo>
                  <a:lnTo>
                    <a:pt x="453" y="1186"/>
                  </a:lnTo>
                  <a:lnTo>
                    <a:pt x="422" y="1176"/>
                  </a:lnTo>
                  <a:lnTo>
                    <a:pt x="394" y="1168"/>
                  </a:lnTo>
                  <a:lnTo>
                    <a:pt x="369" y="1155"/>
                  </a:lnTo>
                  <a:lnTo>
                    <a:pt x="341" y="1145"/>
                  </a:lnTo>
                  <a:lnTo>
                    <a:pt x="315" y="1130"/>
                  </a:lnTo>
                  <a:lnTo>
                    <a:pt x="290" y="1117"/>
                  </a:lnTo>
                  <a:lnTo>
                    <a:pt x="265" y="1102"/>
                  </a:lnTo>
                  <a:lnTo>
                    <a:pt x="242" y="1084"/>
                  </a:lnTo>
                  <a:lnTo>
                    <a:pt x="219" y="1066"/>
                  </a:lnTo>
                  <a:lnTo>
                    <a:pt x="198" y="1046"/>
                  </a:lnTo>
                  <a:lnTo>
                    <a:pt x="176" y="1028"/>
                  </a:lnTo>
                  <a:lnTo>
                    <a:pt x="158" y="1005"/>
                  </a:lnTo>
                  <a:lnTo>
                    <a:pt x="137" y="985"/>
                  </a:lnTo>
                  <a:lnTo>
                    <a:pt x="120" y="962"/>
                  </a:lnTo>
                  <a:lnTo>
                    <a:pt x="102" y="939"/>
                  </a:lnTo>
                  <a:lnTo>
                    <a:pt x="86" y="914"/>
                  </a:lnTo>
                  <a:lnTo>
                    <a:pt x="74" y="888"/>
                  </a:lnTo>
                  <a:lnTo>
                    <a:pt x="59" y="863"/>
                  </a:lnTo>
                  <a:lnTo>
                    <a:pt x="48" y="835"/>
                  </a:lnTo>
                  <a:lnTo>
                    <a:pt x="36" y="809"/>
                  </a:lnTo>
                  <a:lnTo>
                    <a:pt x="28" y="781"/>
                  </a:lnTo>
                  <a:lnTo>
                    <a:pt x="18" y="751"/>
                  </a:lnTo>
                  <a:lnTo>
                    <a:pt x="13" y="723"/>
                  </a:lnTo>
                  <a:lnTo>
                    <a:pt x="8" y="692"/>
                  </a:lnTo>
                  <a:lnTo>
                    <a:pt x="3" y="664"/>
                  </a:lnTo>
                  <a:lnTo>
                    <a:pt x="0" y="634"/>
                  </a:lnTo>
                  <a:lnTo>
                    <a:pt x="0" y="601"/>
                  </a:lnTo>
                  <a:lnTo>
                    <a:pt x="0" y="570"/>
                  </a:lnTo>
                  <a:lnTo>
                    <a:pt x="3" y="540"/>
                  </a:lnTo>
                  <a:lnTo>
                    <a:pt x="8" y="512"/>
                  </a:lnTo>
                  <a:lnTo>
                    <a:pt x="13" y="481"/>
                  </a:lnTo>
                  <a:lnTo>
                    <a:pt x="18" y="450"/>
                  </a:lnTo>
                  <a:lnTo>
                    <a:pt x="28" y="422"/>
                  </a:lnTo>
                  <a:lnTo>
                    <a:pt x="36" y="394"/>
                  </a:lnTo>
                  <a:lnTo>
                    <a:pt x="48" y="366"/>
                  </a:lnTo>
                  <a:lnTo>
                    <a:pt x="59" y="341"/>
                  </a:lnTo>
                  <a:lnTo>
                    <a:pt x="74" y="316"/>
                  </a:lnTo>
                  <a:lnTo>
                    <a:pt x="86" y="290"/>
                  </a:lnTo>
                  <a:lnTo>
                    <a:pt x="102" y="265"/>
                  </a:lnTo>
                  <a:lnTo>
                    <a:pt x="120" y="242"/>
                  </a:lnTo>
                  <a:lnTo>
                    <a:pt x="137" y="219"/>
                  </a:lnTo>
                  <a:lnTo>
                    <a:pt x="158" y="196"/>
                  </a:lnTo>
                  <a:lnTo>
                    <a:pt x="176" y="176"/>
                  </a:lnTo>
                  <a:lnTo>
                    <a:pt x="198" y="155"/>
                  </a:lnTo>
                  <a:lnTo>
                    <a:pt x="219" y="137"/>
                  </a:lnTo>
                  <a:lnTo>
                    <a:pt x="242" y="120"/>
                  </a:lnTo>
                  <a:lnTo>
                    <a:pt x="265" y="102"/>
                  </a:lnTo>
                  <a:lnTo>
                    <a:pt x="290" y="87"/>
                  </a:lnTo>
                  <a:lnTo>
                    <a:pt x="315" y="71"/>
                  </a:lnTo>
                  <a:lnTo>
                    <a:pt x="341" y="59"/>
                  </a:lnTo>
                  <a:lnTo>
                    <a:pt x="369" y="46"/>
                  </a:lnTo>
                  <a:lnTo>
                    <a:pt x="394" y="36"/>
                  </a:lnTo>
                  <a:lnTo>
                    <a:pt x="422" y="26"/>
                  </a:lnTo>
                  <a:lnTo>
                    <a:pt x="453" y="18"/>
                  </a:lnTo>
                  <a:lnTo>
                    <a:pt x="481" y="13"/>
                  </a:lnTo>
                  <a:lnTo>
                    <a:pt x="511" y="8"/>
                  </a:lnTo>
                  <a:lnTo>
                    <a:pt x="539" y="3"/>
                  </a:lnTo>
                  <a:lnTo>
                    <a:pt x="570" y="0"/>
                  </a:lnTo>
                  <a:lnTo>
                    <a:pt x="603" y="0"/>
                  </a:lnTo>
                </a:path>
              </a:pathLst>
            </a:custGeom>
            <a:noFill/>
            <a:ln w="7938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115" y="2670"/>
              <a:ext cx="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endParaRPr lang="en-GB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3775" y="1236"/>
              <a:ext cx="58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Management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622" y="1343"/>
              <a:ext cx="89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Body of Knowledge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12" y="1601"/>
              <a:ext cx="896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Generally Accepted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290" y="1708"/>
              <a:ext cx="939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Project Management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203" y="1815"/>
              <a:ext cx="111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Knowledge and Practice</a:t>
              </a:r>
              <a:endParaRPr lang="en-US" sz="1800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 flipV="1">
              <a:off x="3323" y="1670"/>
              <a:ext cx="423" cy="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678" y="1899"/>
              <a:ext cx="819" cy="1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sz="1200" b="1" i="1">
                  <a:latin typeface="Arial" charset="0"/>
                </a:rPr>
                <a:t>PMBOK</a:t>
              </a:r>
              <a:r>
                <a:rPr lang="en-US" sz="1200" i="1" baseline="30000">
                  <a:latin typeface="Arial" charset="0"/>
                </a:rPr>
                <a:t>®</a:t>
              </a:r>
              <a:r>
                <a:rPr lang="en-US" sz="1200" b="1" i="1">
                  <a:latin typeface="Arial" charset="0"/>
                </a:rPr>
                <a:t> Guide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3343" y="1152"/>
              <a:ext cx="384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5029200" y="1705744"/>
            <a:ext cx="2743200" cy="2590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7162800" y="1781944"/>
            <a:ext cx="2743200" cy="2590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6096000" y="2924944"/>
            <a:ext cx="2743200" cy="2590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260975" y="2288357"/>
            <a:ext cx="1722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PM Specialist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Capabilities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7886700" y="2285182"/>
            <a:ext cx="1525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Behavioural</a:t>
            </a:r>
          </a:p>
          <a:p>
            <a:pPr eaLnBrk="0" hangingPunct="0"/>
            <a:r>
              <a:rPr lang="en-US" sz="2000">
                <a:latin typeface="Arial" charset="0"/>
              </a:rPr>
              <a:t>Capabilities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596062" y="4342582"/>
            <a:ext cx="1497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Arial" charset="0"/>
              </a:rPr>
              <a:t>Business </a:t>
            </a:r>
          </a:p>
          <a:p>
            <a:pPr algn="ctr" eaLnBrk="0" hangingPunct="0"/>
            <a:r>
              <a:rPr lang="en-US" sz="2000">
                <a:latin typeface="Arial" charset="0"/>
              </a:rPr>
              <a:t>Capabilities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2720752" y="5733256"/>
            <a:ext cx="4521302" cy="4930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GB" sz="2600" dirty="0" smtClean="0">
                <a:latin typeface="Arial" charset="0"/>
              </a:rPr>
              <a:t>Two views of PM skill-sets</a:t>
            </a:r>
            <a:endParaRPr lang="en-GB" sz="2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487" y="1988840"/>
            <a:ext cx="926334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227687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Schwalbe</a:t>
            </a:r>
            <a:r>
              <a:rPr lang="en-GB" dirty="0" smtClean="0"/>
              <a:t>, K. – Information Technology Project Management – Chapter 8</a:t>
            </a:r>
          </a:p>
          <a:p>
            <a:r>
              <a:rPr lang="en-GB" dirty="0" smtClean="0"/>
              <a:t>PMBOK – Chapter 8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520" y="2060848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looked at</a:t>
            </a:r>
          </a:p>
          <a:p>
            <a:pPr>
              <a:buFontTx/>
              <a:buChar char="-"/>
            </a:pPr>
            <a:r>
              <a:rPr lang="en-GB" dirty="0" smtClean="0"/>
              <a:t>Leadership theory</a:t>
            </a:r>
          </a:p>
          <a:p>
            <a:pPr>
              <a:buFontTx/>
              <a:buChar char="-"/>
            </a:pPr>
            <a:r>
              <a:rPr lang="en-GB" dirty="0" smtClean="0"/>
              <a:t>Leadership myths</a:t>
            </a:r>
          </a:p>
          <a:p>
            <a:pPr>
              <a:buFontTx/>
              <a:buChar char="-"/>
            </a:pPr>
            <a:r>
              <a:rPr lang="en-GB" dirty="0" smtClean="0"/>
              <a:t>Leadership and Management</a:t>
            </a:r>
          </a:p>
          <a:p>
            <a:pPr>
              <a:buFontTx/>
              <a:buChar char="-"/>
            </a:pPr>
            <a:r>
              <a:rPr lang="en-GB" dirty="0" smtClean="0"/>
              <a:t>PM Roles</a:t>
            </a:r>
          </a:p>
          <a:p>
            <a:pPr>
              <a:buFontTx/>
              <a:buChar char="-"/>
            </a:pPr>
            <a:r>
              <a:rPr lang="en-GB" dirty="0" smtClean="0"/>
              <a:t>PM Responsibilities</a:t>
            </a:r>
          </a:p>
          <a:p>
            <a:pPr>
              <a:buFontTx/>
              <a:buChar char="-"/>
            </a:pPr>
            <a:r>
              <a:rPr lang="en-GB" dirty="0" smtClean="0"/>
              <a:t>PM Skill-Sets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8884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Mantel, Jr., S.J. et al., 2008. </a:t>
            </a:r>
            <a:r>
              <a:rPr lang="en-GB" i="1" dirty="0" smtClean="0"/>
              <a:t>Project Management in Practice</a:t>
            </a:r>
            <a:r>
              <a:rPr lang="en-GB" dirty="0" smtClean="0"/>
              <a:t> 3rd ed., US: John Wiley &amp; Sons, Incorporated.  </a:t>
            </a:r>
          </a:p>
          <a:p>
            <a:pPr>
              <a:buFontTx/>
              <a:buChar char="-"/>
            </a:pPr>
            <a:r>
              <a:rPr lang="en-GB" dirty="0" smtClean="0"/>
              <a:t>Hughes, R.L., </a:t>
            </a:r>
            <a:r>
              <a:rPr lang="en-GB" dirty="0" err="1" smtClean="0"/>
              <a:t>Ginnett</a:t>
            </a:r>
            <a:r>
              <a:rPr lang="en-GB" dirty="0" smtClean="0"/>
              <a:t>, R.C. &amp; </a:t>
            </a:r>
            <a:r>
              <a:rPr lang="en-GB" dirty="0" err="1" smtClean="0"/>
              <a:t>Curphy</a:t>
            </a:r>
            <a:r>
              <a:rPr lang="en-GB" dirty="0" smtClean="0"/>
              <a:t>, G.J., 2009. </a:t>
            </a:r>
            <a:r>
              <a:rPr lang="en-GB" i="1" dirty="0" smtClean="0"/>
              <a:t>Leadership: Enhancing the Lessons of Experience</a:t>
            </a:r>
            <a:r>
              <a:rPr lang="en-GB" dirty="0" smtClean="0"/>
              <a:t> Sixth., Singapore: McGraw Hill.  </a:t>
            </a:r>
          </a:p>
          <a:p>
            <a:pPr>
              <a:buFontTx/>
              <a:buChar char="-"/>
            </a:pPr>
            <a:r>
              <a:rPr lang="en-GB" dirty="0" smtClean="0"/>
              <a:t>Gladwell, M., Why do we love tall men? Available at: </a:t>
            </a:r>
            <a:r>
              <a:rPr lang="en-GB" dirty="0" smtClean="0">
                <a:hlinkClick r:id="rId5"/>
              </a:rPr>
              <a:t>http://www.gladwell.com/blink/blink_excerpt2.html</a:t>
            </a:r>
            <a:r>
              <a:rPr lang="en-GB" dirty="0" smtClean="0"/>
              <a:t> [Accessed January 3, 2009].</a:t>
            </a:r>
          </a:p>
          <a:p>
            <a:pPr>
              <a:buFontTx/>
              <a:buChar char="-"/>
            </a:pPr>
            <a:r>
              <a:rPr lang="en-GB" dirty="0" smtClean="0"/>
              <a:t>Gladwell, M., 2005. </a:t>
            </a:r>
            <a:r>
              <a:rPr lang="en-GB" i="1" dirty="0" smtClean="0"/>
              <a:t>Blink</a:t>
            </a:r>
            <a:r>
              <a:rPr lang="en-GB" dirty="0" smtClean="0"/>
              <a:t>, Little, Brown and Company.  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496" y="2060848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Last week, we looked at</a:t>
            </a:r>
          </a:p>
          <a:p>
            <a:pPr>
              <a:buFontTx/>
              <a:buChar char="-"/>
            </a:pPr>
            <a:r>
              <a:rPr lang="en-GB" dirty="0" smtClean="0"/>
              <a:t> Cost Estimation</a:t>
            </a:r>
          </a:p>
          <a:p>
            <a:pPr>
              <a:buFontTx/>
              <a:buChar char="-"/>
            </a:pPr>
            <a:r>
              <a:rPr lang="en-GB" dirty="0" smtClean="0"/>
              <a:t> Project Budgets</a:t>
            </a:r>
          </a:p>
          <a:p>
            <a:pPr>
              <a:buFontTx/>
              <a:buChar char="-"/>
            </a:pPr>
            <a:r>
              <a:rPr lang="en-GB" dirty="0" smtClean="0"/>
              <a:t> Earned Value Management and its benefits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2132856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 Leadership Theory</a:t>
            </a:r>
          </a:p>
          <a:p>
            <a:pPr>
              <a:buFontTx/>
              <a:buChar char="-"/>
            </a:pPr>
            <a:r>
              <a:rPr lang="en-GB" dirty="0" smtClean="0"/>
              <a:t> Project Management Skill-sets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Leadership Theory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8884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 Are leaders born?</a:t>
            </a:r>
          </a:p>
          <a:p>
            <a:pPr>
              <a:buFontTx/>
              <a:buChar char="-"/>
            </a:pPr>
            <a:r>
              <a:rPr lang="en-GB" dirty="0" smtClean="0"/>
              <a:t> We like tall, dark, handsome leaders… and male..?</a:t>
            </a:r>
          </a:p>
          <a:p>
            <a:pPr lvl="1">
              <a:buFontTx/>
              <a:buChar char="-"/>
            </a:pPr>
            <a:r>
              <a:rPr lang="en-GB" dirty="0" smtClean="0"/>
              <a:t>Read ‘Blink’ - Malcolm Gladwell or</a:t>
            </a:r>
          </a:p>
          <a:p>
            <a:pPr lvl="1"/>
            <a:r>
              <a:rPr lang="en-GB" dirty="0" smtClean="0">
                <a:hlinkClick r:id="rId5"/>
              </a:rPr>
              <a:t>http://www.gladwell.com/blink/blink_excerpt2.html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Leadership can’t be taught… only experience can make you a good leader?</a:t>
            </a:r>
          </a:p>
          <a:p>
            <a:r>
              <a:rPr lang="en-GB" dirty="0" smtClean="0"/>
              <a:t>- Leadership is the same as management?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Leadership vs. Management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776536" y="2348880"/>
            <a:ext cx="4752528" cy="331236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Leadership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088904" y="2348880"/>
            <a:ext cx="4752528" cy="3312368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720080"/>
          </a:xfrm>
        </p:spPr>
        <p:txBody>
          <a:bodyPr/>
          <a:lstStyle/>
          <a:p>
            <a:r>
              <a:rPr lang="en-US" dirty="0" smtClean="0"/>
              <a:t>History &amp; Progression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504" y="1844824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Leader Traits</a:t>
            </a:r>
          </a:p>
          <a:p>
            <a:pPr lvl="1">
              <a:buFontTx/>
              <a:buChar char="-"/>
            </a:pPr>
            <a:r>
              <a:rPr lang="en-GB" dirty="0" smtClean="0"/>
              <a:t> Focussed on the physical attributes of leaders</a:t>
            </a:r>
          </a:p>
          <a:p>
            <a:pPr>
              <a:buFontTx/>
              <a:buChar char="-"/>
            </a:pPr>
            <a:r>
              <a:rPr lang="en-GB" dirty="0" smtClean="0"/>
              <a:t> Contingency Theories of Leadership</a:t>
            </a:r>
          </a:p>
          <a:p>
            <a:pPr lvl="1">
              <a:buFontTx/>
              <a:buChar char="-"/>
            </a:pPr>
            <a:r>
              <a:rPr lang="en-GB" dirty="0" smtClean="0"/>
              <a:t>Normative Decision Model</a:t>
            </a:r>
          </a:p>
          <a:p>
            <a:pPr lvl="2">
              <a:buFontTx/>
              <a:buChar char="-"/>
            </a:pPr>
            <a:r>
              <a:rPr lang="en-GB" dirty="0" smtClean="0"/>
              <a:t>Focuses on improving decision making to determine level of participation; autocratic, consultative or group process</a:t>
            </a:r>
          </a:p>
          <a:p>
            <a:pPr lvl="1">
              <a:buFontTx/>
              <a:buChar char="-"/>
            </a:pPr>
            <a:r>
              <a:rPr lang="en-GB" dirty="0" smtClean="0"/>
              <a:t>Situational Leadership Model</a:t>
            </a:r>
          </a:p>
          <a:p>
            <a:pPr lvl="2">
              <a:buFontTx/>
              <a:buChar char="-"/>
            </a:pPr>
            <a:r>
              <a:rPr lang="en-GB" dirty="0" smtClean="0"/>
              <a:t> Leader behaviour based on supportive relationships and task behaviour</a:t>
            </a:r>
          </a:p>
          <a:p>
            <a:pPr lvl="1">
              <a:buFontTx/>
              <a:buChar char="-"/>
            </a:pPr>
            <a:r>
              <a:rPr lang="en-GB" dirty="0" smtClean="0"/>
              <a:t>Contingency Model</a:t>
            </a:r>
          </a:p>
          <a:p>
            <a:pPr lvl="1">
              <a:buFontTx/>
              <a:buChar char="-"/>
            </a:pPr>
            <a:r>
              <a:rPr lang="en-GB" dirty="0" smtClean="0"/>
              <a:t>Path-Goal Model</a:t>
            </a:r>
          </a:p>
          <a:p>
            <a:pPr lvl="1">
              <a:buFontTx/>
              <a:buChar char="-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4000" dirty="0" smtClean="0"/>
              <a:t>Interactional Framework for Leadership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4584576" y="3573016"/>
            <a:ext cx="3456384" cy="26642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Tasks,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Stress, Environment, 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etc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16424" y="2060848"/>
            <a:ext cx="3456384" cy="25202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Personality,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chemeClr val="tx1"/>
                </a:solidFill>
              </a:rPr>
              <a:t>Position,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Expertise,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etc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16696" y="3581400"/>
            <a:ext cx="3456384" cy="2664296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Values,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Norms, Cohesiveness,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etc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16896" y="15567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Leadership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580526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0070C0"/>
                </a:solidFill>
              </a:rPr>
              <a:t>Followers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1312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Situation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The Roles a PM plays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2132856"/>
            <a:ext cx="84969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 Facilitator</a:t>
            </a:r>
          </a:p>
          <a:p>
            <a:pPr lvl="1">
              <a:buFontTx/>
              <a:buChar char="-"/>
            </a:pPr>
            <a:r>
              <a:rPr lang="en-GB" dirty="0" smtClean="0"/>
              <a:t>Manager-as-Facilitator vs. Manager-as-Supervisor</a:t>
            </a:r>
          </a:p>
          <a:p>
            <a:pPr lvl="1">
              <a:buFontTx/>
              <a:buChar char="-"/>
            </a:pPr>
            <a:r>
              <a:rPr lang="en-GB" dirty="0" smtClean="0"/>
              <a:t>Systems Approach – A project is a system</a:t>
            </a:r>
          </a:p>
          <a:p>
            <a:pPr lvl="1">
              <a:buFontTx/>
              <a:buChar char="-"/>
            </a:pPr>
            <a:r>
              <a:rPr lang="en-GB" dirty="0" smtClean="0"/>
              <a:t>Avoid micromanagement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The Roles a PM plays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4" descr="F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2852936"/>
            <a:ext cx="6553200" cy="292576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76536" y="1916832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- A communicator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162</TotalTime>
  <Words>633</Words>
  <Application>Microsoft Office PowerPoint</Application>
  <PresentationFormat>A4 Paper (210x297 mm)</PresentationFormat>
  <Paragraphs>188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Lecture Template</vt:lpstr>
      <vt:lpstr>Slide 0</vt:lpstr>
      <vt:lpstr>Recap</vt:lpstr>
      <vt:lpstr>Today’s Topics &amp; Learning Outcomes</vt:lpstr>
      <vt:lpstr>Leadership Theory</vt:lpstr>
      <vt:lpstr>Leadership vs. Management</vt:lpstr>
      <vt:lpstr>History &amp; Progression</vt:lpstr>
      <vt:lpstr>Interactional Framework for Leadership</vt:lpstr>
      <vt:lpstr>The Roles a PM plays</vt:lpstr>
      <vt:lpstr>The Roles a PM plays</vt:lpstr>
      <vt:lpstr>The Roles a PM Plays</vt:lpstr>
      <vt:lpstr>Responsibilities of a PM</vt:lpstr>
      <vt:lpstr>Skill-sets for Selection of a PM</vt:lpstr>
      <vt:lpstr>What does a good PM need to have?</vt:lpstr>
      <vt:lpstr>Any Thoughts, Questions, Ideas?</vt:lpstr>
      <vt:lpstr>Reading Materials for the Week</vt:lpstr>
      <vt:lpstr>Conclusions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17</cp:revision>
  <cp:lastPrinted>2004-03-10T09:10:37Z</cp:lastPrinted>
  <dcterms:created xsi:type="dcterms:W3CDTF">2010-10-04T12:15:17Z</dcterms:created>
  <dcterms:modified xsi:type="dcterms:W3CDTF">2010-10-04T15:30:16Z</dcterms:modified>
</cp:coreProperties>
</file>