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>
  <p:sldMasterIdLst>
    <p:sldMasterId id="2147483648" r:id="rId1"/>
  </p:sldMasterIdLst>
  <p:notesMasterIdLst>
    <p:notesMasterId r:id="rId21"/>
  </p:notesMasterIdLst>
  <p:sldIdLst>
    <p:sldId id="272" r:id="rId2"/>
    <p:sldId id="273" r:id="rId3"/>
    <p:sldId id="290" r:id="rId4"/>
    <p:sldId id="281" r:id="rId5"/>
    <p:sldId id="286" r:id="rId6"/>
    <p:sldId id="285" r:id="rId7"/>
    <p:sldId id="284" r:id="rId8"/>
    <p:sldId id="297" r:id="rId9"/>
    <p:sldId id="291" r:id="rId10"/>
    <p:sldId id="288" r:id="rId11"/>
    <p:sldId id="292" r:id="rId12"/>
    <p:sldId id="296" r:id="rId13"/>
    <p:sldId id="295" r:id="rId14"/>
    <p:sldId id="294" r:id="rId15"/>
    <p:sldId id="293" r:id="rId16"/>
    <p:sldId id="287" r:id="rId17"/>
    <p:sldId id="283" r:id="rId18"/>
    <p:sldId id="282" r:id="rId19"/>
    <p:sldId id="289" r:id="rId20"/>
  </p:sldIdLst>
  <p:sldSz cx="9906000" cy="6858000" type="A4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EA1"/>
    <a:srgbClr val="54003D"/>
    <a:srgbClr val="1B1B52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183" autoAdjust="0"/>
    <p:restoredTop sz="90929"/>
  </p:normalViewPr>
  <p:slideViewPr>
    <p:cSldViewPr>
      <p:cViewPr varScale="1">
        <p:scale>
          <a:sx n="54" d="100"/>
          <a:sy n="54" d="100"/>
        </p:scale>
        <p:origin x="-102" y="-378"/>
      </p:cViewPr>
      <p:guideLst>
        <p:guide orient="horz" pos="2160"/>
        <p:guide pos="451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87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93FFFE-1EEC-465D-AEE9-2A99CAB281D5}" type="datetimeFigureOut">
              <a:rPr lang="en-US" smtClean="0"/>
              <a:pPr/>
              <a:t>9/6/2010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914B25-DFFC-4132-B7D0-5AA0DA5E051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14B25-DFFC-4132-B7D0-5AA0DA5E0514}" type="slidenum">
              <a:rPr lang="en-US" smtClean="0"/>
              <a:pPr/>
              <a:t>0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A Project -</a:t>
            </a:r>
            <a:r>
              <a:rPr lang="en-IE" baseline="0" dirty="0" smtClean="0"/>
              <a:t> </a:t>
            </a:r>
            <a:r>
              <a:rPr lang="en-IE" dirty="0" smtClean="0"/>
              <a:t>Temporary endeavour to create a unique</a:t>
            </a:r>
            <a:r>
              <a:rPr lang="en-IE" baseline="0" dirty="0" smtClean="0"/>
              <a:t> product, service or result. It has a definite beginning and an end. It is unique and creates something which is unique, albeit it could be a part of something bigger.</a:t>
            </a:r>
          </a:p>
          <a:p>
            <a:r>
              <a:rPr lang="en-IE" baseline="0" dirty="0" smtClean="0"/>
              <a:t>Project Management – The application of knowledge, skills, tools and techniques to project activities to meet the project requirements.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14B25-DFFC-4132-B7D0-5AA0DA5E0514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14B25-DFFC-4132-B7D0-5AA0DA5E0514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14B25-DFFC-4132-B7D0-5AA0DA5E0514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14B25-DFFC-4132-B7D0-5AA0DA5E0514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14B25-DFFC-4132-B7D0-5AA0DA5E0514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14B25-DFFC-4132-B7D0-5AA0DA5E0514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14B25-DFFC-4132-B7D0-5AA0DA5E0514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14B25-DFFC-4132-B7D0-5AA0DA5E0514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14B25-DFFC-4132-B7D0-5AA0DA5E0514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14B25-DFFC-4132-B7D0-5AA0DA5E0514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14B25-DFFC-4132-B7D0-5AA0DA5E051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14B25-DFFC-4132-B7D0-5AA0DA5E0514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14B25-DFFC-4132-B7D0-5AA0DA5E0514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14B25-DFFC-4132-B7D0-5AA0DA5E0514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14B25-DFFC-4132-B7D0-5AA0DA5E0514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14B25-DFFC-4132-B7D0-5AA0DA5E0514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14B25-DFFC-4132-B7D0-5AA0DA5E0514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14B25-DFFC-4132-B7D0-5AA0DA5E0514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48C63A4-6DCE-491D-ACF9-2B1FFD61B956}" type="datetime1">
              <a:rPr lang="en-US" smtClean="0"/>
              <a:pPr/>
              <a:t>9/6/2010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IE" smtClean="0"/>
              <a:t>CS4457 - Project Management in Practice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38DFBB-B5B9-41F5-AE76-AE3856BF095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983AD18-9B8D-4B44-B4B5-54B4CAD1BD01}" type="datetime1">
              <a:rPr lang="en-US" smtClean="0"/>
              <a:pPr/>
              <a:t>9/6/2010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IE" smtClean="0"/>
              <a:t>CS4457 - Project Management in Practice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C4E017-F74A-4D5E-BF65-7207BF72BBC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58025" y="609600"/>
            <a:ext cx="2105025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0" y="609600"/>
            <a:ext cx="6162675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385F5DD-D0EC-43CA-A4F7-A3155963B184}" type="datetime1">
              <a:rPr lang="en-US" smtClean="0"/>
              <a:pPr/>
              <a:t>9/6/2010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IE" smtClean="0"/>
              <a:t>CS4457 - Project Management in Practice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B626C9-769A-42C3-A8C6-6692BB5F0AC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476A53D-33CE-4B86-A301-A6A41A0E0158}" type="datetime1">
              <a:rPr lang="en-US" smtClean="0"/>
              <a:pPr/>
              <a:t>9/6/2010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IE" smtClean="0"/>
              <a:t>CS4457 - Project Management in Practice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45CA85-3369-4ECD-96F6-04888161E67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3B4EF54-C7F5-473B-B5B7-248DC7B90A0A}" type="datetime1">
              <a:rPr lang="en-US" smtClean="0"/>
              <a:pPr/>
              <a:t>9/6/2010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IE" smtClean="0"/>
              <a:t>CS4457 - Project Management in Practice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03F8FA-C6F7-4B7B-8923-B956CEED808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950" y="1981200"/>
            <a:ext cx="413385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981200"/>
            <a:ext cx="413385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155BAA-C4D7-4430-8F5B-5EE83199B27D}" type="datetime1">
              <a:rPr lang="en-US" smtClean="0"/>
              <a:pPr/>
              <a:t>9/6/2010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IE" smtClean="0"/>
              <a:t>CS4457 - Project Management in Practice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42D59B-C431-4A2E-A623-6B5D9057AF6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16E588D-9B13-4CBD-9D67-FD9FAD105138}" type="datetime1">
              <a:rPr lang="en-US" smtClean="0"/>
              <a:pPr/>
              <a:t>9/6/2010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IE" smtClean="0"/>
              <a:t>CS4457 - Project Management in Practice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D37858-953D-41BB-9EC0-2BF8CF66544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B63B0A5-2DAD-4F4B-BFBB-D416BE60C367}" type="datetime1">
              <a:rPr lang="en-US" smtClean="0"/>
              <a:pPr/>
              <a:t>9/6/2010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IE" smtClean="0"/>
              <a:t>CS4457 - Project Management in Practice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E78B9D-FAD7-4B6B-9E6D-8E5CBFEBAB2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AF30F9F-E828-4410-B7CE-4929DF392A84}" type="datetime1">
              <a:rPr lang="en-US" smtClean="0"/>
              <a:pPr/>
              <a:t>9/6/2010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IE" smtClean="0"/>
              <a:t>CS4457 - Project Management in Practice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78E469-2B08-4C22-9583-1BA6842B53F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A0B8797-B062-4CFE-8593-044507876C09}" type="datetime1">
              <a:rPr lang="en-US" smtClean="0"/>
              <a:pPr/>
              <a:t>9/6/2010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IE" smtClean="0"/>
              <a:t>CS4457 - Project Management in Practice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8CD591-620D-4DCE-80A0-7394DB0B3A5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900785D-8210-4924-B8B9-5B979B2C5456}" type="datetime1">
              <a:rPr lang="en-US" smtClean="0"/>
              <a:pPr/>
              <a:t>9/6/2010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IE" smtClean="0"/>
              <a:t>CS4457 - Project Management in Practice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1449E8-D09A-4D0E-B239-AAF3A1B3004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42950" y="609600"/>
            <a:ext cx="84201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42950" y="1981200"/>
            <a:ext cx="84201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42950" y="6248400"/>
            <a:ext cx="2063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D97175FD-43DF-4E4E-8146-B44B107A174E}" type="datetime1">
              <a:rPr lang="en-US" smtClean="0"/>
              <a:pPr/>
              <a:t>9/6/2010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84550" y="6248400"/>
            <a:ext cx="3136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r>
              <a:rPr lang="en-IE" smtClean="0"/>
              <a:t>CS4457 - Project Management in Practice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99300" y="6248400"/>
            <a:ext cx="2063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EBBB66C4-5F15-4D61-AF26-86D8E581CF7B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4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4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4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4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4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4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7.png"/><Relationship Id="rId4" Type="http://schemas.openxmlformats.org/officeDocument/2006/relationships/image" Target="../media/image4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4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6.wmf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&#10;WhiteH.jpg                                                     0003F99EDavid Lilburns G4              BAA733C4:"/>
          <p:cNvPicPr>
            <a:picLocks noChangeAspect="1" noChangeArrowheads="1"/>
          </p:cNvPicPr>
          <p:nvPr/>
        </p:nvPicPr>
        <p:blipFill>
          <a:blip r:embed="rId3" cstate="print"/>
          <a:srcRect l="13486" t="8978" r="30145"/>
          <a:stretch>
            <a:fillRect/>
          </a:stretch>
        </p:blipFill>
        <p:spPr bwMode="auto">
          <a:xfrm>
            <a:off x="7343775" y="0"/>
            <a:ext cx="2559050" cy="5638800"/>
          </a:xfrm>
          <a:prstGeom prst="rect">
            <a:avLst/>
          </a:prstGeom>
          <a:noFill/>
        </p:spPr>
      </p:pic>
      <p:pic>
        <p:nvPicPr>
          <p:cNvPr id="19459" name="Picture 3" descr="coloured crest.jpg                                             0003F99EDavid Lilburns G4              BAA733C4: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05800" y="5791200"/>
            <a:ext cx="501650" cy="523875"/>
          </a:xfrm>
          <a:prstGeom prst="rect">
            <a:avLst/>
          </a:prstGeom>
          <a:noFill/>
        </p:spPr>
      </p:pic>
      <p:pic>
        <p:nvPicPr>
          <p:cNvPr id="19460" name="Picture 4" descr="yellowLogo.jpg                                                 0003F99EDavid Lilburns G4              BAA733C4:"/>
          <p:cNvPicPr>
            <a:picLocks noChangeAspect="1" noChangeArrowheads="1"/>
          </p:cNvPicPr>
          <p:nvPr/>
        </p:nvPicPr>
        <p:blipFill>
          <a:blip r:embed="rId5" cstate="print"/>
          <a:srcRect t="57515"/>
          <a:stretch>
            <a:fillRect/>
          </a:stretch>
        </p:blipFill>
        <p:spPr bwMode="auto">
          <a:xfrm>
            <a:off x="7435850" y="6324600"/>
            <a:ext cx="2265363" cy="396875"/>
          </a:xfrm>
          <a:prstGeom prst="rect">
            <a:avLst/>
          </a:prstGeom>
          <a:noFill/>
        </p:spPr>
      </p:pic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3124200" y="6096000"/>
            <a:ext cx="2476500" cy="62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 b="1">
                <a:solidFill>
                  <a:schemeClr val="bg1"/>
                </a:solidFill>
              </a:rPr>
              <a:t>Sub Heading</a:t>
            </a:r>
          </a:p>
          <a:p>
            <a:pPr algn="ctr">
              <a:spcBef>
                <a:spcPct val="50000"/>
              </a:spcBef>
            </a:pPr>
            <a:r>
              <a:rPr lang="en-US" sz="1400" b="1">
                <a:solidFill>
                  <a:schemeClr val="bg1"/>
                </a:solidFill>
              </a:rPr>
              <a:t>And Date</a:t>
            </a:r>
            <a:endParaRPr lang="en-US">
              <a:solidFill>
                <a:schemeClr val="bg1"/>
              </a:solidFill>
            </a:endParaRPr>
          </a:p>
        </p:txBody>
      </p:sp>
      <p:pic>
        <p:nvPicPr>
          <p:cNvPr id="19462" name="Picture 6" descr="&#10;WhiteH.jpg                                                     0003F99EDavid Lilburns G4              BAA733C4:"/>
          <p:cNvPicPr>
            <a:picLocks noChangeAspect="1" noChangeArrowheads="1"/>
          </p:cNvPicPr>
          <p:nvPr/>
        </p:nvPicPr>
        <p:blipFill>
          <a:blip r:embed="rId3" cstate="print">
            <a:lum bright="70000" contrast="-70000"/>
          </a:blip>
          <a:srcRect l="13486" t="14935" r="30145" b="29633"/>
          <a:stretch>
            <a:fillRect/>
          </a:stretch>
        </p:blipFill>
        <p:spPr bwMode="auto">
          <a:xfrm>
            <a:off x="0" y="0"/>
            <a:ext cx="7391400" cy="6858000"/>
          </a:xfrm>
          <a:prstGeom prst="rect">
            <a:avLst/>
          </a:prstGeom>
          <a:noFill/>
        </p:spPr>
      </p:pic>
      <p:pic>
        <p:nvPicPr>
          <p:cNvPr id="19463" name="Picture 7" descr="&#10;WhiteH.jpg                                                     0003F99EDavid Lilburns G4              BAA733C4:"/>
          <p:cNvPicPr>
            <a:picLocks noChangeAspect="1" noChangeArrowheads="1"/>
          </p:cNvPicPr>
          <p:nvPr/>
        </p:nvPicPr>
        <p:blipFill>
          <a:blip r:embed="rId3" cstate="print"/>
          <a:srcRect l="13486" t="60040" r="30145" b="32364"/>
          <a:stretch>
            <a:fillRect/>
          </a:stretch>
        </p:blipFill>
        <p:spPr bwMode="auto">
          <a:xfrm>
            <a:off x="0" y="5638800"/>
            <a:ext cx="7391400" cy="1219200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848544" y="1268760"/>
            <a:ext cx="5688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dirty="0" smtClean="0"/>
              <a:t>PROJECT MANAGEMENT IN PRACTICE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6197B-F885-4F32-BF38-607CDAA06670}" type="datetime1">
              <a:rPr lang="en-US" smtClean="0">
                <a:solidFill>
                  <a:schemeClr val="bg1"/>
                </a:solidFill>
              </a:rPr>
              <a:pPr/>
              <a:t>9/6/2010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8E469-2B08-4C22-9583-1BA6842B53F1}" type="slidenum">
              <a:rPr lang="en-US" smtClean="0">
                <a:solidFill>
                  <a:schemeClr val="bg1"/>
                </a:solidFill>
              </a:rPr>
              <a:pPr/>
              <a:t>0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>
          <a:xfrm>
            <a:off x="2648744" y="6248400"/>
            <a:ext cx="4176464" cy="457200"/>
          </a:xfrm>
        </p:spPr>
        <p:txBody>
          <a:bodyPr/>
          <a:lstStyle/>
          <a:p>
            <a:r>
              <a:rPr lang="en-IE" dirty="0" smtClean="0">
                <a:solidFill>
                  <a:schemeClr val="bg1"/>
                </a:solidFill>
              </a:rPr>
              <a:t>CS4457 - Project Management in Practice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48544" y="3140968"/>
            <a:ext cx="540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dirty="0" smtClean="0"/>
              <a:t>Lecture No: 1		Week: 1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568624" y="1916832"/>
            <a:ext cx="40324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dirty="0" smtClean="0"/>
              <a:t>Introduction to Project Management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928664" y="4077072"/>
            <a:ext cx="36724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dirty="0" smtClean="0"/>
              <a:t>Vispi Shroff</a:t>
            </a:r>
          </a:p>
          <a:p>
            <a:pPr algn="ctr"/>
            <a:endParaRPr lang="en-IE" dirty="0" smtClean="0"/>
          </a:p>
          <a:p>
            <a:pPr algn="ctr"/>
            <a:r>
              <a:rPr lang="en-IE" dirty="0" smtClean="0"/>
              <a:t>vispi.shroff@ul.ie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13" descr="CSIS Header.jpg"/>
          <p:cNvPicPr>
            <a:picLocks noGrp="1" noChangeAspect="1"/>
          </p:cNvPicPr>
          <p:nvPr>
            <p:ph idx="1"/>
          </p:nvPr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386074" cy="1052736"/>
          </a:xfrm>
        </p:spPr>
      </p:pic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704528" y="1052736"/>
            <a:ext cx="8420100" cy="648072"/>
          </a:xfrm>
        </p:spPr>
        <p:txBody>
          <a:bodyPr/>
          <a:lstStyle/>
          <a:p>
            <a:r>
              <a:rPr lang="en-IE" dirty="0" smtClean="0"/>
              <a:t>Introduction &amp; Context to PM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439E7-F8E5-40FC-9489-D961D9F56366}" type="datetime1">
              <a:rPr lang="en-US" smtClean="0"/>
              <a:pPr/>
              <a:t>9/6/2010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CS4457 - Project Management in Practice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8E469-2B08-4C22-9583-1BA6842B53F1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20552" y="2204864"/>
            <a:ext cx="79208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en-IE" dirty="0" smtClean="0"/>
              <a:t> What </a:t>
            </a:r>
            <a:r>
              <a:rPr lang="en-IE" dirty="0" smtClean="0"/>
              <a:t>is a Project</a:t>
            </a:r>
            <a:r>
              <a:rPr lang="en-IE" dirty="0" smtClean="0"/>
              <a:t>?</a:t>
            </a:r>
          </a:p>
          <a:p>
            <a:pPr>
              <a:buFontTx/>
              <a:buChar char="-"/>
            </a:pPr>
            <a:r>
              <a:rPr lang="en-IE" dirty="0" smtClean="0"/>
              <a:t> Characteristics of a Project</a:t>
            </a:r>
            <a:endParaRPr lang="en-US" dirty="0" smtClean="0"/>
          </a:p>
          <a:p>
            <a:pPr>
              <a:buFontTx/>
              <a:buChar char="-"/>
            </a:pPr>
            <a:r>
              <a:rPr lang="en-IE" dirty="0" smtClean="0"/>
              <a:t> What is </a:t>
            </a:r>
            <a:r>
              <a:rPr lang="en-IE" dirty="0" smtClean="0"/>
              <a:t>Project Management?</a:t>
            </a:r>
          </a:p>
          <a:p>
            <a:pPr>
              <a:buFontTx/>
              <a:buChar char="-"/>
            </a:pPr>
            <a:r>
              <a:rPr lang="en-IE" dirty="0" smtClean="0"/>
              <a:t> </a:t>
            </a:r>
            <a:r>
              <a:rPr lang="en-IE" dirty="0" smtClean="0"/>
              <a:t>Why Project Management</a:t>
            </a:r>
            <a:r>
              <a:rPr lang="en-IE" dirty="0" smtClean="0"/>
              <a:t>?</a:t>
            </a:r>
            <a:endParaRPr lang="en-IE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13" descr="CSIS Header.jpg"/>
          <p:cNvPicPr>
            <a:picLocks noGrp="1" noChangeAspect="1"/>
          </p:cNvPicPr>
          <p:nvPr>
            <p:ph idx="1"/>
          </p:nvPr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386074" cy="1052736"/>
          </a:xfrm>
        </p:spPr>
      </p:pic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704528" y="1052736"/>
            <a:ext cx="8420100" cy="648072"/>
          </a:xfrm>
        </p:spPr>
        <p:txBody>
          <a:bodyPr/>
          <a:lstStyle/>
          <a:p>
            <a:r>
              <a:rPr lang="en-IE" dirty="0" smtClean="0"/>
              <a:t>What is a Project?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439E7-F8E5-40FC-9489-D961D9F56366}" type="datetime1">
              <a:rPr lang="en-US" smtClean="0"/>
              <a:pPr/>
              <a:t>9/6/2010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CS4457 - Project Management in Practice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8E469-2B08-4C22-9583-1BA6842B53F1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32520" y="1988840"/>
            <a:ext cx="84969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 smtClean="0"/>
              <a:t>“Temporary endeavour  undertaken to create a unique product, service or result” – PMBOK 4</a:t>
            </a:r>
            <a:r>
              <a:rPr lang="en-IE" baseline="30000" dirty="0" smtClean="0"/>
              <a:t>th</a:t>
            </a:r>
            <a:r>
              <a:rPr lang="en-IE" dirty="0" smtClean="0"/>
              <a:t> Edition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20552" y="2852936"/>
            <a:ext cx="81369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 smtClean="0"/>
              <a:t>- Temporary</a:t>
            </a:r>
          </a:p>
          <a:p>
            <a:pPr>
              <a:buFontTx/>
              <a:buChar char="-"/>
            </a:pPr>
            <a:r>
              <a:rPr lang="en-IE" dirty="0" smtClean="0"/>
              <a:t> Unique and Specific</a:t>
            </a:r>
          </a:p>
          <a:p>
            <a:pPr>
              <a:buFontTx/>
              <a:buChar char="-"/>
            </a:pPr>
            <a:r>
              <a:rPr lang="en-IE" dirty="0" smtClean="0"/>
              <a:t> Definite result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32520" y="4293096"/>
            <a:ext cx="82809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 smtClean="0"/>
              <a:t>Examples:</a:t>
            </a:r>
          </a:p>
          <a:p>
            <a:pPr>
              <a:buFontTx/>
              <a:buChar char="-"/>
            </a:pPr>
            <a:r>
              <a:rPr lang="en-IE" dirty="0" smtClean="0"/>
              <a:t>Final Year P...</a:t>
            </a:r>
          </a:p>
          <a:p>
            <a:pPr>
              <a:buFontTx/>
              <a:buChar char="-"/>
            </a:pPr>
            <a:r>
              <a:rPr lang="en-IE" dirty="0" smtClean="0"/>
              <a:t>Bespoke Software</a:t>
            </a:r>
          </a:p>
          <a:p>
            <a:pPr>
              <a:buFontTx/>
              <a:buChar char="-"/>
            </a:pPr>
            <a:r>
              <a:rPr lang="en-IE" dirty="0" smtClean="0"/>
              <a:t>A mobile app</a:t>
            </a:r>
          </a:p>
          <a:p>
            <a:pPr>
              <a:buFontTx/>
              <a:buChar char="-"/>
            </a:pPr>
            <a:r>
              <a:rPr lang="en-IE" dirty="0" smtClean="0"/>
              <a:t>Implementation of MS Exchange in a company</a:t>
            </a:r>
          </a:p>
          <a:p>
            <a:pPr>
              <a:buFontTx/>
              <a:buChar char="-"/>
            </a:pP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13" descr="CSIS Header.jpg"/>
          <p:cNvPicPr>
            <a:picLocks noGrp="1" noChangeAspect="1"/>
          </p:cNvPicPr>
          <p:nvPr>
            <p:ph idx="1"/>
          </p:nvPr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386074" cy="1052736"/>
          </a:xfrm>
        </p:spPr>
      </p:pic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704528" y="1052736"/>
            <a:ext cx="8420100" cy="648072"/>
          </a:xfrm>
        </p:spPr>
        <p:txBody>
          <a:bodyPr/>
          <a:lstStyle/>
          <a:p>
            <a:r>
              <a:rPr lang="en-IE" dirty="0" smtClean="0"/>
              <a:t>Other Characteristics of a Project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439E7-F8E5-40FC-9489-D961D9F56366}" type="datetime1">
              <a:rPr lang="en-US" smtClean="0"/>
              <a:pPr/>
              <a:t>9/6/2010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CS4457 - Project Management in Practice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8E469-2B08-4C22-9583-1BA6842B53F1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04528" y="2060848"/>
            <a:ext cx="84249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en-IE" dirty="0" smtClean="0"/>
              <a:t> Purpose:  Unique and Continuously refined</a:t>
            </a:r>
          </a:p>
          <a:p>
            <a:pPr>
              <a:buFontTx/>
              <a:buChar char="-"/>
            </a:pPr>
            <a:r>
              <a:rPr lang="en-IE" dirty="0" smtClean="0"/>
              <a:t> </a:t>
            </a:r>
            <a:r>
              <a:rPr lang="en-IE" dirty="0" smtClean="0"/>
              <a:t>Complexity:  Require resources from different areas of expertise</a:t>
            </a:r>
          </a:p>
          <a:p>
            <a:pPr>
              <a:buFontTx/>
              <a:buChar char="-"/>
            </a:pPr>
            <a:r>
              <a:rPr lang="en-IE" dirty="0" smtClean="0"/>
              <a:t> </a:t>
            </a:r>
            <a:r>
              <a:rPr lang="en-IE" dirty="0" smtClean="0"/>
              <a:t>Unfamiliarity: Never been done before</a:t>
            </a:r>
          </a:p>
          <a:p>
            <a:pPr>
              <a:buFontTx/>
              <a:buChar char="-"/>
            </a:pPr>
            <a:r>
              <a:rPr lang="en-IE" dirty="0" smtClean="0"/>
              <a:t> </a:t>
            </a:r>
            <a:r>
              <a:rPr lang="en-IE" dirty="0" smtClean="0"/>
              <a:t>Risk: Complexity &amp; unfamiliarity create risk</a:t>
            </a:r>
          </a:p>
          <a:p>
            <a:pPr>
              <a:buFontTx/>
              <a:buChar char="-"/>
            </a:pPr>
            <a:endParaRPr lang="en-IE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13" descr="CSIS Header.jpg"/>
          <p:cNvPicPr>
            <a:picLocks noGrp="1" noChangeAspect="1"/>
          </p:cNvPicPr>
          <p:nvPr>
            <p:ph idx="1"/>
          </p:nvPr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386074" cy="1052736"/>
          </a:xfrm>
        </p:spPr>
      </p:pic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704528" y="1052736"/>
            <a:ext cx="8420100" cy="648072"/>
          </a:xfrm>
        </p:spPr>
        <p:txBody>
          <a:bodyPr/>
          <a:lstStyle/>
          <a:p>
            <a:r>
              <a:rPr lang="en-IE" dirty="0" smtClean="0"/>
              <a:t>Constraints of a Project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439E7-F8E5-40FC-9489-D961D9F56366}" type="datetime1">
              <a:rPr lang="en-US" smtClean="0"/>
              <a:pPr/>
              <a:t>9/6/2010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CS4457 - Project Management in Practice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8E469-2B08-4C22-9583-1BA6842B53F1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0" name="Isosceles Triangle 9"/>
          <p:cNvSpPr/>
          <p:nvPr/>
        </p:nvSpPr>
        <p:spPr bwMode="auto">
          <a:xfrm>
            <a:off x="3152800" y="2564904"/>
            <a:ext cx="3312368" cy="2304256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E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Quality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 rot="18517958">
            <a:off x="3068681" y="3109523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 smtClean="0"/>
              <a:t>Time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 rot="3150265">
            <a:off x="5582767" y="3185582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 smtClean="0"/>
              <a:t>Cost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304928" y="501317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dirty="0" smtClean="0"/>
              <a:t>Scope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13" descr="CSIS Header.jpg"/>
          <p:cNvPicPr>
            <a:picLocks noGrp="1" noChangeAspect="1"/>
          </p:cNvPicPr>
          <p:nvPr>
            <p:ph idx="1"/>
          </p:nvPr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386074" cy="1052736"/>
          </a:xfrm>
        </p:spPr>
      </p:pic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704528" y="1052736"/>
            <a:ext cx="8420100" cy="648072"/>
          </a:xfrm>
        </p:spPr>
        <p:txBody>
          <a:bodyPr/>
          <a:lstStyle/>
          <a:p>
            <a:r>
              <a:rPr lang="en-IE" dirty="0" smtClean="0"/>
              <a:t>What is Project Management?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439E7-F8E5-40FC-9489-D961D9F56366}" type="datetime1">
              <a:rPr lang="en-US" smtClean="0"/>
              <a:pPr/>
              <a:t>9/6/2010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CS4457 - Project Management in Practice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8E469-2B08-4C22-9583-1BA6842B53F1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48544" y="2204864"/>
            <a:ext cx="82809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 smtClean="0"/>
              <a:t>Project Management is “the application of knowledge, skills, tools and techniques to project activities to meet the project requirements”  PMBOK 4</a:t>
            </a:r>
            <a:r>
              <a:rPr lang="en-IE" baseline="30000" dirty="0" smtClean="0"/>
              <a:t>th</a:t>
            </a:r>
            <a:r>
              <a:rPr lang="en-IE" dirty="0" smtClean="0"/>
              <a:t> Edition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20552" y="3861048"/>
            <a:ext cx="74888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en-IE" dirty="0" smtClean="0"/>
              <a:t> Process Groups/Phases</a:t>
            </a:r>
          </a:p>
          <a:p>
            <a:pPr>
              <a:buFontTx/>
              <a:buChar char="-"/>
            </a:pPr>
            <a:r>
              <a:rPr lang="en-IE" dirty="0" smtClean="0"/>
              <a:t> </a:t>
            </a:r>
            <a:r>
              <a:rPr lang="en-IE" dirty="0" smtClean="0"/>
              <a:t>Program Management &amp; Portfolio Management</a:t>
            </a:r>
          </a:p>
          <a:p>
            <a:pPr>
              <a:buFontTx/>
              <a:buChar char="-"/>
            </a:pPr>
            <a:r>
              <a:rPr lang="en-IE" dirty="0" smtClean="0"/>
              <a:t> Project Management vs. Operations  Management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13" descr="CSIS Header.jpg"/>
          <p:cNvPicPr>
            <a:picLocks noGrp="1" noChangeAspect="1"/>
          </p:cNvPicPr>
          <p:nvPr>
            <p:ph idx="1"/>
          </p:nvPr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386074" cy="1052736"/>
          </a:xfrm>
        </p:spPr>
      </p:pic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704528" y="1052736"/>
            <a:ext cx="8420100" cy="648072"/>
          </a:xfrm>
        </p:spPr>
        <p:txBody>
          <a:bodyPr/>
          <a:lstStyle/>
          <a:p>
            <a:r>
              <a:rPr lang="en-IE" dirty="0" smtClean="0"/>
              <a:t>Why Project Management?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439E7-F8E5-40FC-9489-D961D9F56366}" type="datetime1">
              <a:rPr lang="en-US" smtClean="0"/>
              <a:pPr/>
              <a:t>9/6/2010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CS4457 - Project Management in Practice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8E469-2B08-4C22-9583-1BA6842B53F1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92560" y="3861048"/>
            <a:ext cx="8064896" cy="27515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 indent="-533400">
              <a:lnSpc>
                <a:spcPct val="80000"/>
              </a:lnSpc>
              <a:buClr>
                <a:srgbClr val="FF3300"/>
              </a:buClr>
            </a:pPr>
            <a:r>
              <a:rPr lang="en-IE" dirty="0" smtClean="0">
                <a:solidFill>
                  <a:schemeClr val="tx2"/>
                </a:solidFill>
                <a:latin typeface="Arial" charset="0"/>
              </a:rPr>
              <a:t>Other organisational changes</a:t>
            </a:r>
          </a:p>
          <a:p>
            <a:pPr marL="533400" indent="-533400">
              <a:lnSpc>
                <a:spcPct val="80000"/>
              </a:lnSpc>
              <a:buClr>
                <a:srgbClr val="FF3300"/>
              </a:buClr>
            </a:pPr>
            <a:r>
              <a:rPr lang="en-IE" dirty="0" smtClean="0">
                <a:solidFill>
                  <a:schemeClr val="tx2"/>
                </a:solidFill>
                <a:latin typeface="Arial" charset="0"/>
              </a:rPr>
              <a:t>- Work </a:t>
            </a:r>
            <a:r>
              <a:rPr lang="en-IE" dirty="0" smtClean="0">
                <a:solidFill>
                  <a:schemeClr val="tx2"/>
                </a:solidFill>
                <a:latin typeface="Arial" charset="0"/>
              </a:rPr>
              <a:t>is increasingly organised as ‘Projects’</a:t>
            </a:r>
          </a:p>
          <a:p>
            <a:pPr marL="533400" indent="-533400">
              <a:lnSpc>
                <a:spcPct val="80000"/>
              </a:lnSpc>
              <a:buClr>
                <a:srgbClr val="FF3300"/>
              </a:buClr>
            </a:pPr>
            <a:r>
              <a:rPr lang="en-IE" dirty="0" smtClean="0">
                <a:solidFill>
                  <a:schemeClr val="tx2"/>
                </a:solidFill>
                <a:latin typeface="Arial" charset="0"/>
              </a:rPr>
              <a:t>- Organisations </a:t>
            </a:r>
            <a:r>
              <a:rPr lang="en-IE" dirty="0" smtClean="0">
                <a:solidFill>
                  <a:schemeClr val="tx2"/>
                </a:solidFill>
                <a:latin typeface="Arial" charset="0"/>
              </a:rPr>
              <a:t>are ‘flatter’ and need to be more flexible</a:t>
            </a:r>
          </a:p>
          <a:p>
            <a:pPr marL="533400" indent="-533400">
              <a:lnSpc>
                <a:spcPct val="80000"/>
              </a:lnSpc>
              <a:buClr>
                <a:srgbClr val="FF3300"/>
              </a:buClr>
            </a:pPr>
            <a:r>
              <a:rPr lang="en-IE" dirty="0" smtClean="0">
                <a:solidFill>
                  <a:schemeClr val="tx2"/>
                </a:solidFill>
                <a:latin typeface="Arial" charset="0"/>
              </a:rPr>
              <a:t>- Project </a:t>
            </a:r>
            <a:r>
              <a:rPr lang="en-IE" dirty="0" smtClean="0">
                <a:solidFill>
                  <a:schemeClr val="tx2"/>
                </a:solidFill>
                <a:latin typeface="Arial" charset="0"/>
              </a:rPr>
              <a:t>teams are increasingly temporary in nature</a:t>
            </a:r>
          </a:p>
          <a:p>
            <a:pPr marL="533400" indent="-533400">
              <a:lnSpc>
                <a:spcPct val="80000"/>
              </a:lnSpc>
              <a:buClr>
                <a:srgbClr val="FF3300"/>
              </a:buClr>
            </a:pPr>
            <a:r>
              <a:rPr lang="en-IE" dirty="0" smtClean="0">
                <a:solidFill>
                  <a:schemeClr val="tx2"/>
                </a:solidFill>
                <a:latin typeface="Arial" charset="0"/>
              </a:rPr>
              <a:t>- Project </a:t>
            </a:r>
            <a:r>
              <a:rPr lang="en-IE" dirty="0" smtClean="0">
                <a:solidFill>
                  <a:schemeClr val="tx2"/>
                </a:solidFill>
                <a:latin typeface="Arial" charset="0"/>
              </a:rPr>
              <a:t>Management skills are ‘transferable’</a:t>
            </a:r>
          </a:p>
          <a:p>
            <a:pPr marL="533400" indent="-533400">
              <a:lnSpc>
                <a:spcPct val="80000"/>
              </a:lnSpc>
              <a:buClr>
                <a:srgbClr val="FF3300"/>
              </a:buClr>
            </a:pPr>
            <a:r>
              <a:rPr lang="en-IE" dirty="0" smtClean="0">
                <a:solidFill>
                  <a:schemeClr val="tx2"/>
                </a:solidFill>
                <a:latin typeface="Arial" charset="0"/>
              </a:rPr>
              <a:t>- Project </a:t>
            </a:r>
            <a:r>
              <a:rPr lang="en-IE" dirty="0" smtClean="0">
                <a:solidFill>
                  <a:schemeClr val="tx2"/>
                </a:solidFill>
                <a:latin typeface="Arial" charset="0"/>
              </a:rPr>
              <a:t>Management is now a recognised </a:t>
            </a:r>
            <a:r>
              <a:rPr lang="en-IE" dirty="0" smtClean="0">
                <a:solidFill>
                  <a:schemeClr val="tx2"/>
                </a:solidFill>
                <a:latin typeface="Arial" charset="0"/>
              </a:rPr>
              <a:t>competence</a:t>
            </a:r>
          </a:p>
          <a:p>
            <a:pPr marL="533400" indent="-533400">
              <a:lnSpc>
                <a:spcPct val="80000"/>
              </a:lnSpc>
              <a:buClr>
                <a:srgbClr val="FF3300"/>
              </a:buClr>
            </a:pPr>
            <a:r>
              <a:rPr lang="en-IE" dirty="0" smtClean="0">
                <a:solidFill>
                  <a:schemeClr val="tx2"/>
                </a:solidFill>
                <a:latin typeface="Arial" charset="0"/>
              </a:rPr>
              <a:t>- </a:t>
            </a:r>
            <a:r>
              <a:rPr lang="en-IE" dirty="0" smtClean="0">
                <a:solidFill>
                  <a:schemeClr val="tx2"/>
                </a:solidFill>
                <a:latin typeface="Arial" charset="0"/>
              </a:rPr>
              <a:t>High demand for professionalism</a:t>
            </a:r>
          </a:p>
          <a:p>
            <a:pPr marL="533400" indent="-533400">
              <a:lnSpc>
                <a:spcPct val="80000"/>
              </a:lnSpc>
              <a:buClr>
                <a:srgbClr val="FF3300"/>
              </a:buClr>
            </a:pPr>
            <a:r>
              <a:rPr lang="en-IE" dirty="0" smtClean="0">
                <a:solidFill>
                  <a:schemeClr val="tx2"/>
                </a:solidFill>
                <a:latin typeface="Arial" charset="0"/>
              </a:rPr>
              <a:t>- High demand for consistency</a:t>
            </a:r>
          </a:p>
          <a:p>
            <a:pPr marL="533400" indent="-533400">
              <a:lnSpc>
                <a:spcPct val="80000"/>
              </a:lnSpc>
              <a:buClr>
                <a:srgbClr val="FF3300"/>
              </a:buClr>
            </a:pPr>
            <a:endParaRPr lang="en-IE" dirty="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776536" y="1916832"/>
            <a:ext cx="8496944" cy="18002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E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CHAOS Report – Standish Group 1995 – 365 IT managers</a:t>
            </a:r>
            <a:r>
              <a:rPr kumimoji="0" lang="en-IE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 – 8,380 IT Projects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E" sz="2400" b="1" i="1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" charset="0"/>
              </a:rPr>
              <a:t>Success Rate – 16.5%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IE" b="1" i="1" dirty="0" smtClean="0">
                <a:solidFill>
                  <a:srgbClr val="FF0000"/>
                </a:solidFill>
                <a:latin typeface="Times" charset="0"/>
              </a:rPr>
              <a:t>31% were cancelled before completion.</a:t>
            </a:r>
            <a:endParaRPr kumimoji="0" lang="en-IE" sz="2400" b="1" i="1" u="none" strike="noStrike" cap="none" normalizeH="0" dirty="0" smtClean="0">
              <a:ln>
                <a:noFill/>
              </a:ln>
              <a:solidFill>
                <a:srgbClr val="FF0000"/>
              </a:solidFill>
              <a:effectLst/>
              <a:latin typeface="Times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13" descr="CSIS Header.jpg"/>
          <p:cNvPicPr>
            <a:picLocks noGrp="1" noChangeAspect="1"/>
          </p:cNvPicPr>
          <p:nvPr>
            <p:ph idx="1"/>
          </p:nvPr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386074" cy="1052736"/>
          </a:xfrm>
        </p:spPr>
      </p:pic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704528" y="1052736"/>
            <a:ext cx="8420100" cy="648072"/>
          </a:xfrm>
        </p:spPr>
        <p:txBody>
          <a:bodyPr/>
          <a:lstStyle/>
          <a:p>
            <a:r>
              <a:rPr lang="en-IE" dirty="0" smtClean="0"/>
              <a:t>Reading Materials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439E7-F8E5-40FC-9489-D961D9F56366}" type="datetime1">
              <a:rPr lang="en-US" smtClean="0"/>
              <a:pPr/>
              <a:t>9/6/2010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CS4457 - Project Management in Practice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8E469-2B08-4C22-9583-1BA6842B53F1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48544" y="2204864"/>
            <a:ext cx="8208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 smtClean="0"/>
              <a:t>PMBOK Guide – Chapters 1 &amp; 2</a:t>
            </a:r>
          </a:p>
          <a:p>
            <a:endParaRPr lang="en-IE" dirty="0" smtClean="0"/>
          </a:p>
          <a:p>
            <a:r>
              <a:rPr lang="en-IE" dirty="0" err="1" smtClean="0"/>
              <a:t>Schwalbe</a:t>
            </a:r>
            <a:r>
              <a:rPr lang="en-IE" dirty="0" smtClean="0"/>
              <a:t> – Information Technology Project Management – Chapters 1 &amp; 2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13" descr="CSIS Header.jpg"/>
          <p:cNvPicPr>
            <a:picLocks noGrp="1" noChangeAspect="1"/>
          </p:cNvPicPr>
          <p:nvPr>
            <p:ph idx="1"/>
          </p:nvPr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386074" cy="1052736"/>
          </a:xfrm>
        </p:spPr>
      </p:pic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704528" y="1052736"/>
            <a:ext cx="8420100" cy="648072"/>
          </a:xfrm>
        </p:spPr>
        <p:txBody>
          <a:bodyPr/>
          <a:lstStyle/>
          <a:p>
            <a:r>
              <a:rPr lang="en-IE" dirty="0" smtClean="0"/>
              <a:t>Any Thoughts, Questions, Ideas?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439E7-F8E5-40FC-9489-D961D9F56366}" type="datetime1">
              <a:rPr lang="en-US" smtClean="0"/>
              <a:pPr/>
              <a:t>9/6/2010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CS4457 - Project Management in Practice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8E469-2B08-4C22-9583-1BA6842B53F1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16496" y="2420888"/>
            <a:ext cx="9031757" cy="280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13" descr="CSIS Header.jpg"/>
          <p:cNvPicPr>
            <a:picLocks noGrp="1" noChangeAspect="1"/>
          </p:cNvPicPr>
          <p:nvPr>
            <p:ph idx="1"/>
          </p:nvPr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386074" cy="1052736"/>
          </a:xfrm>
        </p:spPr>
      </p:pic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704528" y="1052736"/>
            <a:ext cx="8420100" cy="648072"/>
          </a:xfrm>
        </p:spPr>
        <p:txBody>
          <a:bodyPr/>
          <a:lstStyle/>
          <a:p>
            <a:r>
              <a:rPr lang="en-IE" dirty="0" smtClean="0"/>
              <a:t>Conclusions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439E7-F8E5-40FC-9489-D961D9F56366}" type="datetime1">
              <a:rPr lang="en-US" smtClean="0"/>
              <a:pPr/>
              <a:t>9/6/2010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CS4457 - Project Management in Practice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8E469-2B08-4C22-9583-1BA6842B53F1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04528" y="1916832"/>
            <a:ext cx="842493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en-IE" dirty="0" smtClean="0"/>
              <a:t>What is a project, what is project management?</a:t>
            </a:r>
          </a:p>
          <a:p>
            <a:pPr>
              <a:buFontTx/>
              <a:buChar char="-"/>
            </a:pPr>
            <a:r>
              <a:rPr lang="en-IE" dirty="0" smtClean="0"/>
              <a:t>Characteristics and constraints of a Project</a:t>
            </a:r>
          </a:p>
          <a:p>
            <a:pPr>
              <a:buFontTx/>
              <a:buChar char="-"/>
            </a:pPr>
            <a:r>
              <a:rPr lang="en-IE" dirty="0" smtClean="0"/>
              <a:t>The differences between PM &amp; Operations Management</a:t>
            </a:r>
          </a:p>
          <a:p>
            <a:pPr>
              <a:buFontTx/>
              <a:buChar char="-"/>
            </a:pPr>
            <a:r>
              <a:rPr lang="en-IE" dirty="0" smtClean="0"/>
              <a:t>Project Management, Program Management &amp; Portfolio Management</a:t>
            </a:r>
          </a:p>
          <a:p>
            <a:endParaRPr lang="en-IE" dirty="0" smtClean="0"/>
          </a:p>
          <a:p>
            <a:r>
              <a:rPr lang="en-IE" b="1" dirty="0" smtClean="0"/>
              <a:t>Next time...</a:t>
            </a:r>
          </a:p>
          <a:p>
            <a:pPr>
              <a:buFontTx/>
              <a:buChar char="-"/>
            </a:pPr>
            <a:endParaRPr lang="en-IE" dirty="0" smtClean="0"/>
          </a:p>
          <a:p>
            <a:r>
              <a:rPr lang="en-IE" dirty="0" smtClean="0"/>
              <a:t>We will be looking at the Project Management Process Groups 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13" descr="CSIS Header.jpg"/>
          <p:cNvPicPr>
            <a:picLocks noGrp="1" noChangeAspect="1"/>
          </p:cNvPicPr>
          <p:nvPr>
            <p:ph idx="1"/>
          </p:nvPr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386074" cy="1052736"/>
          </a:xfrm>
        </p:spPr>
      </p:pic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704528" y="1052736"/>
            <a:ext cx="8420100" cy="648072"/>
          </a:xfrm>
        </p:spPr>
        <p:txBody>
          <a:bodyPr/>
          <a:lstStyle/>
          <a:p>
            <a:r>
              <a:rPr lang="en-IE" dirty="0" smtClean="0"/>
              <a:t>References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439E7-F8E5-40FC-9489-D961D9F56366}" type="datetime1">
              <a:rPr lang="en-US" smtClean="0"/>
              <a:pPr/>
              <a:t>9/6/2010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CS4457 - Project Management in Practice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8E469-2B08-4C22-9583-1BA6842B53F1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20552" y="1748540"/>
            <a:ext cx="8064896" cy="23637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GB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Project Management Institute (2004) </a:t>
            </a:r>
            <a:r>
              <a:rPr lang="en-GB" i="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 Guide to the Project Management Body of Knowledge (PMBOK), </a:t>
            </a:r>
            <a:r>
              <a:rPr lang="en-GB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</a:t>
            </a:r>
            <a:r>
              <a:rPr lang="en-GB" baseline="300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rd</a:t>
            </a:r>
            <a:r>
              <a:rPr lang="en-GB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ed.,</a:t>
            </a:r>
            <a:r>
              <a:rPr lang="en-GB" i="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GB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Newton Square, PA: Project Management Institute.</a:t>
            </a:r>
          </a:p>
          <a:p>
            <a:pPr>
              <a:lnSpc>
                <a:spcPct val="90000"/>
              </a:lnSpc>
              <a:buFontTx/>
              <a:buNone/>
            </a:pPr>
            <a:endParaRPr lang="en-GB" dirty="0" smtClean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>
              <a:lnSpc>
                <a:spcPct val="90000"/>
              </a:lnSpc>
            </a:pPr>
            <a:r>
              <a:rPr lang="en-GB" dirty="0" err="1" smtClean="0">
                <a:solidFill>
                  <a:srgbClr val="000000"/>
                </a:solidFill>
                <a:latin typeface="Arial" charset="0"/>
                <a:cs typeface="Arial" charset="0"/>
              </a:rPr>
              <a:t>Schwalbe</a:t>
            </a:r>
            <a:r>
              <a:rPr lang="en-GB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K., 2007 Information Technology Project Management</a:t>
            </a:r>
          </a:p>
          <a:p>
            <a:pPr lvl="1">
              <a:lnSpc>
                <a:spcPct val="90000"/>
              </a:lnSpc>
            </a:pPr>
            <a:r>
              <a:rPr lang="en-GB" sz="20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Chapter 1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13" descr="CSIS Header.jpg"/>
          <p:cNvPicPr>
            <a:picLocks noGrp="1" noChangeAspect="1"/>
          </p:cNvPicPr>
          <p:nvPr>
            <p:ph idx="1"/>
          </p:nvPr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386074" cy="1052736"/>
          </a:xfrm>
        </p:spPr>
      </p:pic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704528" y="1052736"/>
            <a:ext cx="8420100" cy="648072"/>
          </a:xfrm>
        </p:spPr>
        <p:txBody>
          <a:bodyPr/>
          <a:lstStyle/>
          <a:p>
            <a:r>
              <a:rPr lang="en-IE" dirty="0" smtClean="0"/>
              <a:t>Introduction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439E7-F8E5-40FC-9489-D961D9F56366}" type="datetime1">
              <a:rPr lang="en-US" smtClean="0"/>
              <a:pPr/>
              <a:t>9/6/2010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CS4457 - Project Management in Practice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8E469-2B08-4C22-9583-1BA6842B53F1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92560" y="2420889"/>
            <a:ext cx="8208912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en-IE" dirty="0" smtClean="0"/>
              <a:t> Class Introduction</a:t>
            </a:r>
          </a:p>
          <a:p>
            <a:pPr>
              <a:buFontTx/>
              <a:buChar char="-"/>
            </a:pPr>
            <a:r>
              <a:rPr lang="en-IE" dirty="0" smtClean="0"/>
              <a:t>Recommended </a:t>
            </a:r>
            <a:r>
              <a:rPr lang="en-IE" dirty="0" smtClean="0"/>
              <a:t>Texts</a:t>
            </a:r>
          </a:p>
          <a:p>
            <a:pPr lvl="1">
              <a:buFontTx/>
              <a:buChar char="-"/>
            </a:pPr>
            <a:r>
              <a:rPr lang="en-IE" sz="2000" dirty="0" smtClean="0"/>
              <a:t> </a:t>
            </a:r>
            <a:r>
              <a:rPr lang="en-IE" sz="2000" dirty="0" err="1" smtClean="0"/>
              <a:t>Schwalbe</a:t>
            </a:r>
            <a:r>
              <a:rPr lang="en-IE" sz="2000" dirty="0" smtClean="0"/>
              <a:t>, K.  Information Technology Project Management (4th, 5th or International Edition). </a:t>
            </a:r>
          </a:p>
          <a:p>
            <a:pPr lvl="1">
              <a:buFontTx/>
              <a:buChar char="-"/>
            </a:pPr>
            <a:r>
              <a:rPr lang="en-IE" sz="2000" dirty="0" smtClean="0"/>
              <a:t> </a:t>
            </a:r>
            <a:r>
              <a:rPr lang="en-IE" sz="2000" dirty="0" err="1" smtClean="0"/>
              <a:t>Schwalbe</a:t>
            </a:r>
            <a:r>
              <a:rPr lang="en-IE" sz="2000" dirty="0" smtClean="0"/>
              <a:t>, K.  Introduction to Project Management (1st or 2nd Edition) </a:t>
            </a:r>
          </a:p>
          <a:p>
            <a:pPr lvl="1">
              <a:buFontTx/>
              <a:buChar char="-"/>
            </a:pPr>
            <a:r>
              <a:rPr lang="en-IE" sz="2000" dirty="0" smtClean="0"/>
              <a:t> A Guide to the Project Management Body of Knowledge (PMBOK) (4th Edition)</a:t>
            </a:r>
          </a:p>
          <a:p>
            <a:endParaRPr lang="en-US" dirty="0"/>
          </a:p>
        </p:txBody>
      </p:sp>
      <p:pic>
        <p:nvPicPr>
          <p:cNvPr id="8" name="Picture 3" descr="C:\Documents and Settings\Administrator\Local Settings\Temporary Internet Files\Content.IE5\69GWHKPX\MC900434750[1]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92560" y="4941168"/>
            <a:ext cx="720080" cy="720080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1928664" y="4941168"/>
            <a:ext cx="68407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 smtClean="0">
                <a:solidFill>
                  <a:srgbClr val="FF0000"/>
                </a:solidFill>
              </a:rPr>
              <a:t>Late Registration Fine has been increased to €200, so register for the module now!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13" descr="CSIS Header.jpg"/>
          <p:cNvPicPr>
            <a:picLocks noGrp="1" noChangeAspect="1"/>
          </p:cNvPicPr>
          <p:nvPr>
            <p:ph idx="1"/>
          </p:nvPr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386074" cy="1052736"/>
          </a:xfrm>
        </p:spPr>
      </p:pic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704528" y="1052736"/>
            <a:ext cx="8420100" cy="648072"/>
          </a:xfrm>
        </p:spPr>
        <p:txBody>
          <a:bodyPr/>
          <a:lstStyle/>
          <a:p>
            <a:r>
              <a:rPr lang="en-IE" dirty="0" smtClean="0"/>
              <a:t>Lectures, Labs &amp; Tutorials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439E7-F8E5-40FC-9489-D961D9F56366}" type="datetime1">
              <a:rPr lang="en-US" smtClean="0"/>
              <a:pPr/>
              <a:t>9/6/2010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CS4457 - Project Management in Practice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8E469-2B08-4C22-9583-1BA6842B53F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560512" y="2228237"/>
            <a:ext cx="8856984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Times New Roman" pitchFamily="18" charset="0"/>
                <a:cs typeface="Times New Roman" pitchFamily="18" charset="0"/>
              </a:rPr>
              <a:t>Lectures: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Times New Roman" pitchFamily="18" charset="0"/>
                <a:cs typeface="Times New Roman" pitchFamily="18" charset="0"/>
              </a:rPr>
              <a:t>                Monday               17:00 - 18:00 in room EM009 (Main Building)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Times New Roman" pitchFamily="18" charset="0"/>
                <a:cs typeface="Times New Roman" pitchFamily="18" charset="0"/>
              </a:rPr>
              <a:t>                Thursday             13:00 - 14:00 in room KB118 (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Times New Roman" pitchFamily="18" charset="0"/>
                <a:cs typeface="Times New Roman" pitchFamily="18" charset="0"/>
              </a:rPr>
              <a:t>Kemmy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Times New Roman" pitchFamily="18" charset="0"/>
                <a:cs typeface="Times New Roman" pitchFamily="18" charset="0"/>
              </a:rPr>
              <a:t> Business School)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Times New Roman" pitchFamily="18" charset="0"/>
                <a:cs typeface="Times New Roman" pitchFamily="18" charset="0"/>
              </a:rPr>
              <a:t>Labs: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Times New Roman" pitchFamily="18" charset="0"/>
                <a:cs typeface="Times New Roman" pitchFamily="18" charset="0"/>
              </a:rPr>
              <a:t>                Thursday             17:00 - 18:00 in room CS304A (Computer Science Building)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Times New Roman" pitchFamily="18" charset="0"/>
                <a:cs typeface="Times New Roman" pitchFamily="18" charset="0"/>
              </a:rPr>
              <a:t>                Friday                  15:00 - 16:00 in room CS304A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Times New Roman" pitchFamily="18" charset="0"/>
                <a:cs typeface="Times New Roman" pitchFamily="18" charset="0"/>
              </a:rPr>
              <a:t>Tutorials: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n-lt"/>
              <a:ea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Times New Roman" pitchFamily="18" charset="0"/>
              </a:rPr>
              <a:t>                Thursday             11:00 - 12:00 in room S116 (Schuman Building)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</a:p>
        </p:txBody>
      </p:sp>
      <p:pic>
        <p:nvPicPr>
          <p:cNvPr id="53251" name="Picture 3" descr="C:\Documents and Settings\Administrator\Local Settings\Temporary Internet Files\Content.IE5\69GWHKPX\MC900434750[1]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76536" y="5301208"/>
            <a:ext cx="720080" cy="720080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1712640" y="5229200"/>
            <a:ext cx="72728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 smtClean="0">
                <a:solidFill>
                  <a:srgbClr val="FF0000"/>
                </a:solidFill>
              </a:rPr>
              <a:t>Note: No lecture this Thursday or on Monday 25</a:t>
            </a:r>
            <a:r>
              <a:rPr lang="en-IE" baseline="30000" dirty="0" smtClean="0">
                <a:solidFill>
                  <a:srgbClr val="FF0000"/>
                </a:solidFill>
              </a:rPr>
              <a:t>th</a:t>
            </a:r>
            <a:r>
              <a:rPr lang="en-IE" dirty="0" smtClean="0">
                <a:solidFill>
                  <a:srgbClr val="FF0000"/>
                </a:solidFill>
              </a:rPr>
              <a:t> October. Lectures will take place instead of tutorials those weeks.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13" descr="CSIS Header.jpg"/>
          <p:cNvPicPr>
            <a:picLocks noGrp="1" noChangeAspect="1"/>
          </p:cNvPicPr>
          <p:nvPr>
            <p:ph idx="1"/>
          </p:nvPr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386074" cy="1052736"/>
          </a:xfrm>
        </p:spPr>
      </p:pic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704528" y="1052736"/>
            <a:ext cx="8420100" cy="648072"/>
          </a:xfrm>
        </p:spPr>
        <p:txBody>
          <a:bodyPr>
            <a:normAutofit fontScale="90000"/>
          </a:bodyPr>
          <a:lstStyle/>
          <a:p>
            <a:r>
              <a:rPr lang="en-IE" dirty="0" smtClean="0"/>
              <a:t>Learning Outcomes of Module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439E7-F8E5-40FC-9489-D961D9F56366}" type="datetime1">
              <a:rPr lang="en-US" smtClean="0"/>
              <a:pPr/>
              <a:t>9/6/2010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CS4457 - Project Management in Practice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8E469-2B08-4C22-9583-1BA6842B53F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32520" y="1916832"/>
            <a:ext cx="856895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 smtClean="0"/>
              <a:t>1. Outline the best practices in project management.</a:t>
            </a:r>
          </a:p>
          <a:p>
            <a:r>
              <a:rPr lang="en-IE" dirty="0" smtClean="0"/>
              <a:t/>
            </a:r>
            <a:br>
              <a:rPr lang="en-IE" dirty="0" smtClean="0"/>
            </a:br>
            <a:r>
              <a:rPr lang="en-IE" dirty="0" smtClean="0"/>
              <a:t>2. Describe characteristics of projects and the constraints that need to be managed using project management techniques.</a:t>
            </a:r>
            <a:br>
              <a:rPr lang="en-IE" dirty="0" smtClean="0"/>
            </a:br>
            <a:endParaRPr lang="en-IE" dirty="0" smtClean="0"/>
          </a:p>
          <a:p>
            <a:r>
              <a:rPr lang="en-IE" dirty="0" smtClean="0"/>
              <a:t>3. Develop project charters, preliminary scope statements and project management plans.</a:t>
            </a:r>
            <a:br>
              <a:rPr lang="en-IE" dirty="0" smtClean="0"/>
            </a:br>
            <a:endParaRPr lang="en-IE" dirty="0" smtClean="0"/>
          </a:p>
          <a:p>
            <a:r>
              <a:rPr lang="en-IE" dirty="0" smtClean="0"/>
              <a:t>4. Develop work breakdown structures.</a:t>
            </a:r>
            <a:br>
              <a:rPr lang="en-IE" dirty="0" smtClean="0"/>
            </a:br>
            <a:endParaRPr lang="en-IE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13" descr="CSIS Header.jpg"/>
          <p:cNvPicPr>
            <a:picLocks noGrp="1" noChangeAspect="1"/>
          </p:cNvPicPr>
          <p:nvPr>
            <p:ph idx="1"/>
          </p:nvPr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386074" cy="1052736"/>
          </a:xfrm>
        </p:spPr>
      </p:pic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704528" y="1052736"/>
            <a:ext cx="8420100" cy="648072"/>
          </a:xfrm>
        </p:spPr>
        <p:txBody>
          <a:bodyPr/>
          <a:lstStyle/>
          <a:p>
            <a:r>
              <a:rPr lang="en-IE" dirty="0" smtClean="0"/>
              <a:t>Learning Outcomes of Module - II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439E7-F8E5-40FC-9489-D961D9F56366}" type="datetime1">
              <a:rPr lang="en-US" smtClean="0"/>
              <a:pPr/>
              <a:t>9/6/2010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CS4457 - Project Management in Practice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8E469-2B08-4C22-9583-1BA6842B53F1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04528" y="2132856"/>
            <a:ext cx="842493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 smtClean="0"/>
              <a:t>5. Develop work schedules and optimise them using the critical path method. </a:t>
            </a:r>
          </a:p>
          <a:p>
            <a:endParaRPr lang="en-IE" dirty="0" smtClean="0"/>
          </a:p>
          <a:p>
            <a:r>
              <a:rPr lang="en-IE" dirty="0" smtClean="0"/>
              <a:t>6. Build project budgets and control them using Earned Value method analysis.</a:t>
            </a:r>
          </a:p>
          <a:p>
            <a:r>
              <a:rPr lang="en-IE" dirty="0" smtClean="0"/>
              <a:t/>
            </a:r>
            <a:br>
              <a:rPr lang="en-IE" dirty="0" smtClean="0"/>
            </a:br>
            <a:r>
              <a:rPr lang="en-IE" dirty="0" smtClean="0"/>
              <a:t>7. Discuss the criticality of issues such as integrated change management and risk management.</a:t>
            </a:r>
            <a:br>
              <a:rPr lang="en-IE" dirty="0" smtClean="0"/>
            </a:br>
            <a:endParaRPr lang="en-IE" dirty="0" smtClean="0"/>
          </a:p>
          <a:p>
            <a:r>
              <a:rPr lang="en-IE" dirty="0" smtClean="0"/>
              <a:t>8. Describe the importance of project communication and overall project governance.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13" descr="CSIS Header.jpg"/>
          <p:cNvPicPr>
            <a:picLocks noGrp="1" noChangeAspect="1"/>
          </p:cNvPicPr>
          <p:nvPr>
            <p:ph idx="1"/>
          </p:nvPr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386074" cy="1052736"/>
          </a:xfrm>
        </p:spPr>
      </p:pic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704528" y="1052736"/>
            <a:ext cx="8420100" cy="648072"/>
          </a:xfrm>
        </p:spPr>
        <p:txBody>
          <a:bodyPr/>
          <a:lstStyle/>
          <a:p>
            <a:r>
              <a:rPr lang="en-IE" dirty="0" smtClean="0"/>
              <a:t>Assessments Instruments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439E7-F8E5-40FC-9489-D961D9F56366}" type="datetime1">
              <a:rPr lang="en-US" smtClean="0"/>
              <a:pPr/>
              <a:t>9/6/2010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CS4457 - Project Management in Practice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8E469-2B08-4C22-9583-1BA6842B53F1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32520" y="2132856"/>
            <a:ext cx="849694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en-IE" dirty="0" smtClean="0"/>
              <a:t>End of Term Exam</a:t>
            </a:r>
          </a:p>
          <a:p>
            <a:pPr>
              <a:buFontTx/>
              <a:buChar char="-"/>
            </a:pPr>
            <a:r>
              <a:rPr lang="en-IE" dirty="0" smtClean="0"/>
              <a:t>Group Assignment</a:t>
            </a:r>
          </a:p>
          <a:p>
            <a:pPr lvl="1">
              <a:buFontTx/>
              <a:buChar char="-"/>
            </a:pPr>
            <a:r>
              <a:rPr lang="en-IE" dirty="0" smtClean="0"/>
              <a:t> Groups of 3 to 4.</a:t>
            </a:r>
          </a:p>
          <a:p>
            <a:pPr lvl="1">
              <a:buFontTx/>
              <a:buChar char="-"/>
            </a:pPr>
            <a:r>
              <a:rPr lang="en-IE" dirty="0" smtClean="0"/>
              <a:t> Individual Reflection Journal.</a:t>
            </a:r>
          </a:p>
          <a:p>
            <a:pPr>
              <a:buFontTx/>
              <a:buChar char="-"/>
            </a:pPr>
            <a:r>
              <a:rPr lang="en-IE" dirty="0" smtClean="0"/>
              <a:t>Individual Assignment</a:t>
            </a:r>
          </a:p>
          <a:p>
            <a:pPr lvl="1">
              <a:buFontTx/>
              <a:buChar char="-"/>
            </a:pPr>
            <a:r>
              <a:rPr lang="en-IE" dirty="0" smtClean="0"/>
              <a:t> Focus on a Project Plan for your FYP</a:t>
            </a:r>
          </a:p>
          <a:p>
            <a:pPr>
              <a:buFontTx/>
              <a:buChar char="-"/>
            </a:pPr>
            <a:endParaRPr lang="en-US" dirty="0"/>
          </a:p>
        </p:txBody>
      </p:sp>
      <p:pic>
        <p:nvPicPr>
          <p:cNvPr id="27651" name="Picture 3" descr="C:\Documents and Settings\Administrator\Local Settings\Temporary Internet Files\Content.IE5\69GWHKPX\MC900434750[1]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16496" y="4725144"/>
            <a:ext cx="864096" cy="864096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1424608" y="4797152"/>
            <a:ext cx="69847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 smtClean="0">
                <a:solidFill>
                  <a:srgbClr val="FF0000"/>
                </a:solidFill>
              </a:rPr>
              <a:t>Warning: Failure in any assessment instrument constitutes a failure in the module 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13" descr="CSIS Header.jpg"/>
          <p:cNvPicPr>
            <a:picLocks noGrp="1" noChangeAspect="1"/>
          </p:cNvPicPr>
          <p:nvPr>
            <p:ph idx="1"/>
          </p:nvPr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386074" cy="1052736"/>
          </a:xfrm>
        </p:spPr>
      </p:pic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704528" y="1052736"/>
            <a:ext cx="8420100" cy="648072"/>
          </a:xfrm>
        </p:spPr>
        <p:txBody>
          <a:bodyPr/>
          <a:lstStyle/>
          <a:p>
            <a:r>
              <a:rPr lang="en-IE" dirty="0" smtClean="0"/>
              <a:t>Marks to Grade Translation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439E7-F8E5-40FC-9489-D961D9F56366}" type="datetime1">
              <a:rPr lang="en-US" smtClean="0"/>
              <a:pPr/>
              <a:t>9/6/2010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CS4457 - Project Management in Practice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8E469-2B08-4C22-9583-1BA6842B53F1}" type="slidenum">
              <a:rPr lang="en-US" smtClean="0"/>
              <a:pPr/>
              <a:t>6</a:t>
            </a:fld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2648744" y="1700808"/>
          <a:ext cx="3816424" cy="40324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8212"/>
                <a:gridCol w="1908212"/>
              </a:tblGrid>
              <a:tr h="310188">
                <a:tc>
                  <a:txBody>
                    <a:bodyPr/>
                    <a:lstStyle/>
                    <a:p>
                      <a:pPr algn="ctr"/>
                      <a:r>
                        <a:rPr lang="en-IE" sz="1400" dirty="0" smtClean="0"/>
                        <a:t>Grades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400" dirty="0" smtClean="0"/>
                        <a:t>Marks</a:t>
                      </a:r>
                      <a:endParaRPr lang="en-US" sz="1400" dirty="0"/>
                    </a:p>
                  </a:txBody>
                  <a:tcPr/>
                </a:tc>
              </a:tr>
              <a:tr h="310188">
                <a:tc>
                  <a:txBody>
                    <a:bodyPr/>
                    <a:lstStyle/>
                    <a:p>
                      <a:pPr algn="ctr"/>
                      <a:r>
                        <a:rPr lang="en-IE" sz="1400" dirty="0" smtClean="0"/>
                        <a:t>A1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400" dirty="0" smtClean="0"/>
                        <a:t>80+</a:t>
                      </a:r>
                      <a:endParaRPr lang="en-US" sz="1400" dirty="0"/>
                    </a:p>
                  </a:txBody>
                  <a:tcPr/>
                </a:tc>
              </a:tr>
              <a:tr h="310188">
                <a:tc>
                  <a:txBody>
                    <a:bodyPr/>
                    <a:lstStyle/>
                    <a:p>
                      <a:pPr algn="ctr"/>
                      <a:r>
                        <a:rPr lang="en-IE" sz="1400" dirty="0" smtClean="0"/>
                        <a:t>A2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400" dirty="0" smtClean="0"/>
                        <a:t>72-79</a:t>
                      </a:r>
                      <a:endParaRPr lang="en-US" sz="1400" dirty="0"/>
                    </a:p>
                  </a:txBody>
                  <a:tcPr/>
                </a:tc>
              </a:tr>
              <a:tr h="310188">
                <a:tc>
                  <a:txBody>
                    <a:bodyPr/>
                    <a:lstStyle/>
                    <a:p>
                      <a:pPr algn="ctr"/>
                      <a:r>
                        <a:rPr lang="en-IE" sz="1400" dirty="0" smtClean="0"/>
                        <a:t>B1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400" dirty="0" smtClean="0"/>
                        <a:t>64-71</a:t>
                      </a:r>
                      <a:endParaRPr lang="en-US" sz="1400" dirty="0"/>
                    </a:p>
                  </a:txBody>
                  <a:tcPr/>
                </a:tc>
              </a:tr>
              <a:tr h="310188">
                <a:tc>
                  <a:txBody>
                    <a:bodyPr/>
                    <a:lstStyle/>
                    <a:p>
                      <a:pPr algn="ctr"/>
                      <a:r>
                        <a:rPr lang="en-IE" sz="1400" dirty="0" smtClean="0"/>
                        <a:t>B2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400" dirty="0" smtClean="0"/>
                        <a:t>60-63</a:t>
                      </a:r>
                      <a:endParaRPr lang="en-US" sz="1400" dirty="0"/>
                    </a:p>
                  </a:txBody>
                  <a:tcPr/>
                </a:tc>
              </a:tr>
              <a:tr h="310188">
                <a:tc>
                  <a:txBody>
                    <a:bodyPr/>
                    <a:lstStyle/>
                    <a:p>
                      <a:pPr algn="ctr"/>
                      <a:r>
                        <a:rPr lang="en-IE" sz="1400" dirty="0" smtClean="0"/>
                        <a:t>B3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400" dirty="0" smtClean="0"/>
                        <a:t>56-59</a:t>
                      </a:r>
                      <a:endParaRPr lang="en-US" sz="1400" dirty="0"/>
                    </a:p>
                  </a:txBody>
                  <a:tcPr/>
                </a:tc>
              </a:tr>
              <a:tr h="310188">
                <a:tc>
                  <a:txBody>
                    <a:bodyPr/>
                    <a:lstStyle/>
                    <a:p>
                      <a:pPr algn="ctr"/>
                      <a:r>
                        <a:rPr lang="en-IE" sz="1400" dirty="0" smtClean="0"/>
                        <a:t>C1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400" dirty="0" smtClean="0"/>
                        <a:t>52-55</a:t>
                      </a:r>
                      <a:endParaRPr lang="en-US" sz="1400" dirty="0"/>
                    </a:p>
                  </a:txBody>
                  <a:tcPr/>
                </a:tc>
              </a:tr>
              <a:tr h="310188">
                <a:tc>
                  <a:txBody>
                    <a:bodyPr/>
                    <a:lstStyle/>
                    <a:p>
                      <a:pPr algn="ctr"/>
                      <a:r>
                        <a:rPr lang="en-IE" sz="1400" dirty="0" smtClean="0"/>
                        <a:t>C2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400" dirty="0" smtClean="0"/>
                        <a:t>48-51</a:t>
                      </a:r>
                    </a:p>
                  </a:txBody>
                  <a:tcPr/>
                </a:tc>
              </a:tr>
              <a:tr h="310188">
                <a:tc>
                  <a:txBody>
                    <a:bodyPr/>
                    <a:lstStyle/>
                    <a:p>
                      <a:pPr algn="ctr"/>
                      <a:r>
                        <a:rPr lang="en-IE" sz="1400" dirty="0" smtClean="0"/>
                        <a:t>C3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400" dirty="0" smtClean="0"/>
                        <a:t>40-47</a:t>
                      </a:r>
                    </a:p>
                  </a:txBody>
                  <a:tcPr/>
                </a:tc>
              </a:tr>
              <a:tr h="310188">
                <a:tc>
                  <a:txBody>
                    <a:bodyPr/>
                    <a:lstStyle/>
                    <a:p>
                      <a:pPr algn="ctr"/>
                      <a:r>
                        <a:rPr lang="en-IE" sz="1400" dirty="0" smtClean="0"/>
                        <a:t>D1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400" dirty="0" smtClean="0"/>
                        <a:t>35-39</a:t>
                      </a:r>
                    </a:p>
                  </a:txBody>
                  <a:tcPr/>
                </a:tc>
              </a:tr>
              <a:tr h="310188">
                <a:tc>
                  <a:txBody>
                    <a:bodyPr/>
                    <a:lstStyle/>
                    <a:p>
                      <a:pPr algn="ctr"/>
                      <a:r>
                        <a:rPr lang="en-IE" sz="1400" dirty="0" smtClean="0"/>
                        <a:t>D2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400" dirty="0" smtClean="0"/>
                        <a:t>30-34</a:t>
                      </a:r>
                    </a:p>
                  </a:txBody>
                  <a:tcPr/>
                </a:tc>
              </a:tr>
              <a:tr h="310188">
                <a:tc>
                  <a:txBody>
                    <a:bodyPr/>
                    <a:lstStyle/>
                    <a:p>
                      <a:pPr algn="ctr"/>
                      <a:r>
                        <a:rPr lang="en-IE" sz="1400" dirty="0" smtClean="0"/>
                        <a:t>F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400" dirty="0" smtClean="0"/>
                        <a:t>0.01-29</a:t>
                      </a:r>
                    </a:p>
                  </a:txBody>
                  <a:tcPr/>
                </a:tc>
              </a:tr>
              <a:tr h="310188">
                <a:tc>
                  <a:txBody>
                    <a:bodyPr/>
                    <a:lstStyle/>
                    <a:p>
                      <a:pPr algn="ctr"/>
                      <a:r>
                        <a:rPr lang="en-IE" sz="1400" dirty="0" smtClean="0"/>
                        <a:t>NG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400" dirty="0" smtClean="0"/>
                        <a:t>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13" descr="CSIS Header.jpg"/>
          <p:cNvPicPr>
            <a:picLocks noGrp="1" noChangeAspect="1"/>
          </p:cNvPicPr>
          <p:nvPr>
            <p:ph idx="1"/>
          </p:nvPr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386074" cy="1052736"/>
          </a:xfrm>
        </p:spPr>
      </p:pic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920552" y="3429000"/>
            <a:ext cx="8420100" cy="648072"/>
          </a:xfrm>
        </p:spPr>
        <p:txBody>
          <a:bodyPr/>
          <a:lstStyle/>
          <a:p>
            <a:r>
              <a:rPr lang="en-IE" dirty="0" smtClean="0"/>
              <a:t>Expectations?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439E7-F8E5-40FC-9489-D961D9F56366}" type="datetime1">
              <a:rPr lang="en-US" smtClean="0"/>
              <a:pPr/>
              <a:t>9/6/2010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CS4457 - Project Management in Practice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8E469-2B08-4C22-9583-1BA6842B53F1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13" descr="CSIS Header.jpg"/>
          <p:cNvPicPr>
            <a:picLocks noGrp="1" noChangeAspect="1"/>
          </p:cNvPicPr>
          <p:nvPr>
            <p:ph idx="1"/>
          </p:nvPr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386074" cy="1052736"/>
          </a:xfrm>
        </p:spPr>
      </p:pic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704528" y="1052736"/>
            <a:ext cx="8420100" cy="648072"/>
          </a:xfrm>
        </p:spPr>
        <p:txBody>
          <a:bodyPr/>
          <a:lstStyle/>
          <a:p>
            <a:r>
              <a:rPr lang="en-IE" dirty="0" smtClean="0"/>
              <a:t>Over the next 12 weeks...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439E7-F8E5-40FC-9489-D961D9F56366}" type="datetime1">
              <a:rPr lang="en-US" smtClean="0"/>
              <a:pPr/>
              <a:t>9/6/2010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CS4457 - Project Management in Practice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8E469-2B08-4C22-9583-1BA6842B53F1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88504" y="1628800"/>
            <a:ext cx="648072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 smtClean="0"/>
              <a:t>Project Management Definitions &amp; Basics</a:t>
            </a:r>
          </a:p>
          <a:p>
            <a:r>
              <a:rPr lang="en-IE" dirty="0" smtClean="0"/>
              <a:t>Project Management Process Groups</a:t>
            </a:r>
          </a:p>
          <a:p>
            <a:r>
              <a:rPr lang="en-IE" dirty="0" smtClean="0"/>
              <a:t>Project Management Knowledge Areas</a:t>
            </a:r>
          </a:p>
          <a:p>
            <a:r>
              <a:rPr lang="en-IE" dirty="0" smtClean="0"/>
              <a:t>	</a:t>
            </a:r>
            <a:r>
              <a:rPr lang="en-IE" dirty="0" smtClean="0"/>
              <a:t>- Project Integration</a:t>
            </a:r>
          </a:p>
          <a:p>
            <a:r>
              <a:rPr lang="en-IE" dirty="0" smtClean="0"/>
              <a:t>	</a:t>
            </a:r>
            <a:r>
              <a:rPr lang="en-IE" dirty="0" smtClean="0"/>
              <a:t>- Scope Management</a:t>
            </a:r>
          </a:p>
          <a:p>
            <a:r>
              <a:rPr lang="en-IE" dirty="0" smtClean="0"/>
              <a:t>	</a:t>
            </a:r>
            <a:r>
              <a:rPr lang="en-IE" dirty="0" smtClean="0"/>
              <a:t>- Time Management</a:t>
            </a:r>
          </a:p>
          <a:p>
            <a:r>
              <a:rPr lang="en-IE" dirty="0" smtClean="0"/>
              <a:t>	</a:t>
            </a:r>
            <a:r>
              <a:rPr lang="en-IE" dirty="0" smtClean="0"/>
              <a:t>- Cost Management</a:t>
            </a:r>
          </a:p>
          <a:p>
            <a:r>
              <a:rPr lang="en-IE" dirty="0" smtClean="0"/>
              <a:t>	</a:t>
            </a:r>
            <a:r>
              <a:rPr lang="en-IE" dirty="0" smtClean="0"/>
              <a:t>- Quality Management</a:t>
            </a:r>
          </a:p>
          <a:p>
            <a:r>
              <a:rPr lang="en-IE" dirty="0" smtClean="0"/>
              <a:t>	</a:t>
            </a:r>
            <a:r>
              <a:rPr lang="en-IE" dirty="0" smtClean="0"/>
              <a:t>- Human Resource Management</a:t>
            </a:r>
          </a:p>
          <a:p>
            <a:r>
              <a:rPr lang="en-IE" dirty="0" smtClean="0"/>
              <a:t>	</a:t>
            </a:r>
            <a:r>
              <a:rPr lang="en-IE" dirty="0" smtClean="0"/>
              <a:t>- Communications Management</a:t>
            </a:r>
          </a:p>
          <a:p>
            <a:r>
              <a:rPr lang="en-IE" dirty="0" smtClean="0"/>
              <a:t>	</a:t>
            </a:r>
            <a:r>
              <a:rPr lang="en-IE" dirty="0" smtClean="0"/>
              <a:t>- Risk Management</a:t>
            </a:r>
          </a:p>
          <a:p>
            <a:r>
              <a:rPr lang="en-IE" dirty="0" smtClean="0"/>
              <a:t>	</a:t>
            </a:r>
            <a:r>
              <a:rPr lang="en-IE" dirty="0" smtClean="0"/>
              <a:t>- Procurement Management</a:t>
            </a:r>
          </a:p>
          <a:p>
            <a:endParaRPr lang="en-US" dirty="0"/>
          </a:p>
        </p:txBody>
      </p:sp>
      <p:pic>
        <p:nvPicPr>
          <p:cNvPr id="70659" name="Picture 3" descr="C:\Documents and Settings\Administrator\Local Settings\Temporary Internet Files\Content.IE5\UM6L33OW\MC900200017[1].wm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177136" y="1844824"/>
            <a:ext cx="3090084" cy="2016224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5889104" y="4365104"/>
            <a:ext cx="34563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dirty="0" smtClean="0">
                <a:solidFill>
                  <a:srgbClr val="0070C0"/>
                </a:solidFill>
                <a:latin typeface="Rockwell Extra Bold" pitchFamily="18" charset="0"/>
              </a:rPr>
              <a:t>How do you relate it back to IT and Software Development?</a:t>
            </a:r>
            <a:endParaRPr lang="en-US" dirty="0">
              <a:solidFill>
                <a:srgbClr val="0070C0"/>
              </a:solidFill>
              <a:latin typeface="Rockwell Extra Bold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ecture Template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Times"/>
        <a:ea typeface=""/>
        <a:cs typeface=""/>
      </a:majorFont>
      <a:minorFont>
        <a:latin typeface="Time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 Template</Template>
  <TotalTime>561</TotalTime>
  <Words>839</Words>
  <Application>Microsoft Office PowerPoint</Application>
  <PresentationFormat>A4 Paper (210x297 mm)</PresentationFormat>
  <Paragraphs>225</Paragraphs>
  <Slides>19</Slides>
  <Notes>19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Lecture Template</vt:lpstr>
      <vt:lpstr>Slide 0</vt:lpstr>
      <vt:lpstr>Introduction</vt:lpstr>
      <vt:lpstr>Lectures, Labs &amp; Tutorials</vt:lpstr>
      <vt:lpstr>Learning Outcomes of Module</vt:lpstr>
      <vt:lpstr>Learning Outcomes of Module - II</vt:lpstr>
      <vt:lpstr>Assessments Instruments</vt:lpstr>
      <vt:lpstr>Marks to Grade Translation</vt:lpstr>
      <vt:lpstr>Expectations?</vt:lpstr>
      <vt:lpstr>Over the next 12 weeks...</vt:lpstr>
      <vt:lpstr>Introduction &amp; Context to PM</vt:lpstr>
      <vt:lpstr>What is a Project?</vt:lpstr>
      <vt:lpstr>Other Characteristics of a Project</vt:lpstr>
      <vt:lpstr>Constraints of a Project</vt:lpstr>
      <vt:lpstr>What is Project Management?</vt:lpstr>
      <vt:lpstr>Why Project Management?</vt:lpstr>
      <vt:lpstr>Reading Materials</vt:lpstr>
      <vt:lpstr>Any Thoughts, Questions, Ideas?</vt:lpstr>
      <vt:lpstr>Conclusions</vt:lpstr>
      <vt:lpstr>References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0</dc:title>
  <dc:creator>Vispi Shroff</dc:creator>
  <cp:lastModifiedBy>Vispi Shroff</cp:lastModifiedBy>
  <cp:revision>52</cp:revision>
  <cp:lastPrinted>2004-03-10T09:10:37Z</cp:lastPrinted>
  <dcterms:created xsi:type="dcterms:W3CDTF">2010-09-04T14:13:27Z</dcterms:created>
  <dcterms:modified xsi:type="dcterms:W3CDTF">2010-09-06T14:20:58Z</dcterms:modified>
</cp:coreProperties>
</file>