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28"/>
  </p:notesMasterIdLst>
  <p:sldIdLst>
    <p:sldId id="272" r:id="rId2"/>
    <p:sldId id="273" r:id="rId3"/>
    <p:sldId id="281" r:id="rId4"/>
    <p:sldId id="286" r:id="rId5"/>
    <p:sldId id="291" r:id="rId6"/>
    <p:sldId id="292" r:id="rId7"/>
    <p:sldId id="290" r:id="rId8"/>
    <p:sldId id="289" r:id="rId9"/>
    <p:sldId id="288" r:id="rId10"/>
    <p:sldId id="296" r:id="rId11"/>
    <p:sldId id="285" r:id="rId12"/>
    <p:sldId id="294" r:id="rId13"/>
    <p:sldId id="295" r:id="rId14"/>
    <p:sldId id="302" r:id="rId15"/>
    <p:sldId id="293" r:id="rId16"/>
    <p:sldId id="301" r:id="rId17"/>
    <p:sldId id="300" r:id="rId18"/>
    <p:sldId id="299" r:id="rId19"/>
    <p:sldId id="298" r:id="rId20"/>
    <p:sldId id="304" r:id="rId21"/>
    <p:sldId id="297" r:id="rId22"/>
    <p:sldId id="303" r:id="rId23"/>
    <p:sldId id="283" r:id="rId24"/>
    <p:sldId id="284" r:id="rId25"/>
    <p:sldId id="282" r:id="rId26"/>
    <p:sldId id="287" r:id="rId27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 varScale="1">
        <p:scale>
          <a:sx n="35" d="100"/>
          <a:sy n="35" d="100"/>
        </p:scale>
        <p:origin x="-84" y="-67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0.gif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10/11/2010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3183359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No: 11 		Week: 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Communications Management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268760"/>
            <a:ext cx="8420100" cy="648072"/>
          </a:xfrm>
        </p:spPr>
        <p:txBody>
          <a:bodyPr/>
          <a:lstStyle/>
          <a:p>
            <a:r>
              <a:rPr lang="en-IE" sz="3600" dirty="0" smtClean="0"/>
              <a:t>Distributing Information.. In a Timely &amp; Effective Manner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2272804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- Getting </a:t>
            </a:r>
            <a:r>
              <a:rPr lang="en-US" dirty="0" smtClean="0"/>
              <a:t>the right information to the right people at the right time and in a useful format is just as important as developing the information in the first place</a:t>
            </a:r>
          </a:p>
          <a:p>
            <a:pPr eaLnBrk="1" hangingPunct="1">
              <a:spcBef>
                <a:spcPts val="0"/>
              </a:spcBef>
              <a:buClr>
                <a:srgbClr val="666699"/>
              </a:buClr>
            </a:pPr>
            <a:r>
              <a:rPr lang="en-US" dirty="0" smtClean="0"/>
              <a:t>- Important </a:t>
            </a:r>
            <a:r>
              <a:rPr lang="en-US" dirty="0" smtClean="0"/>
              <a:t>considerations include:</a:t>
            </a:r>
          </a:p>
          <a:p>
            <a:pPr lvl="1" eaLnBrk="1" hangingPunct="1">
              <a:spcBef>
                <a:spcPts val="0"/>
              </a:spcBef>
              <a:buClr>
                <a:srgbClr val="666699"/>
              </a:buClr>
            </a:pPr>
            <a:r>
              <a:rPr lang="en-US" dirty="0" smtClean="0"/>
              <a:t>- Using </a:t>
            </a:r>
            <a:r>
              <a:rPr lang="en-US" dirty="0" smtClean="0"/>
              <a:t>technology to enhance information distribution</a:t>
            </a:r>
          </a:p>
          <a:p>
            <a:pPr lvl="1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 Formal </a:t>
            </a:r>
            <a:r>
              <a:rPr lang="en-US" dirty="0" smtClean="0"/>
              <a:t>and informal methods for distributing </a:t>
            </a:r>
            <a:r>
              <a:rPr lang="en-US" dirty="0" smtClean="0"/>
              <a:t>information</a:t>
            </a:r>
          </a:p>
          <a:p>
            <a:pPr lvl="1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 Don’t </a:t>
            </a:r>
            <a:r>
              <a:rPr lang="en-US" dirty="0" smtClean="0"/>
              <a:t>bury crucial </a:t>
            </a:r>
            <a:r>
              <a:rPr lang="en-US" dirty="0" smtClean="0"/>
              <a:t>information</a:t>
            </a:r>
          </a:p>
          <a:p>
            <a:pPr lvl="1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Don’t be afraid to report bad </a:t>
            </a:r>
            <a:r>
              <a:rPr lang="en-US" dirty="0" smtClean="0"/>
              <a:t>information</a:t>
            </a:r>
          </a:p>
          <a:p>
            <a:pPr lvl="1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Oral communication via meetings and informal talks helps bring important information</a:t>
            </a:r>
            <a:r>
              <a:rPr lang="en-US" dirty="0" smtClean="0">
                <a:cs typeface="Times New Roman" pitchFamily="18" charset="0"/>
              </a:rPr>
              <a:t>—</a:t>
            </a:r>
            <a:r>
              <a:rPr lang="en-US" dirty="0" smtClean="0"/>
              <a:t>good and bad</a:t>
            </a:r>
            <a:r>
              <a:rPr lang="en-US" dirty="0" smtClean="0">
                <a:cs typeface="Times New Roman" pitchFamily="18" charset="0"/>
              </a:rPr>
              <a:t>—</a:t>
            </a:r>
            <a:r>
              <a:rPr lang="en-US" dirty="0" smtClean="0"/>
              <a:t>out into the open</a:t>
            </a:r>
          </a:p>
          <a:p>
            <a:pPr lvl="1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4000" dirty="0" smtClean="0"/>
              <a:t>Methods of Communication - Activity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536" y="191683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- Types of Communication – Ex. Face-to-face</a:t>
            </a:r>
          </a:p>
          <a:p>
            <a:pPr>
              <a:buFontTx/>
              <a:buChar char="-"/>
            </a:pPr>
            <a:r>
              <a:rPr lang="en-IE" dirty="0" smtClean="0"/>
              <a:t> Modes of communication</a:t>
            </a:r>
          </a:p>
          <a:p>
            <a:pPr>
              <a:buFontTx/>
              <a:buChar char="-"/>
            </a:pPr>
            <a:r>
              <a:rPr lang="en-IE" dirty="0" smtClean="0"/>
              <a:t> Advantages</a:t>
            </a:r>
          </a:p>
          <a:p>
            <a:pPr>
              <a:buFontTx/>
              <a:buChar char="-"/>
            </a:pPr>
            <a:r>
              <a:rPr lang="en-IE" dirty="0" smtClean="0"/>
              <a:t> </a:t>
            </a:r>
            <a:r>
              <a:rPr lang="en-IE" dirty="0" smtClean="0"/>
              <a:t>Disadvantages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Importance of Face-to-Face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504" y="1916832"/>
            <a:ext cx="871296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666699"/>
              </a:buClr>
            </a:pPr>
            <a:r>
              <a:rPr lang="en-US" dirty="0" smtClean="0"/>
              <a:t>- Research </a:t>
            </a:r>
            <a:r>
              <a:rPr lang="en-US" dirty="0" smtClean="0"/>
              <a:t>says that in a face-to-face interaction:</a:t>
            </a:r>
          </a:p>
          <a:p>
            <a:pPr lvl="1" eaLnBrk="1" hangingPunct="1">
              <a:lnSpc>
                <a:spcPct val="90000"/>
              </a:lnSpc>
              <a:buClr>
                <a:srgbClr val="666699"/>
              </a:buClr>
            </a:pPr>
            <a:r>
              <a:rPr lang="en-US" dirty="0" smtClean="0"/>
              <a:t>- 58 </a:t>
            </a:r>
            <a:r>
              <a:rPr lang="en-US" dirty="0" smtClean="0"/>
              <a:t>percent of communication is through body language</a:t>
            </a:r>
          </a:p>
          <a:p>
            <a:pPr lvl="1" eaLnBrk="1" hangingPunct="1">
              <a:lnSpc>
                <a:spcPct val="90000"/>
              </a:lnSpc>
              <a:buClr>
                <a:srgbClr val="666699"/>
              </a:buClr>
            </a:pPr>
            <a:r>
              <a:rPr lang="en-US" dirty="0" smtClean="0"/>
              <a:t>- 35 </a:t>
            </a:r>
            <a:r>
              <a:rPr lang="en-US" dirty="0" smtClean="0"/>
              <a:t>percent of communication is through how the words are said</a:t>
            </a:r>
          </a:p>
          <a:p>
            <a:pPr lvl="1" eaLnBrk="1" hangingPunct="1">
              <a:lnSpc>
                <a:spcPct val="90000"/>
              </a:lnSpc>
              <a:buClr>
                <a:srgbClr val="666699"/>
              </a:buClr>
            </a:pPr>
            <a:r>
              <a:rPr lang="en-US" dirty="0" smtClean="0"/>
              <a:t> - 7 </a:t>
            </a:r>
            <a:r>
              <a:rPr lang="en-US" dirty="0" smtClean="0"/>
              <a:t>percent of communication is through the content or words that are spoken</a:t>
            </a:r>
          </a:p>
          <a:p>
            <a:pPr eaLnBrk="1" hangingPunct="1">
              <a:lnSpc>
                <a:spcPct val="90000"/>
              </a:lnSpc>
              <a:buClr>
                <a:srgbClr val="666699"/>
              </a:buClr>
            </a:pPr>
            <a:r>
              <a:rPr lang="en-US" dirty="0" smtClean="0"/>
              <a:t>- Pay </a:t>
            </a:r>
            <a:r>
              <a:rPr lang="en-US" dirty="0" smtClean="0"/>
              <a:t>attention to more than just the actual words someone is saying</a:t>
            </a:r>
          </a:p>
          <a:p>
            <a:pPr eaLnBrk="1" hangingPunct="1">
              <a:lnSpc>
                <a:spcPct val="90000"/>
              </a:lnSpc>
              <a:buClr>
                <a:srgbClr val="666699"/>
              </a:buClr>
            </a:pPr>
            <a:r>
              <a:rPr lang="en-US" dirty="0" smtClean="0"/>
              <a:t>- A </a:t>
            </a:r>
            <a:r>
              <a:rPr lang="en-US" dirty="0" smtClean="0"/>
              <a:t>person’s tone of voice and body language say a lot about how he or she really feels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1124744"/>
            <a:ext cx="504056" cy="5112568"/>
          </a:xfrm>
        </p:spPr>
        <p:txBody>
          <a:bodyPr vert="vert270"/>
          <a:lstStyle/>
          <a:p>
            <a:r>
              <a:rPr lang="en-IE" dirty="0" smtClean="0"/>
              <a:t>Media Choice Table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 smtClean="0"/>
              <a:t>CS4457 - Project Management in Practice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664" y="1052736"/>
            <a:ext cx="6624736" cy="5805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Communication Considerations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496" y="1844824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Group vs. Individual Communication Needs</a:t>
            </a:r>
          </a:p>
          <a:p>
            <a:pPr>
              <a:buFontTx/>
              <a:buChar char="-"/>
            </a:pPr>
            <a:r>
              <a:rPr lang="en-IE" dirty="0" smtClean="0"/>
              <a:t>Personal preferences affect communication needs</a:t>
            </a:r>
          </a:p>
          <a:p>
            <a:pPr lvl="1">
              <a:buFontTx/>
              <a:buChar char="-"/>
            </a:pPr>
            <a:r>
              <a:rPr lang="en-IE" dirty="0" smtClean="0"/>
              <a:t>MBTI Personalities, introverts, extroverts, intuits, thinkers, judging &amp; perceiving</a:t>
            </a:r>
          </a:p>
          <a:p>
            <a:pPr>
              <a:buFontTx/>
              <a:buChar char="-"/>
            </a:pPr>
            <a:r>
              <a:rPr lang="en-IE" dirty="0" smtClean="0"/>
              <a:t>Culture &amp; Geographic Locations</a:t>
            </a:r>
          </a:p>
          <a:p>
            <a:pPr lvl="1">
              <a:buFontTx/>
              <a:buChar char="-"/>
            </a:pPr>
            <a:r>
              <a:rPr lang="en-IE" dirty="0" smtClean="0"/>
              <a:t>Different working hours</a:t>
            </a:r>
          </a:p>
          <a:p>
            <a:pPr lvl="1">
              <a:buFontTx/>
              <a:buChar char="-"/>
            </a:pPr>
            <a:r>
              <a:rPr lang="en-IE" dirty="0" smtClean="0"/>
              <a:t>Language barriers</a:t>
            </a:r>
          </a:p>
          <a:p>
            <a:pPr lvl="1">
              <a:buFontTx/>
              <a:buChar char="-"/>
            </a:pPr>
            <a:r>
              <a:rPr lang="en-IE" dirty="0" smtClean="0"/>
              <a:t>Different cultural norms</a:t>
            </a:r>
          </a:p>
          <a:p>
            <a:pPr>
              <a:buFontTx/>
              <a:buChar char="-"/>
            </a:pPr>
            <a:r>
              <a:rPr lang="en-IE" dirty="0" smtClean="0"/>
              <a:t>Always provide perspective</a:t>
            </a:r>
          </a:p>
          <a:p>
            <a:pPr>
              <a:buFontTx/>
              <a:buChar char="-"/>
            </a:pPr>
            <a:endParaRPr lang="en-IE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3600" dirty="0" smtClean="0"/>
              <a:t>The number of channels of communication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77281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Clr>
                <a:srgbClr val="666699"/>
              </a:buClr>
            </a:pPr>
            <a:r>
              <a:rPr lang="en-US" dirty="0" smtClean="0"/>
              <a:t>Number of communications channels = </a:t>
            </a:r>
            <a:r>
              <a:rPr lang="en-US" i="1" dirty="0" smtClean="0"/>
              <a:t>n</a:t>
            </a:r>
            <a:r>
              <a:rPr lang="en-US" dirty="0" smtClean="0"/>
              <a:t>(</a:t>
            </a:r>
            <a:r>
              <a:rPr lang="en-US" i="1" dirty="0" smtClean="0"/>
              <a:t>n-1</a:t>
            </a:r>
            <a:r>
              <a:rPr lang="en-US" dirty="0" smtClean="0"/>
              <a:t>)/2</a:t>
            </a:r>
            <a:endParaRPr lang="en-US" dirty="0"/>
          </a:p>
        </p:txBody>
      </p:sp>
      <p:pic>
        <p:nvPicPr>
          <p:cNvPr id="8" name="Picture 6" descr="86921_10_F0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6656" y="2204864"/>
            <a:ext cx="6264696" cy="385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Managing Stakeholders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905506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Project managers must understand and work with various </a:t>
            </a:r>
            <a:r>
              <a:rPr lang="en-US" dirty="0" smtClean="0"/>
              <a:t>stakeholders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Need </a:t>
            </a:r>
            <a:r>
              <a:rPr lang="en-US" dirty="0" smtClean="0"/>
              <a:t>to devise a way to identify and resolve issues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An </a:t>
            </a:r>
            <a:r>
              <a:rPr lang="en-US" b="1" dirty="0" smtClean="0"/>
              <a:t>expectations management matrix </a:t>
            </a:r>
            <a:r>
              <a:rPr lang="en-US" dirty="0" smtClean="0"/>
              <a:t>can help clarify expectations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0" y="1052736"/>
            <a:ext cx="1208584" cy="5040560"/>
          </a:xfrm>
        </p:spPr>
        <p:txBody>
          <a:bodyPr vert="vert270"/>
          <a:lstStyle/>
          <a:p>
            <a:r>
              <a:rPr lang="en-IE" dirty="0" smtClean="0"/>
              <a:t>Expectations Management Matrix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7" descr="Tbl10-03a.bmp"/>
          <p:cNvPicPr>
            <a:picLocks noChangeAspect="1"/>
          </p:cNvPicPr>
          <p:nvPr/>
        </p:nvPicPr>
        <p:blipFill>
          <a:blip r:embed="rId5" cstate="print"/>
          <a:srcRect t="3406"/>
          <a:stretch>
            <a:fillRect/>
          </a:stretch>
        </p:blipFill>
        <p:spPr bwMode="auto">
          <a:xfrm>
            <a:off x="2864768" y="1066800"/>
            <a:ext cx="4929188" cy="47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Tbl10-03b.bmp"/>
          <p:cNvPicPr>
            <a:picLocks noChangeAspect="1"/>
          </p:cNvPicPr>
          <p:nvPr/>
        </p:nvPicPr>
        <p:blipFill>
          <a:blip r:embed="rId6" cstate="print"/>
          <a:srcRect t="18863"/>
          <a:stretch>
            <a:fillRect/>
          </a:stretch>
        </p:blipFill>
        <p:spPr bwMode="auto">
          <a:xfrm>
            <a:off x="2864768" y="5410200"/>
            <a:ext cx="49291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Reporting Performance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844824"/>
            <a:ext cx="88569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8000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Performance </a:t>
            </a:r>
            <a:r>
              <a:rPr lang="en-US" dirty="0" smtClean="0"/>
              <a:t>reporting keeps stakeholders informed about how resources are being used to achieve project </a:t>
            </a:r>
            <a:r>
              <a:rPr lang="en-US" dirty="0" smtClean="0"/>
              <a:t>objectives. Frequent performance reporting may go a long way towards managing stakeholder expectations:</a:t>
            </a:r>
          </a:p>
          <a:p>
            <a:pPr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b="1" dirty="0" smtClean="0"/>
              <a:t>Status </a:t>
            </a:r>
            <a:r>
              <a:rPr lang="en-US" b="1" dirty="0" smtClean="0"/>
              <a:t>reports</a:t>
            </a:r>
            <a:r>
              <a:rPr lang="en-US" dirty="0" smtClean="0"/>
              <a:t> describe where the project stands at a specific point in </a:t>
            </a:r>
            <a:r>
              <a:rPr lang="en-US" dirty="0" smtClean="0"/>
              <a:t>time</a:t>
            </a:r>
          </a:p>
          <a:p>
            <a:pPr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b="1" dirty="0" smtClean="0"/>
              <a:t>Progress </a:t>
            </a:r>
            <a:r>
              <a:rPr lang="en-US" b="1" dirty="0" smtClean="0"/>
              <a:t>reports</a:t>
            </a:r>
            <a:r>
              <a:rPr lang="en-US" dirty="0" smtClean="0"/>
              <a:t> describe what the project team has accomplished during a certain period of </a:t>
            </a:r>
            <a:r>
              <a:rPr lang="en-US" dirty="0" smtClean="0"/>
              <a:t>time</a:t>
            </a:r>
          </a:p>
          <a:p>
            <a:pPr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b="1" dirty="0" smtClean="0"/>
              <a:t>Forecasts</a:t>
            </a:r>
            <a:r>
              <a:rPr lang="en-US" dirty="0" smtClean="0"/>
              <a:t> </a:t>
            </a:r>
            <a:r>
              <a:rPr lang="en-US" dirty="0" smtClean="0"/>
              <a:t>predict future project status and progress based on past information and trends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Improving Communications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700808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Manage </a:t>
            </a:r>
            <a:r>
              <a:rPr lang="en-US" dirty="0" smtClean="0"/>
              <a:t>conflicts </a:t>
            </a:r>
            <a:r>
              <a:rPr lang="en-US" dirty="0" smtClean="0"/>
              <a:t>effectively, but remember conflicts can be good.</a:t>
            </a:r>
            <a:endParaRPr lang="en-US" dirty="0" smtClean="0"/>
          </a:p>
          <a:p>
            <a:pPr eaLnBrk="1" hangingPunct="1">
              <a:spcBef>
                <a:spcPts val="0"/>
              </a:spcBef>
              <a:buClr>
                <a:srgbClr val="666699"/>
              </a:buClr>
            </a:pPr>
            <a:r>
              <a:rPr lang="en-US" dirty="0" smtClean="0"/>
              <a:t>- Develop </a:t>
            </a:r>
            <a:r>
              <a:rPr lang="en-US" dirty="0" smtClean="0"/>
              <a:t>better communication skills</a:t>
            </a:r>
          </a:p>
          <a:p>
            <a:pPr eaLnBrk="1" hangingPunct="1">
              <a:spcBef>
                <a:spcPts val="0"/>
              </a:spcBef>
              <a:buClr>
                <a:srgbClr val="666699"/>
              </a:buClr>
            </a:pPr>
            <a:r>
              <a:rPr lang="en-US" dirty="0" smtClean="0"/>
              <a:t>- Run </a:t>
            </a:r>
            <a:r>
              <a:rPr lang="en-US" dirty="0" smtClean="0"/>
              <a:t>effective meetings</a:t>
            </a:r>
          </a:p>
          <a:p>
            <a:pPr eaLnBrk="1" hangingPunct="1">
              <a:spcBef>
                <a:spcPts val="0"/>
              </a:spcBef>
              <a:buClr>
                <a:srgbClr val="666699"/>
              </a:buClr>
            </a:pPr>
            <a:r>
              <a:rPr lang="en-US" dirty="0" smtClean="0"/>
              <a:t>- Use </a:t>
            </a:r>
            <a:r>
              <a:rPr lang="en-US" dirty="0" smtClean="0"/>
              <a:t>e-mail and other technologies effectively</a:t>
            </a:r>
          </a:p>
          <a:p>
            <a:pPr eaLnBrk="1" hangingPunct="1">
              <a:spcBef>
                <a:spcPts val="0"/>
              </a:spcBef>
              <a:buClr>
                <a:srgbClr val="666699"/>
              </a:buClr>
            </a:pPr>
            <a:r>
              <a:rPr lang="en-US" dirty="0" smtClean="0"/>
              <a:t>- Use templates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544" y="1905506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 Definition of Project Quality Management &amp; its relation to IT Projects</a:t>
            </a:r>
          </a:p>
          <a:p>
            <a:pPr>
              <a:buFontTx/>
              <a:buChar char="-"/>
            </a:pPr>
            <a:r>
              <a:rPr lang="en-GB" dirty="0" smtClean="0"/>
              <a:t> Quality Planning and relationship to scope management</a:t>
            </a:r>
          </a:p>
          <a:p>
            <a:pPr>
              <a:buFontTx/>
              <a:buChar char="-"/>
            </a:pPr>
            <a:r>
              <a:rPr lang="en-GB" dirty="0" smtClean="0"/>
              <a:t> Importance of Quality Assurance</a:t>
            </a:r>
          </a:p>
          <a:p>
            <a:pPr>
              <a:buFontTx/>
              <a:buChar char="-"/>
            </a:pPr>
            <a:r>
              <a:rPr lang="en-GB" dirty="0" smtClean="0"/>
              <a:t> Tools &amp; Techniques for quality control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Conflict Handling Modes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772816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Confrontation</a:t>
            </a:r>
            <a:r>
              <a:rPr lang="en-US" sz="2000" dirty="0" smtClean="0"/>
              <a:t>: directly face a conflict using a problem-solving approach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Compromise</a:t>
            </a:r>
            <a:r>
              <a:rPr lang="en-US" sz="2000" dirty="0" smtClean="0"/>
              <a:t>: use a give-and-take approach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Smoothing</a:t>
            </a:r>
            <a:r>
              <a:rPr lang="en-US" sz="2000" dirty="0" smtClean="0"/>
              <a:t>: de-emphasize areas of difference and emphasize areas of agreement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Forcing</a:t>
            </a:r>
            <a:r>
              <a:rPr lang="en-US" sz="2000" dirty="0" smtClean="0"/>
              <a:t>: the win-lose approach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Withdrawal</a:t>
            </a:r>
            <a:r>
              <a:rPr lang="en-US" sz="2000" dirty="0" smtClean="0"/>
              <a:t>: retreat or withdraw from an actual or potential disagreement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Collaborating</a:t>
            </a:r>
            <a:r>
              <a:rPr lang="en-US" sz="2000" dirty="0" smtClean="0"/>
              <a:t>: decision makers incorporate different  viewpoints and insights to develop consensus and commitment</a:t>
            </a:r>
            <a:r>
              <a:rPr lang="en-US" sz="2000" b="1" dirty="0" smtClean="0"/>
              <a:t> 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Conflict can be good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916832"/>
            <a:ext cx="8568952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Conflict often produces important results, such as new ideas, better alternatives, and motivation to work harder and more collaboratively</a:t>
            </a:r>
          </a:p>
          <a:p>
            <a:pPr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b="1" dirty="0" smtClean="0"/>
              <a:t>Groupthink</a:t>
            </a:r>
            <a:r>
              <a:rPr lang="en-US" dirty="0" smtClean="0"/>
              <a:t>: conformance to the values or ethical standards of a group; groupthink can develop if there are no conflicting viewpoints</a:t>
            </a:r>
          </a:p>
          <a:p>
            <a:pPr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Research suggests that task-related conflict often improves team performance, but emotional conflict often depresses team performance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3600" dirty="0" smtClean="0"/>
              <a:t>Developing Better Communication Skills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772816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- Companies </a:t>
            </a:r>
            <a:r>
              <a:rPr lang="en-US" dirty="0" smtClean="0"/>
              <a:t>and formal degree programs for IT professionals often neglect the importance of speaking, writing, and listening skills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- As </a:t>
            </a:r>
            <a:r>
              <a:rPr lang="en-US" dirty="0" smtClean="0"/>
              <a:t>organizations become more global, they realize they must invest in ways to improve communication with people from different countries and cultures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- It </a:t>
            </a:r>
            <a:r>
              <a:rPr lang="en-US" dirty="0" smtClean="0"/>
              <a:t>takes leadership to improve communication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76500" y="2644170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25604" name="Picture 4" descr="http://dilbert.com/dyn/str_strip/000000000/00000000/0000000/000000/90000/3000/900/93951/93951.strip.sunday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519" y="1700808"/>
            <a:ext cx="8671065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844824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IE" dirty="0" err="1" smtClean="0"/>
              <a:t>Schwalbe</a:t>
            </a:r>
            <a:r>
              <a:rPr lang="en-IE" dirty="0" smtClean="0"/>
              <a:t>, K., 2007. </a:t>
            </a:r>
            <a:r>
              <a:rPr lang="en-IE" i="1" dirty="0" smtClean="0"/>
              <a:t>Information Technology Project Management</a:t>
            </a:r>
            <a:r>
              <a:rPr lang="en-IE" dirty="0" smtClean="0"/>
              <a:t> 5th ed., United States of America: Thomson Course Technology.  Chapter </a:t>
            </a:r>
            <a:r>
              <a:rPr lang="en-IE" dirty="0" smtClean="0"/>
              <a:t>11</a:t>
            </a:r>
            <a:endParaRPr lang="en-IE" dirty="0" smtClean="0"/>
          </a:p>
          <a:p>
            <a:pPr>
              <a:buFontTx/>
              <a:buChar char="-"/>
            </a:pPr>
            <a:r>
              <a:rPr lang="en-IE" dirty="0" smtClean="0"/>
              <a:t>PMBOK Guide – Chapter </a:t>
            </a:r>
            <a:r>
              <a:rPr lang="en-IE" dirty="0" smtClean="0"/>
              <a:t>11</a:t>
            </a:r>
            <a:endParaRPr lang="en-IE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Summary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536" y="1844824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We looked at a high level view of communications management within </a:t>
            </a:r>
            <a:r>
              <a:rPr lang="en-IE" smtClean="0"/>
              <a:t>a project.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2560" y="1628800"/>
            <a:ext cx="7632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IE" dirty="0" err="1" smtClean="0"/>
              <a:t>Schwalbe</a:t>
            </a:r>
            <a:r>
              <a:rPr lang="en-IE" dirty="0" smtClean="0"/>
              <a:t>, K., 2007. </a:t>
            </a:r>
            <a:r>
              <a:rPr lang="en-IE" i="1" dirty="0" smtClean="0"/>
              <a:t>Information Technology Project Management</a:t>
            </a:r>
            <a:r>
              <a:rPr lang="en-IE" dirty="0" smtClean="0"/>
              <a:t> 5th ed., United States of America: Thomson Course Technology.  </a:t>
            </a:r>
            <a:r>
              <a:rPr lang="en-IE" dirty="0" smtClean="0"/>
              <a:t>Chapter 10</a:t>
            </a:r>
          </a:p>
          <a:p>
            <a:pPr>
              <a:buFontTx/>
              <a:buChar char="-"/>
            </a:pPr>
            <a:r>
              <a:rPr lang="en-IE" dirty="0" smtClean="0"/>
              <a:t>PMBOK Guide – Chapter 10</a:t>
            </a:r>
          </a:p>
          <a:p>
            <a:pPr>
              <a:buFontTx/>
              <a:buChar char="-"/>
            </a:pPr>
            <a:r>
              <a:rPr lang="en-IE" dirty="0" smtClean="0"/>
              <a:t>Dilbert Comics</a:t>
            </a:r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6496" y="1916832"/>
            <a:ext cx="8856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666699"/>
              </a:buClr>
            </a:pPr>
            <a:r>
              <a:rPr lang="en-US" dirty="0" smtClean="0"/>
              <a:t>- Importance of good communications in projects</a:t>
            </a:r>
          </a:p>
          <a:p>
            <a:pPr eaLnBrk="1" hangingPunct="1">
              <a:buClr>
                <a:srgbClr val="666699"/>
              </a:buClr>
            </a:pPr>
            <a:r>
              <a:rPr lang="en-US" dirty="0" smtClean="0"/>
              <a:t>- Stakeholders Identification and stakeholder management strategy</a:t>
            </a:r>
          </a:p>
          <a:p>
            <a:pPr eaLnBrk="1" hangingPunct="1">
              <a:buClr>
                <a:srgbClr val="666699"/>
              </a:buClr>
              <a:buFontTx/>
              <a:buChar char="-"/>
            </a:pPr>
            <a:r>
              <a:rPr lang="en-US" dirty="0" smtClean="0"/>
              <a:t> Elements of project communications planning</a:t>
            </a:r>
          </a:p>
          <a:p>
            <a:pPr eaLnBrk="1" hangingPunct="1">
              <a:buClr>
                <a:srgbClr val="666699"/>
              </a:buClr>
              <a:buFontTx/>
              <a:buChar char="-"/>
            </a:pPr>
            <a:r>
              <a:rPr lang="en-US" dirty="0" smtClean="0"/>
              <a:t> Create a communications management plan</a:t>
            </a:r>
          </a:p>
          <a:p>
            <a:pPr eaLnBrk="1" hangingPunct="1">
              <a:buClr>
                <a:srgbClr val="666699"/>
              </a:buClr>
              <a:buFontTx/>
              <a:buChar char="-"/>
            </a:pPr>
            <a:r>
              <a:rPr lang="en-US" dirty="0" smtClean="0"/>
              <a:t> Various methods for distributing project information and the advantages and disadvantages of each, </a:t>
            </a:r>
          </a:p>
          <a:p>
            <a:pPr eaLnBrk="1" hangingPunct="1">
              <a:buClr>
                <a:srgbClr val="666699"/>
              </a:buClr>
              <a:buFontTx/>
              <a:buChar char="-"/>
            </a:pPr>
            <a:r>
              <a:rPr lang="en-US" dirty="0" smtClean="0"/>
              <a:t> Importance of addressing individual communication needs, </a:t>
            </a:r>
          </a:p>
          <a:p>
            <a:pPr eaLnBrk="1" hangingPunct="1">
              <a:buClr>
                <a:srgbClr val="666699"/>
              </a:buClr>
              <a:buFontTx/>
              <a:buChar char="-"/>
            </a:pPr>
            <a:r>
              <a:rPr lang="en-US" dirty="0" smtClean="0"/>
              <a:t> Calculate the number of communications channels in a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US" sz="4000" dirty="0" smtClean="0"/>
              <a:t>Importance of Good Communications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916832"/>
            <a:ext cx="8496944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60000"/>
              </a:spcBef>
              <a:buClr>
                <a:srgbClr val="666699"/>
              </a:buClr>
            </a:pPr>
            <a:r>
              <a:rPr lang="en-US" dirty="0" smtClean="0"/>
              <a:t>- The greatest threat to many projects is a failure to communicate.</a:t>
            </a:r>
          </a:p>
          <a:p>
            <a:pPr eaLnBrk="1" hangingPunct="1">
              <a:spcBef>
                <a:spcPct val="60000"/>
              </a:spcBef>
              <a:buClr>
                <a:srgbClr val="666699"/>
              </a:buClr>
            </a:pPr>
            <a:r>
              <a:rPr lang="en-US" dirty="0" smtClean="0"/>
              <a:t>- </a:t>
            </a:r>
            <a:r>
              <a:rPr lang="en-US" smtClean="0"/>
              <a:t>The IT </a:t>
            </a:r>
            <a:r>
              <a:rPr lang="en-US" dirty="0" smtClean="0"/>
              <a:t>culture does not portray IT professionals as being good communicators.</a:t>
            </a:r>
          </a:p>
          <a:p>
            <a:pPr eaLnBrk="1" hangingPunct="1">
              <a:spcBef>
                <a:spcPct val="60000"/>
              </a:spcBef>
              <a:buClr>
                <a:srgbClr val="666699"/>
              </a:buClr>
            </a:pPr>
            <a:r>
              <a:rPr lang="en-US" dirty="0" smtClean="0"/>
              <a:t>- Research shows that IT professionals must be able to communicate effectively to succeed in their positions.</a:t>
            </a:r>
          </a:p>
          <a:p>
            <a:pPr eaLnBrk="1" hangingPunct="1">
              <a:spcBef>
                <a:spcPct val="60000"/>
              </a:spcBef>
              <a:buClr>
                <a:srgbClr val="666699"/>
              </a:buClr>
            </a:pPr>
            <a:r>
              <a:rPr lang="en-US" dirty="0" smtClean="0"/>
              <a:t>- Strong verbal skills are a key factor in career advancement for IT professionals.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4000" dirty="0" smtClean="0"/>
              <a:t>Communication Management Processes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504" y="1772816"/>
            <a:ext cx="892899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 smtClean="0"/>
              <a:t>Identifying stakeholders</a:t>
            </a:r>
            <a:r>
              <a:rPr lang="en-US" sz="2000" dirty="0" smtClean="0"/>
              <a:t>:</a:t>
            </a:r>
            <a:r>
              <a:rPr lang="en-US" sz="2000" b="1" dirty="0" smtClean="0"/>
              <a:t> </a:t>
            </a:r>
            <a:r>
              <a:rPr lang="en-US" sz="2000" dirty="0" smtClean="0"/>
              <a:t>identifying everyone involved in or affected by the project and determining the best ways to manage relationships with them</a:t>
            </a:r>
          </a:p>
          <a:p>
            <a:pPr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sz="2000" b="1" dirty="0" smtClean="0"/>
              <a:t>Planning communications</a:t>
            </a:r>
            <a:r>
              <a:rPr lang="en-US" sz="2000" dirty="0" smtClean="0"/>
              <a:t>: determining the information and communications needs of the stakeholders</a:t>
            </a:r>
          </a:p>
          <a:p>
            <a:pPr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sz="2000" b="1" dirty="0" smtClean="0"/>
              <a:t>Distributing information</a:t>
            </a:r>
            <a:r>
              <a:rPr lang="en-US" sz="2000" dirty="0" smtClean="0"/>
              <a:t>: making needed information available to project stakeholders in a timely manner</a:t>
            </a:r>
          </a:p>
          <a:p>
            <a:pPr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sz="2000" b="1" dirty="0" smtClean="0"/>
              <a:t>Managing stakeholder expectations</a:t>
            </a:r>
            <a:r>
              <a:rPr lang="en-US" sz="2000" dirty="0" smtClean="0"/>
              <a:t>: managing communications to satisfy the needs and expectations of project stakeholders and to resolve issues</a:t>
            </a:r>
          </a:p>
          <a:p>
            <a:pPr eaLnBrk="1" hangingPunct="1">
              <a:spcBef>
                <a:spcPct val="40000"/>
              </a:spcBef>
              <a:buClr>
                <a:srgbClr val="666699"/>
              </a:buClr>
            </a:pPr>
            <a:r>
              <a:rPr lang="en-US" sz="2000" b="1" dirty="0" smtClean="0"/>
              <a:t>Reporting performance</a:t>
            </a:r>
            <a:r>
              <a:rPr lang="en-US" sz="2000" dirty="0" smtClean="0"/>
              <a:t>: collecting and disseminating performance information, including status reports, progress measurement, and forecasting</a:t>
            </a:r>
            <a:endParaRPr lang="en-US" sz="2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Identify Stakeholders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504" y="1772816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- Ultimate </a:t>
            </a:r>
            <a:r>
              <a:rPr lang="en-US" dirty="0" smtClean="0"/>
              <a:t>goal of project management is to meet or exceed stakeholder needs and expectations from a project, so you must first identify who your particular project stakeholders are</a:t>
            </a:r>
          </a:p>
          <a:p>
            <a:pPr eaLnBrk="1" hangingPunct="1"/>
            <a:r>
              <a:rPr lang="en-US" dirty="0" smtClean="0"/>
              <a:t>-Two </a:t>
            </a:r>
            <a:r>
              <a:rPr lang="en-US" dirty="0" smtClean="0"/>
              <a:t>key outputs of this process include:</a:t>
            </a:r>
          </a:p>
          <a:p>
            <a:pPr lvl="1" eaLnBrk="1" hangingPunct="1"/>
            <a:r>
              <a:rPr lang="en-US" b="1" dirty="0" smtClean="0"/>
              <a:t>- Stakeholder </a:t>
            </a:r>
            <a:r>
              <a:rPr lang="en-US" b="1" dirty="0" smtClean="0"/>
              <a:t>register</a:t>
            </a:r>
            <a:r>
              <a:rPr lang="en-US" dirty="0" smtClean="0"/>
              <a:t>: a public document that includes details related to the identified project </a:t>
            </a:r>
            <a:r>
              <a:rPr lang="en-US" dirty="0" smtClean="0"/>
              <a:t>stakeholders</a:t>
            </a:r>
            <a:endParaRPr lang="en-US" dirty="0" smtClean="0"/>
          </a:p>
          <a:p>
            <a:pPr lvl="1" eaLnBrk="1" hangingPunct="1"/>
            <a:r>
              <a:rPr lang="en-US" b="1" dirty="0" smtClean="0"/>
              <a:t>- Stakeholder </a:t>
            </a:r>
            <a:r>
              <a:rPr lang="en-US" b="1" dirty="0" smtClean="0"/>
              <a:t>management strategy</a:t>
            </a:r>
            <a:r>
              <a:rPr lang="en-US" dirty="0" smtClean="0"/>
              <a:t>: an approach to help increase the support of stakeholders throughout the project; often includes sensitive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Planning Communications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905506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- Every </a:t>
            </a:r>
            <a:r>
              <a:rPr lang="en-US" dirty="0" smtClean="0"/>
              <a:t>project should include some type of </a:t>
            </a:r>
            <a:r>
              <a:rPr lang="en-US" b="1" dirty="0" smtClean="0"/>
              <a:t>communications management </a:t>
            </a:r>
            <a:r>
              <a:rPr lang="en-US" dirty="0" smtClean="0"/>
              <a:t>plan, a document that guides project communications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- Creating </a:t>
            </a:r>
            <a:r>
              <a:rPr lang="en-US" dirty="0" smtClean="0"/>
              <a:t>a stakeholder analysis for project communications also aids in communications planning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Sample Stakeholder Analysis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 l="23125" t="28999" r="26875" b="13000"/>
          <a:stretch>
            <a:fillRect/>
          </a:stretch>
        </p:blipFill>
        <p:spPr bwMode="auto">
          <a:xfrm>
            <a:off x="560512" y="1700808"/>
            <a:ext cx="8712968" cy="446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Comm. Management Plan Contents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10/11/2010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700809"/>
            <a:ext cx="8280920" cy="4668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Information </a:t>
            </a:r>
            <a:r>
              <a:rPr lang="en-US" dirty="0" smtClean="0"/>
              <a:t>to be communicated, including format, content, </a:t>
            </a:r>
            <a:r>
              <a:rPr lang="en-US" dirty="0" smtClean="0"/>
              <a:t>and level </a:t>
            </a:r>
            <a:r>
              <a:rPr lang="en-US" dirty="0" smtClean="0"/>
              <a:t>of </a:t>
            </a:r>
            <a:r>
              <a:rPr lang="en-US" dirty="0" smtClean="0"/>
              <a:t>detail</a:t>
            </a:r>
          </a:p>
          <a:p>
            <a:pPr marL="609600" indent="-609600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Stakeholder communications requirements</a:t>
            </a:r>
          </a:p>
          <a:p>
            <a:pPr marL="609600" indent="-609600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The </a:t>
            </a:r>
            <a:r>
              <a:rPr lang="en-US" dirty="0" smtClean="0"/>
              <a:t>people who will receive the information and who </a:t>
            </a:r>
            <a:r>
              <a:rPr lang="en-US" dirty="0" smtClean="0"/>
              <a:t>will produce it</a:t>
            </a:r>
          </a:p>
          <a:p>
            <a:pPr marL="609600" indent="-609600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Suggested </a:t>
            </a:r>
            <a:r>
              <a:rPr lang="en-US" dirty="0" smtClean="0"/>
              <a:t>methods or technologies for conveying the </a:t>
            </a:r>
            <a:r>
              <a:rPr lang="en-US" dirty="0" smtClean="0"/>
              <a:t>information</a:t>
            </a:r>
          </a:p>
          <a:p>
            <a:pPr marL="609600" indent="-609600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Frequency </a:t>
            </a:r>
            <a:r>
              <a:rPr lang="en-US" dirty="0" smtClean="0"/>
              <a:t>of </a:t>
            </a:r>
            <a:r>
              <a:rPr lang="en-US" dirty="0" smtClean="0"/>
              <a:t>communication</a:t>
            </a:r>
          </a:p>
          <a:p>
            <a:pPr marL="609600" indent="-609600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Escalation </a:t>
            </a:r>
            <a:r>
              <a:rPr lang="en-US" dirty="0" smtClean="0"/>
              <a:t>procedures for resolving </a:t>
            </a:r>
            <a:r>
              <a:rPr lang="en-US" dirty="0" smtClean="0"/>
              <a:t>issues</a:t>
            </a:r>
          </a:p>
          <a:p>
            <a:pPr marL="609600" indent="-609600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Revision </a:t>
            </a:r>
            <a:r>
              <a:rPr lang="en-US" dirty="0" smtClean="0"/>
              <a:t>procedures for updating the communications management </a:t>
            </a:r>
            <a:r>
              <a:rPr lang="en-US" dirty="0" smtClean="0"/>
              <a:t>plan</a:t>
            </a:r>
          </a:p>
          <a:p>
            <a:pPr marL="609600" indent="-609600" eaLnBrk="1" hangingPunct="1">
              <a:spcBef>
                <a:spcPts val="0"/>
              </a:spcBef>
              <a:buClr>
                <a:srgbClr val="666699"/>
              </a:buClr>
              <a:buFontTx/>
              <a:buChar char="-"/>
            </a:pPr>
            <a:r>
              <a:rPr lang="en-US" dirty="0" smtClean="0"/>
              <a:t>A </a:t>
            </a:r>
            <a:r>
              <a:rPr lang="en-US" dirty="0" smtClean="0"/>
              <a:t>glossary of common terminology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76</TotalTime>
  <Words>1316</Words>
  <Application>Microsoft Office PowerPoint</Application>
  <PresentationFormat>A4 Paper (210x297 mm)</PresentationFormat>
  <Paragraphs>225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Lecture Template</vt:lpstr>
      <vt:lpstr>Slide 0</vt:lpstr>
      <vt:lpstr>Recap</vt:lpstr>
      <vt:lpstr>Today’s Topics &amp; Learning Outcomes</vt:lpstr>
      <vt:lpstr>Importance of Good Communications</vt:lpstr>
      <vt:lpstr>Communication Management Processes</vt:lpstr>
      <vt:lpstr>Identify Stakeholders</vt:lpstr>
      <vt:lpstr>Planning Communications</vt:lpstr>
      <vt:lpstr>Sample Stakeholder Analysis</vt:lpstr>
      <vt:lpstr>Comm. Management Plan Contents</vt:lpstr>
      <vt:lpstr>Distributing Information.. In a Timely &amp; Effective Manner</vt:lpstr>
      <vt:lpstr>Methods of Communication - Activity</vt:lpstr>
      <vt:lpstr>Importance of Face-to-Face</vt:lpstr>
      <vt:lpstr>Media Choice Table</vt:lpstr>
      <vt:lpstr>Communication Considerations</vt:lpstr>
      <vt:lpstr>The number of channels of communication</vt:lpstr>
      <vt:lpstr>Managing Stakeholders</vt:lpstr>
      <vt:lpstr>Expectations Management Matrix</vt:lpstr>
      <vt:lpstr>Reporting Performance</vt:lpstr>
      <vt:lpstr>Improving Communications </vt:lpstr>
      <vt:lpstr>Conflict Handling Modes</vt:lpstr>
      <vt:lpstr>Conflict can be good</vt:lpstr>
      <vt:lpstr>Developing Better Communication Skills</vt:lpstr>
      <vt:lpstr>Any Thoughts, Questions, Ideas?</vt:lpstr>
      <vt:lpstr>Reading Materials for the Week</vt:lpstr>
      <vt:lpstr>Summary</vt:lpstr>
      <vt:lpstr>References</vt:lpstr>
    </vt:vector>
  </TitlesOfParts>
  <Company>www.vispishroff.ie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10</cp:revision>
  <cp:lastPrinted>2004-03-10T09:10:37Z</cp:lastPrinted>
  <dcterms:created xsi:type="dcterms:W3CDTF">2010-10-11T13:35:08Z</dcterms:created>
  <dcterms:modified xsi:type="dcterms:W3CDTF">2010-10-11T15:01:08Z</dcterms:modified>
</cp:coreProperties>
</file>