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648" r:id="rId1"/>
  </p:sldMasterIdLst>
  <p:notesMasterIdLst>
    <p:notesMasterId r:id="rId20"/>
  </p:notesMasterIdLst>
  <p:sldIdLst>
    <p:sldId id="272" r:id="rId2"/>
    <p:sldId id="273" r:id="rId3"/>
    <p:sldId id="281" r:id="rId4"/>
    <p:sldId id="286" r:id="rId5"/>
    <p:sldId id="293" r:id="rId6"/>
    <p:sldId id="298" r:id="rId7"/>
    <p:sldId id="299" r:id="rId8"/>
    <p:sldId id="297" r:id="rId9"/>
    <p:sldId id="296" r:id="rId10"/>
    <p:sldId id="295" r:id="rId11"/>
    <p:sldId id="294" r:id="rId12"/>
    <p:sldId id="292" r:id="rId13"/>
    <p:sldId id="304" r:id="rId14"/>
    <p:sldId id="291" r:id="rId15"/>
    <p:sldId id="283" r:id="rId16"/>
    <p:sldId id="284" r:id="rId17"/>
    <p:sldId id="282" r:id="rId18"/>
    <p:sldId id="287" r:id="rId19"/>
  </p:sldIdLst>
  <p:sldSz cx="9906000" cy="6858000" type="A4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EA1"/>
    <a:srgbClr val="54003D"/>
    <a:srgbClr val="1B1B5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9" autoAdjust="0"/>
    <p:restoredTop sz="90929"/>
  </p:normalViewPr>
  <p:slideViewPr>
    <p:cSldViewPr>
      <p:cViewPr varScale="1">
        <p:scale>
          <a:sx n="44" d="100"/>
          <a:sy n="44" d="100"/>
        </p:scale>
        <p:origin x="-120" y="-1164"/>
      </p:cViewPr>
      <p:guideLst>
        <p:guide orient="horz" pos="2160"/>
        <p:guide pos="45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87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3FFFE-1EEC-465D-AEE9-2A99CAB281D5}" type="datetimeFigureOut">
              <a:rPr lang="en-US" smtClean="0"/>
              <a:pPr/>
              <a:t>10/14/2010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14B25-DFFC-4132-B7D0-5AA0DA5E05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0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8C63A4-6DCE-491D-ACF9-2B1FFD61B956}" type="datetime1">
              <a:rPr lang="en-US" smtClean="0"/>
              <a:pPr/>
              <a:t>10/14/2010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38DFBB-B5B9-41F5-AE76-AE3856BF09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83AD18-9B8D-4B44-B4B5-54B4CAD1BD01}" type="datetime1">
              <a:rPr lang="en-US" smtClean="0"/>
              <a:pPr/>
              <a:t>10/14/2010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C4E017-F74A-4D5E-BF65-7207BF72BB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58025" y="609600"/>
            <a:ext cx="2105025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0" y="609600"/>
            <a:ext cx="6162675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85F5DD-D0EC-43CA-A4F7-A3155963B184}" type="datetime1">
              <a:rPr lang="en-US" smtClean="0"/>
              <a:pPr/>
              <a:t>10/14/2010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B626C9-769A-42C3-A8C6-6692BB5F0A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76A53D-33CE-4B86-A301-A6A41A0E0158}" type="datetime1">
              <a:rPr lang="en-US" smtClean="0"/>
              <a:pPr/>
              <a:t>10/14/2010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45CA85-3369-4ECD-96F6-04888161E6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B4EF54-C7F5-473B-B5B7-248DC7B90A0A}" type="datetime1">
              <a:rPr lang="en-US" smtClean="0"/>
              <a:pPr/>
              <a:t>10/14/2010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03F8FA-C6F7-4B7B-8923-B956CEED80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950" y="1981200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981200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155BAA-C4D7-4430-8F5B-5EE83199B27D}" type="datetime1">
              <a:rPr lang="en-US" smtClean="0"/>
              <a:pPr/>
              <a:t>10/14/2010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42D59B-C431-4A2E-A623-6B5D9057AF6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6E588D-9B13-4CBD-9D67-FD9FAD105138}" type="datetime1">
              <a:rPr lang="en-US" smtClean="0"/>
              <a:pPr/>
              <a:t>10/14/2010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D37858-953D-41BB-9EC0-2BF8CF6654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63B0A5-2DAD-4F4B-BFBB-D416BE60C367}" type="datetime1">
              <a:rPr lang="en-US" smtClean="0"/>
              <a:pPr/>
              <a:t>10/14/2010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E78B9D-FAD7-4B6B-9E6D-8E5CBFEBAB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F30F9F-E828-4410-B7CE-4929DF392A84}" type="datetime1">
              <a:rPr lang="en-US" smtClean="0"/>
              <a:pPr/>
              <a:t>10/14/2010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78E469-2B08-4C22-9583-1BA6842B53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0B8797-B062-4CFE-8593-044507876C09}" type="datetime1">
              <a:rPr lang="en-US" smtClean="0"/>
              <a:pPr/>
              <a:t>10/14/2010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8CD591-620D-4DCE-80A0-7394DB0B3A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00785D-8210-4924-B8B9-5B979B2C5456}" type="datetime1">
              <a:rPr lang="en-US" smtClean="0"/>
              <a:pPr/>
              <a:t>10/14/2010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1449E8-D09A-4D0E-B239-AAF3A1B300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6096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981200"/>
            <a:ext cx="84201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D97175FD-43DF-4E4E-8146-B44B107A174E}" type="datetime1">
              <a:rPr lang="en-US" smtClean="0"/>
              <a:pPr/>
              <a:t>10/14/2010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8400"/>
            <a:ext cx="206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BBB66C4-5F15-4D61-AF26-86D8E581CF7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Microsoft_Office_Word_97_-_2003_Document1.doc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7.jpeg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8.gif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&#10;WhiteH.jpg                                                     0003F99EDavid Lilburns G4              BAA733C4:"/>
          <p:cNvPicPr>
            <a:picLocks noChangeAspect="1" noChangeArrowheads="1"/>
          </p:cNvPicPr>
          <p:nvPr/>
        </p:nvPicPr>
        <p:blipFill>
          <a:blip r:embed="rId3" cstate="print"/>
          <a:srcRect l="13486" t="8978" r="30145"/>
          <a:stretch>
            <a:fillRect/>
          </a:stretch>
        </p:blipFill>
        <p:spPr bwMode="auto">
          <a:xfrm>
            <a:off x="7343775" y="0"/>
            <a:ext cx="2559050" cy="5638800"/>
          </a:xfrm>
          <a:prstGeom prst="rect">
            <a:avLst/>
          </a:prstGeom>
          <a:noFill/>
        </p:spPr>
      </p:pic>
      <p:pic>
        <p:nvPicPr>
          <p:cNvPr id="19459" name="Picture 3" descr="coloured crest.jpg                                             0003F99EDavid Lilburns G4              BAA733C4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05800" y="5791200"/>
            <a:ext cx="501650" cy="523875"/>
          </a:xfrm>
          <a:prstGeom prst="rect">
            <a:avLst/>
          </a:prstGeom>
          <a:noFill/>
        </p:spPr>
      </p:pic>
      <p:pic>
        <p:nvPicPr>
          <p:cNvPr id="19460" name="Picture 4" descr="yellowLogo.jpg                                                 0003F99EDavid Lilburns G4              BAA733C4:"/>
          <p:cNvPicPr>
            <a:picLocks noChangeAspect="1" noChangeArrowheads="1"/>
          </p:cNvPicPr>
          <p:nvPr/>
        </p:nvPicPr>
        <p:blipFill>
          <a:blip r:embed="rId5" cstate="print"/>
          <a:srcRect t="57515"/>
          <a:stretch>
            <a:fillRect/>
          </a:stretch>
        </p:blipFill>
        <p:spPr bwMode="auto">
          <a:xfrm>
            <a:off x="7435850" y="6324600"/>
            <a:ext cx="2265363" cy="396875"/>
          </a:xfrm>
          <a:prstGeom prst="rect">
            <a:avLst/>
          </a:prstGeom>
          <a:noFill/>
        </p:spPr>
      </p:pic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3124200" y="6096000"/>
            <a:ext cx="24765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chemeClr val="bg1"/>
                </a:solidFill>
              </a:rPr>
              <a:t>Sub Heading</a:t>
            </a:r>
          </a:p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chemeClr val="bg1"/>
                </a:solidFill>
              </a:rPr>
              <a:t>And Date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19462" name="Picture 6" descr="&#10;WhiteH.jpg                                                     0003F99EDavid Lilburns G4              BAA733C4: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</a:blip>
          <a:srcRect l="13486" t="14935" r="30145" b="29633"/>
          <a:stretch>
            <a:fillRect/>
          </a:stretch>
        </p:blipFill>
        <p:spPr bwMode="auto">
          <a:xfrm>
            <a:off x="0" y="0"/>
            <a:ext cx="7391400" cy="6858000"/>
          </a:xfrm>
          <a:prstGeom prst="rect">
            <a:avLst/>
          </a:prstGeom>
          <a:noFill/>
        </p:spPr>
      </p:pic>
      <p:pic>
        <p:nvPicPr>
          <p:cNvPr id="19463" name="Picture 7" descr="&#10;WhiteH.jpg                                                     0003F99EDavid Lilburns G4              BAA733C4:"/>
          <p:cNvPicPr>
            <a:picLocks noChangeAspect="1" noChangeArrowheads="1"/>
          </p:cNvPicPr>
          <p:nvPr/>
        </p:nvPicPr>
        <p:blipFill>
          <a:blip r:embed="rId3" cstate="print"/>
          <a:srcRect l="13486" t="60040" r="30145" b="32364"/>
          <a:stretch>
            <a:fillRect/>
          </a:stretch>
        </p:blipFill>
        <p:spPr bwMode="auto">
          <a:xfrm>
            <a:off x="0" y="5638800"/>
            <a:ext cx="7391400" cy="121920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848544" y="1268760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 smtClean="0"/>
              <a:t>PROJECT MANAGEMENT IN PRACTICE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6197B-F885-4F32-BF38-607CDAA06670}" type="datetime1">
              <a:rPr lang="en-US" smtClean="0">
                <a:solidFill>
                  <a:schemeClr val="bg1"/>
                </a:solidFill>
              </a:rPr>
              <a:pPr/>
              <a:t>10/14/2010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>
                <a:solidFill>
                  <a:schemeClr val="bg1"/>
                </a:solidFill>
              </a:rPr>
              <a:pPr/>
              <a:t>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648744" y="6248400"/>
            <a:ext cx="4176464" cy="457200"/>
          </a:xfrm>
        </p:spPr>
        <p:txBody>
          <a:bodyPr/>
          <a:lstStyle/>
          <a:p>
            <a:r>
              <a:rPr lang="en-IE" dirty="0" smtClean="0">
                <a:solidFill>
                  <a:schemeClr val="bg1"/>
                </a:solidFill>
              </a:rPr>
              <a:t>CS4457 - Project Management in Practice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8544" y="2636912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 smtClean="0"/>
              <a:t>Lecture No: </a:t>
            </a:r>
            <a:r>
              <a:rPr lang="en-IE" dirty="0" smtClean="0"/>
              <a:t>12</a:t>
            </a:r>
            <a:r>
              <a:rPr lang="en-IE" dirty="0" smtClean="0"/>
              <a:t>		Week</a:t>
            </a:r>
            <a:r>
              <a:rPr lang="en-IE" dirty="0" smtClean="0"/>
              <a:t>: 6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568624" y="1916832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 smtClean="0"/>
              <a:t>Project Risk Management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28664" y="4077072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 smtClean="0"/>
              <a:t>Vispi Shroff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dirty="0" smtClean="0"/>
              <a:t>Risk Management Planning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10/14/2010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0512" y="1772816"/>
            <a:ext cx="892899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b="1" dirty="0" smtClean="0"/>
              <a:t>Risk Management Plan:</a:t>
            </a:r>
            <a:r>
              <a:rPr lang="en-GB" sz="2300" dirty="0" smtClean="0"/>
              <a:t> Main output from Risk Management Planning. It should contain</a:t>
            </a:r>
          </a:p>
          <a:p>
            <a:pPr lvl="1">
              <a:buFontTx/>
              <a:buChar char="-"/>
            </a:pPr>
            <a:r>
              <a:rPr lang="en-US" sz="2300" dirty="0" smtClean="0"/>
              <a:t>Methodology</a:t>
            </a:r>
          </a:p>
          <a:p>
            <a:pPr lvl="1">
              <a:buFontTx/>
              <a:buChar char="-"/>
            </a:pPr>
            <a:r>
              <a:rPr lang="en-US" sz="2300" dirty="0" smtClean="0"/>
              <a:t>Roles and responsibilities</a:t>
            </a:r>
          </a:p>
          <a:p>
            <a:pPr lvl="1">
              <a:buFontTx/>
              <a:buChar char="-"/>
            </a:pPr>
            <a:r>
              <a:rPr lang="en-US" sz="2300" dirty="0" smtClean="0"/>
              <a:t>Budget and schedule</a:t>
            </a:r>
          </a:p>
          <a:p>
            <a:pPr lvl="1">
              <a:buFontTx/>
              <a:buChar char="-"/>
            </a:pPr>
            <a:r>
              <a:rPr lang="en-US" sz="2300" dirty="0" smtClean="0"/>
              <a:t>Risk categories</a:t>
            </a:r>
          </a:p>
          <a:p>
            <a:pPr lvl="1">
              <a:buFontTx/>
              <a:buChar char="-"/>
            </a:pPr>
            <a:r>
              <a:rPr lang="en-US" sz="2300" dirty="0" smtClean="0"/>
              <a:t>Risk probability and impact</a:t>
            </a:r>
          </a:p>
          <a:p>
            <a:pPr lvl="1">
              <a:buFontTx/>
              <a:buChar char="-"/>
            </a:pPr>
            <a:r>
              <a:rPr lang="en-US" sz="2300" dirty="0" smtClean="0"/>
              <a:t>Risk documentation</a:t>
            </a:r>
          </a:p>
          <a:p>
            <a:r>
              <a:rPr lang="en-US" sz="2300" b="1" dirty="0" smtClean="0"/>
              <a:t>Contingency Plans:</a:t>
            </a:r>
            <a:r>
              <a:rPr lang="en-US" sz="2300" dirty="0" smtClean="0"/>
              <a:t> Predefined actions to undertake is risk occurs</a:t>
            </a:r>
            <a:endParaRPr lang="en-US" sz="2300" b="1" dirty="0" smtClean="0"/>
          </a:p>
          <a:p>
            <a:r>
              <a:rPr lang="en-US" sz="2300" b="1" dirty="0" smtClean="0"/>
              <a:t>Fallback Plans:</a:t>
            </a:r>
            <a:r>
              <a:rPr lang="en-US" sz="2300" dirty="0" smtClean="0"/>
              <a:t> For risks that have a high impact, and used if attempts to reduce risk are not effective.</a:t>
            </a:r>
            <a:endParaRPr lang="en-US" sz="2300" b="1" dirty="0" smtClean="0"/>
          </a:p>
          <a:p>
            <a:r>
              <a:rPr lang="en-US" sz="2300" b="1" dirty="0" smtClean="0"/>
              <a:t>Contingency Reserves &amp; Allowances:</a:t>
            </a:r>
            <a:r>
              <a:rPr lang="en-US" sz="2300" dirty="0" smtClean="0"/>
              <a:t> Provisions to reduce effect of risk</a:t>
            </a:r>
            <a:endParaRPr lang="en-US" sz="2300" b="1" dirty="0" smtClean="0"/>
          </a:p>
          <a:p>
            <a:endParaRPr lang="en-GB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 rot="16200000">
            <a:off x="-2052879" y="3378095"/>
            <a:ext cx="5586822" cy="648072"/>
          </a:xfrm>
        </p:spPr>
        <p:txBody>
          <a:bodyPr vert="horz"/>
          <a:lstStyle/>
          <a:p>
            <a:r>
              <a:rPr lang="en-US" dirty="0" smtClean="0"/>
              <a:t>IT Success Potential Scoring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10/14/2010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58371" name="Object 2"/>
          <p:cNvGraphicFramePr>
            <a:graphicFrameLocks noChangeAspect="1"/>
          </p:cNvGraphicFramePr>
          <p:nvPr/>
        </p:nvGraphicFramePr>
        <p:xfrm>
          <a:off x="2144688" y="1268760"/>
          <a:ext cx="6705600" cy="5160963"/>
        </p:xfrm>
        <a:graphic>
          <a:graphicData uri="http://schemas.openxmlformats.org/presentationml/2006/ole">
            <p:oleObj spid="_x0000_s58371" name="Document" r:id="rId5" imgW="5655898" imgH="3280753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dirty="0" smtClean="0"/>
              <a:t>Broad Categories of Risk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10/14/2010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2520" y="1700808"/>
            <a:ext cx="4953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spcBef>
                <a:spcPts val="0"/>
              </a:spcBef>
              <a:buFontTx/>
              <a:buChar char="-"/>
            </a:pPr>
            <a:r>
              <a:rPr lang="en-US" b="1" dirty="0" smtClean="0"/>
              <a:t>Market risk</a:t>
            </a:r>
          </a:p>
          <a:p>
            <a:pPr eaLnBrk="1" hangingPunct="1">
              <a:spcBef>
                <a:spcPts val="0"/>
              </a:spcBef>
              <a:buFontTx/>
              <a:buChar char="-"/>
            </a:pPr>
            <a:r>
              <a:rPr lang="en-US" b="1" dirty="0" smtClean="0"/>
              <a:t>Financial risk</a:t>
            </a:r>
          </a:p>
          <a:p>
            <a:pPr eaLnBrk="1" hangingPunct="1">
              <a:spcBef>
                <a:spcPts val="0"/>
              </a:spcBef>
              <a:buFontTx/>
              <a:buChar char="-"/>
            </a:pPr>
            <a:r>
              <a:rPr lang="en-US" b="1" dirty="0" smtClean="0"/>
              <a:t>Technology risk</a:t>
            </a:r>
          </a:p>
          <a:p>
            <a:pPr eaLnBrk="1" hangingPunct="1">
              <a:spcBef>
                <a:spcPts val="0"/>
              </a:spcBef>
              <a:buFontTx/>
              <a:buChar char="-"/>
            </a:pPr>
            <a:r>
              <a:rPr lang="en-US" b="1" dirty="0" smtClean="0"/>
              <a:t>People risk</a:t>
            </a:r>
          </a:p>
          <a:p>
            <a:pPr eaLnBrk="1" hangingPunct="1">
              <a:spcBef>
                <a:spcPts val="0"/>
              </a:spcBef>
              <a:buFontTx/>
              <a:buChar char="-"/>
            </a:pPr>
            <a:r>
              <a:rPr lang="en-US" b="1" dirty="0" smtClean="0"/>
              <a:t>Structure/process </a:t>
            </a:r>
            <a:r>
              <a:rPr lang="en-US" b="1" dirty="0" smtClean="0"/>
              <a:t>risk</a:t>
            </a:r>
          </a:p>
        </p:txBody>
      </p:sp>
      <p:sp>
        <p:nvSpPr>
          <p:cNvPr id="8" name="Rectangle 7"/>
          <p:cNvSpPr/>
          <p:nvPr/>
        </p:nvSpPr>
        <p:spPr>
          <a:xfrm>
            <a:off x="776536" y="3501008"/>
            <a:ext cx="85689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dirty="0" smtClean="0"/>
              <a:t>KPMG, a large consulting firm, published a study in 1995 that found that 55 percent of </a:t>
            </a:r>
            <a:r>
              <a:rPr lang="en-US" b="1" dirty="0" smtClean="0"/>
              <a:t>runaway </a:t>
            </a:r>
            <a:r>
              <a:rPr lang="en-US" dirty="0" smtClean="0"/>
              <a:t>projects—projects that have significant cost or schedule overruns—did </a:t>
            </a:r>
            <a:r>
              <a:rPr lang="en-US" i="1" dirty="0" smtClean="0"/>
              <a:t>no risk </a:t>
            </a:r>
            <a:r>
              <a:rPr lang="en-US" dirty="0" smtClean="0"/>
              <a:t>management at all, 38 percent did some (but half did not use their risk findings after the project was underway), and 7 percent did not know whether they did risk management or not</a:t>
            </a:r>
          </a:p>
          <a:p>
            <a:pPr eaLnBrk="1" hangingPunct="1"/>
            <a:r>
              <a:rPr lang="en-US" dirty="0" smtClean="0"/>
              <a:t>The timing of risk management is also an important consideration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dirty="0" smtClean="0"/>
              <a:t>Risk Breakdown Structure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10/14/2010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4528" y="1628800"/>
            <a:ext cx="8712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- Hierarchy of potential risk categories for a project. It’s like a work breakdown structure, but used to identify and categorise risks.</a:t>
            </a:r>
            <a:endParaRPr lang="en-GB" dirty="0"/>
          </a:p>
        </p:txBody>
      </p:sp>
      <p:pic>
        <p:nvPicPr>
          <p:cNvPr id="8" name="Picture 6" descr="86921_11_F04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" y="2492896"/>
            <a:ext cx="8591872" cy="3735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dirty="0" smtClean="0"/>
              <a:t>Identifying Risks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10/14/2010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2520" y="1772816"/>
            <a:ext cx="885698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ts val="0"/>
              </a:spcBef>
            </a:pPr>
            <a:r>
              <a:rPr lang="en-US" dirty="0" smtClean="0"/>
              <a:t>- Identifying </a:t>
            </a:r>
            <a:r>
              <a:rPr lang="en-US" dirty="0" smtClean="0"/>
              <a:t>risks is the process of understanding what potential events might hurt or enhance a particular </a:t>
            </a:r>
            <a:r>
              <a:rPr lang="en-US" dirty="0" smtClean="0"/>
              <a:t>project</a:t>
            </a:r>
          </a:p>
          <a:p>
            <a:pPr eaLnBrk="1" hangingPunct="1">
              <a:spcBef>
                <a:spcPts val="0"/>
              </a:spcBef>
            </a:pPr>
            <a:r>
              <a:rPr lang="en-US" dirty="0" smtClean="0"/>
              <a:t>- Risk </a:t>
            </a:r>
            <a:r>
              <a:rPr lang="en-US" dirty="0" smtClean="0"/>
              <a:t>identification tools and techniques include:</a:t>
            </a:r>
          </a:p>
          <a:p>
            <a:pPr lvl="1" eaLnBrk="1" hangingPunct="1">
              <a:spcBef>
                <a:spcPts val="0"/>
              </a:spcBef>
            </a:pPr>
            <a:r>
              <a:rPr lang="en-US" b="1" dirty="0" smtClean="0"/>
              <a:t>- Brainstorming</a:t>
            </a:r>
            <a:r>
              <a:rPr lang="en-US" dirty="0" smtClean="0"/>
              <a:t> </a:t>
            </a:r>
            <a:r>
              <a:rPr lang="en-US" dirty="0" smtClean="0"/>
              <a:t>– Don’t overuse it, needs experienced facilitator.</a:t>
            </a:r>
            <a:endParaRPr lang="en-US" b="1" dirty="0" smtClean="0"/>
          </a:p>
          <a:p>
            <a:pPr lvl="1" eaLnBrk="1" hangingPunct="1">
              <a:spcBef>
                <a:spcPts val="0"/>
              </a:spcBef>
            </a:pPr>
            <a:r>
              <a:rPr lang="en-US" b="1" dirty="0" smtClean="0"/>
              <a:t>- The </a:t>
            </a:r>
            <a:r>
              <a:rPr lang="en-US" b="1" dirty="0" smtClean="0"/>
              <a:t>Delphi </a:t>
            </a:r>
            <a:r>
              <a:rPr lang="en-US" b="1" dirty="0" smtClean="0"/>
              <a:t>Technique</a:t>
            </a:r>
            <a:r>
              <a:rPr lang="en-US" dirty="0" smtClean="0"/>
              <a:t> – Used to derive consensus among panel of experts about predictions of future development. Repeated rounds of questioning and written responses.</a:t>
            </a:r>
            <a:endParaRPr lang="en-US" b="1" dirty="0" smtClean="0"/>
          </a:p>
          <a:p>
            <a:pPr lvl="1" eaLnBrk="1" hangingPunct="1">
              <a:spcBef>
                <a:spcPts val="0"/>
              </a:spcBef>
            </a:pPr>
            <a:r>
              <a:rPr lang="en-US" b="1" dirty="0" smtClean="0"/>
              <a:t>- Interviewing </a:t>
            </a:r>
            <a:r>
              <a:rPr lang="en-US" dirty="0" smtClean="0"/>
              <a:t> - Fact-finding and structured, over various modes. Important to interview people with similar project experience.</a:t>
            </a:r>
            <a:endParaRPr lang="en-US" b="1" dirty="0" smtClean="0"/>
          </a:p>
          <a:p>
            <a:pPr lvl="1" eaLnBrk="1" hangingPunct="1">
              <a:spcBef>
                <a:spcPts val="0"/>
              </a:spcBef>
            </a:pPr>
            <a:r>
              <a:rPr lang="en-US" b="1" dirty="0" smtClean="0"/>
              <a:t>- SWOT analysis</a:t>
            </a:r>
            <a:r>
              <a:rPr lang="en-US" dirty="0" smtClean="0"/>
              <a:t> – Helps identify broad negative and positive risks that apply to a project.</a:t>
            </a:r>
            <a:endParaRPr 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dirty="0" smtClean="0"/>
              <a:t>Any Thoughts, Questions, Ideas?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10/14/2010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25604" name="Picture 4" descr="November 08, 199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8504" y="2204864"/>
            <a:ext cx="9121013" cy="27363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dirty="0" smtClean="0"/>
              <a:t>Reading Materials for the Week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10/14/2010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64568" y="1916832"/>
            <a:ext cx="79928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 smtClean="0"/>
              <a:t>Schwalbe</a:t>
            </a:r>
            <a:r>
              <a:rPr lang="en-GB" dirty="0" smtClean="0"/>
              <a:t>, K., 2007. </a:t>
            </a:r>
            <a:r>
              <a:rPr lang="en-GB" i="1" dirty="0" smtClean="0"/>
              <a:t>Information Technology Project Management</a:t>
            </a:r>
            <a:r>
              <a:rPr lang="en-GB" dirty="0" smtClean="0"/>
              <a:t> 5th ed., United States of America: Thomson Course Technology.  </a:t>
            </a:r>
            <a:r>
              <a:rPr lang="en-GB" dirty="0" smtClean="0"/>
              <a:t>Chapter 11</a:t>
            </a:r>
          </a:p>
          <a:p>
            <a:endParaRPr lang="en-GB" dirty="0" smtClean="0"/>
          </a:p>
          <a:p>
            <a:r>
              <a:rPr lang="en-GB" dirty="0" smtClean="0"/>
              <a:t>PMBOK Guide, Chapter 11</a:t>
            </a:r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dirty="0" smtClean="0"/>
              <a:t>Conclusions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10/14/2010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8544" y="1988840"/>
            <a:ext cx="82809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GB" dirty="0" smtClean="0"/>
              <a:t>Risk Management is important and a significant factor in reducing project failures in scope and budget.</a:t>
            </a:r>
          </a:p>
          <a:p>
            <a:pPr>
              <a:buFontTx/>
              <a:buChar char="-"/>
            </a:pPr>
            <a:r>
              <a:rPr lang="en-GB" dirty="0" smtClean="0"/>
              <a:t>Risks can be both, negative or positive.</a:t>
            </a:r>
          </a:p>
          <a:p>
            <a:pPr>
              <a:buFontTx/>
              <a:buChar char="-"/>
            </a:pPr>
            <a:r>
              <a:rPr lang="en-GB" dirty="0" smtClean="0"/>
              <a:t>Different categories of Risk</a:t>
            </a:r>
          </a:p>
          <a:p>
            <a:pPr>
              <a:buFontTx/>
              <a:buChar char="-"/>
            </a:pPr>
            <a:r>
              <a:rPr lang="en-GB" dirty="0" smtClean="0"/>
              <a:t>The components of a Risk Management Plan</a:t>
            </a:r>
          </a:p>
          <a:p>
            <a:pPr>
              <a:buFontTx/>
              <a:buChar char="-"/>
            </a:pPr>
            <a:r>
              <a:rPr lang="en-GB" dirty="0" smtClean="0"/>
              <a:t>Techniques and tools to help identify risks</a:t>
            </a:r>
          </a:p>
          <a:p>
            <a:pPr>
              <a:buFontTx/>
              <a:buChar char="-"/>
            </a:pPr>
            <a:endParaRPr lang="en-GB" dirty="0" smtClean="0"/>
          </a:p>
          <a:p>
            <a:pPr>
              <a:buFontTx/>
              <a:buChar char="-"/>
            </a:pPr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dirty="0" smtClean="0"/>
              <a:t>References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10/14/2010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4528" y="2090172"/>
            <a:ext cx="87129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 smtClean="0"/>
              <a:t>Schwalbe</a:t>
            </a:r>
            <a:r>
              <a:rPr lang="en-GB" dirty="0" smtClean="0"/>
              <a:t>, K., 2007. </a:t>
            </a:r>
            <a:r>
              <a:rPr lang="en-GB" i="1" dirty="0" smtClean="0"/>
              <a:t>Information Technology Project Management</a:t>
            </a:r>
            <a:r>
              <a:rPr lang="en-GB" dirty="0" smtClean="0"/>
              <a:t> 5th ed., United States of America: Thomson Course Technology.  Chapter 11</a:t>
            </a:r>
          </a:p>
          <a:p>
            <a:endParaRPr lang="en-GB" dirty="0" smtClean="0"/>
          </a:p>
          <a:p>
            <a:r>
              <a:rPr lang="en-GB" dirty="0" smtClean="0"/>
              <a:t>PMBOK Guide, Chapter 11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dirty="0" smtClean="0"/>
              <a:t>Recap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10/14/2010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2520" y="1844824"/>
            <a:ext cx="87129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Clr>
                <a:srgbClr val="666699"/>
              </a:buClr>
            </a:pPr>
            <a:r>
              <a:rPr lang="en-US" dirty="0" smtClean="0"/>
              <a:t>- Importance of good communications in projects</a:t>
            </a:r>
          </a:p>
          <a:p>
            <a:pPr eaLnBrk="1" hangingPunct="1">
              <a:buClr>
                <a:srgbClr val="666699"/>
              </a:buClr>
            </a:pPr>
            <a:r>
              <a:rPr lang="en-US" dirty="0" smtClean="0"/>
              <a:t>- Stakeholders Identification and stakeholder management strategy</a:t>
            </a:r>
          </a:p>
          <a:p>
            <a:pPr eaLnBrk="1" hangingPunct="1">
              <a:buClr>
                <a:srgbClr val="666699"/>
              </a:buClr>
              <a:buFontTx/>
              <a:buChar char="-"/>
            </a:pPr>
            <a:r>
              <a:rPr lang="en-US" dirty="0" smtClean="0"/>
              <a:t> Elements of project communications planning</a:t>
            </a:r>
          </a:p>
          <a:p>
            <a:pPr eaLnBrk="1" hangingPunct="1">
              <a:buClr>
                <a:srgbClr val="666699"/>
              </a:buClr>
              <a:buFontTx/>
              <a:buChar char="-"/>
            </a:pPr>
            <a:r>
              <a:rPr lang="en-US" dirty="0" smtClean="0"/>
              <a:t>Various </a:t>
            </a:r>
            <a:r>
              <a:rPr lang="en-US" dirty="0" smtClean="0"/>
              <a:t>methods for distributing project information and the advantages and disadvantages of each, </a:t>
            </a:r>
          </a:p>
          <a:p>
            <a:pPr eaLnBrk="1" hangingPunct="1">
              <a:buClr>
                <a:srgbClr val="666699"/>
              </a:buClr>
              <a:buFontTx/>
              <a:buChar char="-"/>
            </a:pPr>
            <a:r>
              <a:rPr lang="en-US" dirty="0" smtClean="0"/>
              <a:t>Calculate </a:t>
            </a:r>
            <a:r>
              <a:rPr lang="en-US" dirty="0" smtClean="0"/>
              <a:t>the number of communications channels in a project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Today’s Topics &amp; Learning Outcomes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10/14/2010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6496" y="1844824"/>
            <a:ext cx="89289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GB" dirty="0" smtClean="0"/>
              <a:t>Importance of Risk</a:t>
            </a:r>
          </a:p>
          <a:p>
            <a:pPr>
              <a:buFontTx/>
              <a:buChar char="-"/>
            </a:pPr>
            <a:r>
              <a:rPr lang="en-GB" dirty="0" smtClean="0"/>
              <a:t>Overview of the Risk Management Process</a:t>
            </a:r>
          </a:p>
          <a:p>
            <a:pPr>
              <a:buFontTx/>
              <a:buChar char="-"/>
            </a:pPr>
            <a:r>
              <a:rPr lang="en-GB" dirty="0" smtClean="0"/>
              <a:t>Planning Risk Management</a:t>
            </a:r>
          </a:p>
          <a:p>
            <a:pPr>
              <a:buFontTx/>
              <a:buChar char="-"/>
            </a:pPr>
            <a:r>
              <a:rPr lang="en-GB" dirty="0" smtClean="0"/>
              <a:t>Identifying Risks</a:t>
            </a:r>
          </a:p>
          <a:p>
            <a:pPr>
              <a:buFontTx/>
              <a:buChar char="-"/>
            </a:pPr>
            <a:endParaRPr lang="en-GB" dirty="0" smtClean="0"/>
          </a:p>
          <a:p>
            <a:pPr>
              <a:buFontTx/>
              <a:buChar char="-"/>
            </a:pP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sz="3600" dirty="0" smtClean="0"/>
              <a:t>Importance of Project Risk Management</a:t>
            </a:r>
            <a:endParaRPr lang="en-US" sz="3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10/14/2010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2520" y="1916832"/>
            <a:ext cx="86409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100000"/>
              </a:spcBef>
            </a:pPr>
            <a:r>
              <a:rPr lang="en-US" dirty="0" smtClean="0"/>
              <a:t>- Project </a:t>
            </a:r>
            <a:r>
              <a:rPr lang="en-US" dirty="0" smtClean="0"/>
              <a:t>risk management is the art and science of identifying, </a:t>
            </a:r>
            <a:r>
              <a:rPr lang="en-US" b="1" dirty="0" smtClean="0"/>
              <a:t>analyzing, and responding to risk</a:t>
            </a:r>
            <a:r>
              <a:rPr lang="en-US" dirty="0" smtClean="0"/>
              <a:t> throughout the life of a project and in the </a:t>
            </a:r>
            <a:r>
              <a:rPr lang="en-US" b="1" dirty="0" smtClean="0"/>
              <a:t>best interests of meeting project objectives</a:t>
            </a:r>
          </a:p>
          <a:p>
            <a:pPr eaLnBrk="1" hangingPunct="1">
              <a:spcBef>
                <a:spcPct val="100000"/>
              </a:spcBef>
              <a:buFontTx/>
              <a:buChar char="-"/>
            </a:pPr>
            <a:r>
              <a:rPr lang="en-US" dirty="0" smtClean="0"/>
              <a:t> Risk </a:t>
            </a:r>
            <a:r>
              <a:rPr lang="en-US" dirty="0" smtClean="0"/>
              <a:t>management is often overlooked in projects, but it can help improve project success by helping select good projects, determining project scope, and developing realistic </a:t>
            </a:r>
            <a:r>
              <a:rPr lang="en-US" dirty="0" smtClean="0"/>
              <a:t>estimates</a:t>
            </a:r>
          </a:p>
          <a:p>
            <a:pPr eaLnBrk="1" hangingPunct="1">
              <a:spcBef>
                <a:spcPct val="100000"/>
              </a:spcBef>
              <a:buFontTx/>
              <a:buChar char="-"/>
            </a:pPr>
            <a:r>
              <a:rPr lang="en-US" dirty="0" smtClean="0"/>
              <a:t> Risk Management for a holiday?</a:t>
            </a: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10/14/2010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8544" y="1988840"/>
            <a:ext cx="82089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dirty="0" smtClean="0"/>
              <a:t>- Risk Management has lowest maturity levels according to study </a:t>
            </a:r>
            <a:r>
              <a:rPr lang="en-US" dirty="0" smtClean="0"/>
              <a:t>by </a:t>
            </a:r>
            <a:r>
              <a:rPr lang="en-US" dirty="0" err="1" smtClean="0"/>
              <a:t>Ibbs</a:t>
            </a:r>
            <a:r>
              <a:rPr lang="en-US" dirty="0" smtClean="0"/>
              <a:t> and </a:t>
            </a:r>
            <a:r>
              <a:rPr lang="en-US" dirty="0" err="1" smtClean="0"/>
              <a:t>Kwak</a:t>
            </a:r>
            <a:r>
              <a:rPr lang="en-US" dirty="0" smtClean="0"/>
              <a:t>, compared to other PM knowledge areas</a:t>
            </a:r>
          </a:p>
          <a:p>
            <a:pPr eaLnBrk="1" hangingPunct="1">
              <a:buFontTx/>
              <a:buChar char="-"/>
            </a:pPr>
            <a:r>
              <a:rPr lang="en-US" dirty="0" smtClean="0"/>
              <a:t> A </a:t>
            </a:r>
            <a:r>
              <a:rPr lang="en-US" dirty="0" smtClean="0"/>
              <a:t>similar survey was completed with software development companies in Mauritius, South Africa in 2003, and risk management also had the lowest </a:t>
            </a:r>
            <a:r>
              <a:rPr lang="en-US" dirty="0" smtClean="0"/>
              <a:t>maturity</a:t>
            </a:r>
          </a:p>
          <a:p>
            <a:pPr eaLnBrk="1" hangingPunct="1">
              <a:buFontTx/>
              <a:buChar char="-"/>
            </a:pPr>
            <a:r>
              <a:rPr lang="en-US" dirty="0" smtClean="0"/>
              <a:t> KLCI </a:t>
            </a:r>
            <a:r>
              <a:rPr lang="en-US" dirty="0" smtClean="0"/>
              <a:t>study shows the benefits of following good software risk management practices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10/14/2010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20552" y="5013176"/>
            <a:ext cx="8051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 b="1" dirty="0">
                <a:cs typeface="Times New Roman" pitchFamily="18" charset="0"/>
              </a:rPr>
              <a:t>KEY: 1 = LOWEST MATURITY RATING   	5 = HIGHEST MATURITY RATING</a:t>
            </a:r>
            <a:endParaRPr lang="en-US" sz="3200" dirty="0"/>
          </a:p>
        </p:txBody>
      </p:sp>
      <p:graphicFrame>
        <p:nvGraphicFramePr>
          <p:cNvPr id="9" name="Group 313"/>
          <p:cNvGraphicFramePr>
            <a:graphicFrameLocks noGrp="1"/>
          </p:cNvGraphicFramePr>
          <p:nvPr/>
        </p:nvGraphicFramePr>
        <p:xfrm>
          <a:off x="920552" y="1340768"/>
          <a:ext cx="8194675" cy="3473454"/>
        </p:xfrm>
        <a:graphic>
          <a:graphicData uri="http://schemas.openxmlformats.org/drawingml/2006/table">
            <a:tbl>
              <a:tblPr/>
              <a:tblGrid>
                <a:gridCol w="1600200"/>
                <a:gridCol w="1447800"/>
                <a:gridCol w="2033588"/>
                <a:gridCol w="1143000"/>
                <a:gridCol w="1970087"/>
              </a:tblGrid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Knowledge Area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Engineering/ Construction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Telecommunications 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Information Systems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Hi-Tech Manufacturing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92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Scope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3.52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3.45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3.25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3.37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Time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3.55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3.41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3.03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3.50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Cost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3.74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3.22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3.20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3.97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Quality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2.91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3.22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2.88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3.26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Human Resources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3.18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3.20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2.93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3.18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Communications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3.53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3.53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3.21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3.48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Risk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2.93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2.87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2.75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2.76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Procurement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3.33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3.01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2.91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3.33 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48544" y="5445224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cs typeface="Times New Roman" pitchFamily="18" charset="0"/>
              </a:rPr>
              <a:t>*</a:t>
            </a:r>
            <a:r>
              <a:rPr lang="en-US" sz="1800" dirty="0" err="1" smtClean="0">
                <a:cs typeface="Times New Roman" pitchFamily="18" charset="0"/>
              </a:rPr>
              <a:t>Ibbs</a:t>
            </a:r>
            <a:r>
              <a:rPr lang="en-US" sz="1800" dirty="0" smtClean="0">
                <a:cs typeface="Times New Roman" pitchFamily="18" charset="0"/>
              </a:rPr>
              <a:t>, C. William and Young </a:t>
            </a:r>
            <a:r>
              <a:rPr lang="en-US" sz="1800" dirty="0" err="1" smtClean="0">
                <a:cs typeface="Times New Roman" pitchFamily="18" charset="0"/>
              </a:rPr>
              <a:t>Hoon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Kwak</a:t>
            </a:r>
            <a:r>
              <a:rPr lang="en-US" sz="1800" dirty="0" smtClean="0">
                <a:cs typeface="Times New Roman" pitchFamily="18" charset="0"/>
              </a:rPr>
              <a:t>. “Assessing Project Management Maturity,” </a:t>
            </a:r>
          </a:p>
          <a:p>
            <a:r>
              <a:rPr lang="en-US" sz="1800" i="1" dirty="0" smtClean="0">
                <a:cs typeface="Times New Roman" pitchFamily="18" charset="0"/>
              </a:rPr>
              <a:t>Project Management Journal</a:t>
            </a:r>
            <a:r>
              <a:rPr lang="en-US" sz="1800" dirty="0" smtClean="0">
                <a:cs typeface="Times New Roman" pitchFamily="18" charset="0"/>
              </a:rPr>
              <a:t> (March 2000).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10/14/2010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7" descr="86921_11_F01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16696" y="1052737"/>
            <a:ext cx="5760640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848544" y="5445224"/>
            <a:ext cx="8712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/>
              <a:t>*</a:t>
            </a:r>
            <a:r>
              <a:rPr lang="en-US" sz="1800" dirty="0" err="1" smtClean="0"/>
              <a:t>Kulik</a:t>
            </a:r>
            <a:r>
              <a:rPr lang="en-US" sz="1800" dirty="0" smtClean="0"/>
              <a:t>, Peter and Catherine Weber, “Software Risk Management Practices – 2001,” KLCI Research Group (August 2001). 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dirty="0" smtClean="0"/>
              <a:t>Risk – Negative or Positive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10/14/2010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60512" y="1844824"/>
            <a:ext cx="86409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ts val="0"/>
              </a:spcBef>
              <a:buFontTx/>
              <a:buChar char="-"/>
            </a:pPr>
            <a:r>
              <a:rPr lang="en-US" dirty="0" smtClean="0"/>
              <a:t>Negative risk involves understanding potential problems that might occur in the project and how they might impede project success</a:t>
            </a:r>
          </a:p>
          <a:p>
            <a:pPr eaLnBrk="1" hangingPunct="1">
              <a:spcBef>
                <a:spcPts val="0"/>
              </a:spcBef>
              <a:buFontTx/>
              <a:buChar char="-"/>
            </a:pPr>
            <a:r>
              <a:rPr lang="en-US" dirty="0" smtClean="0"/>
              <a:t>Negative risk management is like a form of insurance; it is an </a:t>
            </a:r>
            <a:r>
              <a:rPr lang="en-US" dirty="0" smtClean="0"/>
              <a:t>investment</a:t>
            </a:r>
          </a:p>
          <a:p>
            <a:pPr eaLnBrk="1" hangingPunct="1">
              <a:spcBef>
                <a:spcPts val="0"/>
              </a:spcBef>
              <a:buFontTx/>
              <a:buChar char="-"/>
            </a:pPr>
            <a:r>
              <a:rPr lang="en-US" dirty="0" smtClean="0"/>
              <a:t>Positive </a:t>
            </a:r>
            <a:r>
              <a:rPr lang="en-US" dirty="0" smtClean="0"/>
              <a:t>risks are risks that result in good things happening; sometimes called </a:t>
            </a:r>
            <a:r>
              <a:rPr lang="en-US" dirty="0" smtClean="0"/>
              <a:t>opportunities</a:t>
            </a:r>
          </a:p>
          <a:p>
            <a:pPr eaLnBrk="1" hangingPunct="1">
              <a:spcBef>
                <a:spcPts val="0"/>
              </a:spcBef>
              <a:buFontTx/>
              <a:buChar char="-"/>
            </a:pPr>
            <a:r>
              <a:rPr lang="en-US" dirty="0" smtClean="0"/>
              <a:t>A </a:t>
            </a:r>
            <a:r>
              <a:rPr lang="en-US" dirty="0" smtClean="0"/>
              <a:t>general definition of project </a:t>
            </a:r>
            <a:r>
              <a:rPr lang="en-US" b="1" dirty="0" smtClean="0"/>
              <a:t>risk</a:t>
            </a:r>
            <a:r>
              <a:rPr lang="en-US" dirty="0" smtClean="0"/>
              <a:t> is an uncertainty that can have a negative or positive effect on meeting project </a:t>
            </a:r>
            <a:r>
              <a:rPr lang="en-US" dirty="0" smtClean="0"/>
              <a:t>objectives</a:t>
            </a:r>
          </a:p>
          <a:p>
            <a:pPr eaLnBrk="1" hangingPunct="1">
              <a:spcBef>
                <a:spcPts val="0"/>
              </a:spcBef>
              <a:buFontTx/>
              <a:buChar char="-"/>
            </a:pPr>
            <a:r>
              <a:rPr lang="en-US" dirty="0" smtClean="0"/>
              <a:t>The </a:t>
            </a:r>
            <a:r>
              <a:rPr lang="en-US" dirty="0" smtClean="0"/>
              <a:t>goal of project risk management is to minimize potential negative risks while maximizing potential positive risks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dirty="0" smtClean="0"/>
              <a:t>Project Risk Management Processes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10/14/2010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4528" y="1628800"/>
            <a:ext cx="885698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GB" b="1" dirty="0" smtClean="0"/>
              <a:t>Planning Risk Management:</a:t>
            </a:r>
            <a:r>
              <a:rPr lang="en-GB" dirty="0" smtClean="0"/>
              <a:t> Approach &amp; Risk Mgmt Activities.</a:t>
            </a:r>
          </a:p>
          <a:p>
            <a:pPr>
              <a:buFontTx/>
              <a:buChar char="-"/>
            </a:pPr>
            <a:r>
              <a:rPr lang="en-GB" b="1" dirty="0" smtClean="0"/>
              <a:t>Identifying Risks:</a:t>
            </a:r>
            <a:r>
              <a:rPr lang="en-GB" dirty="0" smtClean="0"/>
              <a:t> Determine and document characteristics.</a:t>
            </a:r>
          </a:p>
          <a:p>
            <a:pPr>
              <a:buFontTx/>
              <a:buChar char="-"/>
            </a:pPr>
            <a:r>
              <a:rPr lang="en-GB" b="1" dirty="0" smtClean="0"/>
              <a:t>Performing Qualitative Risk Analysis:</a:t>
            </a:r>
            <a:r>
              <a:rPr lang="en-GB" dirty="0" smtClean="0"/>
              <a:t> Prioritizing risk based on probability and impact.</a:t>
            </a:r>
          </a:p>
          <a:p>
            <a:pPr>
              <a:buFontTx/>
              <a:buChar char="-"/>
            </a:pPr>
            <a:r>
              <a:rPr lang="en-GB" b="1" dirty="0" smtClean="0"/>
              <a:t>Performing Quantitative Risk Analysis: </a:t>
            </a:r>
            <a:r>
              <a:rPr lang="en-GB" dirty="0" smtClean="0"/>
              <a:t>Numerically estimating the effects of risks on project objectives.</a:t>
            </a:r>
          </a:p>
          <a:p>
            <a:pPr>
              <a:buFontTx/>
              <a:buChar char="-"/>
            </a:pPr>
            <a:r>
              <a:rPr lang="en-GB" b="1" dirty="0" smtClean="0"/>
              <a:t>Planning Risk Responses:</a:t>
            </a:r>
            <a:r>
              <a:rPr lang="en-GB" dirty="0" smtClean="0"/>
              <a:t> Steps to enhance opportunities, reduce threats.</a:t>
            </a:r>
          </a:p>
          <a:p>
            <a:pPr>
              <a:buFontTx/>
              <a:buChar char="-"/>
            </a:pPr>
            <a:r>
              <a:rPr lang="en-GB" b="1" dirty="0" smtClean="0"/>
              <a:t>Monitoring and controlling risks: </a:t>
            </a:r>
            <a:r>
              <a:rPr lang="en-GB" dirty="0" smtClean="0"/>
              <a:t>Monitoring identified and residual risks, identifying new risks, creating and executing risk response plans and evaluate effectiveness of strategy.</a:t>
            </a:r>
            <a:endParaRPr lang="en-GB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cture Template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Template</Template>
  <TotalTime>143</TotalTime>
  <Words>1062</Words>
  <Application>Microsoft Office PowerPoint</Application>
  <PresentationFormat>A4 Paper (210x297 mm)</PresentationFormat>
  <Paragraphs>203</Paragraphs>
  <Slides>18</Slides>
  <Notes>18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Lecture Template</vt:lpstr>
      <vt:lpstr>Document</vt:lpstr>
      <vt:lpstr>Slide 0</vt:lpstr>
      <vt:lpstr>Recap</vt:lpstr>
      <vt:lpstr>Today’s Topics &amp; Learning Outcomes</vt:lpstr>
      <vt:lpstr>Importance of Project Risk Management</vt:lpstr>
      <vt:lpstr>Slide 4</vt:lpstr>
      <vt:lpstr>Slide 5</vt:lpstr>
      <vt:lpstr>Slide 6</vt:lpstr>
      <vt:lpstr>Risk – Negative or Positive</vt:lpstr>
      <vt:lpstr>Project Risk Management Processes</vt:lpstr>
      <vt:lpstr>Risk Management Planning</vt:lpstr>
      <vt:lpstr>IT Success Potential Scoring</vt:lpstr>
      <vt:lpstr>Broad Categories of Risk</vt:lpstr>
      <vt:lpstr>Risk Breakdown Structure</vt:lpstr>
      <vt:lpstr>Identifying Risks</vt:lpstr>
      <vt:lpstr>Any Thoughts, Questions, Ideas?</vt:lpstr>
      <vt:lpstr>Reading Materials for the Week</vt:lpstr>
      <vt:lpstr>Conclusions</vt:lpstr>
      <vt:lpstr>References</vt:lpstr>
    </vt:vector>
  </TitlesOfParts>
  <Company>www.vispishroff.ie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0</dc:title>
  <dc:creator>Vispi Shroff</dc:creator>
  <cp:lastModifiedBy>Vispi Shroff</cp:lastModifiedBy>
  <cp:revision>15</cp:revision>
  <cp:lastPrinted>2004-03-10T09:10:37Z</cp:lastPrinted>
  <dcterms:created xsi:type="dcterms:W3CDTF">2010-10-14T07:02:58Z</dcterms:created>
  <dcterms:modified xsi:type="dcterms:W3CDTF">2010-10-14T09:26:29Z</dcterms:modified>
</cp:coreProperties>
</file>