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272" r:id="rId2"/>
    <p:sldId id="273" r:id="rId3"/>
    <p:sldId id="285" r:id="rId4"/>
    <p:sldId id="305" r:id="rId5"/>
    <p:sldId id="306" r:id="rId6"/>
    <p:sldId id="308" r:id="rId7"/>
    <p:sldId id="307" r:id="rId8"/>
    <p:sldId id="304" r:id="rId9"/>
    <p:sldId id="297" r:id="rId10"/>
    <p:sldId id="303" r:id="rId11"/>
    <p:sldId id="283" r:id="rId12"/>
    <p:sldId id="284" r:id="rId13"/>
    <p:sldId id="287" r:id="rId14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9" autoAdjust="0"/>
    <p:restoredTop sz="90929"/>
  </p:normalViewPr>
  <p:slideViewPr>
    <p:cSldViewPr>
      <p:cViewPr varScale="1">
        <p:scale>
          <a:sx n="97" d="100"/>
          <a:sy n="97" d="100"/>
        </p:scale>
        <p:origin x="-108" y="-234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C63A4-6DCE-491D-ACF9-2B1FFD61B95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83AD18-9B8D-4B44-B4B5-54B4CAD1BD01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85F5DD-D0EC-43CA-A4F7-A3155963B184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76A53D-33CE-4B86-A301-A6A41A0E0158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B4EF54-C7F5-473B-B5B7-248DC7B90A0A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155BAA-C4D7-4430-8F5B-5EE83199B27D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6E588D-9B13-4CBD-9D67-FD9FAD105138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3B0A5-2DAD-4F4B-BFBB-D416BE60C367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30F9F-E828-4410-B7CE-4929DF392A84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0B8797-B062-4CFE-8593-044507876C09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00785D-8210-4924-B8B9-5B979B2C545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D97175FD-43DF-4E4E-8146-B44B107A174E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PROJECT MANAGEMENT IN PRACTICE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6197B-F885-4F32-BF38-607CDAA06670}" type="datetime1">
              <a:rPr lang="en-US" smtClean="0">
                <a:solidFill>
                  <a:schemeClr val="bg1"/>
                </a:solidFill>
              </a:rPr>
              <a:pPr/>
              <a:t>11/11/2010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648744" y="6248400"/>
            <a:ext cx="4176464" cy="457200"/>
          </a:xfrm>
        </p:spPr>
        <p:txBody>
          <a:bodyPr/>
          <a:lstStyle/>
          <a:p>
            <a:r>
              <a:rPr lang="en-IE" dirty="0" smtClean="0">
                <a:solidFill>
                  <a:schemeClr val="bg1"/>
                </a:solidFill>
              </a:rPr>
              <a:t>CS4457 - Project Management in Practice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8544" y="3183359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Lecture No</a:t>
            </a:r>
            <a:r>
              <a:rPr lang="en-IE" smtClean="0"/>
              <a:t>: </a:t>
            </a:r>
            <a:r>
              <a:rPr lang="en-IE" smtClean="0"/>
              <a:t>18 </a:t>
            </a:r>
            <a:r>
              <a:rPr lang="en-IE" dirty="0" smtClean="0"/>
              <a:t>		Week</a:t>
            </a:r>
            <a:r>
              <a:rPr lang="en-IE" smtClean="0"/>
              <a:t>: 10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Communications Revisited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3600" dirty="0" smtClean="0"/>
              <a:t>Developing Better Communication Skills</a:t>
            </a:r>
            <a:endParaRPr 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772816"/>
            <a:ext cx="8280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- Companies and formal degree programs for IT professionals often neglect the importance of speaking, writing, and listening skills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- As organizations become more global, they realize they must invest in ways to improve communication with people from different countries and cultures</a:t>
            </a:r>
          </a:p>
          <a:p>
            <a:pPr eaLnBrk="1" hangingPunct="1">
              <a:spcBef>
                <a:spcPct val="100000"/>
              </a:spcBef>
              <a:buClr>
                <a:srgbClr val="666699"/>
              </a:buClr>
            </a:pPr>
            <a:r>
              <a:rPr lang="en-US" dirty="0" smtClean="0"/>
              <a:t>- It takes leadership to improve communication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76500" y="2644170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25604" name="Picture 4" descr="http://dilbert.com/dyn/str_strip/000000000/00000000/0000000/000000/90000/3000/900/93951/93951.strip.sunday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519" y="1700808"/>
            <a:ext cx="8671065" cy="38884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Reading Materials for the Week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60512" y="1844824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IE" dirty="0" err="1" smtClean="0"/>
              <a:t>Schwalbe</a:t>
            </a:r>
            <a:r>
              <a:rPr lang="en-IE" dirty="0" smtClean="0"/>
              <a:t>, K., 2007. </a:t>
            </a:r>
            <a:r>
              <a:rPr lang="en-IE" i="1" dirty="0" smtClean="0"/>
              <a:t>Information Technology Project Management</a:t>
            </a:r>
            <a:r>
              <a:rPr lang="en-IE" dirty="0" smtClean="0"/>
              <a:t> 5th ed., United States of America: Thomson Course Technology.  Chapter 10</a:t>
            </a:r>
          </a:p>
          <a:p>
            <a:pPr>
              <a:buFontTx/>
              <a:buChar char="-"/>
            </a:pPr>
            <a:r>
              <a:rPr lang="en-IE" dirty="0" smtClean="0"/>
              <a:t>PMBOK Guide – Chapter 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2560" y="1628800"/>
            <a:ext cx="76328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IE" dirty="0" err="1" smtClean="0"/>
              <a:t>Schwalbe</a:t>
            </a:r>
            <a:r>
              <a:rPr lang="en-IE" dirty="0" smtClean="0"/>
              <a:t>, K., 2007. </a:t>
            </a:r>
            <a:r>
              <a:rPr lang="en-IE" i="1" dirty="0" smtClean="0"/>
              <a:t>Information Technology Project Management</a:t>
            </a:r>
            <a:r>
              <a:rPr lang="en-IE" dirty="0" smtClean="0"/>
              <a:t> 5th ed., United States of America: Thomson Course Technology.  Chapter 10</a:t>
            </a:r>
          </a:p>
          <a:p>
            <a:pPr>
              <a:buFontTx/>
              <a:buChar char="-"/>
            </a:pPr>
            <a:r>
              <a:rPr lang="en-IE" dirty="0" smtClean="0"/>
              <a:t>PMBOK Guide – Chapter 10</a:t>
            </a:r>
          </a:p>
          <a:p>
            <a:pPr>
              <a:buFontTx/>
              <a:buChar char="-"/>
            </a:pPr>
            <a:r>
              <a:rPr lang="en-IE" dirty="0" smtClean="0"/>
              <a:t> </a:t>
            </a:r>
            <a:r>
              <a:rPr lang="en-GB" dirty="0" smtClean="0"/>
              <a:t>Hughes, R.L., </a:t>
            </a:r>
            <a:r>
              <a:rPr lang="en-GB" dirty="0" err="1" smtClean="0"/>
              <a:t>Ginnett</a:t>
            </a:r>
            <a:r>
              <a:rPr lang="en-GB" dirty="0" smtClean="0"/>
              <a:t>, R.C. &amp; </a:t>
            </a:r>
            <a:r>
              <a:rPr lang="en-GB" dirty="0" err="1" smtClean="0"/>
              <a:t>Curphy</a:t>
            </a:r>
            <a:r>
              <a:rPr lang="en-GB" dirty="0" smtClean="0"/>
              <a:t>, G.J., 2009. </a:t>
            </a:r>
            <a:r>
              <a:rPr lang="en-GB" i="1" dirty="0" smtClean="0"/>
              <a:t>Leadership: Enhancing the Lessons of Experience</a:t>
            </a:r>
            <a:r>
              <a:rPr lang="en-GB" dirty="0" smtClean="0"/>
              <a:t> Sixth., Singapore: McGraw Hill.  </a:t>
            </a:r>
          </a:p>
          <a:p>
            <a:pPr>
              <a:buFontTx/>
              <a:buChar char="-"/>
            </a:pPr>
            <a:r>
              <a:rPr lang="en-IE" dirty="0" smtClean="0"/>
              <a:t> </a:t>
            </a:r>
            <a:r>
              <a:rPr lang="en-GB" dirty="0" err="1" smtClean="0"/>
              <a:t>Vecchio</a:t>
            </a:r>
            <a:r>
              <a:rPr lang="en-GB" dirty="0" smtClean="0"/>
              <a:t>, R.P., 2006. </a:t>
            </a:r>
            <a:r>
              <a:rPr lang="en-GB" i="1" dirty="0" smtClean="0"/>
              <a:t>Organizational </a:t>
            </a:r>
            <a:r>
              <a:rPr lang="en-GB" i="1" dirty="0" err="1" smtClean="0"/>
              <a:t>Behavior</a:t>
            </a:r>
            <a:r>
              <a:rPr lang="en-GB" i="1" dirty="0" smtClean="0"/>
              <a:t> - Core Concepts</a:t>
            </a:r>
            <a:r>
              <a:rPr lang="en-GB" dirty="0" smtClean="0"/>
              <a:t> 6th ed., Thompson South-Western. </a:t>
            </a:r>
            <a:r>
              <a:rPr lang="en-GB" smtClean="0"/>
              <a:t> </a:t>
            </a:r>
            <a:endParaRPr lang="en-IE" dirty="0" smtClean="0"/>
          </a:p>
          <a:p>
            <a:pPr>
              <a:buFontTx/>
              <a:buChar char="-"/>
            </a:pPr>
            <a:r>
              <a:rPr lang="en-IE" dirty="0" smtClean="0"/>
              <a:t>Dilbert Comics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Recap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8544" y="1905506"/>
            <a:ext cx="8136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We looked at Earned Value Management</a:t>
            </a:r>
          </a:p>
          <a:p>
            <a:pPr>
              <a:buFontTx/>
              <a:buChar char="-"/>
            </a:pPr>
            <a:r>
              <a:rPr lang="en-GB" dirty="0" smtClean="0"/>
              <a:t> Planned Value, Earned Value, Actual Cost</a:t>
            </a:r>
          </a:p>
          <a:p>
            <a:pPr>
              <a:buFontTx/>
              <a:buChar char="-"/>
            </a:pPr>
            <a:r>
              <a:rPr lang="en-GB" dirty="0" smtClean="0"/>
              <a:t>Schedule Variance, Cost Variance</a:t>
            </a:r>
          </a:p>
          <a:p>
            <a:pPr>
              <a:buFontTx/>
              <a:buChar char="-"/>
            </a:pPr>
            <a:r>
              <a:rPr lang="en-GB" dirty="0" smtClean="0"/>
              <a:t>Schedule Variance Index</a:t>
            </a:r>
          </a:p>
          <a:p>
            <a:pPr>
              <a:buFontTx/>
              <a:buChar char="-"/>
            </a:pPr>
            <a:r>
              <a:rPr lang="en-GB" dirty="0" smtClean="0"/>
              <a:t>Cost Variance Index</a:t>
            </a:r>
          </a:p>
          <a:p>
            <a:pPr>
              <a:buFontTx/>
              <a:buChar char="-"/>
            </a:pPr>
            <a:r>
              <a:rPr lang="en-GB" dirty="0" smtClean="0"/>
              <a:t>How to use EVM to measurement, analysis and forecasting.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4000" dirty="0" smtClean="0"/>
              <a:t>Communications Cycle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536" y="1916832"/>
            <a:ext cx="82809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Idea Generation</a:t>
            </a:r>
          </a:p>
          <a:p>
            <a:pPr>
              <a:buFontTx/>
              <a:buChar char="-"/>
            </a:pPr>
            <a:r>
              <a:rPr lang="en-IE" dirty="0" smtClean="0"/>
              <a:t> Encoding</a:t>
            </a:r>
          </a:p>
          <a:p>
            <a:pPr>
              <a:buFontTx/>
              <a:buChar char="-"/>
            </a:pPr>
            <a:r>
              <a:rPr lang="en-IE" dirty="0" smtClean="0"/>
              <a:t> Transmitting</a:t>
            </a:r>
          </a:p>
          <a:p>
            <a:pPr>
              <a:buFontTx/>
              <a:buChar char="-"/>
            </a:pPr>
            <a:r>
              <a:rPr lang="en-IE" dirty="0" smtClean="0"/>
              <a:t> Channels </a:t>
            </a:r>
          </a:p>
          <a:p>
            <a:pPr>
              <a:buFontTx/>
              <a:buChar char="-"/>
            </a:pPr>
            <a:r>
              <a:rPr lang="en-IE" dirty="0" smtClean="0"/>
              <a:t> Receiving</a:t>
            </a:r>
          </a:p>
          <a:p>
            <a:pPr>
              <a:buFontTx/>
              <a:buChar char="-"/>
            </a:pPr>
            <a:r>
              <a:rPr lang="en-IE" dirty="0" smtClean="0"/>
              <a:t> Decoding</a:t>
            </a:r>
          </a:p>
          <a:p>
            <a:pPr>
              <a:buFontTx/>
              <a:buChar char="-"/>
            </a:pPr>
            <a:r>
              <a:rPr lang="en-IE" dirty="0" smtClean="0"/>
              <a:t> Understanding</a:t>
            </a:r>
          </a:p>
          <a:p>
            <a:pPr>
              <a:buFontTx/>
              <a:buChar char="-"/>
            </a:pPr>
            <a:r>
              <a:rPr lang="en-US" dirty="0" smtClean="0"/>
              <a:t> Response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440832" y="2708920"/>
            <a:ext cx="1512168" cy="11521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Noise, Barriers,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Filters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rot="10800000">
            <a:off x="2504728" y="2420888"/>
            <a:ext cx="936104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>
            <a:stCxn id="9" idx="1"/>
          </p:cNvCxnSpPr>
          <p:nvPr/>
        </p:nvCxnSpPr>
        <p:spPr bwMode="auto">
          <a:xfrm rot="10800000">
            <a:off x="2432720" y="2708920"/>
            <a:ext cx="1008112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9" idx="1"/>
          </p:cNvCxnSpPr>
          <p:nvPr/>
        </p:nvCxnSpPr>
        <p:spPr bwMode="auto">
          <a:xfrm rot="10800000">
            <a:off x="2360712" y="3140968"/>
            <a:ext cx="1080120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9" idx="1"/>
          </p:cNvCxnSpPr>
          <p:nvPr/>
        </p:nvCxnSpPr>
        <p:spPr bwMode="auto">
          <a:xfrm rot="10800000" flipV="1">
            <a:off x="2288704" y="3284984"/>
            <a:ext cx="1152128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9" idx="1"/>
          </p:cNvCxnSpPr>
          <p:nvPr/>
        </p:nvCxnSpPr>
        <p:spPr bwMode="auto">
          <a:xfrm rot="10800000" flipV="1">
            <a:off x="2216696" y="3284984"/>
            <a:ext cx="1224136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9" idx="1"/>
          </p:cNvCxnSpPr>
          <p:nvPr/>
        </p:nvCxnSpPr>
        <p:spPr bwMode="auto">
          <a:xfrm rot="10800000" flipV="1">
            <a:off x="2216696" y="3284984"/>
            <a:ext cx="1224136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9" idx="1"/>
          </p:cNvCxnSpPr>
          <p:nvPr/>
        </p:nvCxnSpPr>
        <p:spPr bwMode="auto">
          <a:xfrm rot="10800000" flipV="1">
            <a:off x="2288704" y="3284984"/>
            <a:ext cx="1152128" cy="12961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529064" y="2060848"/>
            <a:ext cx="3600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GB" dirty="0" smtClean="0"/>
              <a:t>Know what your purpose is</a:t>
            </a:r>
          </a:p>
          <a:p>
            <a:pPr>
              <a:buFontTx/>
              <a:buChar char="-"/>
            </a:pPr>
            <a:r>
              <a:rPr lang="en-GB" dirty="0" smtClean="0"/>
              <a:t>Choose an appropriate context and medium</a:t>
            </a:r>
          </a:p>
          <a:p>
            <a:pPr>
              <a:buFontTx/>
              <a:buChar char="-"/>
            </a:pPr>
            <a:r>
              <a:rPr lang="en-GB" dirty="0" smtClean="0"/>
              <a:t>Send clear signals</a:t>
            </a:r>
          </a:p>
          <a:p>
            <a:pPr>
              <a:buFontTx/>
              <a:buChar char="-"/>
            </a:pPr>
            <a:r>
              <a:rPr lang="en-GB" dirty="0" smtClean="0"/>
              <a:t>Actively ensure that others understand the message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4000" dirty="0" smtClean="0"/>
              <a:t>Methods of Communication - Activity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536" y="191683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- Types of Communication – Ex. Face-to-face</a:t>
            </a:r>
          </a:p>
          <a:p>
            <a:pPr>
              <a:buFontTx/>
              <a:buChar char="-"/>
            </a:pPr>
            <a:r>
              <a:rPr lang="en-IE" dirty="0" smtClean="0"/>
              <a:t> Modes of communication</a:t>
            </a:r>
          </a:p>
          <a:p>
            <a:pPr>
              <a:buFontTx/>
              <a:buChar char="-"/>
            </a:pPr>
            <a:r>
              <a:rPr lang="en-IE" dirty="0" smtClean="0"/>
              <a:t> Advantages</a:t>
            </a:r>
          </a:p>
          <a:p>
            <a:pPr>
              <a:buFontTx/>
              <a:buChar char="-"/>
            </a:pPr>
            <a:r>
              <a:rPr lang="en-IE" dirty="0" smtClean="0"/>
              <a:t> Disadvantages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4000" dirty="0" smtClean="0"/>
              <a:t>Barriers to Communication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536" y="1916832"/>
            <a:ext cx="82809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Individual Barriers</a:t>
            </a:r>
          </a:p>
          <a:p>
            <a:pPr lvl="1">
              <a:buFontTx/>
              <a:buChar char="-"/>
            </a:pPr>
            <a:r>
              <a:rPr lang="en-IE" dirty="0" smtClean="0"/>
              <a:t>Difference in Status</a:t>
            </a:r>
          </a:p>
          <a:p>
            <a:pPr lvl="1">
              <a:buFontTx/>
              <a:buChar char="-"/>
            </a:pPr>
            <a:r>
              <a:rPr lang="en-IE" dirty="0" smtClean="0"/>
              <a:t>The credibility of the Source</a:t>
            </a:r>
          </a:p>
          <a:p>
            <a:pPr lvl="1">
              <a:buFontTx/>
              <a:buChar char="-"/>
            </a:pPr>
            <a:r>
              <a:rPr lang="en-IE" dirty="0" smtClean="0"/>
              <a:t>Perceptual Biases</a:t>
            </a:r>
          </a:p>
          <a:p>
            <a:pPr>
              <a:buFontTx/>
              <a:buChar char="-"/>
            </a:pPr>
            <a:r>
              <a:rPr lang="en-IE" dirty="0" smtClean="0"/>
              <a:t>Organisational Barriers</a:t>
            </a:r>
          </a:p>
          <a:p>
            <a:pPr lvl="1">
              <a:buFontTx/>
              <a:buChar char="-"/>
            </a:pPr>
            <a:r>
              <a:rPr lang="en-IE" dirty="0" smtClean="0"/>
              <a:t>Information Overload</a:t>
            </a:r>
          </a:p>
          <a:p>
            <a:pPr lvl="1">
              <a:buFontTx/>
              <a:buChar char="-"/>
            </a:pPr>
            <a:r>
              <a:rPr lang="en-IE" dirty="0" smtClean="0"/>
              <a:t>Time Pressures</a:t>
            </a:r>
          </a:p>
          <a:p>
            <a:pPr lvl="1">
              <a:buFontTx/>
              <a:buChar char="-"/>
            </a:pPr>
            <a:r>
              <a:rPr lang="en-IE" dirty="0" smtClean="0"/>
              <a:t>Organizational Cultures</a:t>
            </a:r>
          </a:p>
          <a:p>
            <a:pPr lvl="1">
              <a:buFontTx/>
              <a:buChar char="-"/>
            </a:pPr>
            <a:r>
              <a:rPr lang="en-IE" dirty="0" smtClean="0"/>
              <a:t>Technology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4000" dirty="0" smtClean="0"/>
              <a:t>It isn’t only about talking..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536" y="1916832"/>
            <a:ext cx="8280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Listening</a:t>
            </a:r>
          </a:p>
          <a:p>
            <a:pPr lvl="1">
              <a:buFontTx/>
              <a:buChar char="-"/>
            </a:pPr>
            <a:r>
              <a:rPr lang="en-IE" dirty="0" smtClean="0"/>
              <a:t>Demonstrate non-verbally that you are listening</a:t>
            </a:r>
          </a:p>
          <a:p>
            <a:pPr lvl="1">
              <a:buFontTx/>
              <a:buChar char="-"/>
            </a:pPr>
            <a:r>
              <a:rPr lang="en-IE" dirty="0" smtClean="0"/>
              <a:t>Actively Interpret the Sender’s Message</a:t>
            </a:r>
          </a:p>
          <a:p>
            <a:pPr lvl="1">
              <a:buFontTx/>
              <a:buChar char="-"/>
            </a:pPr>
            <a:r>
              <a:rPr lang="en-IE" dirty="0" smtClean="0"/>
              <a:t>Interpret the sender’s nonverbal behaviour</a:t>
            </a:r>
          </a:p>
          <a:p>
            <a:pPr lvl="1">
              <a:buFontTx/>
              <a:buChar char="-"/>
            </a:pPr>
            <a:r>
              <a:rPr lang="en-IE" dirty="0" smtClean="0"/>
              <a:t>Avoid becoming defensive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sz="4000" dirty="0" smtClean="0"/>
              <a:t>Methods of Communication - Activity</a:t>
            </a:r>
            <a:endParaRPr 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6536" y="1916832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- Types of Communication – Ex. Face-to-face</a:t>
            </a:r>
          </a:p>
          <a:p>
            <a:pPr>
              <a:buFontTx/>
              <a:buChar char="-"/>
            </a:pPr>
            <a:r>
              <a:rPr lang="en-IE" dirty="0" smtClean="0"/>
              <a:t> Modes of communication</a:t>
            </a:r>
          </a:p>
          <a:p>
            <a:pPr>
              <a:buFontTx/>
              <a:buChar char="-"/>
            </a:pPr>
            <a:r>
              <a:rPr lang="en-IE" dirty="0" smtClean="0"/>
              <a:t> Advantages</a:t>
            </a:r>
          </a:p>
          <a:p>
            <a:pPr>
              <a:buFontTx/>
              <a:buChar char="-"/>
            </a:pPr>
            <a:r>
              <a:rPr lang="en-IE" dirty="0" smtClean="0"/>
              <a:t> Disadvantages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Conflict Handling Modes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6536" y="1772816"/>
            <a:ext cx="84249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Confrontation</a:t>
            </a:r>
            <a:r>
              <a:rPr lang="en-US" sz="2000" dirty="0" smtClean="0"/>
              <a:t>: directly face a conflict using a problem-solving approach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Compromise</a:t>
            </a:r>
            <a:r>
              <a:rPr lang="en-US" sz="2000" dirty="0" smtClean="0"/>
              <a:t>: use a give-and-take approach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Smoothing</a:t>
            </a:r>
            <a:r>
              <a:rPr lang="en-US" sz="2000" dirty="0" smtClean="0"/>
              <a:t>: de-emphasize areas of difference and emphasize areas of agreement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Forcing</a:t>
            </a:r>
            <a:r>
              <a:rPr lang="en-US" sz="2000" dirty="0" smtClean="0"/>
              <a:t>: the win-lose approach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Withdrawal</a:t>
            </a:r>
            <a:r>
              <a:rPr lang="en-US" sz="2000" dirty="0" smtClean="0"/>
              <a:t>: retreat or withdraw from an actual or potential disagreement</a:t>
            </a:r>
          </a:p>
          <a:p>
            <a:pPr marL="533400" indent="-533400" eaLnBrk="1" hangingPunct="1">
              <a:spcBef>
                <a:spcPct val="50000"/>
              </a:spcBef>
              <a:buClr>
                <a:srgbClr val="666699"/>
              </a:buClr>
              <a:buFont typeface="Arial" charset="0"/>
              <a:buAutoNum type="arabicPeriod"/>
            </a:pPr>
            <a:r>
              <a:rPr lang="en-US" sz="2000" b="1" dirty="0" smtClean="0"/>
              <a:t>Collaborating</a:t>
            </a:r>
            <a:r>
              <a:rPr lang="en-US" sz="2000" dirty="0" smtClean="0"/>
              <a:t>: decision makers incorporate different  viewpoints and insights to develop consensus and commitment</a:t>
            </a:r>
            <a:r>
              <a:rPr lang="en-US" sz="2000" b="1" dirty="0" smtClean="0"/>
              <a:t> 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Conflict can be good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439E7-F8E5-40FC-9489-D961D9F56366}" type="datetime1">
              <a:rPr lang="en-US" smtClean="0"/>
              <a:pPr/>
              <a:t>11/11/2010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4528" y="1916832"/>
            <a:ext cx="8568952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Conflict often produces important results, such as new ideas, better alternatives, and motivation to work harder and more collaboratively</a:t>
            </a:r>
          </a:p>
          <a:p>
            <a:pPr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b="1" dirty="0" smtClean="0"/>
              <a:t>Groupthink</a:t>
            </a:r>
            <a:r>
              <a:rPr lang="en-US" dirty="0" smtClean="0"/>
              <a:t>: conformance to the values or ethical standards of a group; groupthink can develop if there are no conflicting viewpoints</a:t>
            </a:r>
          </a:p>
          <a:p>
            <a:pPr eaLnBrk="1" hangingPunct="1">
              <a:spcBef>
                <a:spcPct val="80000"/>
              </a:spcBef>
              <a:buClr>
                <a:srgbClr val="666699"/>
              </a:buClr>
            </a:pPr>
            <a:r>
              <a:rPr lang="en-US" dirty="0" smtClean="0"/>
              <a:t>Research suggests that task-related conflict often improves team performance, but emotional conflict often depresses team performance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175</TotalTime>
  <Words>546</Words>
  <Application>Microsoft Office PowerPoint</Application>
  <PresentationFormat>A4 Paper (210x297 mm)</PresentationFormat>
  <Paragraphs>130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Lecture Template</vt:lpstr>
      <vt:lpstr>Slide 0</vt:lpstr>
      <vt:lpstr>Recap</vt:lpstr>
      <vt:lpstr>Communications Cycle</vt:lpstr>
      <vt:lpstr>Methods of Communication - Activity</vt:lpstr>
      <vt:lpstr>Barriers to Communication</vt:lpstr>
      <vt:lpstr>It isn’t only about talking..</vt:lpstr>
      <vt:lpstr>Methods of Communication - Activity</vt:lpstr>
      <vt:lpstr>Conflict Handling Modes</vt:lpstr>
      <vt:lpstr>Conflict can be good</vt:lpstr>
      <vt:lpstr>Developing Better Communication Skills</vt:lpstr>
      <vt:lpstr>Any Thoughts, Questions, Ideas?</vt:lpstr>
      <vt:lpstr>Reading Materials for the Week</vt:lpstr>
      <vt:lpstr>References</vt:lpstr>
    </vt:vector>
  </TitlesOfParts>
  <Company>www.vispishroff.ie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16</cp:revision>
  <cp:lastPrinted>2004-03-10T09:10:37Z</cp:lastPrinted>
  <dcterms:created xsi:type="dcterms:W3CDTF">2010-10-11T13:35:08Z</dcterms:created>
  <dcterms:modified xsi:type="dcterms:W3CDTF">2010-11-11T10:46:18Z</dcterms:modified>
</cp:coreProperties>
</file>