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36"/>
  </p:notesMasterIdLst>
  <p:sldIdLst>
    <p:sldId id="272" r:id="rId2"/>
    <p:sldId id="273" r:id="rId3"/>
    <p:sldId id="281" r:id="rId4"/>
    <p:sldId id="285" r:id="rId5"/>
    <p:sldId id="312" r:id="rId6"/>
    <p:sldId id="292" r:id="rId7"/>
    <p:sldId id="291" r:id="rId8"/>
    <p:sldId id="290" r:id="rId9"/>
    <p:sldId id="289" r:id="rId10"/>
    <p:sldId id="298" r:id="rId11"/>
    <p:sldId id="297" r:id="rId12"/>
    <p:sldId id="296" r:id="rId13"/>
    <p:sldId id="286" r:id="rId14"/>
    <p:sldId id="293" r:id="rId15"/>
    <p:sldId id="295" r:id="rId16"/>
    <p:sldId id="294" r:id="rId17"/>
    <p:sldId id="301" r:id="rId18"/>
    <p:sldId id="302" r:id="rId19"/>
    <p:sldId id="300" r:id="rId20"/>
    <p:sldId id="299" r:id="rId21"/>
    <p:sldId id="288" r:id="rId22"/>
    <p:sldId id="304" r:id="rId23"/>
    <p:sldId id="308" r:id="rId24"/>
    <p:sldId id="307" r:id="rId25"/>
    <p:sldId id="306" r:id="rId26"/>
    <p:sldId id="305" r:id="rId27"/>
    <p:sldId id="311" r:id="rId28"/>
    <p:sldId id="303" r:id="rId29"/>
    <p:sldId id="309" r:id="rId30"/>
    <p:sldId id="310" r:id="rId31"/>
    <p:sldId id="283" r:id="rId32"/>
    <p:sldId id="284" r:id="rId33"/>
    <p:sldId id="282" r:id="rId34"/>
    <p:sldId id="287" r:id="rId3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80" d="100"/>
          <a:sy n="80" d="100"/>
        </p:scale>
        <p:origin x="-312" y="-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mhq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And Date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9/16/2010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3 		Week: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2600" y="191683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Integration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200" dirty="0" smtClean="0"/>
              <a:t>Broad Organizational Needs or </a:t>
            </a:r>
            <a:r>
              <a:rPr lang="en-GB" sz="3200" dirty="0" smtClean="0"/>
              <a:t>Categorisation</a:t>
            </a: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552" y="1916832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Organisational Needs </a:t>
            </a:r>
          </a:p>
          <a:p>
            <a:pPr>
              <a:buFontTx/>
              <a:buChar char="-"/>
            </a:pPr>
            <a:r>
              <a:rPr lang="en-GB" dirty="0" smtClean="0"/>
              <a:t>Difficult to justify financially, but everyone agrees it needs to be done.</a:t>
            </a:r>
          </a:p>
          <a:p>
            <a:pPr>
              <a:buFontTx/>
              <a:buChar char="-"/>
            </a:pPr>
            <a:r>
              <a:rPr lang="en-GB" dirty="0" smtClean="0"/>
              <a:t> There is a </a:t>
            </a:r>
            <a:r>
              <a:rPr lang="en-GB" b="1" dirty="0" smtClean="0"/>
              <a:t>need</a:t>
            </a:r>
            <a:r>
              <a:rPr lang="en-GB" dirty="0" smtClean="0"/>
              <a:t> for it, there are </a:t>
            </a:r>
            <a:r>
              <a:rPr lang="en-GB" b="1" dirty="0" smtClean="0"/>
              <a:t>funds</a:t>
            </a:r>
            <a:r>
              <a:rPr lang="en-GB" dirty="0" smtClean="0"/>
              <a:t> available, a strong </a:t>
            </a:r>
            <a:r>
              <a:rPr lang="en-GB" b="1" dirty="0" smtClean="0"/>
              <a:t>desire</a:t>
            </a:r>
            <a:r>
              <a:rPr lang="en-GB" dirty="0" smtClean="0"/>
              <a:t> to make it succeed.</a:t>
            </a:r>
          </a:p>
          <a:p>
            <a:pPr>
              <a:buFontTx/>
              <a:buChar char="-"/>
            </a:pPr>
            <a:endParaRPr lang="en-GB" dirty="0" smtClean="0"/>
          </a:p>
          <a:p>
            <a:r>
              <a:rPr lang="en-GB" dirty="0" smtClean="0"/>
              <a:t>Categorisation</a:t>
            </a:r>
          </a:p>
          <a:p>
            <a:pPr>
              <a:buFontTx/>
              <a:buChar char="-"/>
            </a:pPr>
            <a:r>
              <a:rPr lang="en-GB" dirty="0" smtClean="0"/>
              <a:t>Does it address a </a:t>
            </a:r>
            <a:r>
              <a:rPr lang="en-GB" b="1" dirty="0" smtClean="0"/>
              <a:t>problem, opportunity </a:t>
            </a:r>
            <a:r>
              <a:rPr lang="en-GB" dirty="0" smtClean="0"/>
              <a:t>or a </a:t>
            </a:r>
            <a:r>
              <a:rPr lang="en-GB" b="1" dirty="0" smtClean="0"/>
              <a:t>directive.</a:t>
            </a:r>
          </a:p>
          <a:p>
            <a:pPr>
              <a:buFontTx/>
              <a:buChar char="-"/>
            </a:pPr>
            <a:r>
              <a:rPr lang="en-GB" b="1" dirty="0" smtClean="0"/>
              <a:t>Overall priority</a:t>
            </a:r>
          </a:p>
          <a:p>
            <a:pPr>
              <a:buFontTx/>
              <a:buChar char="-"/>
            </a:pPr>
            <a:r>
              <a:rPr lang="en-GB" dirty="0" smtClean="0"/>
              <a:t>How long will it take and when it is needed.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Financial Analyses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7728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Net Present Value (NPV) analysis</a:t>
            </a:r>
            <a:endParaRPr lang="en-GB" dirty="0"/>
          </a:p>
        </p:txBody>
      </p:sp>
      <p:pic>
        <p:nvPicPr>
          <p:cNvPr id="8" name="Picture 10" descr="86921_04_F0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616" y="2204864"/>
            <a:ext cx="6840760" cy="391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Financial Analyses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0" descr="86921_04_F0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600" y="1772816"/>
            <a:ext cx="7239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Weighted Scoring Model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000672" y="1700808"/>
          <a:ext cx="5904656" cy="454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Worksheet" r:id="rId5" imgW="5343441" imgH="6905603" progId="Excel.Sheet.8">
                  <p:embed/>
                </p:oleObj>
              </mc:Choice>
              <mc:Fallback>
                <p:oleObj name="Worksheet" r:id="rId5" imgW="5343441" imgH="6905603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72" y="1700808"/>
                        <a:ext cx="5904656" cy="454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Activity – Weighted Scorecard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Charter Document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2204864"/>
            <a:ext cx="813690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- After deciding what project to work on, it is important to let the rest of the organization know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- A </a:t>
            </a:r>
            <a:r>
              <a:rPr lang="en-US" b="1" dirty="0" smtClean="0">
                <a:latin typeface="Arial" charset="0"/>
                <a:cs typeface="Arial" charset="0"/>
              </a:rPr>
              <a:t>project charter</a:t>
            </a:r>
            <a:r>
              <a:rPr lang="en-US" dirty="0" smtClean="0">
                <a:latin typeface="Arial" charset="0"/>
                <a:cs typeface="Arial" charset="0"/>
              </a:rPr>
              <a:t> is a document that formally recognizes the existence of a project and provides direction on the project’s objectives and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- Key project stakeholders should sign a project charter to acknowledge agreement on the need and intent of the project; </a:t>
            </a:r>
            <a:r>
              <a:rPr lang="en-US" b="1" dirty="0" smtClean="0">
                <a:latin typeface="Arial" charset="0"/>
                <a:cs typeface="Arial" charset="0"/>
              </a:rPr>
              <a:t>a signed charter is a key output of project integration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Charter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616" y="1772816"/>
            <a:ext cx="6772846" cy="230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4608" y="4077072"/>
            <a:ext cx="684499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1052736"/>
            <a:ext cx="1352600" cy="5112568"/>
          </a:xfrm>
        </p:spPr>
        <p:txBody>
          <a:bodyPr vert="vert270"/>
          <a:lstStyle/>
          <a:p>
            <a:r>
              <a:rPr lang="en-US" sz="3600" dirty="0" smtClean="0"/>
              <a:t>Project Charter Example - Continued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6656" y="1052736"/>
            <a:ext cx="6408712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Remember… this is part of Project Integration.</a:t>
            </a:r>
          </a:p>
          <a:p>
            <a:r>
              <a:rPr lang="en-GB" dirty="0" smtClean="0"/>
              <a:t>- A Project Management Plan presents a complete overview of all aspects of the project.</a:t>
            </a:r>
          </a:p>
          <a:p>
            <a:pPr>
              <a:buFontTx/>
              <a:buChar char="-"/>
            </a:pPr>
            <a:r>
              <a:rPr lang="en-GB" dirty="0" smtClean="0"/>
              <a:t>Inputs into the plan include</a:t>
            </a:r>
          </a:p>
          <a:p>
            <a:pPr lvl="1">
              <a:buFontTx/>
              <a:buChar char="-"/>
            </a:pPr>
            <a:r>
              <a:rPr lang="en-GB" dirty="0" smtClean="0"/>
              <a:t> The Project Charter</a:t>
            </a:r>
          </a:p>
          <a:p>
            <a:pPr lvl="1">
              <a:buFontTx/>
              <a:buChar char="-"/>
            </a:pPr>
            <a:r>
              <a:rPr lang="en-GB" dirty="0" smtClean="0"/>
              <a:t> Plans from the other Knowledge Areas</a:t>
            </a:r>
          </a:p>
          <a:p>
            <a:pPr lvl="1">
              <a:buFontTx/>
              <a:buChar char="-"/>
            </a:pPr>
            <a:r>
              <a:rPr lang="en-GB" dirty="0" smtClean="0"/>
              <a:t> Environmental Factors</a:t>
            </a:r>
          </a:p>
          <a:p>
            <a:pPr lvl="1">
              <a:buFontTx/>
              <a:buChar char="-"/>
            </a:pPr>
            <a:r>
              <a:rPr lang="en-GB" dirty="0" smtClean="0"/>
              <a:t> Organisational Processes &amp; Assets</a:t>
            </a:r>
          </a:p>
          <a:p>
            <a:pPr lvl="1">
              <a:buFontTx/>
              <a:buChar char="-"/>
            </a:pPr>
            <a:endParaRPr lang="en-GB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Common Elements of a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568" y="2060848"/>
            <a:ext cx="7920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Introduction or overview of the project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Name, description, needs it addresses/problems solved, sponsor’s name, project manager &amp; key team members, deliverables of the project, reference materials, etc.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Description of how the project is organized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GB" sz="1800" dirty="0" smtClean="0">
                <a:latin typeface="Arial" charset="0"/>
                <a:cs typeface="Arial" charset="0"/>
              </a:rPr>
              <a:t>Organisational</a:t>
            </a:r>
            <a:r>
              <a:rPr lang="en-US" sz="1800" dirty="0" smtClean="0">
                <a:latin typeface="Arial" charset="0"/>
                <a:cs typeface="Arial" charset="0"/>
              </a:rPr>
              <a:t> Charts, Responsibility outlines, other process related information.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Management and technical processes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 Mgmt objectives - what, why, assumptions, etc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 Project controls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  Risk Management  Approaches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 Staffing, technical process/tools used, etc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- Work to be done, schedule, and budget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6500" y="1720840"/>
            <a:ext cx="4953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Project Lifecycle</a:t>
            </a:r>
          </a:p>
          <a:p>
            <a:pPr>
              <a:buFontTx/>
              <a:buChar char="-"/>
            </a:pPr>
            <a:r>
              <a:rPr lang="en-GB" dirty="0" smtClean="0"/>
              <a:t> Project Phases </a:t>
            </a:r>
          </a:p>
          <a:p>
            <a:pPr lvl="1">
              <a:buFontTx/>
              <a:buChar char="-"/>
            </a:pPr>
            <a:r>
              <a:rPr lang="en-GB" dirty="0" smtClean="0"/>
              <a:t>Different Approaches</a:t>
            </a:r>
          </a:p>
          <a:p>
            <a:pPr>
              <a:buFontTx/>
              <a:buChar char="-"/>
            </a:pPr>
            <a:r>
              <a:rPr lang="en-GB" dirty="0" smtClean="0"/>
              <a:t>Project Management Process Groups</a:t>
            </a:r>
          </a:p>
          <a:p>
            <a:pPr lvl="1">
              <a:buFontTx/>
              <a:buChar char="-"/>
            </a:pPr>
            <a:r>
              <a:rPr lang="en-GB" dirty="0" smtClean="0"/>
              <a:t>Initiating</a:t>
            </a:r>
          </a:p>
          <a:p>
            <a:pPr lvl="1">
              <a:buFontTx/>
              <a:buChar char="-"/>
            </a:pPr>
            <a:r>
              <a:rPr lang="en-GB" dirty="0" smtClean="0"/>
              <a:t>Planning</a:t>
            </a:r>
          </a:p>
          <a:p>
            <a:pPr lvl="1">
              <a:buFontTx/>
              <a:buChar char="-"/>
            </a:pPr>
            <a:r>
              <a:rPr lang="en-GB" dirty="0" smtClean="0"/>
              <a:t>Executing</a:t>
            </a:r>
          </a:p>
          <a:p>
            <a:pPr lvl="1">
              <a:buFontTx/>
              <a:buChar char="-"/>
            </a:pPr>
            <a:r>
              <a:rPr lang="en-GB" dirty="0" smtClean="0"/>
              <a:t>Monitoring &amp; Controlling</a:t>
            </a:r>
          </a:p>
          <a:p>
            <a:pPr lvl="1">
              <a:buFontTx/>
              <a:buChar char="-"/>
            </a:pPr>
            <a:r>
              <a:rPr lang="en-GB" dirty="0" smtClean="0"/>
              <a:t>Closing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Common Elements of a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2060848"/>
            <a:ext cx="8208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 to be done, Schedule &amp; Budget Information</a:t>
            </a:r>
          </a:p>
          <a:p>
            <a:pPr>
              <a:buFontTx/>
              <a:buChar char="-"/>
            </a:pPr>
            <a:r>
              <a:rPr lang="en-GB" dirty="0" smtClean="0"/>
              <a:t>Scope Management Plan</a:t>
            </a:r>
          </a:p>
          <a:p>
            <a:pPr lvl="1">
              <a:buFontTx/>
              <a:buChar char="-"/>
            </a:pPr>
            <a:r>
              <a:rPr lang="en-GB" sz="1800" dirty="0" smtClean="0"/>
              <a:t> Major Work Packages</a:t>
            </a:r>
          </a:p>
          <a:p>
            <a:pPr lvl="1">
              <a:buFontTx/>
              <a:buChar char="-"/>
            </a:pPr>
            <a:r>
              <a:rPr lang="en-GB" sz="1800" dirty="0" smtClean="0"/>
              <a:t> Key Deliverables, Quality</a:t>
            </a:r>
          </a:p>
          <a:p>
            <a:pPr lvl="1">
              <a:buFontTx/>
              <a:buChar char="-"/>
            </a:pPr>
            <a:r>
              <a:rPr lang="en-GB" sz="1800" dirty="0" smtClean="0"/>
              <a:t> Other Work Related Information – Assumption</a:t>
            </a:r>
          </a:p>
          <a:p>
            <a:pPr>
              <a:buFontTx/>
              <a:buChar char="-"/>
            </a:pPr>
            <a:r>
              <a:rPr lang="en-GB" dirty="0" smtClean="0"/>
              <a:t>Project Schedule</a:t>
            </a:r>
          </a:p>
          <a:p>
            <a:pPr lvl="1">
              <a:buFontTx/>
              <a:buChar char="-"/>
            </a:pPr>
            <a:r>
              <a:rPr lang="en-GB" sz="1800" dirty="0" smtClean="0"/>
              <a:t>Summary Schedule</a:t>
            </a:r>
          </a:p>
          <a:p>
            <a:pPr lvl="1">
              <a:buFontTx/>
              <a:buChar char="-"/>
            </a:pPr>
            <a:r>
              <a:rPr lang="en-GB" sz="1800" dirty="0" smtClean="0"/>
              <a:t>Detailed Schedule</a:t>
            </a:r>
          </a:p>
          <a:p>
            <a:pPr lvl="1">
              <a:buFontTx/>
              <a:buChar char="-"/>
            </a:pPr>
            <a:r>
              <a:rPr lang="en-GB" sz="1800" dirty="0" smtClean="0"/>
              <a:t>Other info</a:t>
            </a:r>
          </a:p>
          <a:p>
            <a:pPr>
              <a:buFontTx/>
              <a:buChar char="-"/>
            </a:pPr>
            <a:r>
              <a:rPr lang="en-GB" dirty="0" smtClean="0"/>
              <a:t> Budget </a:t>
            </a:r>
          </a:p>
          <a:p>
            <a:pPr lvl="1">
              <a:buFontTx/>
              <a:buChar char="-"/>
            </a:pPr>
            <a:r>
              <a:rPr lang="en-GB" sz="1800" dirty="0" smtClean="0"/>
              <a:t>Summary Budget</a:t>
            </a:r>
          </a:p>
          <a:p>
            <a:pPr lvl="1">
              <a:buFontTx/>
              <a:buChar char="-"/>
            </a:pPr>
            <a:r>
              <a:rPr lang="en-GB" sz="1800" dirty="0" smtClean="0"/>
              <a:t> Detailed Budget</a:t>
            </a:r>
          </a:p>
          <a:p>
            <a:pPr lvl="1">
              <a:buFontTx/>
              <a:buChar char="-"/>
            </a:pPr>
            <a:r>
              <a:rPr lang="en-GB" sz="1800" dirty="0" smtClean="0"/>
              <a:t>Other info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84482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- Project execution involves managing and performing the work described in the project management plan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The majority of time and money is usually spent on execution. 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Remember..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- The application area of the project directly affects project execution because the products of the project are produced during execution</a:t>
            </a:r>
          </a:p>
        </p:txBody>
      </p:sp>
      <p:pic>
        <p:nvPicPr>
          <p:cNvPr id="8" name="Picture 6" descr="86921_03_F0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2760" y="3068960"/>
            <a:ext cx="51125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Coordinating Planning &amp; Execution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808" y="1916832"/>
            <a:ext cx="34479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552" y="39330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Intertwined </a:t>
            </a:r>
            <a:r>
              <a:rPr lang="en-GB" smtClean="0"/>
              <a:t>and </a:t>
            </a:r>
            <a:r>
              <a:rPr lang="en-GB" smtClean="0"/>
              <a:t>inter-</a:t>
            </a:r>
            <a:r>
              <a:rPr lang="en-GB" dirty="0" err="1"/>
              <a:t>r</a:t>
            </a:r>
            <a:r>
              <a:rPr lang="en-GB" smtClean="0"/>
              <a:t>elated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Importance and reliance on the other process.</a:t>
            </a:r>
          </a:p>
          <a:p>
            <a:pPr>
              <a:buFontTx/>
              <a:buChar char="-"/>
            </a:pPr>
            <a:r>
              <a:rPr lang="en-GB" dirty="0" smtClean="0"/>
              <a:t> Where does the Project Manager fit in?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Providing Leadership &amp; Supportive Culture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70080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Lead by example</a:t>
            </a:r>
          </a:p>
          <a:p>
            <a:pPr>
              <a:buFontTx/>
              <a:buChar char="-"/>
            </a:pPr>
            <a:r>
              <a:rPr lang="en-GB" dirty="0" smtClean="0"/>
              <a:t> Lead from behind</a:t>
            </a:r>
          </a:p>
          <a:p>
            <a:pPr>
              <a:buFontTx/>
              <a:buChar char="-"/>
            </a:pPr>
            <a:r>
              <a:rPr lang="en-GB" dirty="0" smtClean="0"/>
              <a:t> Supportive culture through well-defined organisational processes</a:t>
            </a:r>
          </a:p>
          <a:p>
            <a:pPr>
              <a:buFontTx/>
              <a:buChar char="-"/>
            </a:pPr>
            <a:r>
              <a:rPr lang="en-GB" dirty="0" smtClean="0"/>
              <a:t> Use of templates</a:t>
            </a:r>
          </a:p>
          <a:p>
            <a:pPr>
              <a:buFontTx/>
              <a:buChar char="-"/>
            </a:pPr>
            <a:r>
              <a:rPr lang="en-GB" dirty="0" smtClean="0"/>
              <a:t> Organisational Politics</a:t>
            </a:r>
          </a:p>
          <a:p>
            <a:pPr>
              <a:buFontTx/>
              <a:buChar char="-"/>
            </a:pPr>
            <a:endParaRPr lang="en-GB" dirty="0" smtClean="0"/>
          </a:p>
          <a:p>
            <a:r>
              <a:rPr lang="en-GB" dirty="0" smtClean="0"/>
              <a:t>The PM should have </a:t>
            </a:r>
          </a:p>
          <a:p>
            <a:pPr>
              <a:buFontTx/>
              <a:buChar char="-"/>
            </a:pPr>
            <a:r>
              <a:rPr lang="en-GB" dirty="0" smtClean="0"/>
              <a:t> Product knowledge</a:t>
            </a:r>
          </a:p>
          <a:p>
            <a:pPr>
              <a:buFontTx/>
              <a:buChar char="-"/>
            </a:pPr>
            <a:r>
              <a:rPr lang="en-GB" dirty="0" smtClean="0"/>
              <a:t> Business knowledge</a:t>
            </a:r>
          </a:p>
          <a:p>
            <a:pPr>
              <a:buFontTx/>
              <a:buChar char="-"/>
            </a:pPr>
            <a:r>
              <a:rPr lang="en-GB" dirty="0" smtClean="0"/>
              <a:t> Domain Area knowledge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Project Management Tools &amp; Techniques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98884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Methodologies</a:t>
            </a:r>
          </a:p>
          <a:p>
            <a:pPr>
              <a:buFontTx/>
              <a:buChar char="-"/>
            </a:pPr>
            <a:r>
              <a:rPr lang="en-GB" dirty="0" smtClean="0"/>
              <a:t>PRINCE 2, Scrum, etc</a:t>
            </a:r>
          </a:p>
          <a:p>
            <a:endParaRPr lang="en-GB" dirty="0" smtClean="0"/>
          </a:p>
          <a:p>
            <a:r>
              <a:rPr lang="en-GB" dirty="0" smtClean="0"/>
              <a:t>Expert Judgement</a:t>
            </a:r>
          </a:p>
          <a:p>
            <a:pPr>
              <a:buFontTx/>
              <a:buChar char="-"/>
            </a:pPr>
            <a:r>
              <a:rPr lang="en-GB" dirty="0" smtClean="0"/>
              <a:t>One cannot be the master of all trades, so rely on the experts when needed.</a:t>
            </a:r>
          </a:p>
          <a:p>
            <a:pPr>
              <a:buFontTx/>
              <a:buChar char="-"/>
            </a:pPr>
            <a:endParaRPr lang="en-GB" dirty="0" smtClean="0"/>
          </a:p>
          <a:p>
            <a:r>
              <a:rPr lang="en-GB" dirty="0" smtClean="0"/>
              <a:t>Project Management Information Systems</a:t>
            </a:r>
          </a:p>
          <a:p>
            <a:r>
              <a:rPr lang="en-GB" dirty="0" smtClean="0"/>
              <a:t>- Utilise the products which are out there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Monitoring &amp; Controlling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2132856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‘Change is the only constant’.</a:t>
            </a:r>
          </a:p>
          <a:p>
            <a:pPr>
              <a:buFontTx/>
              <a:buChar char="-"/>
            </a:pPr>
            <a:r>
              <a:rPr lang="en-GB" dirty="0" smtClean="0"/>
              <a:t> In  Software &amp; IT Projects, changes are extremely likely.</a:t>
            </a:r>
          </a:p>
          <a:p>
            <a:pPr>
              <a:buFontTx/>
              <a:buChar char="-"/>
            </a:pPr>
            <a:r>
              <a:rPr lang="en-GB" dirty="0" smtClean="0"/>
              <a:t>Imperative to have a plan to monitor the project progress. This requires tools for measurement of progress,</a:t>
            </a:r>
          </a:p>
          <a:p>
            <a:pPr>
              <a:buFontTx/>
              <a:buChar char="-"/>
            </a:pPr>
            <a:r>
              <a:rPr lang="en-GB" dirty="0" smtClean="0"/>
              <a:t>Project progress must be communicated frequently and wherever needed.</a:t>
            </a:r>
          </a:p>
          <a:p>
            <a:pPr>
              <a:buFontTx/>
              <a:buChar char="-"/>
            </a:pPr>
            <a:r>
              <a:rPr lang="en-GB" dirty="0" smtClean="0"/>
              <a:t>Measurement is carried out against a project baseline. A </a:t>
            </a:r>
            <a:r>
              <a:rPr lang="en-GB" b="1" dirty="0" smtClean="0"/>
              <a:t>baseline </a:t>
            </a:r>
            <a:r>
              <a:rPr lang="en-GB" dirty="0" smtClean="0"/>
              <a:t>is the Project Management Plan + approved changes. 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Integrated Change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4568" y="1874728"/>
            <a:ext cx="75608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800" dirty="0" smtClean="0">
                <a:latin typeface="Arial" charset="0"/>
                <a:cs typeface="Arial" charset="0"/>
              </a:rPr>
              <a:t>Three main objectives are:</a:t>
            </a:r>
          </a:p>
          <a:p>
            <a:pPr marL="990600" lvl="1" indent="-533400" eaLnBrk="1" hangingPunct="1"/>
            <a:r>
              <a:rPr lang="en-US" dirty="0" smtClean="0">
                <a:latin typeface="Arial" charset="0"/>
                <a:cs typeface="Arial" charset="0"/>
              </a:rPr>
              <a:t>- Influencing the factors that create changes to ensure that changes are beneficial</a:t>
            </a:r>
          </a:p>
          <a:p>
            <a:pPr marL="990600" lvl="1" indent="-533400" eaLnBrk="1" hangingPunct="1"/>
            <a:r>
              <a:rPr lang="en-US" dirty="0" smtClean="0">
                <a:latin typeface="Arial" charset="0"/>
                <a:cs typeface="Arial" charset="0"/>
              </a:rPr>
              <a:t>- Determining that a change has occurred</a:t>
            </a:r>
          </a:p>
          <a:p>
            <a:pPr marL="990600" lvl="1" indent="-533400" eaLnBrk="1" hangingPunct="1"/>
            <a:r>
              <a:rPr lang="en-US" dirty="0" smtClean="0">
                <a:latin typeface="Arial" charset="0"/>
                <a:cs typeface="Arial" charset="0"/>
              </a:rPr>
              <a:t>- Managing actual changes as they occur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Suggestions for performing ICC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 descr="Tbl04-0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"/>
          <a:stretch>
            <a:fillRect/>
          </a:stretch>
        </p:blipFill>
        <p:spPr bwMode="auto">
          <a:xfrm>
            <a:off x="560388" y="1981200"/>
            <a:ext cx="8641084" cy="402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Change Control System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227687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dirty="0" smtClean="0"/>
              <a:t>A formal, documented process that describes when and how official project documents and work may be changed.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Describes who is authorised to make the changes (change control board)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Describes how to make the changes </a:t>
            </a:r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Change Control Board (CCB)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227687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dirty="0" smtClean="0"/>
              <a:t>A formal group of people responsible for approving or rejecting changes on a project.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Provide guidelines for preparing change requests, evaluating change requests and manage the implementation of approved changes.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Where should the people come from?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494116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Timely Changes</a:t>
            </a:r>
          </a:p>
          <a:p>
            <a:r>
              <a:rPr lang="en-IE" dirty="0" smtClean="0"/>
              <a:t>- Delegate changes to the lowest level possible, but keep everyone informed of changes.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568" y="198884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Project Integration Management</a:t>
            </a:r>
          </a:p>
          <a:p>
            <a:pPr>
              <a:buFontTx/>
              <a:buChar char="-"/>
            </a:pPr>
            <a:r>
              <a:rPr lang="en-GB" dirty="0" smtClean="0"/>
              <a:t>Project Selection</a:t>
            </a:r>
          </a:p>
          <a:p>
            <a:pPr lvl="1">
              <a:buFontTx/>
              <a:buChar char="-"/>
            </a:pPr>
            <a:r>
              <a:rPr lang="en-GB" dirty="0" smtClean="0"/>
              <a:t>Strategic Planning</a:t>
            </a:r>
          </a:p>
          <a:p>
            <a:pPr lvl="1">
              <a:buFontTx/>
              <a:buChar char="-"/>
            </a:pPr>
            <a:r>
              <a:rPr lang="en-GB" dirty="0" smtClean="0"/>
              <a:t>Project Selection Methods</a:t>
            </a:r>
          </a:p>
          <a:p>
            <a:pPr>
              <a:buFontTx/>
              <a:buChar char="-"/>
            </a:pPr>
            <a:r>
              <a:rPr lang="en-GB" dirty="0" smtClean="0"/>
              <a:t>Developing the Project Charter</a:t>
            </a:r>
          </a:p>
          <a:p>
            <a:pPr>
              <a:buFontTx/>
              <a:buChar char="-"/>
            </a:pPr>
            <a:r>
              <a:rPr lang="en-GB" dirty="0" smtClean="0"/>
              <a:t>Developing the Project Management Plan</a:t>
            </a:r>
          </a:p>
          <a:p>
            <a:pPr>
              <a:buFontTx/>
              <a:buChar char="-"/>
            </a:pPr>
            <a:r>
              <a:rPr lang="en-GB" dirty="0" smtClean="0"/>
              <a:t>Project Execution</a:t>
            </a:r>
          </a:p>
          <a:p>
            <a:pPr>
              <a:buFontTx/>
              <a:buChar char="-"/>
            </a:pPr>
            <a:r>
              <a:rPr lang="en-GB" dirty="0" smtClean="0"/>
              <a:t>Process of monitoring and Controlling Project Work</a:t>
            </a:r>
          </a:p>
          <a:p>
            <a:pPr>
              <a:buFontTx/>
              <a:buChar char="-"/>
            </a:pPr>
            <a:r>
              <a:rPr lang="en-GB" dirty="0" smtClean="0"/>
              <a:t>Change Control &amp; Change Management</a:t>
            </a:r>
          </a:p>
          <a:p>
            <a:pPr>
              <a:buFontTx/>
              <a:buChar char="-"/>
            </a:pPr>
            <a:r>
              <a:rPr lang="en-GB" dirty="0" smtClean="0"/>
              <a:t>Closing a Project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234888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- Ensures </a:t>
            </a:r>
            <a:r>
              <a:rPr lang="en-US" dirty="0">
                <a:latin typeface="Arial" charset="0"/>
                <a:cs typeface="Arial" charset="0"/>
              </a:rPr>
              <a:t>that the descriptions of the project’s products are correct and complete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- Involves </a:t>
            </a:r>
            <a:r>
              <a:rPr lang="en-US" dirty="0">
                <a:latin typeface="Arial" charset="0"/>
                <a:cs typeface="Arial" charset="0"/>
              </a:rPr>
              <a:t>identifying and controlling the functional and physical design characteristics of products and their support documentation</a:t>
            </a:r>
          </a:p>
          <a:p>
            <a:pPr marL="342900" indent="-342900" eaLnBrk="1" hangingPunct="1">
              <a:lnSpc>
                <a:spcPct val="90000"/>
              </a:lnSpc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Configuration </a:t>
            </a:r>
            <a:r>
              <a:rPr lang="en-US" dirty="0">
                <a:latin typeface="Arial" charset="0"/>
                <a:cs typeface="Arial" charset="0"/>
              </a:rPr>
              <a:t>management specialists identify and document configuration requirements, control changes, record and report changes, and audit the products to verify conformance to </a:t>
            </a:r>
            <a:r>
              <a:rPr lang="en-US" dirty="0" smtClean="0">
                <a:latin typeface="Arial" charset="0"/>
                <a:cs typeface="Arial" charset="0"/>
              </a:rPr>
              <a:t>requirements</a:t>
            </a:r>
          </a:p>
          <a:p>
            <a:pPr marL="342900" indent="-342900" eaLnBrk="1" hangingPunct="1">
              <a:lnSpc>
                <a:spcPct val="90000"/>
              </a:lnSpc>
              <a:buFontTx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Visit </a:t>
            </a:r>
            <a:r>
              <a:rPr lang="en-US" dirty="0" smtClean="0">
                <a:latin typeface="Arial" charset="0"/>
                <a:cs typeface="Arial" charset="0"/>
                <a:hlinkClick r:id="rId4"/>
              </a:rPr>
              <a:t>www.icmhq.com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65532"/>
            <a:ext cx="9073008" cy="406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93160" y="583421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/>
              <a:t>- July 25</a:t>
            </a:r>
            <a:r>
              <a:rPr lang="en-IE" sz="2000" baseline="30000" dirty="0" smtClean="0"/>
              <a:t>th</a:t>
            </a:r>
            <a:r>
              <a:rPr lang="en-IE" sz="2000" dirty="0" smtClean="0"/>
              <a:t>, 2010</a:t>
            </a:r>
            <a:endParaRPr lang="en-IE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227687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PMBOK Guide – Project Scope Management,</a:t>
            </a:r>
          </a:p>
          <a:p>
            <a:r>
              <a:rPr lang="en-IE" dirty="0" err="1" smtClean="0"/>
              <a:t>Schwalbe</a:t>
            </a:r>
            <a:r>
              <a:rPr lang="en-IE" dirty="0" smtClean="0"/>
              <a:t>, K. – Information Technology Project Management, Chapter 5</a:t>
            </a:r>
            <a:endParaRPr lang="en-I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1628800"/>
            <a:ext cx="8712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Project Integration Management involves… coordinating all other knowledge areas throughout the project’s lifecycle.</a:t>
            </a:r>
          </a:p>
          <a:p>
            <a:r>
              <a:rPr lang="en-IE" dirty="0" smtClean="0"/>
              <a:t>Main Process include…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Develop project charter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Develop project management plan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Direct and manage project execution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Monitor and control project work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Perform integrated change control</a:t>
            </a:r>
          </a:p>
          <a:p>
            <a:pPr marL="342900" indent="-342900">
              <a:buFontTx/>
              <a:buChar char="-"/>
            </a:pPr>
            <a:r>
              <a:rPr lang="en-IE" sz="1800" dirty="0" smtClean="0"/>
              <a:t>Close the project or phase.</a:t>
            </a:r>
          </a:p>
          <a:p>
            <a:r>
              <a:rPr lang="en-IE" dirty="0" smtClean="0"/>
              <a:t>Project Management, and Project Integration  is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Not just about the project, but also…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Not just about technology, but also…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Project Integration is key to the success of a project.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Project Integration is the ‘glue that binds the project together.’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220486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  PMBOK Guide, 4</a:t>
            </a:r>
            <a:r>
              <a:rPr lang="en-IE" baseline="30000" dirty="0" smtClean="0"/>
              <a:t>th</a:t>
            </a:r>
            <a:r>
              <a:rPr lang="en-IE" dirty="0" smtClean="0"/>
              <a:t> Edition</a:t>
            </a:r>
          </a:p>
          <a:p>
            <a:pPr marL="342900" indent="-342900">
              <a:buFontTx/>
              <a:buChar char="-"/>
            </a:pPr>
            <a:r>
              <a:rPr lang="en-IE" dirty="0" err="1" smtClean="0"/>
              <a:t>Schwalbe</a:t>
            </a:r>
            <a:r>
              <a:rPr lang="en-IE" dirty="0" smtClean="0"/>
              <a:t>, K. – Information Technology Project Management – Chapter 4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Dilbert Comics.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What is Project Integration Management?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70080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involves the co-ordination of all the other PM knowledge areas</a:t>
            </a:r>
          </a:p>
          <a:p>
            <a:pPr>
              <a:buFontTx/>
              <a:buChar char="-"/>
            </a:pPr>
            <a:r>
              <a:rPr lang="en-GB" dirty="0" smtClean="0"/>
              <a:t> It takes place throughout the lifecycle of the project.</a:t>
            </a:r>
          </a:p>
          <a:p>
            <a:pPr>
              <a:buFontTx/>
              <a:buChar char="-"/>
            </a:pPr>
            <a:r>
              <a:rPr lang="en-GB" dirty="0" smtClean="0"/>
              <a:t> Ensures the right project components and knowledge areas are utilised at the right time.</a:t>
            </a:r>
          </a:p>
          <a:p>
            <a:pPr>
              <a:buFontTx/>
              <a:buChar char="-"/>
            </a:pPr>
            <a:r>
              <a:rPr lang="en-GB" dirty="0" smtClean="0"/>
              <a:t> It can be the glue that holds the project together.</a:t>
            </a:r>
          </a:p>
          <a:p>
            <a:pPr>
              <a:buFontTx/>
              <a:buChar char="-"/>
            </a:pPr>
            <a:r>
              <a:rPr lang="en-GB" dirty="0" smtClean="0"/>
              <a:t> It takes place within the context of the entire organization</a:t>
            </a:r>
          </a:p>
          <a:p>
            <a:pPr>
              <a:buFontTx/>
              <a:buChar char="-"/>
            </a:pPr>
            <a:r>
              <a:rPr lang="en-GB" dirty="0" smtClean="0"/>
              <a:t> Not just the integration of the processes, but the integration of people &amp; work efforts through good communications and relationships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60512" y="1052736"/>
            <a:ext cx="8564116" cy="1800200"/>
          </a:xfrm>
        </p:spPr>
        <p:txBody>
          <a:bodyPr/>
          <a:lstStyle/>
          <a:p>
            <a:r>
              <a:rPr lang="en-US" sz="3600" dirty="0" smtClean="0"/>
              <a:t>Key to Overall Project Success - Good Project Integration Management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8544" y="3068960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Project managers must coordinate all of the other knowledge areas throughout a project’s life cycle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Many new project managers have trouble looking at the “big picture” and want to focus on too many details (see opening case for a real example)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Project integration management is </a:t>
            </a:r>
            <a:r>
              <a:rPr lang="en-US" i="1" dirty="0" smtClean="0">
                <a:latin typeface="Arial" charset="0"/>
                <a:cs typeface="Arial" charset="0"/>
              </a:rPr>
              <a:t>not</a:t>
            </a:r>
            <a:r>
              <a:rPr lang="en-US" dirty="0" smtClean="0">
                <a:latin typeface="Arial" charset="0"/>
                <a:cs typeface="Arial" charset="0"/>
              </a:rPr>
              <a:t> the same thing as software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200" dirty="0" smtClean="0"/>
              <a:t>Overview of Project Integration Management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86921_04_F0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1772817"/>
            <a:ext cx="75438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Before the Project Charter…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220486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Potential  projects must be identified.</a:t>
            </a:r>
          </a:p>
          <a:p>
            <a:pPr>
              <a:buFontTx/>
              <a:buChar char="-"/>
            </a:pPr>
            <a:r>
              <a:rPr lang="en-GB" dirty="0" smtClean="0"/>
              <a:t> A project must be selected.</a:t>
            </a:r>
          </a:p>
          <a:p>
            <a:pPr lvl="1">
              <a:buFontTx/>
              <a:buChar char="-"/>
            </a:pPr>
            <a:r>
              <a:rPr lang="en-GB" dirty="0" smtClean="0"/>
              <a:t> Requires Strategic planning</a:t>
            </a:r>
          </a:p>
          <a:p>
            <a:pPr lvl="1">
              <a:buFontTx/>
              <a:buChar char="-"/>
            </a:pPr>
            <a:r>
              <a:rPr lang="en-GB" dirty="0" smtClean="0"/>
              <a:t> On what basis would you select a project?</a:t>
            </a:r>
          </a:p>
          <a:p>
            <a:pPr>
              <a:buFontTx/>
              <a:buChar char="-"/>
            </a:pPr>
            <a:r>
              <a:rPr lang="en-GB" dirty="0" smtClean="0"/>
              <a:t> Stakeholders must be identified.</a:t>
            </a:r>
          </a:p>
          <a:p>
            <a:pPr>
              <a:buFontTx/>
              <a:buChar char="-"/>
            </a:pPr>
            <a:r>
              <a:rPr lang="en-GB" dirty="0" smtClean="0"/>
              <a:t> Other necessary data must be gathered.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Strategic Planning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628800"/>
            <a:ext cx="83529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>
                <a:latin typeface="+mn-lt"/>
              </a:rPr>
              <a:t> Strategic planning is carried out by companies to achieve a sustainable competitive advantage, something that will differentiate them from their competitors over a sustainable period of time.</a:t>
            </a:r>
          </a:p>
          <a:p>
            <a:pPr eaLnBrk="1" hangingPunct="1"/>
            <a:r>
              <a:rPr lang="en-US" dirty="0" smtClean="0">
                <a:latin typeface="+mn-lt"/>
                <a:cs typeface="Arial" charset="0"/>
              </a:rPr>
              <a:t>- It involves determining long-term objectives, predicting future trends, and projecting the need for new products and services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+mn-lt"/>
                <a:cs typeface="Arial" charset="0"/>
              </a:rPr>
              <a:t> Organizations often perform a </a:t>
            </a:r>
            <a:r>
              <a:rPr lang="en-US" b="1" dirty="0" smtClean="0">
                <a:latin typeface="+mn-lt"/>
                <a:cs typeface="Arial" charset="0"/>
              </a:rPr>
              <a:t>SWOT analysis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+mn-lt"/>
                <a:cs typeface="Arial" charset="0"/>
              </a:rPr>
              <a:t> As part of strategic planning, organizations:</a:t>
            </a:r>
          </a:p>
          <a:p>
            <a:pPr lvl="1" eaLnBrk="1" hangingPunct="1"/>
            <a:r>
              <a:rPr lang="en-US" dirty="0" smtClean="0">
                <a:latin typeface="+mn-lt"/>
                <a:cs typeface="Arial" charset="0"/>
              </a:rPr>
              <a:t>Identify potential projects</a:t>
            </a:r>
          </a:p>
          <a:p>
            <a:pPr lvl="1" eaLnBrk="1" hangingPunct="1"/>
            <a:r>
              <a:rPr lang="en-US" dirty="0" smtClean="0">
                <a:latin typeface="+mn-lt"/>
                <a:cs typeface="Arial" charset="0"/>
              </a:rPr>
              <a:t>Use realistic methods to select which projects to work on</a:t>
            </a:r>
          </a:p>
          <a:p>
            <a:pPr lvl="1" eaLnBrk="1" hangingPunct="1"/>
            <a:r>
              <a:rPr lang="en-US" dirty="0" smtClean="0">
                <a:latin typeface="+mn-lt"/>
                <a:cs typeface="Arial" charset="0"/>
              </a:rPr>
              <a:t>Formalize project initiation by issuing a project charter</a:t>
            </a:r>
          </a:p>
          <a:p>
            <a:pPr>
              <a:buFontTx/>
              <a:buChar char="-"/>
            </a:pPr>
            <a:endParaRPr lang="en-GB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Selection of Projects – Different Methods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8884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Not enough resources or time available for all the projects which could potentially be done.</a:t>
            </a:r>
          </a:p>
          <a:p>
            <a:pPr>
              <a:buFontTx/>
              <a:buChar char="-"/>
            </a:pPr>
            <a:r>
              <a:rPr lang="en-GB" dirty="0" smtClean="0"/>
              <a:t>Methods of selection of projects could include</a:t>
            </a:r>
          </a:p>
          <a:p>
            <a:pPr lvl="1">
              <a:buFontTx/>
              <a:buChar char="-"/>
            </a:pPr>
            <a:r>
              <a:rPr lang="en-GB" dirty="0" smtClean="0"/>
              <a:t>Focussing on organisational needs</a:t>
            </a:r>
          </a:p>
          <a:p>
            <a:pPr lvl="1">
              <a:buFontTx/>
              <a:buChar char="-"/>
            </a:pPr>
            <a:r>
              <a:rPr lang="en-GB" dirty="0" smtClean="0"/>
              <a:t>Categorising projects</a:t>
            </a:r>
          </a:p>
          <a:p>
            <a:pPr lvl="1">
              <a:buFontTx/>
              <a:buChar char="-"/>
            </a:pPr>
            <a:r>
              <a:rPr lang="en-GB" dirty="0" smtClean="0"/>
              <a:t>Performing financial analyses (NPV, ROI, Payback Analyses, etc)</a:t>
            </a:r>
          </a:p>
          <a:p>
            <a:pPr lvl="1">
              <a:buFontTx/>
              <a:buChar char="-"/>
            </a:pPr>
            <a:r>
              <a:rPr lang="en-GB" dirty="0" smtClean="0"/>
              <a:t>Weighted Scoring Model</a:t>
            </a:r>
          </a:p>
          <a:p>
            <a:pPr lvl="1">
              <a:buFontTx/>
              <a:buChar char="-"/>
            </a:pPr>
            <a:r>
              <a:rPr lang="en-GB" dirty="0" smtClean="0"/>
              <a:t>Using a Balance Scorecard (go to www.balancescorecard.org)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234</TotalTime>
  <Words>1704</Words>
  <Application>Microsoft Office PowerPoint</Application>
  <PresentationFormat>A4 Paper (210x297 mm)</PresentationFormat>
  <Paragraphs>334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Lecture Template</vt:lpstr>
      <vt:lpstr>Worksheet</vt:lpstr>
      <vt:lpstr>PowerPoint Presentation</vt:lpstr>
      <vt:lpstr>Recap</vt:lpstr>
      <vt:lpstr>Today’s Topics &amp; Learning Outcomes</vt:lpstr>
      <vt:lpstr>What is Project Integration Management?</vt:lpstr>
      <vt:lpstr>Key to Overall Project Success - Good Project Integration Management</vt:lpstr>
      <vt:lpstr>Overview of Project Integration Management</vt:lpstr>
      <vt:lpstr>Before the Project Charter…</vt:lpstr>
      <vt:lpstr>Strategic Planning</vt:lpstr>
      <vt:lpstr>Selection of Projects – Different Methods</vt:lpstr>
      <vt:lpstr>Broad Organizational Needs or Categorisation</vt:lpstr>
      <vt:lpstr>Financial Analyses</vt:lpstr>
      <vt:lpstr>Financial Analyses</vt:lpstr>
      <vt:lpstr>Weighted Scoring Model</vt:lpstr>
      <vt:lpstr>Activity – Weighted Scorecard</vt:lpstr>
      <vt:lpstr>Project Charter Document</vt:lpstr>
      <vt:lpstr>Project Charter Example</vt:lpstr>
      <vt:lpstr>Project Charter Example - Continued</vt:lpstr>
      <vt:lpstr>Project Management Plan</vt:lpstr>
      <vt:lpstr>Common Elements of a Plan</vt:lpstr>
      <vt:lpstr>Common Elements of a Plan</vt:lpstr>
      <vt:lpstr>Project Execution</vt:lpstr>
      <vt:lpstr>Coordinating Planning &amp; Execution</vt:lpstr>
      <vt:lpstr>Providing Leadership &amp; Supportive Culture</vt:lpstr>
      <vt:lpstr>Project Management Tools &amp; Techniques</vt:lpstr>
      <vt:lpstr>Monitoring &amp; Controlling</vt:lpstr>
      <vt:lpstr>Integrated Change Control</vt:lpstr>
      <vt:lpstr>Suggestions for performing ICC</vt:lpstr>
      <vt:lpstr>Change Control System</vt:lpstr>
      <vt:lpstr>Change Control Board (CCB)</vt:lpstr>
      <vt:lpstr>Configuration Management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Vispi.Shroff</cp:lastModifiedBy>
  <cp:revision>27</cp:revision>
  <cp:lastPrinted>2004-03-10T09:10:37Z</cp:lastPrinted>
  <dcterms:created xsi:type="dcterms:W3CDTF">2010-09-16T06:17:37Z</dcterms:created>
  <dcterms:modified xsi:type="dcterms:W3CDTF">2010-09-16T11:48:25Z</dcterms:modified>
</cp:coreProperties>
</file>