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272" r:id="rId2"/>
    <p:sldId id="273" r:id="rId3"/>
    <p:sldId id="281" r:id="rId4"/>
    <p:sldId id="286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85" r:id="rId14"/>
    <p:sldId id="302" r:id="rId15"/>
    <p:sldId id="301" r:id="rId16"/>
    <p:sldId id="300" r:id="rId17"/>
    <p:sldId id="299" r:id="rId18"/>
    <p:sldId id="298" r:id="rId19"/>
    <p:sldId id="297" r:id="rId20"/>
    <p:sldId id="303" r:id="rId21"/>
    <p:sldId id="304" r:id="rId22"/>
    <p:sldId id="305" r:id="rId23"/>
    <p:sldId id="283" r:id="rId24"/>
    <p:sldId id="284" r:id="rId25"/>
    <p:sldId id="282" r:id="rId26"/>
    <p:sldId id="287" r:id="rId27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44" d="100"/>
          <a:sy n="44" d="100"/>
        </p:scale>
        <p:origin x="-120" y="-1164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9/30/2010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</a:t>
            </a:r>
            <a:r>
              <a:rPr lang="en-IE" dirty="0" smtClean="0"/>
              <a:t>8</a:t>
            </a:r>
            <a:r>
              <a:rPr lang="en-IE" dirty="0" smtClean="0"/>
              <a:t>		Week</a:t>
            </a:r>
            <a:r>
              <a:rPr lang="en-IE" dirty="0" smtClean="0"/>
              <a:t>: 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Cost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7" descr="Fig07-02.bmp"/>
          <p:cNvPicPr>
            <a:picLocks noChangeAspect="1"/>
          </p:cNvPicPr>
          <p:nvPr/>
        </p:nvPicPr>
        <p:blipFill>
          <a:blip r:embed="rId5" cstate="print"/>
          <a:srcRect t="2548" b="5714"/>
          <a:stretch>
            <a:fillRect/>
          </a:stretch>
        </p:blipFill>
        <p:spPr bwMode="auto">
          <a:xfrm>
            <a:off x="1784648" y="1124744"/>
            <a:ext cx="6867872" cy="507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86921_07_F0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568" y="1196752"/>
            <a:ext cx="7840216" cy="494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Determining the Budget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4488" y="1844824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Cost </a:t>
            </a:r>
            <a:r>
              <a:rPr lang="en-US" dirty="0" smtClean="0"/>
              <a:t>budgeting involves allocating the project cost estimate to individual work items over time</a:t>
            </a:r>
          </a:p>
          <a:p>
            <a:pPr eaLnBrk="1" hangingPunct="1"/>
            <a:r>
              <a:rPr lang="en-US" dirty="0" smtClean="0"/>
              <a:t>- The </a:t>
            </a:r>
            <a:r>
              <a:rPr lang="en-US" dirty="0" smtClean="0"/>
              <a:t>WBS is a required input to the cost budgeting process since it defines the work items</a:t>
            </a:r>
          </a:p>
          <a:p>
            <a:pPr eaLnBrk="1" hangingPunct="1"/>
            <a:r>
              <a:rPr lang="en-US" dirty="0" smtClean="0"/>
              <a:t>- Important </a:t>
            </a:r>
            <a:r>
              <a:rPr lang="en-US" dirty="0" smtClean="0"/>
              <a:t>goal is to produce a </a:t>
            </a:r>
            <a:r>
              <a:rPr lang="en-US" b="1" dirty="0" smtClean="0"/>
              <a:t>cost baseline</a:t>
            </a:r>
            <a:endParaRPr lang="en-US" dirty="0" smtClean="0"/>
          </a:p>
          <a:p>
            <a:pPr lvl="1" eaLnBrk="1" hangingPunct="1"/>
            <a:r>
              <a:rPr lang="en-US" dirty="0" smtClean="0"/>
              <a:t>- A </a:t>
            </a:r>
            <a:r>
              <a:rPr lang="en-US" dirty="0" smtClean="0"/>
              <a:t>time-phased budget that project managers use to measure and monitor cost performance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8" descr="86921_07_F04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528" y="1124744"/>
            <a:ext cx="8763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84482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/>
              <a:t>- EVM </a:t>
            </a:r>
            <a:r>
              <a:rPr lang="en-US" dirty="0" smtClean="0"/>
              <a:t>is a project performance measurement technique that integrates scope, time, and cost data</a:t>
            </a:r>
          </a:p>
          <a:p>
            <a:pPr eaLnBrk="1" hangingPunct="1"/>
            <a:r>
              <a:rPr lang="en-US" dirty="0" smtClean="0"/>
              <a:t>- Given </a:t>
            </a:r>
            <a:r>
              <a:rPr lang="en-US" dirty="0" smtClean="0"/>
              <a:t>a </a:t>
            </a:r>
            <a:r>
              <a:rPr lang="en-US" b="1" dirty="0" smtClean="0"/>
              <a:t>baseline</a:t>
            </a:r>
            <a:r>
              <a:rPr lang="en-US" dirty="0" smtClean="0"/>
              <a:t> (original plan plus approved changes), you can determine how well the project is meeting its goals</a:t>
            </a:r>
          </a:p>
          <a:p>
            <a:pPr eaLnBrk="1" hangingPunct="1"/>
            <a:r>
              <a:rPr lang="en-US" dirty="0" smtClean="0"/>
              <a:t>- You </a:t>
            </a:r>
            <a:r>
              <a:rPr lang="en-US" dirty="0" smtClean="0"/>
              <a:t>must enter </a:t>
            </a:r>
            <a:r>
              <a:rPr lang="en-US" b="1" dirty="0" smtClean="0"/>
              <a:t>actual information periodically </a:t>
            </a:r>
            <a:r>
              <a:rPr lang="en-US" dirty="0" smtClean="0"/>
              <a:t>to use EVM</a:t>
            </a:r>
          </a:p>
          <a:p>
            <a:pPr eaLnBrk="1" hangingPunct="1"/>
            <a:r>
              <a:rPr lang="en-US" dirty="0" smtClean="0"/>
              <a:t>- More </a:t>
            </a:r>
            <a:r>
              <a:rPr lang="en-US" dirty="0" smtClean="0"/>
              <a:t>and more organizations around the world are using EVM to help control project costs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EVM Terms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628800"/>
            <a:ext cx="8424936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- The </a:t>
            </a:r>
            <a:r>
              <a:rPr lang="en-US" b="1" dirty="0" smtClean="0"/>
              <a:t>planned value (PV)</a:t>
            </a:r>
            <a:r>
              <a:rPr lang="en-US" dirty="0" smtClean="0"/>
              <a:t>, </a:t>
            </a:r>
            <a:r>
              <a:rPr lang="en-US" dirty="0" smtClean="0"/>
              <a:t>aka </a:t>
            </a:r>
            <a:r>
              <a:rPr lang="en-US" dirty="0" smtClean="0"/>
              <a:t>budgeted cost of work scheduled (BCWS), also called the budget, is that portion of the approved total cost estimate planned to be spent on an activity during a given period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Actual cost (AC)</a:t>
            </a:r>
            <a:r>
              <a:rPr lang="en-US" dirty="0" smtClean="0"/>
              <a:t>, </a:t>
            </a:r>
            <a:r>
              <a:rPr lang="en-US" dirty="0" smtClean="0"/>
              <a:t>aka </a:t>
            </a:r>
            <a:r>
              <a:rPr lang="en-US" dirty="0" smtClean="0"/>
              <a:t>actual cost of work performed (ACWP), is the total of direct and indirect costs incurred in accomplishing work on an activity during a given period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earned value (EV)</a:t>
            </a:r>
            <a:r>
              <a:rPr lang="en-US" dirty="0" smtClean="0"/>
              <a:t>, </a:t>
            </a:r>
            <a:r>
              <a:rPr lang="en-US" dirty="0" smtClean="0"/>
              <a:t>aka </a:t>
            </a:r>
            <a:r>
              <a:rPr lang="en-US" dirty="0" smtClean="0"/>
              <a:t>the budgeted cost of work performed (BCWP), is an estimate of the value of the physical work actually completed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EV is based on the </a:t>
            </a:r>
            <a:r>
              <a:rPr lang="en-US" b="1" dirty="0" smtClean="0"/>
              <a:t>original planned costs</a:t>
            </a:r>
            <a:r>
              <a:rPr lang="en-US" dirty="0" smtClean="0"/>
              <a:t> for the project or activity and </a:t>
            </a:r>
            <a:r>
              <a:rPr lang="en-US" b="1" dirty="0" smtClean="0"/>
              <a:t>the rate at which the team is completing work</a:t>
            </a:r>
            <a:r>
              <a:rPr lang="en-US" dirty="0" smtClean="0"/>
              <a:t> on the project or activity to date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Rate of Performance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844824"/>
            <a:ext cx="84969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b="1" dirty="0" smtClean="0"/>
              <a:t> Rate </a:t>
            </a:r>
            <a:r>
              <a:rPr lang="en-US" b="1" dirty="0" smtClean="0"/>
              <a:t>of performance (RP)</a:t>
            </a:r>
            <a:r>
              <a:rPr lang="en-US" dirty="0" smtClean="0"/>
              <a:t> is the ratio of actual work completed to the percentage of work planned to have been completed at any given time during the life of the project or activity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 For </a:t>
            </a:r>
            <a:r>
              <a:rPr lang="en-US" dirty="0" smtClean="0"/>
              <a:t>example, suppose the server installation was halfway completed by the end of week 1: the rate of performance would be 50% because by the end of week 1, the planned schedule reflects that the task should be 100 percent complete and only 50 percent of that work has been completed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Earned Value Formulae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7" descr="Tbl07-05.bmp"/>
          <p:cNvPicPr>
            <a:picLocks noChangeAspect="1"/>
          </p:cNvPicPr>
          <p:nvPr/>
        </p:nvPicPr>
        <p:blipFill>
          <a:blip r:embed="rId5" cstate="print"/>
          <a:srcRect t="6976"/>
          <a:stretch>
            <a:fillRect/>
          </a:stretch>
        </p:blipFill>
        <p:spPr bwMode="auto">
          <a:xfrm>
            <a:off x="704528" y="1844824"/>
            <a:ext cx="85058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060848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The development of a software module.</a:t>
            </a:r>
          </a:p>
          <a:p>
            <a:pPr lvl="1">
              <a:buFontTx/>
              <a:buChar char="-"/>
            </a:pPr>
            <a:r>
              <a:rPr lang="en-GB" dirty="0" smtClean="0"/>
              <a:t> The  budget or Planned Value(PV) is €5000	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The Actual Cost (AC) is €15000</a:t>
            </a:r>
          </a:p>
          <a:p>
            <a:pPr lvl="1">
              <a:buFontTx/>
              <a:buChar char="-"/>
            </a:pPr>
            <a:r>
              <a:rPr lang="en-GB" dirty="0" smtClean="0"/>
              <a:t>The Rate of Performance is 50%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Calculate the required metrics to carry out Earn Value Management as a form of project cost management. </a:t>
            </a:r>
          </a:p>
          <a:p>
            <a:pPr lvl="1"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EVM Rules of Thumb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98884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Negative </a:t>
            </a:r>
            <a:r>
              <a:rPr lang="en-US" dirty="0" smtClean="0"/>
              <a:t>numbers for cost and schedule variance indicate problems in those areas</a:t>
            </a:r>
          </a:p>
          <a:p>
            <a:pPr eaLnBrk="1" hangingPunct="1"/>
            <a:r>
              <a:rPr lang="en-US" dirty="0" smtClean="0"/>
              <a:t>- CPI </a:t>
            </a:r>
            <a:r>
              <a:rPr lang="en-US" dirty="0" smtClean="0"/>
              <a:t>and SPI less than 100% indicate problems</a:t>
            </a:r>
          </a:p>
          <a:p>
            <a:pPr eaLnBrk="1" hangingPunct="1"/>
            <a:r>
              <a:rPr lang="en-US" dirty="0" smtClean="0"/>
              <a:t>- Problems </a:t>
            </a:r>
            <a:r>
              <a:rPr lang="en-US" dirty="0" smtClean="0"/>
              <a:t>mean the project is costing more than planned (over budget) or taking longer than planned (behind schedule)</a:t>
            </a:r>
          </a:p>
          <a:p>
            <a:pPr eaLnBrk="1" hangingPunct="1"/>
            <a:r>
              <a:rPr lang="en-US" dirty="0" smtClean="0"/>
              <a:t>- The </a:t>
            </a:r>
            <a:r>
              <a:rPr lang="en-US" dirty="0" smtClean="0"/>
              <a:t>CPI can be used to calculate the </a:t>
            </a:r>
            <a:r>
              <a:rPr lang="en-US" b="1" dirty="0" smtClean="0"/>
              <a:t>estimate at completion</a:t>
            </a:r>
            <a:r>
              <a:rPr lang="en-US" dirty="0" smtClean="0"/>
              <a:t> (EAC), an estimate of what it will cost to complete the project based on performance to date; the </a:t>
            </a:r>
            <a:r>
              <a:rPr lang="en-US" b="1" dirty="0" smtClean="0"/>
              <a:t>budget at completion </a:t>
            </a:r>
            <a:r>
              <a:rPr lang="en-US" dirty="0" smtClean="0"/>
              <a:t>(BAC) is the original total budget for the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2090172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Resource Estimation and Project Schedule</a:t>
            </a:r>
          </a:p>
          <a:p>
            <a:pPr>
              <a:buFontTx/>
              <a:buChar char="-"/>
            </a:pPr>
            <a:r>
              <a:rPr lang="en-GB" dirty="0" smtClean="0"/>
              <a:t> Optimisation Techniques</a:t>
            </a:r>
          </a:p>
          <a:p>
            <a:pPr marL="742950" lvl="1" indent="-285750">
              <a:buFontTx/>
              <a:buChar char="-"/>
            </a:pPr>
            <a:r>
              <a:rPr lang="en-IE" dirty="0" smtClean="0"/>
              <a:t>Critical Path Analysis</a:t>
            </a:r>
          </a:p>
          <a:p>
            <a:pPr marL="742950" lvl="1" indent="-285750">
              <a:buFontTx/>
              <a:buChar char="-"/>
            </a:pPr>
            <a:r>
              <a:rPr lang="en-IE" dirty="0" smtClean="0"/>
              <a:t>PERT (Program Evaluation and Review Technique)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Schedule Control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EV Chart for Project after 5 months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9888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en-US" dirty="0" smtClean="0"/>
          </a:p>
        </p:txBody>
      </p:sp>
      <p:pic>
        <p:nvPicPr>
          <p:cNvPr id="8" name="Picture 5" descr="86921_07_F05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568" y="1700808"/>
            <a:ext cx="7848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Project Portfolio Management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9888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72480" y="1628800"/>
            <a:ext cx="9345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Many organizations collect and control an entire suite of projects or investments as one set of interrelated activities in a portfolio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Five levels for project portfolio management</a:t>
            </a:r>
          </a:p>
          <a:p>
            <a:pPr marL="776288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Put all your projects in one database</a:t>
            </a:r>
          </a:p>
          <a:p>
            <a:pPr marL="776288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Prioritize the projects in your database</a:t>
            </a:r>
          </a:p>
          <a:p>
            <a:pPr marL="776288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Divide your projects into two or three budgets based on type of investment</a:t>
            </a:r>
          </a:p>
          <a:p>
            <a:pPr marL="776288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Automate the repository</a:t>
            </a:r>
          </a:p>
          <a:p>
            <a:pPr marL="776288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Apply modern portfolio theory, including risk-return tools that map project risk on a curve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Benefits of Portfolio Management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9888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60512" y="1844824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ROI of implementing portfolio management software by IT departments</a:t>
            </a:r>
            <a:r>
              <a:rPr lang="en-US" dirty="0" smtClean="0"/>
              <a:t>: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Savings </a:t>
            </a:r>
            <a:r>
              <a:rPr lang="en-US" dirty="0" smtClean="0"/>
              <a:t>of 6.5 percent of the average annual IT budget by the end of year </a:t>
            </a:r>
            <a:r>
              <a:rPr lang="en-US" dirty="0" smtClean="0"/>
              <a:t>one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Improved </a:t>
            </a:r>
            <a:r>
              <a:rPr lang="en-US" dirty="0" smtClean="0"/>
              <a:t>annual average project timeliness by 45.2 </a:t>
            </a:r>
            <a:r>
              <a:rPr lang="en-US" dirty="0" smtClean="0"/>
              <a:t>percent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Reduced </a:t>
            </a:r>
            <a:r>
              <a:rPr lang="en-US" dirty="0" smtClean="0"/>
              <a:t>IT management time spent on project status reporting by 43 percent and IT labor capitalization reporting by 55 </a:t>
            </a:r>
            <a:r>
              <a:rPr lang="en-US" dirty="0" smtClean="0"/>
              <a:t>percent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Decreased </a:t>
            </a:r>
            <a:r>
              <a:rPr lang="en-US" dirty="0" smtClean="0"/>
              <a:t>the time to achieve financial sign-off for new IT projects by 20.4 percent, or 8.4 days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1844824"/>
            <a:ext cx="899221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2204864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Schwalbe</a:t>
            </a:r>
            <a:r>
              <a:rPr lang="en-GB" dirty="0" smtClean="0"/>
              <a:t>, K.. 2007 – Information Technology Project Management, Chapter 7 &amp; 8</a:t>
            </a:r>
          </a:p>
          <a:p>
            <a:endParaRPr lang="en-GB" dirty="0" smtClean="0"/>
          </a:p>
          <a:p>
            <a:r>
              <a:rPr lang="en-GB" dirty="0" smtClean="0"/>
              <a:t>PMBOK Guide, 4</a:t>
            </a:r>
            <a:r>
              <a:rPr lang="en-GB" baseline="30000" dirty="0" smtClean="0"/>
              <a:t>th</a:t>
            </a:r>
            <a:r>
              <a:rPr lang="en-GB" dirty="0" smtClean="0"/>
              <a:t> Ed – Chapter 7 &amp; 8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888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We’ve looked at</a:t>
            </a:r>
          </a:p>
          <a:p>
            <a:pPr>
              <a:buFontTx/>
              <a:buChar char="-"/>
            </a:pPr>
            <a:r>
              <a:rPr lang="en-GB" dirty="0" smtClean="0"/>
              <a:t> Cost Estimation</a:t>
            </a:r>
          </a:p>
          <a:p>
            <a:pPr>
              <a:buFontTx/>
              <a:buChar char="-"/>
            </a:pPr>
            <a:r>
              <a:rPr lang="en-GB" dirty="0" smtClean="0"/>
              <a:t> Project Budgets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Earned Value Management and </a:t>
            </a:r>
            <a:r>
              <a:rPr lang="en-GB" smtClean="0"/>
              <a:t>its benefits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544" y="177281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Schwalbe</a:t>
            </a:r>
            <a:r>
              <a:rPr lang="en-GB" dirty="0" smtClean="0"/>
              <a:t>, K.. 2007 – Information Technology Project Management, Chapter </a:t>
            </a:r>
            <a:r>
              <a:rPr lang="en-GB" dirty="0" smtClean="0"/>
              <a:t>7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PMBOK Guide, 4</a:t>
            </a:r>
            <a:r>
              <a:rPr lang="en-GB" baseline="30000" dirty="0" smtClean="0"/>
              <a:t>th</a:t>
            </a:r>
            <a:r>
              <a:rPr lang="en-GB" dirty="0" smtClean="0"/>
              <a:t> Ed – Chapter </a:t>
            </a:r>
            <a:r>
              <a:rPr lang="en-GB" dirty="0" smtClean="0"/>
              <a:t>7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198884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Importance of Cost Management</a:t>
            </a:r>
          </a:p>
          <a:p>
            <a:pPr>
              <a:buFontTx/>
              <a:buChar char="-"/>
            </a:pPr>
            <a:r>
              <a:rPr lang="en-GB" dirty="0" smtClean="0"/>
              <a:t> Cost Management Principles and concepts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Cost Estimation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Project Budgets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Earned Value Management</a:t>
            </a:r>
          </a:p>
          <a:p>
            <a:pPr>
              <a:buFontTx/>
              <a:buChar char="-"/>
            </a:pPr>
            <a:r>
              <a:rPr lang="en-GB" dirty="0" smtClean="0"/>
              <a:t> Benefits of Portfolio Management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792088"/>
          </a:xfrm>
        </p:spPr>
        <p:txBody>
          <a:bodyPr/>
          <a:lstStyle/>
          <a:p>
            <a:r>
              <a:rPr lang="en-US" sz="3600" dirty="0" smtClean="0"/>
              <a:t>What is Cost and Project Cost Management?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504" y="1772816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/>
              <a:t>- Cost</a:t>
            </a:r>
            <a:r>
              <a:rPr lang="en-US" dirty="0" smtClean="0"/>
              <a:t> </a:t>
            </a:r>
            <a:r>
              <a:rPr lang="en-US" dirty="0" smtClean="0"/>
              <a:t>is a resource sacrificed or foregone to achieve a specific objective or something given up in exchange</a:t>
            </a:r>
          </a:p>
          <a:p>
            <a:pPr eaLnBrk="1" hangingPunct="1"/>
            <a:r>
              <a:rPr lang="en-US" dirty="0" smtClean="0"/>
              <a:t>- Costs </a:t>
            </a:r>
            <a:r>
              <a:rPr lang="en-US" dirty="0" smtClean="0"/>
              <a:t>are usually measured in monetary units like </a:t>
            </a:r>
            <a:r>
              <a:rPr lang="en-US" dirty="0" smtClean="0"/>
              <a:t>euro or dollars</a:t>
            </a:r>
            <a:endParaRPr lang="en-US" dirty="0" smtClean="0"/>
          </a:p>
          <a:p>
            <a:pPr eaLnBrk="1" hangingPunct="1"/>
            <a:r>
              <a:rPr lang="en-US" b="1" dirty="0" smtClean="0"/>
              <a:t>- Project </a:t>
            </a:r>
            <a:r>
              <a:rPr lang="en-US" b="1" dirty="0" smtClean="0"/>
              <a:t>cost management </a:t>
            </a:r>
            <a:r>
              <a:rPr lang="en-US" dirty="0" smtClean="0"/>
              <a:t>includes the processes required to ensure that the project is completed within an approved budget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560" y="364502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/>
              <a:t>- Estimating </a:t>
            </a:r>
            <a:r>
              <a:rPr lang="en-US" b="1" dirty="0" smtClean="0"/>
              <a:t>costs</a:t>
            </a:r>
            <a:r>
              <a:rPr lang="en-US" dirty="0" smtClean="0"/>
              <a:t>: developing an approximation or estimate of the costs of the resources needed to complete a project</a:t>
            </a:r>
          </a:p>
          <a:p>
            <a:pPr eaLnBrk="1" hangingPunct="1"/>
            <a:r>
              <a:rPr lang="en-US" b="1" dirty="0" smtClean="0"/>
              <a:t>- Determining </a:t>
            </a:r>
            <a:r>
              <a:rPr lang="en-US" b="1" dirty="0" smtClean="0"/>
              <a:t>the budget</a:t>
            </a:r>
            <a:r>
              <a:rPr lang="en-US" dirty="0" smtClean="0"/>
              <a:t>: allocating the overall cost estimate to individual work items to establish a baseline for measuring performance</a:t>
            </a:r>
          </a:p>
          <a:p>
            <a:pPr eaLnBrk="1" hangingPunct="1"/>
            <a:r>
              <a:rPr lang="en-US" b="1" dirty="0" smtClean="0"/>
              <a:t>- Controlling </a:t>
            </a:r>
            <a:r>
              <a:rPr lang="en-US" b="1" dirty="0" smtClean="0"/>
              <a:t>costs</a:t>
            </a:r>
            <a:r>
              <a:rPr lang="en-US" dirty="0" smtClean="0"/>
              <a:t>: controlling changes to the project budget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Basic Principles of Cost Management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72816"/>
            <a:ext cx="871296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- Tangible </a:t>
            </a:r>
            <a:r>
              <a:rPr lang="en-US" b="1" dirty="0" smtClean="0"/>
              <a:t>costs</a:t>
            </a:r>
            <a:r>
              <a:rPr lang="en-US" dirty="0" smtClean="0"/>
              <a:t> or </a:t>
            </a:r>
            <a:r>
              <a:rPr lang="en-US" b="1" dirty="0" smtClean="0"/>
              <a:t>benefits</a:t>
            </a:r>
            <a:r>
              <a:rPr lang="en-US" dirty="0" smtClean="0"/>
              <a:t> are those costs or benefits that an organization can easily measure in dollars 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- Intangible </a:t>
            </a:r>
            <a:r>
              <a:rPr lang="en-US" b="1" dirty="0" smtClean="0"/>
              <a:t>costs</a:t>
            </a:r>
            <a:r>
              <a:rPr lang="en-US" dirty="0" smtClean="0"/>
              <a:t> or </a:t>
            </a:r>
            <a:r>
              <a:rPr lang="en-US" b="1" dirty="0" smtClean="0"/>
              <a:t>benefits</a:t>
            </a:r>
            <a:r>
              <a:rPr lang="en-US" dirty="0" smtClean="0"/>
              <a:t> are costs or benefits that are difficult to measure in monetary terms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- Direct </a:t>
            </a:r>
            <a:r>
              <a:rPr lang="en-US" b="1" dirty="0" smtClean="0"/>
              <a:t>costs</a:t>
            </a:r>
            <a:r>
              <a:rPr lang="en-US" dirty="0" smtClean="0"/>
              <a:t> are costs that can be directly related to producing the products and services of the project 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- Indirect </a:t>
            </a:r>
            <a:r>
              <a:rPr lang="en-US" b="1" dirty="0" smtClean="0"/>
              <a:t>costs</a:t>
            </a:r>
            <a:r>
              <a:rPr lang="en-US" dirty="0" smtClean="0"/>
              <a:t> are costs that are not directly related to the products or services of the project, but are indirectly related to performing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- Sunk </a:t>
            </a:r>
            <a:r>
              <a:rPr lang="en-US" b="1" dirty="0" smtClean="0"/>
              <a:t>cost </a:t>
            </a:r>
            <a:r>
              <a:rPr lang="en-US" dirty="0" smtClean="0"/>
              <a:t>is money that has been spent in the past; when deciding what projects to invest in or continue, you should </a:t>
            </a:r>
            <a:r>
              <a:rPr lang="en-US" i="1" dirty="0" smtClean="0"/>
              <a:t>not</a:t>
            </a:r>
            <a:r>
              <a:rPr lang="en-US" dirty="0" smtClean="0"/>
              <a:t> include sunk </a:t>
            </a:r>
            <a:r>
              <a:rPr lang="en-US" dirty="0" smtClean="0"/>
              <a:t>costs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Estimating Costs &amp; Cost Management Plan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62880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Project </a:t>
            </a:r>
            <a:r>
              <a:rPr lang="en-US" dirty="0" smtClean="0"/>
              <a:t>managers must take cost estimates seriously if they want to complete projects within budget constraints</a:t>
            </a:r>
          </a:p>
          <a:p>
            <a:pPr eaLnBrk="1" hangingPunct="1"/>
            <a:r>
              <a:rPr lang="en-US" dirty="0" smtClean="0"/>
              <a:t>- It’s </a:t>
            </a:r>
            <a:r>
              <a:rPr lang="en-US" dirty="0" smtClean="0"/>
              <a:t>important to know the types of cost estimates, how to prepare cost estimates, and typical problems associated with IT cost estimates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520" y="3645024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A </a:t>
            </a:r>
            <a:r>
              <a:rPr lang="en-US" b="1" dirty="0" smtClean="0"/>
              <a:t>cost management plan</a:t>
            </a:r>
            <a:r>
              <a:rPr lang="en-US" dirty="0" smtClean="0"/>
              <a:t> is a document that describes how the organization will manage cost variances on the project </a:t>
            </a:r>
          </a:p>
          <a:p>
            <a:pPr eaLnBrk="1" hangingPunct="1"/>
            <a:r>
              <a:rPr lang="en-US" dirty="0" smtClean="0"/>
              <a:t>- A </a:t>
            </a:r>
            <a:r>
              <a:rPr lang="en-US" dirty="0" smtClean="0"/>
              <a:t>large percentage of total project costs are often labor costs, so project managers must develop and track estimates for labor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Types of Cost Estimates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7" descr="Tbl07-02.bmp"/>
          <p:cNvPicPr>
            <a:picLocks noChangeAspect="1"/>
          </p:cNvPicPr>
          <p:nvPr/>
        </p:nvPicPr>
        <p:blipFill>
          <a:blip r:embed="rId5" cstate="print"/>
          <a:srcRect t="9091"/>
          <a:stretch>
            <a:fillRect/>
          </a:stretch>
        </p:blipFill>
        <p:spPr bwMode="auto">
          <a:xfrm>
            <a:off x="381000" y="2057400"/>
            <a:ext cx="8439150" cy="367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4000" dirty="0" smtClean="0"/>
              <a:t>Cost Estimation Tools and Techniques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772815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Basic tools and techniques for cost estimates:</a:t>
            </a:r>
          </a:p>
          <a:p>
            <a:pPr lvl="1" eaLnBrk="1" hangingPunct="1"/>
            <a:r>
              <a:rPr lang="en-US" b="1" dirty="0" smtClean="0"/>
              <a:t>Analogous </a:t>
            </a:r>
            <a:r>
              <a:rPr lang="en-US" dirty="0" smtClean="0"/>
              <a:t>or</a:t>
            </a:r>
            <a:r>
              <a:rPr lang="en-US" b="1" dirty="0" smtClean="0"/>
              <a:t> top-down estimates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use the actual cost of a previous, similar project as the basis for estimating the cost of the current project </a:t>
            </a:r>
          </a:p>
          <a:p>
            <a:pPr lvl="1" eaLnBrk="1" hangingPunct="1"/>
            <a:r>
              <a:rPr lang="en-US" b="1" dirty="0" smtClean="0"/>
              <a:t>Bottom-up estimates</a:t>
            </a:r>
            <a:r>
              <a:rPr lang="en-US" dirty="0" smtClean="0"/>
              <a:t>: involve estimating individual work items or activities and summing them to get a project total </a:t>
            </a:r>
          </a:p>
          <a:p>
            <a:pPr lvl="1" eaLnBrk="1" hangingPunct="1"/>
            <a:r>
              <a:rPr lang="en-US" b="1" dirty="0" smtClean="0"/>
              <a:t>Parametric modeling </a:t>
            </a:r>
            <a:r>
              <a:rPr lang="en-US" dirty="0" smtClean="0"/>
              <a:t>uses project characteristics (parameters) in a mathematical model to estimate project costs </a:t>
            </a:r>
            <a:endParaRPr lang="en-US" dirty="0" smtClean="0"/>
          </a:p>
          <a:p>
            <a:pPr lvl="1" eaLnBrk="1" hangingPunct="1"/>
            <a:r>
              <a:rPr lang="en-US" b="1" dirty="0" smtClean="0"/>
              <a:t>Three-Point Estimates</a:t>
            </a:r>
            <a:r>
              <a:rPr lang="en-US" dirty="0" smtClean="0"/>
              <a:t>: involve using optimistic, most likely and pessimistic estimates.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Typical Problems with IT Cost Estimates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72816"/>
            <a:ext cx="813690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- Estimates </a:t>
            </a:r>
            <a:r>
              <a:rPr lang="en-US" dirty="0" smtClean="0"/>
              <a:t>are done too quickly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Lack </a:t>
            </a:r>
            <a:r>
              <a:rPr lang="en-US" dirty="0" smtClean="0"/>
              <a:t>of estimating experience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Human </a:t>
            </a:r>
            <a:r>
              <a:rPr lang="en-US" dirty="0" smtClean="0"/>
              <a:t>beings are biased toward underestimation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Management </a:t>
            </a:r>
            <a:r>
              <a:rPr lang="en-US" dirty="0" smtClean="0"/>
              <a:t>desires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133</TotalTime>
  <Words>1451</Words>
  <Application>Microsoft Office PowerPoint</Application>
  <PresentationFormat>A4 Paper (210x297 mm)</PresentationFormat>
  <Paragraphs>213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Lecture Template</vt:lpstr>
      <vt:lpstr>Slide 0</vt:lpstr>
      <vt:lpstr>Recap</vt:lpstr>
      <vt:lpstr>Today’s Topics &amp; Learning Outcomes</vt:lpstr>
      <vt:lpstr>What is Cost and Project Cost Management?</vt:lpstr>
      <vt:lpstr>Basic Principles of Cost Management</vt:lpstr>
      <vt:lpstr>Estimating Costs &amp; Cost Management Plan</vt:lpstr>
      <vt:lpstr>Types of Cost Estimates</vt:lpstr>
      <vt:lpstr>Cost Estimation Tools and Techniques</vt:lpstr>
      <vt:lpstr>Typical Problems with IT Cost Estimates</vt:lpstr>
      <vt:lpstr>Slide 9</vt:lpstr>
      <vt:lpstr>Slide 10</vt:lpstr>
      <vt:lpstr>Determining the Budget</vt:lpstr>
      <vt:lpstr>Slide 12</vt:lpstr>
      <vt:lpstr>Earned Value Management</vt:lpstr>
      <vt:lpstr>EVM Terms</vt:lpstr>
      <vt:lpstr>Rate of Performance</vt:lpstr>
      <vt:lpstr>Earned Value Formulae</vt:lpstr>
      <vt:lpstr>An Example…</vt:lpstr>
      <vt:lpstr>EVM Rules of Thumb</vt:lpstr>
      <vt:lpstr>EV Chart for Project after 5 months</vt:lpstr>
      <vt:lpstr>Project Portfolio Management</vt:lpstr>
      <vt:lpstr>Benefits of Portfolio Management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12</cp:revision>
  <cp:lastPrinted>2004-03-10T09:10:37Z</cp:lastPrinted>
  <dcterms:created xsi:type="dcterms:W3CDTF">2010-09-30T06:33:29Z</dcterms:created>
  <dcterms:modified xsi:type="dcterms:W3CDTF">2010-09-30T08:47:20Z</dcterms:modified>
</cp:coreProperties>
</file>