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>
  <p:sldMasterIdLst>
    <p:sldMasterId id="2147483648" r:id="rId1"/>
  </p:sldMasterIdLst>
  <p:notesMasterIdLst>
    <p:notesMasterId r:id="rId15"/>
  </p:notesMasterIdLst>
  <p:sldIdLst>
    <p:sldId id="272" r:id="rId2"/>
    <p:sldId id="273" r:id="rId3"/>
    <p:sldId id="281" r:id="rId4"/>
    <p:sldId id="286" r:id="rId5"/>
    <p:sldId id="285" r:id="rId6"/>
    <p:sldId id="288" r:id="rId7"/>
    <p:sldId id="290" r:id="rId8"/>
    <p:sldId id="291" r:id="rId9"/>
    <p:sldId id="295" r:id="rId10"/>
    <p:sldId id="294" r:id="rId11"/>
    <p:sldId id="292" r:id="rId12"/>
    <p:sldId id="283" r:id="rId13"/>
    <p:sldId id="287" r:id="rId14"/>
  </p:sldIdLst>
  <p:sldSz cx="9906000" cy="6858000" type="A4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EA1"/>
    <a:srgbClr val="54003D"/>
    <a:srgbClr val="1B1B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99" autoAdjust="0"/>
    <p:restoredTop sz="90929"/>
  </p:normalViewPr>
  <p:slideViewPr>
    <p:cSldViewPr>
      <p:cViewPr varScale="1">
        <p:scale>
          <a:sx n="67" d="100"/>
          <a:sy n="67" d="100"/>
        </p:scale>
        <p:origin x="-420" y="-108"/>
      </p:cViewPr>
      <p:guideLst>
        <p:guide orient="horz" pos="2160"/>
        <p:guide pos="4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7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3FFFE-1EEC-465D-AEE9-2A99CAB281D5}" type="datetimeFigureOut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914B25-DFFC-4132-B7D0-5AA0DA5E05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0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914B25-DFFC-4132-B7D0-5AA0DA5E051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31C332-E8A1-4544-BF8B-702618316287}" type="datetime1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8DFBB-B5B9-41F5-AE76-AE3856BF09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121EAE-039C-4E94-8572-4FA237BC6EDE}" type="datetime1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C4E017-F74A-4D5E-BF65-7207BF72BB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58025" y="609600"/>
            <a:ext cx="2105025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0" y="609600"/>
            <a:ext cx="6162675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830130B-7801-414B-9163-F32CF104D125}" type="datetime1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626C9-769A-42C3-A8C6-6692BB5F0A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73A150-2ADD-42E0-ABDB-2B3460AB6A3C}" type="datetime1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45CA85-3369-4ECD-96F6-04888161E6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06EBE4-6453-4AAB-A281-EFBB36A84EF4}" type="datetime1">
              <a:rPr lang="en-US" smtClean="0"/>
              <a:pPr/>
              <a:t>9/24/2010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03F8FA-C6F7-4B7B-8923-B956CEED80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95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981200"/>
            <a:ext cx="413385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06911A-E139-4118-A16C-777DB2BC2601}" type="datetime1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2D59B-C431-4A2E-A623-6B5D9057AF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4FD8EE-4D21-4A2D-A3D2-9C2FB7921CA7}" type="datetime1">
              <a:rPr lang="en-US" smtClean="0"/>
              <a:pPr/>
              <a:t>9/24/2010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D37858-953D-41BB-9EC0-2BF8CF665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DEEC2B-AD51-4EE9-8E53-4A66B427456F}" type="datetime1">
              <a:rPr lang="en-US" smtClean="0"/>
              <a:pPr/>
              <a:t>9/24/2010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E78B9D-FAD7-4B6B-9E6D-8E5CBFEBAB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FAAAA3-012D-476B-9297-3FCB4C266B0F}" type="datetime1">
              <a:rPr lang="en-US" smtClean="0"/>
              <a:pPr/>
              <a:t>9/24/2010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78E469-2B08-4C22-9583-1BA6842B53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C0ED91-E915-4A3F-91BA-B9924BE1C532}" type="datetime1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8CD591-620D-4DCE-80A0-7394DB0B3A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1EA4CF-9635-430A-8407-367EDA49253F}" type="datetime1">
              <a:rPr lang="en-US" smtClean="0"/>
              <a:pPr/>
              <a:t>9/24/2010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1449E8-D09A-4D0E-B239-AAF3A1B300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42950" y="6096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42950" y="1981200"/>
            <a:ext cx="84201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4295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14C4BB87-F4F7-4B15-94CF-77E618B62DAB}" type="datetime1">
              <a:rPr lang="en-US" smtClean="0"/>
              <a:pPr/>
              <a:t>9/24/2010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8400"/>
            <a:ext cx="3136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IE" smtClean="0"/>
              <a:t>CS4457 - Project Management in Practice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8400"/>
            <a:ext cx="2063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BBB66C4-5F15-4D61-AF26-86D8E581CF7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hyperlink" Target="http://www.scrumalliance.org/pages/what_is_scrum" TargetMode="External"/><Relationship Id="rId5" Type="http://schemas.openxmlformats.org/officeDocument/2006/relationships/hyperlink" Target="http://harvardbusinessonline.hbsp.harvard.edu/b02/en/common/item_detail.jhtml?id=86116" TargetMode="Externa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8978" r="30145"/>
          <a:stretch>
            <a:fillRect/>
          </a:stretch>
        </p:blipFill>
        <p:spPr bwMode="auto">
          <a:xfrm>
            <a:off x="7343775" y="0"/>
            <a:ext cx="2559050" cy="5638800"/>
          </a:xfrm>
          <a:prstGeom prst="rect">
            <a:avLst/>
          </a:prstGeom>
          <a:noFill/>
        </p:spPr>
      </p:pic>
      <p:pic>
        <p:nvPicPr>
          <p:cNvPr id="19459" name="Picture 3" descr="coloured crest.jpg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05800" y="5791200"/>
            <a:ext cx="501650" cy="523875"/>
          </a:xfrm>
          <a:prstGeom prst="rect">
            <a:avLst/>
          </a:prstGeom>
          <a:noFill/>
        </p:spPr>
      </p:pic>
      <p:pic>
        <p:nvPicPr>
          <p:cNvPr id="19460" name="Picture 4" descr="yellowLogo.jpg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5" cstate="print"/>
          <a:srcRect t="57515"/>
          <a:stretch>
            <a:fillRect/>
          </a:stretch>
        </p:blipFill>
        <p:spPr bwMode="auto">
          <a:xfrm>
            <a:off x="7435850" y="6324600"/>
            <a:ext cx="2265363" cy="396875"/>
          </a:xfrm>
          <a:prstGeom prst="rect">
            <a:avLst/>
          </a:prstGeom>
          <a:noFill/>
        </p:spPr>
      </p:pic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3124200" y="6096000"/>
            <a:ext cx="2476500" cy="62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Sub Heading</a:t>
            </a:r>
          </a:p>
          <a:p>
            <a:pPr algn="ctr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And Date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9462" name="Picture 6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</a:blip>
          <a:srcRect l="13486" t="14935" r="30145" b="29633"/>
          <a:stretch>
            <a:fillRect/>
          </a:stretch>
        </p:blipFill>
        <p:spPr bwMode="auto">
          <a:xfrm>
            <a:off x="0" y="0"/>
            <a:ext cx="7391400" cy="6858000"/>
          </a:xfrm>
          <a:prstGeom prst="rect">
            <a:avLst/>
          </a:prstGeom>
          <a:noFill/>
        </p:spPr>
      </p:pic>
      <p:pic>
        <p:nvPicPr>
          <p:cNvPr id="19463" name="Picture 7" descr="&#10;WhiteH.jpg                                                     0003F99EDavid Lilburns G4              BAA733C4:"/>
          <p:cNvPicPr>
            <a:picLocks noChangeAspect="1" noChangeArrowheads="1"/>
          </p:cNvPicPr>
          <p:nvPr/>
        </p:nvPicPr>
        <p:blipFill>
          <a:blip r:embed="rId3" cstate="print"/>
          <a:srcRect l="13486" t="60040" r="30145" b="32364"/>
          <a:stretch>
            <a:fillRect/>
          </a:stretch>
        </p:blipFill>
        <p:spPr bwMode="auto">
          <a:xfrm>
            <a:off x="0" y="5638800"/>
            <a:ext cx="7391400" cy="1219200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848544" y="1268760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SOFTWARE PARADIGMS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>
                <a:solidFill>
                  <a:schemeClr val="bg1"/>
                </a:solidFill>
              </a:rPr>
              <a:pPr/>
              <a:t>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68624" y="191683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Scrum: Theory and Practice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28664" y="4077072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 smtClean="0"/>
              <a:t>Vispi Shroff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 new chance – October 2007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1683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2060848"/>
            <a:ext cx="85689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 Company was reformed three months later, only 3 of the original 9 employees returned.</a:t>
            </a:r>
          </a:p>
          <a:p>
            <a:pPr>
              <a:buFontTx/>
              <a:buChar char="-"/>
            </a:pPr>
            <a:r>
              <a:rPr lang="en-IE" dirty="0" smtClean="0"/>
              <a:t> Lessons were learnt from previous sprints.</a:t>
            </a:r>
          </a:p>
          <a:p>
            <a:pPr>
              <a:buFontTx/>
              <a:buChar char="-"/>
            </a:pPr>
            <a:r>
              <a:rPr lang="en-IE" dirty="0" smtClean="0"/>
              <a:t> We hired people with many years of industry experience.</a:t>
            </a:r>
          </a:p>
          <a:p>
            <a:pPr>
              <a:buFontTx/>
              <a:buChar char="-"/>
            </a:pPr>
            <a:r>
              <a:rPr lang="en-IE" dirty="0" smtClean="0"/>
              <a:t> Moved away from daily stand-up meetings to individual schedules managed on a daily basis.</a:t>
            </a:r>
          </a:p>
          <a:p>
            <a:pPr>
              <a:buFontTx/>
              <a:buChar char="-"/>
            </a:pPr>
            <a:r>
              <a:rPr lang="en-IE" dirty="0" smtClean="0"/>
              <a:t> We did fixed length sprints of 2 months.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60512" y="5085184"/>
            <a:ext cx="8712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 smtClean="0"/>
              <a:t>All the sprints were on time and had the functionality that the team had agreed 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Key Learning Lessons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1683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528" y="2132856"/>
            <a:ext cx="84249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 You need experienced developers on your team</a:t>
            </a:r>
          </a:p>
          <a:p>
            <a:pPr>
              <a:buFontTx/>
              <a:buChar char="-"/>
            </a:pPr>
            <a:r>
              <a:rPr lang="en-IE" dirty="0" smtClean="0"/>
              <a:t> The more detailed the estimate, the better</a:t>
            </a:r>
          </a:p>
          <a:p>
            <a:pPr>
              <a:buFontTx/>
              <a:buChar char="-"/>
            </a:pPr>
            <a:r>
              <a:rPr lang="en-IE" dirty="0" smtClean="0"/>
              <a:t> You rarely get 8 hours of productivity on any given day</a:t>
            </a:r>
          </a:p>
          <a:p>
            <a:pPr>
              <a:buFontTx/>
              <a:buChar char="-"/>
            </a:pPr>
            <a:r>
              <a:rPr lang="en-IE" dirty="0" smtClean="0"/>
              <a:t> Just as with any business, other external factors can have significant impacts on the development efforts of the team.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Any Thoughts, Questions, Ideas?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6536" y="1844824"/>
            <a:ext cx="7848872" cy="2016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76536" y="4149080"/>
            <a:ext cx="7848872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References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32520" y="1772817"/>
            <a:ext cx="87129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dirty="0" smtClean="0"/>
              <a:t>Takeuchi, H. and I. </a:t>
            </a:r>
            <a:r>
              <a:rPr lang="en-IE" dirty="0" err="1" smtClean="0"/>
              <a:t>Nonaka</a:t>
            </a:r>
            <a:r>
              <a:rPr lang="en-IE" dirty="0" smtClean="0"/>
              <a:t>, 1986 -  </a:t>
            </a:r>
            <a:r>
              <a:rPr lang="en-IE" dirty="0" smtClean="0">
                <a:hlinkClick r:id="rId5"/>
              </a:rPr>
              <a:t>The New </a:t>
            </a:r>
            <a:r>
              <a:rPr lang="en-IE" dirty="0" err="1" smtClean="0">
                <a:hlinkClick r:id="rId5"/>
              </a:rPr>
              <a:t>New</a:t>
            </a:r>
            <a:r>
              <a:rPr lang="en-IE" dirty="0" smtClean="0">
                <a:hlinkClick r:id="rId5"/>
              </a:rPr>
              <a:t> Product Development Game</a:t>
            </a:r>
            <a:r>
              <a:rPr lang="en-IE" dirty="0" smtClean="0"/>
              <a:t>. Harvard Business Review, 1986(January-February).</a:t>
            </a:r>
          </a:p>
          <a:p>
            <a:endParaRPr lang="en-IE" dirty="0" smtClean="0"/>
          </a:p>
          <a:p>
            <a:r>
              <a:rPr lang="en-IE" dirty="0" smtClean="0"/>
              <a:t>scrumalliance.org, 2010. Scrum Alliance - What Is Scrum? Available at: </a:t>
            </a:r>
            <a:r>
              <a:rPr lang="en-IE" dirty="0" smtClean="0">
                <a:hlinkClick r:id="rId6"/>
              </a:rPr>
              <a:t>http://www.scrumalliance.org/pages/what_is_scrum</a:t>
            </a:r>
            <a:r>
              <a:rPr lang="en-IE" dirty="0" smtClean="0"/>
              <a:t> [Accessed September 24, 2010].</a:t>
            </a:r>
          </a:p>
          <a:p>
            <a:endParaRPr lang="en-IE" dirty="0" smtClean="0"/>
          </a:p>
          <a:p>
            <a:r>
              <a:rPr lang="en-IE" smtClean="0"/>
              <a:t>Dilbert Comics, 2010.</a:t>
            </a:r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What’s in a Name?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88840"/>
            <a:ext cx="8280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 Not an acronym</a:t>
            </a:r>
          </a:p>
          <a:p>
            <a:pPr>
              <a:buFontTx/>
              <a:buChar char="-"/>
            </a:pPr>
            <a:r>
              <a:rPr lang="en-IE" dirty="0" smtClean="0"/>
              <a:t> Based on a practice within the methodology which the co-creators thought was representative of a Scrum.</a:t>
            </a:r>
          </a:p>
          <a:p>
            <a:pPr>
              <a:buFontTx/>
              <a:buChar char="-"/>
            </a:pPr>
            <a:r>
              <a:rPr lang="en-IE" dirty="0" smtClean="0"/>
              <a:t> Co-created by Jeff Sutherland and Ken </a:t>
            </a:r>
            <a:r>
              <a:rPr lang="en-IE" dirty="0" err="1" smtClean="0"/>
              <a:t>Schwaber</a:t>
            </a:r>
            <a:r>
              <a:rPr lang="en-IE" dirty="0" smtClean="0"/>
              <a:t>, but term and many ideas originally credit to (</a:t>
            </a:r>
            <a:r>
              <a:rPr lang="en-IE" dirty="0" err="1" smtClean="0"/>
              <a:t>Takeushi</a:t>
            </a:r>
            <a:r>
              <a:rPr lang="en-IE" dirty="0" smtClean="0"/>
              <a:t> &amp; </a:t>
            </a:r>
            <a:r>
              <a:rPr lang="en-IE" dirty="0" err="1" smtClean="0"/>
              <a:t>Nonaka</a:t>
            </a:r>
            <a:r>
              <a:rPr lang="en-IE" dirty="0" smtClean="0"/>
              <a:t>, 1986)</a:t>
            </a:r>
          </a:p>
          <a:p>
            <a:pPr>
              <a:buFontTx/>
              <a:buChar char="-"/>
            </a:pPr>
            <a:r>
              <a:rPr lang="en-IE" dirty="0" smtClean="0"/>
              <a:t> Scrum Principles from the Agile Manifesto </a:t>
            </a:r>
          </a:p>
          <a:p>
            <a:r>
              <a:rPr lang="en-IE" i="1" dirty="0" smtClean="0"/>
              <a:t> 	- Individuals and interactions over processes and tools</a:t>
            </a:r>
            <a:r>
              <a:rPr lang="en-IE" dirty="0" smtClean="0"/>
              <a:t> </a:t>
            </a:r>
          </a:p>
          <a:p>
            <a:r>
              <a:rPr lang="en-IE" i="1" dirty="0" smtClean="0"/>
              <a:t>	- Completed functionality over comprehensive 	documentation</a:t>
            </a:r>
            <a:r>
              <a:rPr lang="en-IE" dirty="0" smtClean="0"/>
              <a:t> </a:t>
            </a:r>
          </a:p>
          <a:p>
            <a:r>
              <a:rPr lang="en-IE" i="1" dirty="0" smtClean="0"/>
              <a:t>	- Customer collaboration over contract negotiation</a:t>
            </a:r>
            <a:r>
              <a:rPr lang="en-IE" dirty="0" smtClean="0"/>
              <a:t> </a:t>
            </a:r>
          </a:p>
          <a:p>
            <a:r>
              <a:rPr lang="en-IE" i="1" dirty="0" smtClean="0"/>
              <a:t>	- Responding to change over following a plan</a:t>
            </a:r>
            <a:endParaRPr lang="en-IE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>
            <a:normAutofit fontScale="90000"/>
          </a:bodyPr>
          <a:lstStyle/>
          <a:p>
            <a:r>
              <a:rPr lang="en-IE" dirty="0" smtClean="0"/>
              <a:t>Scrum at a Glance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520" y="2204864"/>
            <a:ext cx="8348692" cy="3835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The roles people play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88840"/>
            <a:ext cx="8352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Product Owner: </a:t>
            </a:r>
            <a:r>
              <a:rPr lang="en-IE" dirty="0" smtClean="0"/>
              <a:t>In charge of the project deliverables, product decisions, backlog ownership.</a:t>
            </a:r>
          </a:p>
          <a:p>
            <a:endParaRPr lang="en-IE" dirty="0" smtClean="0"/>
          </a:p>
          <a:p>
            <a:r>
              <a:rPr lang="en-IE" b="1" dirty="0" smtClean="0"/>
              <a:t>Scrum Master: </a:t>
            </a:r>
            <a:r>
              <a:rPr lang="en-IE" dirty="0" smtClean="0"/>
              <a:t>Ensures the team functions cohesively and productively. The Scrum Master is the facilitator and the ‘obstacle remover’ for the Scrum Team.</a:t>
            </a:r>
          </a:p>
          <a:p>
            <a:endParaRPr lang="en-IE" dirty="0" smtClean="0"/>
          </a:p>
          <a:p>
            <a:r>
              <a:rPr lang="en-IE" b="1" dirty="0" smtClean="0"/>
              <a:t>Scrum Team: </a:t>
            </a:r>
            <a:r>
              <a:rPr lang="en-IE" dirty="0" smtClean="0"/>
              <a:t>Self-organised and </a:t>
            </a:r>
            <a:r>
              <a:rPr lang="en-IE" dirty="0" smtClean="0"/>
              <a:t>self-directed </a:t>
            </a:r>
            <a:r>
              <a:rPr lang="en-IE" dirty="0" smtClean="0"/>
              <a:t>work team. It important to have an experienced </a:t>
            </a:r>
            <a:r>
              <a:rPr lang="en-IE" dirty="0" smtClean="0"/>
              <a:t>developers in a Scrum </a:t>
            </a:r>
            <a:r>
              <a:rPr lang="en-IE" dirty="0" smtClean="0"/>
              <a:t>Team.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Important Scrum Activities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2520" y="1988840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Sprint Planning:</a:t>
            </a:r>
            <a:r>
              <a:rPr lang="en-IE" dirty="0" smtClean="0"/>
              <a:t> Decide what is to be done in this sprint, with the Product Owner</a:t>
            </a:r>
          </a:p>
          <a:p>
            <a:endParaRPr lang="en-IE" dirty="0" smtClean="0"/>
          </a:p>
          <a:p>
            <a:r>
              <a:rPr lang="en-IE" b="1" dirty="0" smtClean="0"/>
              <a:t>Daily Scrum Meeting:</a:t>
            </a:r>
            <a:r>
              <a:rPr lang="en-IE" dirty="0" smtClean="0"/>
              <a:t> A daily stand-up meeting where the team’s progress is mapped, difficulties are shared, etc. Should be short.</a:t>
            </a:r>
          </a:p>
          <a:p>
            <a:endParaRPr lang="en-IE" dirty="0" smtClean="0"/>
          </a:p>
          <a:p>
            <a:r>
              <a:rPr lang="en-IE" b="1" dirty="0" smtClean="0"/>
              <a:t>Sprint Review: </a:t>
            </a:r>
            <a:r>
              <a:rPr lang="en-IE" dirty="0" smtClean="0"/>
              <a:t>Go through the items completed in the Sprint with the Product Owner</a:t>
            </a:r>
          </a:p>
          <a:p>
            <a:endParaRPr lang="en-IE" b="1" dirty="0" smtClean="0"/>
          </a:p>
          <a:p>
            <a:r>
              <a:rPr lang="en-IE" b="1" dirty="0" smtClean="0"/>
              <a:t>Sprint Retrospective: </a:t>
            </a:r>
            <a:r>
              <a:rPr lang="en-IE" dirty="0" smtClean="0"/>
              <a:t>Review how to improve the product and the processes being used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Scrum Artefacts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1683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528" y="2060848"/>
            <a:ext cx="84249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 smtClean="0"/>
              <a:t>Product Backlog:</a:t>
            </a:r>
            <a:r>
              <a:rPr lang="en-IE" dirty="0" smtClean="0"/>
              <a:t> Prioritised list of all the functionality which the client desired to be implemented. Higher priority functionality is more finely defined.</a:t>
            </a:r>
          </a:p>
          <a:p>
            <a:endParaRPr lang="en-IE" dirty="0" smtClean="0"/>
          </a:p>
          <a:p>
            <a:r>
              <a:rPr lang="en-IE" b="1" dirty="0" smtClean="0"/>
              <a:t>Sprint Backlog: </a:t>
            </a:r>
            <a:r>
              <a:rPr lang="en-IE" dirty="0" smtClean="0"/>
              <a:t>Set of work from the product backlog which the team agrees to complete for a given sprint.</a:t>
            </a:r>
            <a:endParaRPr lang="en-IE" b="1" dirty="0" smtClean="0"/>
          </a:p>
          <a:p>
            <a:endParaRPr lang="en-IE" dirty="0" smtClean="0"/>
          </a:p>
          <a:p>
            <a:r>
              <a:rPr lang="en-IE" b="1" dirty="0" err="1" smtClean="0"/>
              <a:t>Burndown</a:t>
            </a:r>
            <a:r>
              <a:rPr lang="en-IE" b="1" dirty="0" smtClean="0"/>
              <a:t> Charts:</a:t>
            </a:r>
            <a:r>
              <a:rPr lang="en-IE" dirty="0" smtClean="0"/>
              <a:t> Progress charts of work completed over the duration of a sprint, a easy visual indication of progress made over the sprint.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A Scrum Implementation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1683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2520" y="2060848"/>
            <a:ext cx="849694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 The Official Line</a:t>
            </a:r>
          </a:p>
          <a:p>
            <a:pPr>
              <a:buFontTx/>
              <a:buChar char="-"/>
            </a:pPr>
            <a:r>
              <a:rPr lang="en-IE" dirty="0" smtClean="0"/>
              <a:t> Background of the company</a:t>
            </a:r>
          </a:p>
          <a:p>
            <a:pPr>
              <a:buFontTx/>
              <a:buChar char="-"/>
            </a:pPr>
            <a:r>
              <a:rPr lang="en-IE" dirty="0" smtClean="0"/>
              <a:t> Problems being faced at the time of Scrum implementation</a:t>
            </a:r>
          </a:p>
          <a:p>
            <a:pPr lvl="1">
              <a:buFontTx/>
              <a:buChar char="-"/>
            </a:pPr>
            <a:r>
              <a:rPr lang="en-IE" dirty="0" smtClean="0"/>
              <a:t> Growing troubles</a:t>
            </a:r>
          </a:p>
          <a:p>
            <a:pPr lvl="1">
              <a:buFontTx/>
              <a:buChar char="-"/>
            </a:pPr>
            <a:r>
              <a:rPr lang="en-IE" dirty="0" smtClean="0"/>
              <a:t> No change management</a:t>
            </a:r>
          </a:p>
          <a:p>
            <a:pPr lvl="1">
              <a:buFontTx/>
              <a:buChar char="-"/>
            </a:pPr>
            <a:r>
              <a:rPr lang="en-IE" dirty="0" smtClean="0"/>
              <a:t> Spaghetti Code</a:t>
            </a:r>
          </a:p>
          <a:p>
            <a:pPr lvl="1">
              <a:buFontTx/>
              <a:buChar char="-"/>
            </a:pPr>
            <a:r>
              <a:rPr lang="en-IE" dirty="0" smtClean="0"/>
              <a:t> Adding a new features of was introducing 3-5 issues with existing features.</a:t>
            </a:r>
          </a:p>
          <a:p>
            <a:pPr lvl="1">
              <a:buFontTx/>
              <a:buChar char="-"/>
            </a:pPr>
            <a:r>
              <a:rPr lang="en-IE" dirty="0" smtClean="0"/>
              <a:t>No idea of what we could/would deliver or when we would be able to deliver it.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The 1</a:t>
            </a:r>
            <a:r>
              <a:rPr lang="en-IE" baseline="30000" dirty="0" smtClean="0"/>
              <a:t>st</a:t>
            </a:r>
            <a:r>
              <a:rPr lang="en-IE" dirty="0" smtClean="0"/>
              <a:t> Sprint – Aug 2006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16832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 smtClean="0"/>
          </a:p>
          <a:p>
            <a:pPr>
              <a:buFontTx/>
              <a:buChar char="-"/>
            </a:pPr>
            <a:r>
              <a:rPr lang="en-IE" dirty="0" smtClean="0"/>
              <a:t> A bug fixing sprint, team of 3 developers and 1 QA person</a:t>
            </a:r>
          </a:p>
          <a:p>
            <a:pPr>
              <a:buFontTx/>
              <a:buChar char="-"/>
            </a:pPr>
            <a:r>
              <a:rPr lang="en-IE" dirty="0" smtClean="0"/>
              <a:t> Estimated time: 1 month</a:t>
            </a:r>
          </a:p>
          <a:p>
            <a:pPr>
              <a:buFontTx/>
              <a:buChar char="-"/>
            </a:pPr>
            <a:r>
              <a:rPr lang="en-IE" dirty="0" smtClean="0"/>
              <a:t> Delivery time: 2 months</a:t>
            </a:r>
          </a:p>
          <a:p>
            <a:pPr>
              <a:buFontTx/>
              <a:buChar char="-"/>
            </a:pPr>
            <a:r>
              <a:rPr lang="en-IE" dirty="0" smtClean="0"/>
              <a:t> Problems included broken builds, bugs marked as fixed not actually fixed, a very time consuming build process.</a:t>
            </a:r>
          </a:p>
          <a:p>
            <a:pPr>
              <a:buFontTx/>
              <a:buChar char="-"/>
            </a:pPr>
            <a:endParaRPr lang="en-IE" dirty="0" smtClean="0"/>
          </a:p>
          <a:p>
            <a:pPr>
              <a:buFontTx/>
              <a:buChar char="-"/>
            </a:pPr>
            <a:r>
              <a:rPr lang="en-IE" dirty="0" smtClean="0"/>
              <a:t> Lessons learnt and processes implemented included code reviews by fellow developers, developer testing and a requirement for an shortened and automated build process.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SIS Header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386074" cy="105273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704528" y="1052736"/>
            <a:ext cx="8420100" cy="648072"/>
          </a:xfrm>
        </p:spPr>
        <p:txBody>
          <a:bodyPr/>
          <a:lstStyle/>
          <a:p>
            <a:r>
              <a:rPr lang="en-IE" dirty="0" smtClean="0"/>
              <a:t>Over subsequent sprints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8E469-2B08-4C22-9583-1BA6842B53F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04528" y="1916832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E" dirty="0" smtClean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04528" y="2204864"/>
            <a:ext cx="84249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IE" dirty="0" smtClean="0"/>
              <a:t> Continued to deliver late, but the % of delay kept reducing.</a:t>
            </a:r>
          </a:p>
          <a:p>
            <a:pPr>
              <a:buFontTx/>
              <a:buChar char="-"/>
            </a:pPr>
            <a:r>
              <a:rPr lang="en-IE" dirty="0" smtClean="0"/>
              <a:t> Our sprints varied in duration from 2 months to 4 months.</a:t>
            </a:r>
          </a:p>
          <a:p>
            <a:pPr>
              <a:buFontTx/>
              <a:buChar char="-"/>
            </a:pPr>
            <a:r>
              <a:rPr lang="en-IE" dirty="0" smtClean="0"/>
              <a:t> At its height, team comprised of 6 developers and 2 QA people.</a:t>
            </a:r>
          </a:p>
          <a:p>
            <a:pPr>
              <a:buFontTx/>
              <a:buChar char="-"/>
            </a:pPr>
            <a:r>
              <a:rPr lang="en-IE" dirty="0" smtClean="0"/>
              <a:t> Product was slowly but steadily re-designed.</a:t>
            </a:r>
          </a:p>
          <a:p>
            <a:pPr>
              <a:buFontTx/>
              <a:buChar char="-"/>
            </a:pPr>
            <a:r>
              <a:rPr lang="en-IE" dirty="0" smtClean="0"/>
              <a:t> Different Scrum Masters &amp; Product Owners</a:t>
            </a:r>
          </a:p>
          <a:p>
            <a:pPr>
              <a:buFontTx/>
              <a:buChar char="-"/>
            </a:pPr>
            <a:r>
              <a:rPr lang="en-IE" dirty="0" smtClean="0"/>
              <a:t> CTO left the company, other organisational problems</a:t>
            </a:r>
          </a:p>
          <a:p>
            <a:pPr>
              <a:buFontTx/>
              <a:buChar char="-"/>
            </a:pPr>
            <a:r>
              <a:rPr lang="en-IE" dirty="0" smtClean="0"/>
              <a:t> The stand-up meetings weren’t stand-up, and team tensions were beginning to spill over in the meetings</a:t>
            </a:r>
          </a:p>
          <a:p>
            <a:pPr>
              <a:buFontTx/>
              <a:buChar char="-"/>
            </a:pPr>
            <a:r>
              <a:rPr lang="en-IE" dirty="0" smtClean="0"/>
              <a:t> All employees were made redundant in June 2007 and operations were shut down.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ecture Template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Template</Template>
  <TotalTime>161</TotalTime>
  <Words>763</Words>
  <Application>Microsoft Office PowerPoint</Application>
  <PresentationFormat>A4 Paper (210x297 mm)</PresentationFormat>
  <Paragraphs>106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Lecture Template</vt:lpstr>
      <vt:lpstr>Slide 0</vt:lpstr>
      <vt:lpstr>What’s in a Name?</vt:lpstr>
      <vt:lpstr>Scrum at a Glance</vt:lpstr>
      <vt:lpstr>The roles people play</vt:lpstr>
      <vt:lpstr>Important Scrum Activities</vt:lpstr>
      <vt:lpstr>Scrum Artefacts</vt:lpstr>
      <vt:lpstr>A Scrum Implementation</vt:lpstr>
      <vt:lpstr>The 1st Sprint – Aug 2006</vt:lpstr>
      <vt:lpstr>Over subsequent sprints</vt:lpstr>
      <vt:lpstr>A new chance – October 2007</vt:lpstr>
      <vt:lpstr>Key Learning Lessons</vt:lpstr>
      <vt:lpstr>Any Thoughts, Questions, Ideas?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0</dc:title>
  <dc:creator>Vispi Shroff</dc:creator>
  <cp:lastModifiedBy>Vispi Shroff</cp:lastModifiedBy>
  <cp:revision>16</cp:revision>
  <cp:lastPrinted>2004-03-10T09:10:37Z</cp:lastPrinted>
  <dcterms:created xsi:type="dcterms:W3CDTF">2010-09-24T10:45:21Z</dcterms:created>
  <dcterms:modified xsi:type="dcterms:W3CDTF">2010-09-24T15:17:11Z</dcterms:modified>
</cp:coreProperties>
</file>