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5575" y="476885"/>
            <a:ext cx="5431155" cy="1111250"/>
          </a:xfrm>
        </p:spPr>
        <p:txBody>
          <a:bodyPr>
            <a:noAutofit/>
          </a:bodyPr>
          <a:p>
            <a:r>
              <a:rPr lang="en-US" altLang="en-US" sz="4400">
                <a:latin typeface="Nakula" panose="00000400000000000000" charset="0"/>
                <a:cs typeface="Nakula" panose="00000400000000000000" charset="0"/>
                <a:sym typeface="+mn-ea"/>
              </a:rPr>
              <a:t> Alioth</a:t>
            </a:r>
            <a:r>
              <a:rPr lang="x-none" altLang="en-US" sz="4400">
                <a:latin typeface="Nakula" panose="00000400000000000000" charset="0"/>
                <a:cs typeface="Nakula" panose="00000400000000000000" charset="0"/>
                <a:sym typeface="+mn-ea"/>
              </a:rPr>
              <a:t>:</a:t>
            </a:r>
            <a:r>
              <a:rPr lang="en-US" altLang="en-US" sz="4400">
                <a:latin typeface="Nakula" panose="00000400000000000000" charset="0"/>
                <a:cs typeface="Nakula" panose="00000400000000000000" charset="0"/>
                <a:sym typeface="+mn-ea"/>
              </a:rPr>
              <a:t> and Compiler</a:t>
            </a:r>
            <a:endParaRPr lang="en-US" altLang="en-US" sz="44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560" y="5636895"/>
            <a:ext cx="5920105" cy="484505"/>
          </a:xfrm>
        </p:spPr>
        <p:txBody>
          <a:bodyPr>
            <a:normAutofit/>
          </a:bodyPr>
          <a:p>
            <a:r>
              <a:rPr lang="en-US" altLang="en-US" sz="2000">
                <a:latin typeface="Nakula" panose="00000400000000000000" charset="0"/>
                <a:cs typeface="Nakula" panose="00000400000000000000" charset="0"/>
              </a:rPr>
              <a:t>Let's do something we could not</a:t>
            </a:r>
            <a:endParaRPr lang="en-US" altLang="en-US" sz="2000">
              <a:latin typeface="Nakula" panose="00000400000000000000" charset="0"/>
              <a:cs typeface="Nakula" panose="00000400000000000000" charset="0"/>
            </a:endParaRPr>
          </a:p>
        </p:txBody>
      </p:sp>
      <p:pic>
        <p:nvPicPr>
          <p:cNvPr id="4" name="Picture 3" descr="icon_with_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2900" y="1631315"/>
            <a:ext cx="4005580" cy="400558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5660" y="5636895"/>
            <a:ext cx="1130173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0355580" y="5825490"/>
            <a:ext cx="2354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Karumbi" panose="02000603000000000000" charset="0"/>
                <a:cs typeface="Karumbi" panose="02000603000000000000" charset="0"/>
              </a:rPr>
              <a:t>------ Eric.Clarke</a:t>
            </a:r>
            <a:endParaRPr lang="en-US" altLang="en-US" sz="2400">
              <a:latin typeface="Karumbi" panose="02000603000000000000" charset="0"/>
              <a:cs typeface="Karumbi" panose="02000603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79780" y="480695"/>
            <a:ext cx="3823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latin typeface="Karumbi" panose="02000603000000000000" charset="0"/>
                <a:cs typeface="Karumbi" panose="02000603000000000000" charset="0"/>
              </a:rPr>
              <a:t>Content Brief</a:t>
            </a:r>
            <a:endParaRPr lang="en-US" altLang="en-US" sz="2800">
              <a:latin typeface="Karumbi" panose="02000603000000000000" charset="0"/>
              <a:cs typeface="Karumbi" panose="0200060300000000000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79780" y="1112520"/>
            <a:ext cx="1063244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743960" y="1677670"/>
            <a:ext cx="6858000" cy="1447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10000"/>
              </a:lnSpc>
            </a:pPr>
            <a:r>
              <a:rPr lang="en-US" altLang="en-US" sz="1400">
                <a:latin typeface="Nakula" panose="00000400000000000000" charset="0"/>
                <a:cs typeface="Nakula" panose="00000400000000000000" charset="0"/>
                <a:sym typeface="+mn-ea"/>
              </a:rPr>
              <a:t>Process of compiling --- </a:t>
            </a:r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What happened right after you click the “Compile” button ?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  <a:p>
            <a:pPr>
              <a:lnSpc>
                <a:spcPct val="210000"/>
              </a:lnSpc>
            </a:pPr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Element theory      --- What is the story of the lifetime of variable like ?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  <a:p>
            <a:pPr>
              <a:lnSpc>
                <a:spcPct val="210000"/>
              </a:lnSpc>
            </a:pPr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Alioth structure      --- How does our own compiler look like ?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</p:txBody>
      </p:sp>
      <p:pic>
        <p:nvPicPr>
          <p:cNvPr id="2" name="Picture 1" descr="icon_with_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2221865"/>
            <a:ext cx="4005580" cy="4005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7655" y="6214110"/>
            <a:ext cx="2199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Karumbi" panose="02000603000000000000" charset="0"/>
                <a:cs typeface="Karumbi" panose="02000603000000000000" charset="0"/>
              </a:rPr>
              <a:t>Process of compiling</a:t>
            </a:r>
            <a:endParaRPr lang="en-US" altLang="en-US" sz="2800">
              <a:latin typeface="Karumbi" panose="02000603000000000000" charset="0"/>
              <a:cs typeface="Karumbi" panose="0200060300000000000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8930" y="6221730"/>
            <a:ext cx="1158049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287645" y="382270"/>
            <a:ext cx="662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akula" panose="00000400000000000000" charset="0"/>
                <a:cs typeface="Nakula" panose="00000400000000000000" charset="0"/>
              </a:rPr>
              <a:t>What just happened right after you click the “Compile” button ?</a:t>
            </a:r>
            <a:endParaRPr lang="en-US" altLang="en-US">
              <a:latin typeface="Nakula" panose="00000400000000000000" charset="0"/>
              <a:cs typeface="Nakula" panose="000004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0200" y="725805"/>
            <a:ext cx="1158049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410460" y="1529715"/>
            <a:ext cx="31540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Lexical parsing : Characters to Tokens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991610" y="1028065"/>
            <a:ext cx="347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VT323" panose="00000509000000000000" charset="0"/>
                <a:cs typeface="VT323" panose="00000509000000000000" charset="0"/>
              </a:rPr>
              <a:t>module</a:t>
            </a:r>
            <a:r>
              <a:rPr lang="en-US" altLang="en-US">
                <a:latin typeface="VT323" panose="00000509000000000000" charset="0"/>
                <a:cs typeface="VT323" panose="00000509000000000000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VT323" panose="00000509000000000000" charset="0"/>
                <a:cs typeface="VT323" panose="00000509000000000000" charset="0"/>
              </a:rPr>
              <a:t>Hello</a:t>
            </a:r>
            <a:r>
              <a:rPr lang="en-US" altLang="en-US">
                <a:latin typeface="VT323" panose="00000509000000000000" charset="0"/>
                <a:cs typeface="VT323" panose="00000509000000000000" charset="0"/>
              </a:rPr>
              <a:t> </a:t>
            </a:r>
            <a:r>
              <a:rPr lang="en-US" altLang="en-US">
                <a:solidFill>
                  <a:schemeClr val="accent1"/>
                </a:solidFill>
                <a:latin typeface="VT323" panose="00000509000000000000" charset="0"/>
                <a:cs typeface="VT323" panose="00000509000000000000" charset="0"/>
              </a:rPr>
              <a:t>:</a:t>
            </a:r>
            <a:r>
              <a:rPr lang="en-US" altLang="en-US">
                <a:latin typeface="VT323" panose="00000509000000000000" charset="0"/>
                <a:cs typeface="VT323" panose="00000509000000000000" charset="0"/>
              </a:rPr>
              <a:t> </a:t>
            </a:r>
            <a:r>
              <a:rPr lang="en-US" altLang="en-US">
                <a:solidFill>
                  <a:schemeClr val="accent5"/>
                </a:solidFill>
                <a:latin typeface="VT323" panose="00000509000000000000" charset="0"/>
                <a:cs typeface="VT323" panose="00000509000000000000" charset="0"/>
              </a:rPr>
              <a:t>io</a:t>
            </a:r>
            <a:r>
              <a:rPr lang="en-US" altLang="en-US">
                <a:latin typeface="VT323" panose="00000509000000000000" charset="0"/>
                <a:cs typeface="VT323" panose="00000509000000000000" charset="0"/>
              </a:rPr>
              <a:t> </a:t>
            </a:r>
            <a:r>
              <a:rPr lang="en-US" altLang="en-US">
                <a:solidFill>
                  <a:schemeClr val="accent1"/>
                </a:solidFill>
                <a:latin typeface="VT323" panose="00000509000000000000" charset="0"/>
                <a:cs typeface="VT323" panose="00000509000000000000" charset="0"/>
              </a:rPr>
              <a:t>@</a:t>
            </a:r>
            <a:r>
              <a:rPr lang="en-US" altLang="en-US">
                <a:latin typeface="VT323" panose="00000509000000000000" charset="0"/>
                <a:cs typeface="VT323" panose="00000509000000000000" charset="0"/>
              </a:rPr>
              <a:t> </a:t>
            </a:r>
            <a:r>
              <a:rPr lang="en-US" altLang="en-US">
                <a:solidFill>
                  <a:schemeClr val="accent5"/>
                </a:solidFill>
                <a:latin typeface="VT323" panose="00000509000000000000" charset="0"/>
                <a:cs typeface="VT323" panose="00000509000000000000" charset="0"/>
              </a:rPr>
              <a:t>alioth</a:t>
            </a:r>
            <a:r>
              <a:rPr lang="en-US" altLang="en-US">
                <a:solidFill>
                  <a:srgbClr val="92D050"/>
                </a:solidFill>
                <a:latin typeface="VT323" panose="00000509000000000000" charset="0"/>
                <a:cs typeface="VT323" panose="00000509000000000000" charset="0"/>
              </a:rPr>
              <a:t> </a:t>
            </a:r>
            <a:r>
              <a:rPr lang="en-US" altLang="en-US">
                <a:solidFill>
                  <a:schemeClr val="accent1"/>
                </a:solidFill>
                <a:latin typeface="VT323" panose="00000509000000000000" charset="0"/>
                <a:cs typeface="VT323" panose="00000509000000000000" charset="0"/>
              </a:rPr>
              <a:t>as </a:t>
            </a:r>
            <a:r>
              <a:rPr lang="en-US" altLang="en-US">
                <a:solidFill>
                  <a:srgbClr val="C00000"/>
                </a:solidFill>
                <a:latin typeface="VT323" panose="00000509000000000000" charset="0"/>
                <a:cs typeface="VT323" panose="00000509000000000000" charset="0"/>
              </a:rPr>
              <a:t>this </a:t>
            </a:r>
            <a:r>
              <a:rPr lang="en-US" altLang="en-US">
                <a:solidFill>
                  <a:schemeClr val="accent1"/>
                </a:solidFill>
                <a:latin typeface="VT323" panose="00000509000000000000" charset="0"/>
                <a:cs typeface="VT323" panose="00000509000000000000" charset="0"/>
              </a:rPr>
              <a:t>;</a:t>
            </a:r>
            <a:endParaRPr lang="en-US" altLang="en-US">
              <a:solidFill>
                <a:schemeClr val="accent1"/>
              </a:solidFill>
              <a:latin typeface="VT323" panose="00000509000000000000" charset="0"/>
              <a:cs typeface="VT323" panose="00000509000000000000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1352550" y="212534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7030A0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module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2263140" y="212534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Hello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3169920" y="212534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accent1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: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4083685" y="212534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accent5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io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4998085" y="212534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accent1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@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5915660" y="212534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accent5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alioth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6844665" y="212534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accent1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as</a:t>
            </a:r>
            <a:endParaRPr lang="en-US" altLang="en-US">
              <a:ln>
                <a:noFill/>
              </a:ln>
              <a:solidFill>
                <a:schemeClr val="accent1"/>
              </a:solidFill>
              <a:latin typeface="VT323" panose="00000509000000000000" charset="0"/>
              <a:cs typeface="VT323" panose="00000509000000000000" charset="0"/>
              <a:sym typeface="+mn-ea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7767955" y="212534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C00000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this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8692515" y="212534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accent1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;</a:t>
            </a:r>
            <a:endParaRPr lang="en-US" altLang="en-US">
              <a:ln>
                <a:noFill/>
              </a:ln>
            </a:endParaRP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5720715" y="1396365"/>
            <a:ext cx="2540" cy="5734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 Single Corner Rectangle 21"/>
          <p:cNvSpPr/>
          <p:nvPr/>
        </p:nvSpPr>
        <p:spPr>
          <a:xfrm>
            <a:off x="4982845" y="2939415"/>
            <a:ext cx="1477645" cy="393700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</a:rPr>
              <a:t>ModuleSignature</a:t>
            </a:r>
            <a:endParaRPr lang="en-US" altLang="en-US" sz="1400">
              <a:solidFill>
                <a:schemeClr val="tx2"/>
              </a:solidFill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4429760" y="399986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FF0000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Hello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24" name="Round Single Corner Rectangle 23"/>
          <p:cNvSpPr/>
          <p:nvPr/>
        </p:nvSpPr>
        <p:spPr>
          <a:xfrm>
            <a:off x="5990590" y="3938905"/>
            <a:ext cx="1477645" cy="393700"/>
          </a:xfrm>
          <a:prstGeom prst="round1Rect">
            <a:avLst>
              <a:gd name="adj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</a:rPr>
              <a:t>Dependency</a:t>
            </a:r>
            <a:endParaRPr lang="en-US" altLang="en-US" sz="1400">
              <a:solidFill>
                <a:schemeClr val="tx2"/>
              </a:solidFill>
              <a:latin typeface="Nakula" panose="00000400000000000000" charset="0"/>
              <a:cs typeface="Nakula" panose="00000400000000000000" charset="0"/>
            </a:endParaRPr>
          </a:p>
          <a:p>
            <a:pPr algn="ctr"/>
            <a:r>
              <a:rPr lang="en-US" altLang="en-US" sz="1400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</a:rPr>
              <a:t>Descriptor</a:t>
            </a:r>
            <a:endParaRPr lang="en-US" altLang="en-US" sz="1400">
              <a:solidFill>
                <a:schemeClr val="tx2"/>
              </a:solidFill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25" name="Round Diagonal Corner Rectangle 24"/>
          <p:cNvSpPr/>
          <p:nvPr/>
        </p:nvSpPr>
        <p:spPr>
          <a:xfrm>
            <a:off x="4468495" y="514159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accent5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io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6300470" y="514159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accent5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alioth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8152765" y="5141595"/>
            <a:ext cx="857885" cy="271145"/>
          </a:xfrm>
          <a:prstGeom prst="round2DiagRect">
            <a:avLst>
              <a:gd name="adj1" fmla="val 16667"/>
              <a:gd name="adj2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rgbClr val="C00000"/>
                </a:solidFill>
                <a:latin typeface="VT323" panose="00000509000000000000" charset="0"/>
                <a:cs typeface="VT323" panose="00000509000000000000" charset="0"/>
                <a:sym typeface="+mn-ea"/>
              </a:rPr>
              <a:t>this</a:t>
            </a:r>
            <a:endParaRPr lang="en-US" altLang="en-US">
              <a:ln>
                <a:noFill/>
              </a:ln>
            </a:endParaRPr>
          </a:p>
        </p:txBody>
      </p:sp>
      <p:cxnSp>
        <p:nvCxnSpPr>
          <p:cNvPr id="28" name="Straight Arrow Connector 27"/>
          <p:cNvCxnSpPr>
            <a:endCxn id="22" idx="0"/>
          </p:cNvCxnSpPr>
          <p:nvPr/>
        </p:nvCxnSpPr>
        <p:spPr>
          <a:xfrm>
            <a:off x="5719445" y="2532380"/>
            <a:ext cx="2540" cy="40703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  <a:endCxn id="23" idx="3"/>
          </p:cNvCxnSpPr>
          <p:nvPr/>
        </p:nvCxnSpPr>
        <p:spPr>
          <a:xfrm flipH="1">
            <a:off x="4859020" y="3333115"/>
            <a:ext cx="862965" cy="666750"/>
          </a:xfrm>
          <a:prstGeom prst="straightConnector1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4" idx="0"/>
          </p:cNvCxnSpPr>
          <p:nvPr/>
        </p:nvCxnSpPr>
        <p:spPr>
          <a:xfrm>
            <a:off x="5721985" y="3333115"/>
            <a:ext cx="1007745" cy="605790"/>
          </a:xfrm>
          <a:prstGeom prst="straightConnector1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5" idx="3"/>
          </p:cNvCxnSpPr>
          <p:nvPr/>
        </p:nvCxnSpPr>
        <p:spPr>
          <a:xfrm flipH="1">
            <a:off x="4897755" y="4332605"/>
            <a:ext cx="1831975" cy="808990"/>
          </a:xfrm>
          <a:prstGeom prst="straightConnector1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3"/>
          </p:cNvCxnSpPr>
          <p:nvPr/>
        </p:nvCxnSpPr>
        <p:spPr>
          <a:xfrm flipH="1">
            <a:off x="6729730" y="4352290"/>
            <a:ext cx="1270" cy="789305"/>
          </a:xfrm>
          <a:prstGeom prst="straightConnector1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27" idx="3"/>
          </p:cNvCxnSpPr>
          <p:nvPr/>
        </p:nvCxnSpPr>
        <p:spPr>
          <a:xfrm>
            <a:off x="6729730" y="4332605"/>
            <a:ext cx="1852295" cy="808990"/>
          </a:xfrm>
          <a:prstGeom prst="straightConnector1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2221865" y="2582545"/>
            <a:ext cx="33426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Syntactic parsing : Tokens to SyntaxTree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0266045" y="4332605"/>
            <a:ext cx="16446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Semantic validation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  <a:p>
            <a:pPr algn="l"/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Code generating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  <a:p>
            <a:pPr algn="l"/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Link and load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24155" y="3248660"/>
            <a:ext cx="2496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>
                <a:latin typeface="Nakula" panose="00000400000000000000" charset="0"/>
                <a:cs typeface="Nakula" panose="00000400000000000000" charset="0"/>
              </a:rPr>
              <a:t>Read and write documents</a:t>
            </a:r>
            <a:endParaRPr lang="en-US" altLang="en-US" sz="1600">
              <a:latin typeface="Nakula" panose="00000400000000000000" charset="0"/>
              <a:cs typeface="Nakula" panose="00000400000000000000" charset="0"/>
            </a:endParaRPr>
          </a:p>
          <a:p>
            <a:r>
              <a:rPr lang="en-US" altLang="en-US" sz="1600">
                <a:latin typeface="Nakula" panose="00000400000000000000" charset="0"/>
                <a:cs typeface="Nakula" panose="00000400000000000000" charset="0"/>
              </a:rPr>
              <a:t>Print logs and errors</a:t>
            </a:r>
            <a:endParaRPr lang="en-US" altLang="en-US" sz="1600">
              <a:latin typeface="Nakula" panose="00000400000000000000" charset="0"/>
              <a:cs typeface="Nakula" panose="00000400000000000000" charset="0"/>
            </a:endParaRPr>
          </a:p>
          <a:p>
            <a:r>
              <a:rPr lang="en-US" altLang="en-US" sz="1600">
                <a:latin typeface="Nakula" panose="00000400000000000000" charset="0"/>
                <a:cs typeface="Nakula" panose="00000400000000000000" charset="0"/>
              </a:rPr>
              <a:t>Locate dependencies</a:t>
            </a:r>
            <a:endParaRPr lang="en-US" altLang="en-US" sz="16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418590" y="5280025"/>
            <a:ext cx="11258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.exe --- PE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  <a:p>
            <a:r>
              <a:rPr lang="en-US" altLang="en-US" sz="1400">
                <a:latin typeface="Nakula" panose="00000400000000000000" charset="0"/>
                <a:cs typeface="Nakula" panose="00000400000000000000" charset="0"/>
              </a:rPr>
              <a:t>.bin --- ELF</a:t>
            </a:r>
            <a:endParaRPr lang="en-US" altLang="en-US" sz="14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910580" y="2551430"/>
            <a:ext cx="630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Karumbi" panose="02000603000000000000" charset="0"/>
                <a:cs typeface="Karumbi" panose="02000603000000000000" charset="0"/>
              </a:rPr>
              <a:t>LL&amp;LR</a:t>
            </a:r>
            <a:endParaRPr lang="en-US" altLang="en-US">
              <a:latin typeface="Karumbi" panose="02000603000000000000" charset="0"/>
              <a:cs typeface="Karumbi" panose="02000603000000000000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810885" y="1499235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Karumbi" panose="02000603000000000000" charset="0"/>
                <a:cs typeface="Karumbi" panose="02000603000000000000" charset="0"/>
              </a:rPr>
              <a:t>Finite State Machine</a:t>
            </a:r>
            <a:endParaRPr lang="en-US">
              <a:latin typeface="Karumbi" panose="02000603000000000000" charset="0"/>
              <a:cs typeface="Karumbi" panose="02000603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7655" y="6214110"/>
            <a:ext cx="1728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>
                <a:latin typeface="Karumbi" panose="02000603000000000000" charset="0"/>
                <a:cs typeface="Karumbi" panose="02000603000000000000" charset="0"/>
                <a:sym typeface="+mn-ea"/>
              </a:rPr>
              <a:t>Element theory</a:t>
            </a:r>
            <a:endParaRPr lang="en-US" altLang="en-US" sz="2800">
              <a:latin typeface="Karumbi" panose="02000603000000000000" charset="0"/>
              <a:cs typeface="Karumbi" panose="0200060300000000000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8930" y="6221730"/>
            <a:ext cx="1158049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15125" y="385445"/>
            <a:ext cx="526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latin typeface="Nakula" panose="00000400000000000000" charset="0"/>
                <a:cs typeface="Nakula" panose="00000400000000000000" charset="0"/>
                <a:sym typeface="+mn-ea"/>
              </a:rPr>
              <a:t>What is the story of the lifetime of variable like ?</a:t>
            </a:r>
            <a:endParaRPr lang="en-US" altLang="en-US">
              <a:latin typeface="Nakula" panose="00000400000000000000" charset="0"/>
              <a:cs typeface="Nakula" panose="000004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0200" y="725805"/>
            <a:ext cx="1158049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83030" y="1815465"/>
            <a:ext cx="914400" cy="91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2"/>
                </a:solidFill>
              </a:rPr>
              <a:t>value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83690" y="2813050"/>
            <a:ext cx="513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Nakula" panose="00000400000000000000" charset="0"/>
                <a:cs typeface="Nakula" panose="00000400000000000000" charset="0"/>
              </a:rPr>
              <a:t>name</a:t>
            </a:r>
            <a:endParaRPr lang="en-US" altLang="en-US" sz="12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02410" y="1539875"/>
            <a:ext cx="6750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Nakula" panose="00000400000000000000" charset="0"/>
                <a:cs typeface="Nakula" panose="00000400000000000000" charset="0"/>
              </a:rPr>
              <a:t>variable</a:t>
            </a:r>
            <a:endParaRPr lang="en-US" altLang="en-US" sz="12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67225" y="1815465"/>
            <a:ext cx="914400" cy="914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2"/>
                </a:solidFill>
              </a:rPr>
              <a:t>???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667885" y="2813050"/>
            <a:ext cx="5137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Nakula" panose="00000400000000000000" charset="0"/>
                <a:cs typeface="Nakula" panose="00000400000000000000" charset="0"/>
              </a:rPr>
              <a:t>name</a:t>
            </a:r>
            <a:endParaRPr lang="en-US" altLang="en-US" sz="12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4586605" y="1539875"/>
            <a:ext cx="7512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Nakula" panose="00000400000000000000" charset="0"/>
                <a:cs typeface="Nakula" panose="00000400000000000000" charset="0"/>
              </a:rPr>
              <a:t>reference</a:t>
            </a:r>
            <a:endParaRPr lang="en-US" altLang="en-US" sz="12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713865" y="3136900"/>
            <a:ext cx="312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akula" panose="00000400000000000000" charset="0"/>
                <a:cs typeface="Nakula" panose="00000400000000000000" charset="0"/>
              </a:rPr>
              <a:t>What the variables really is ?</a:t>
            </a:r>
            <a:endParaRPr lang="en-US" altLang="en-US">
              <a:latin typeface="Nakula" panose="00000400000000000000" charset="0"/>
              <a:cs typeface="Nakula" panose="00000400000000000000" charset="0"/>
            </a:endParaRPr>
          </a:p>
        </p:txBody>
      </p:sp>
      <p:cxnSp>
        <p:nvCxnSpPr>
          <p:cNvPr id="43" name="Straight Arrow Connector 42"/>
          <p:cNvCxnSpPr>
            <a:stCxn id="20" idx="1"/>
            <a:endCxn id="2" idx="3"/>
          </p:cNvCxnSpPr>
          <p:nvPr/>
        </p:nvCxnSpPr>
        <p:spPr>
          <a:xfrm flipH="1">
            <a:off x="2297430" y="2272665"/>
            <a:ext cx="216979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3015615" y="1997075"/>
            <a:ext cx="7340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latin typeface="Nakula" panose="00000400000000000000" charset="0"/>
                <a:cs typeface="Nakula" panose="00000400000000000000" charset="0"/>
              </a:rPr>
              <a:t>associate</a:t>
            </a:r>
            <a:endParaRPr lang="en-US" altLang="en-US" sz="12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42385" y="3688715"/>
            <a:ext cx="2164715" cy="19323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4494530" y="5621020"/>
            <a:ext cx="8604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>
                <a:latin typeface="Nakula" panose="00000400000000000000" charset="0"/>
                <a:cs typeface="Nakula" panose="00000400000000000000" charset="0"/>
              </a:rPr>
              <a:t>memory</a:t>
            </a:r>
            <a:endParaRPr lang="en-US" altLang="en-US" sz="16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57555" y="3688715"/>
            <a:ext cx="2164715" cy="19323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1241425" y="5621020"/>
            <a:ext cx="1198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>
                <a:latin typeface="Nakula" panose="00000400000000000000" charset="0"/>
                <a:cs typeface="Nakula" panose="00000400000000000000" charset="0"/>
              </a:rPr>
              <a:t>source code</a:t>
            </a:r>
            <a:endParaRPr lang="en-US" altLang="en-US" sz="1600"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56615" y="4499610"/>
            <a:ext cx="1974215" cy="2603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</a:rPr>
              <a:t>variable name</a:t>
            </a:r>
            <a:endParaRPr lang="en-US" altLang="en-US" sz="1400">
              <a:solidFill>
                <a:schemeClr val="tx2"/>
              </a:solidFill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37000" y="4759960"/>
            <a:ext cx="1974215" cy="2603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</a:rPr>
              <a:t>object</a:t>
            </a:r>
            <a:endParaRPr lang="en-US" altLang="en-US" sz="1400">
              <a:solidFill>
                <a:schemeClr val="tx2"/>
              </a:solidFill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605020" y="4484370"/>
            <a:ext cx="640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</a:rPr>
              <a:t>address</a:t>
            </a:r>
            <a:endParaRPr lang="en-US" altLang="en-US" sz="1200">
              <a:solidFill>
                <a:schemeClr val="tx2"/>
              </a:solidFill>
              <a:latin typeface="Nakula" panose="00000400000000000000" charset="0"/>
              <a:cs typeface="Nakula" panose="00000400000000000000" charset="0"/>
            </a:endParaRPr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 flipV="1">
            <a:off x="2828290" y="4622165"/>
            <a:ext cx="1776730" cy="7620"/>
          </a:xfrm>
          <a:prstGeom prst="straightConnector1">
            <a:avLst/>
          </a:prstGeom>
          <a:ln w="15875" cmpd="sng">
            <a:solidFill>
              <a:schemeClr val="tx2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7369175" y="1628775"/>
            <a:ext cx="342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Karumbi" panose="02000603000000000000" charset="0"/>
                <a:cs typeface="Karumbi" panose="02000603000000000000" charset="0"/>
              </a:rPr>
              <a:t>elements always get associated with objects directly</a:t>
            </a:r>
            <a:endParaRPr lang="en-US" altLang="en-US">
              <a:latin typeface="Karumbi" panose="02000603000000000000" charset="0"/>
              <a:cs typeface="Karumbi" panose="0200060300000000000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94550" y="2482850"/>
            <a:ext cx="1152525" cy="3371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2"/>
                </a:solidFill>
              </a:rPr>
              <a:t>element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8480425" y="2533015"/>
            <a:ext cx="2895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>
                <a:latin typeface="URW Chancery L" charset="0"/>
                <a:cs typeface="URW Chancery L" charset="0"/>
              </a:rPr>
              <a:t>=</a:t>
            </a:r>
            <a:endParaRPr lang="en-US" altLang="en-US" sz="1400">
              <a:latin typeface="URW Chancery L" charset="0"/>
              <a:cs typeface="URW Chancery 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09685" y="2475865"/>
            <a:ext cx="1152525" cy="3371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2"/>
                </a:solidFill>
              </a:rPr>
              <a:t>address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909685" y="3136900"/>
            <a:ext cx="1152525" cy="3683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2"/>
                </a:solidFill>
              </a:rPr>
              <a:t>object</a:t>
            </a:r>
            <a:endParaRPr lang="en-US" altLang="en-US">
              <a:solidFill>
                <a:schemeClr val="tx2"/>
              </a:solidFill>
            </a:endParaRPr>
          </a:p>
        </p:txBody>
      </p:sp>
      <p:cxnSp>
        <p:nvCxnSpPr>
          <p:cNvPr id="58" name="Straight Arrow Connector 57"/>
          <p:cNvCxnSpPr>
            <a:stCxn id="56" idx="2"/>
            <a:endCxn id="57" idx="0"/>
          </p:cNvCxnSpPr>
          <p:nvPr/>
        </p:nvCxnSpPr>
        <p:spPr>
          <a:xfrm>
            <a:off x="9486265" y="2813050"/>
            <a:ext cx="0" cy="3238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7767955" y="3688715"/>
            <a:ext cx="343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latin typeface="Karumbi" panose="02000603000000000000" charset="0"/>
                <a:cs typeface="Karumbi" panose="02000603000000000000" charset="0"/>
              </a:rPr>
              <a:t>object itself can be anything for example a pointer</a:t>
            </a:r>
            <a:endParaRPr lang="en-US" altLang="en-US">
              <a:latin typeface="Karumbi" panose="02000603000000000000" charset="0"/>
              <a:cs typeface="Karumbi" panose="02000603000000000000" charset="0"/>
            </a:endParaRPr>
          </a:p>
        </p:txBody>
      </p:sp>
      <p:graphicFrame>
        <p:nvGraphicFramePr>
          <p:cNvPr id="60" name="Table 59"/>
          <p:cNvGraphicFramePr/>
          <p:nvPr/>
        </p:nvGraphicFramePr>
        <p:xfrm>
          <a:off x="7485380" y="4225290"/>
          <a:ext cx="38080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015"/>
                <a:gridCol w="630555"/>
                <a:gridCol w="588645"/>
                <a:gridCol w="588645"/>
                <a:gridCol w="6102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2"/>
                          </a:solidFill>
                        </a:rPr>
                        <a:t>var</a:t>
                      </a:r>
                      <a:endParaRPr lang="en-US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2"/>
                          </a:solidFill>
                        </a:rPr>
                        <a:t>ptr</a:t>
                      </a:r>
                      <a:endParaRPr lang="en-US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2"/>
                          </a:solidFill>
                        </a:rPr>
                        <a:t>ref</a:t>
                      </a:r>
                      <a:endParaRPr lang="en-US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2"/>
                          </a:solidFill>
                        </a:rPr>
                        <a:t>val</a:t>
                      </a:r>
                      <a:endParaRPr lang="en-US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8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2"/>
                          </a:solidFill>
                        </a:rPr>
                        <a:t>construct</a:t>
                      </a:r>
                      <a:endParaRPr lang="en-US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2"/>
                          </a:solidFill>
                        </a:rPr>
                        <a:t>read</a:t>
                      </a:r>
                      <a:endParaRPr lang="en-US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3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2"/>
                          </a:solidFill>
                        </a:rPr>
                        <a:t>write</a:t>
                      </a:r>
                      <a:endParaRPr lang="en-US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80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2"/>
                          </a:solidFill>
                        </a:rPr>
                        <a:t>destruct</a:t>
                      </a:r>
                      <a:endParaRPr lang="en-US" alt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7655" y="6214110"/>
            <a:ext cx="1737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800">
                <a:latin typeface="Karumbi" panose="02000603000000000000" charset="0"/>
                <a:cs typeface="Karumbi" panose="02000603000000000000" charset="0"/>
                <a:sym typeface="+mn-ea"/>
              </a:rPr>
              <a:t>Alioth structure</a:t>
            </a:r>
            <a:endParaRPr lang="en-US" altLang="en-US" sz="2800">
              <a:latin typeface="Karumbi" panose="02000603000000000000" charset="0"/>
              <a:cs typeface="Karumbi" panose="0200060300000000000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8930" y="6221730"/>
            <a:ext cx="1158049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755255" y="392430"/>
            <a:ext cx="420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>
                <a:latin typeface="Nakula" panose="00000400000000000000" charset="0"/>
                <a:cs typeface="Nakula" panose="00000400000000000000" charset="0"/>
                <a:sym typeface="+mn-ea"/>
              </a:rPr>
              <a:t>How does our own compiler look like ?</a:t>
            </a:r>
            <a:endParaRPr lang="en-US" altLang="en-US">
              <a:latin typeface="Nakula" panose="00000400000000000000" charset="0"/>
              <a:cs typeface="Nakula" panose="00000400000000000000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0200" y="725805"/>
            <a:ext cx="1158049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61340" y="1330960"/>
            <a:ext cx="1093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app/alioth.cpp</a:t>
            </a:r>
            <a:endParaRPr lang="en-US" alt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317500" y="2181225"/>
            <a:ext cx="15805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{inc,src}/*.{cpp,hpp}</a:t>
            </a:r>
            <a:endParaRPr lang="en-US" altLang="en-US" sz="1000"/>
          </a:p>
        </p:txBody>
      </p:sp>
      <p:sp>
        <p:nvSpPr>
          <p:cNvPr id="11" name="Rectangle 10"/>
          <p:cNvSpPr/>
          <p:nvPr/>
        </p:nvSpPr>
        <p:spPr>
          <a:xfrm>
            <a:off x="3653155" y="139382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Program entry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40" y="253809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Log Engine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2950" y="253809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Document Engine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3155" y="207454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Manager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400" y="299529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Lexic Engine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7130" y="299529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Syntax Engine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0050" y="299529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Semantic Engine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86815" y="379539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jsonz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86815" y="417385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chainz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86815" y="4546600"/>
            <a:ext cx="86296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agent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9780" y="4546600"/>
            <a:ext cx="830580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thing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1570" y="3739515"/>
            <a:ext cx="1819910" cy="1102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34135" y="5757545"/>
            <a:ext cx="2466340" cy="288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2"/>
                </a:solidFill>
              </a:rPr>
              <a:t>System calls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80155" y="5757545"/>
            <a:ext cx="3393440" cy="288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olidFill>
                  <a:schemeClr val="tx2"/>
                </a:solidFill>
              </a:rPr>
              <a:t>LLVM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87875" y="3467100"/>
            <a:ext cx="81343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modesc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2295" y="3972560"/>
            <a:ext cx="13506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ModuleGranule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03365" y="4799965"/>
            <a:ext cx="85407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depdesc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05500" y="4385945"/>
            <a:ext cx="156527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ModuleSignature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30700" y="3870325"/>
            <a:ext cx="3288030" cy="15989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02275" y="3467100"/>
            <a:ext cx="813435" cy="2324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modesc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23025" y="3467100"/>
            <a:ext cx="81343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modesc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20130" y="3971290"/>
            <a:ext cx="13506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ModuleGranule</a:t>
            </a:r>
            <a:endParaRPr lang="en-US" altLang="en-US" sz="1200">
              <a:solidFill>
                <a:schemeClr val="tx2"/>
              </a:solidFill>
            </a:endParaRPr>
          </a:p>
        </p:txBody>
      </p:sp>
      <p:cxnSp>
        <p:nvCxnSpPr>
          <p:cNvPr id="35" name="Straight Connector 34"/>
          <p:cNvCxnSpPr>
            <a:stCxn id="32" idx="2"/>
            <a:endCxn id="28" idx="0"/>
          </p:cNvCxnSpPr>
          <p:nvPr/>
        </p:nvCxnSpPr>
        <p:spPr>
          <a:xfrm flipH="1">
            <a:off x="5067935" y="3699510"/>
            <a:ext cx="841375" cy="27305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2"/>
            <a:endCxn id="34" idx="0"/>
          </p:cNvCxnSpPr>
          <p:nvPr/>
        </p:nvCxnSpPr>
        <p:spPr>
          <a:xfrm>
            <a:off x="5909310" y="3699510"/>
            <a:ext cx="886460" cy="27178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7218680" y="3371215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tx2"/>
                </a:solidFill>
              </a:rPr>
              <a:t>...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5742940" y="3870960"/>
            <a:ext cx="40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tx2"/>
                </a:solidFill>
              </a:rPr>
              <a:t>...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05500" y="5093970"/>
            <a:ext cx="1052830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definitions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00550" y="5093970"/>
            <a:ext cx="1504950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implementations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81045" y="4552315"/>
            <a:ext cx="58610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node</a:t>
            </a:r>
            <a:endParaRPr lang="en-US" altLang="en-US" sz="1200">
              <a:solidFill>
                <a:schemeClr val="tx2"/>
              </a:solidFill>
            </a:endParaRPr>
          </a:p>
        </p:txBody>
      </p:sp>
      <p:cxnSp>
        <p:nvCxnSpPr>
          <p:cNvPr id="64" name="Straight Arrow Connector 63"/>
          <p:cNvCxnSpPr>
            <a:stCxn id="63" idx="1"/>
            <a:endCxn id="23" idx="3"/>
          </p:cNvCxnSpPr>
          <p:nvPr/>
        </p:nvCxnSpPr>
        <p:spPr>
          <a:xfrm flipH="1" flipV="1">
            <a:off x="2873375" y="4662805"/>
            <a:ext cx="400685" cy="571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1"/>
            <a:endCxn id="63" idx="3"/>
          </p:cNvCxnSpPr>
          <p:nvPr/>
        </p:nvCxnSpPr>
        <p:spPr>
          <a:xfrm flipH="1" flipV="1">
            <a:off x="3867150" y="4668520"/>
            <a:ext cx="463550" cy="12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5346700" y="5388610"/>
            <a:ext cx="13874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</a:rPr>
              <a:t>sintax structures</a:t>
            </a:r>
            <a:endParaRPr lang="en-US" altLang="en-US" sz="1400">
              <a:solidFill>
                <a:schemeClr val="tx2"/>
              </a:solidFill>
              <a:latin typeface="Nakula" panose="00000400000000000000" charset="0"/>
              <a:cs typeface="Nakula" panose="00000400000000000000" charset="0"/>
            </a:endParaRPr>
          </a:p>
        </p:txBody>
      </p:sp>
      <p:cxnSp>
        <p:nvCxnSpPr>
          <p:cNvPr id="67" name="Straight Arrow Connector 66"/>
          <p:cNvCxnSpPr>
            <a:stCxn id="28" idx="2"/>
            <a:endCxn id="39" idx="0"/>
          </p:cNvCxnSpPr>
          <p:nvPr/>
        </p:nvCxnSpPr>
        <p:spPr>
          <a:xfrm>
            <a:off x="5067935" y="4204335"/>
            <a:ext cx="1363980" cy="889635"/>
          </a:xfrm>
          <a:prstGeom prst="straightConnector1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8" idx="2"/>
            <a:endCxn id="61" idx="0"/>
          </p:cNvCxnSpPr>
          <p:nvPr/>
        </p:nvCxnSpPr>
        <p:spPr>
          <a:xfrm>
            <a:off x="5067935" y="4204335"/>
            <a:ext cx="85090" cy="889635"/>
          </a:xfrm>
          <a:prstGeom prst="straightConnector1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4" idx="2"/>
            <a:endCxn id="30" idx="0"/>
          </p:cNvCxnSpPr>
          <p:nvPr/>
        </p:nvCxnSpPr>
        <p:spPr>
          <a:xfrm flipH="1">
            <a:off x="6688455" y="4203065"/>
            <a:ext cx="107315" cy="18288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0" idx="2"/>
            <a:endCxn id="29" idx="0"/>
          </p:cNvCxnSpPr>
          <p:nvPr/>
        </p:nvCxnSpPr>
        <p:spPr>
          <a:xfrm>
            <a:off x="6688455" y="4617720"/>
            <a:ext cx="342265" cy="182245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8157210" y="1393825"/>
            <a:ext cx="1743075" cy="118046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</a:rPr>
              <a:t>Root</a:t>
            </a:r>
            <a:endParaRPr lang="en-US" altLang="en-US">
              <a:solidFill>
                <a:schemeClr val="tx2"/>
              </a:solidFill>
              <a:latin typeface="Nakula" panose="00000400000000000000" charset="0"/>
              <a:cs typeface="Nakula" panose="00000400000000000000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157210" y="4465320"/>
            <a:ext cx="1743075" cy="118046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  <a:sym typeface="+mn-ea"/>
              </a:rPr>
              <a:t>Work</a:t>
            </a:r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8157210" y="2957830"/>
            <a:ext cx="1743075" cy="1180465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2"/>
                </a:solidFill>
                <a:latin typeface="Nakula" panose="00000400000000000000" charset="0"/>
                <a:cs typeface="Nakula" panose="00000400000000000000" charset="0"/>
                <a:sym typeface="+mn-ea"/>
              </a:rPr>
              <a:t>Apps</a:t>
            </a:r>
            <a:endParaRPr lang="en-US" altLang="en-US"/>
          </a:p>
        </p:txBody>
      </p:sp>
      <p:sp>
        <p:nvSpPr>
          <p:cNvPr id="74" name="Text Box 73"/>
          <p:cNvSpPr txBox="1"/>
          <p:nvPr/>
        </p:nvSpPr>
        <p:spPr>
          <a:xfrm>
            <a:off x="8716645" y="1148715"/>
            <a:ext cx="6248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/alioth/</a:t>
            </a:r>
            <a:endParaRPr lang="en-US" altLang="en-US" sz="1000"/>
          </a:p>
        </p:txBody>
      </p:sp>
      <p:sp>
        <p:nvSpPr>
          <p:cNvPr id="75" name="Text Box 74"/>
          <p:cNvSpPr txBox="1"/>
          <p:nvPr/>
        </p:nvSpPr>
        <p:spPr>
          <a:xfrm>
            <a:off x="8489950" y="2712720"/>
            <a:ext cx="1078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/alioth/apps/*/</a:t>
            </a:r>
            <a:endParaRPr lang="en-US" altLang="en-US" sz="1000"/>
          </a:p>
        </p:txBody>
      </p:sp>
      <p:sp>
        <p:nvSpPr>
          <p:cNvPr id="76" name="Text Box 75"/>
          <p:cNvSpPr txBox="1"/>
          <p:nvPr/>
        </p:nvSpPr>
        <p:spPr>
          <a:xfrm>
            <a:off x="8896350" y="4239260"/>
            <a:ext cx="2660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./</a:t>
            </a:r>
            <a:endParaRPr lang="en-US" altLang="en-US" sz="1000"/>
          </a:p>
        </p:txBody>
      </p:sp>
      <p:sp>
        <p:nvSpPr>
          <p:cNvPr id="78" name="Rectangle 77"/>
          <p:cNvSpPr/>
          <p:nvPr/>
        </p:nvSpPr>
        <p:spPr>
          <a:xfrm>
            <a:off x="10111740" y="1498600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lengine.json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111740" y="5325745"/>
            <a:ext cx="1693545" cy="231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2"/>
                </a:solidFill>
              </a:rPr>
              <a:t>mtable.json</a:t>
            </a: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7505" y="1042670"/>
            <a:ext cx="7469505" cy="9556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57505" y="1998345"/>
            <a:ext cx="7469505" cy="36474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WPS Presentation</Application>
  <PresentationFormat>Widescreen</PresentationFormat>
  <Paragraphs>202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Nakula</vt:lpstr>
      <vt:lpstr>Karumbi</vt:lpstr>
      <vt:lpstr>VT323</vt:lpstr>
      <vt:lpstr>URW Chancery L</vt:lpstr>
      <vt:lpstr>微软雅黑</vt:lpstr>
      <vt:lpstr>Droid Sans Fallback</vt:lpstr>
      <vt:lpstr>DejaVu Sans</vt:lpstr>
      <vt:lpstr>宋体</vt:lpstr>
      <vt:lpstr>Arial Unicode MS</vt:lpstr>
      <vt:lpstr>Calibri Light</vt:lpstr>
      <vt:lpstr>Calibri</vt:lpstr>
      <vt:lpstr>Gubbi</vt:lpstr>
      <vt:lpstr>Office Theme</vt:lpstr>
      <vt:lpstr> Alioth and Compiler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Alioth programming language</dc:title>
  <dc:creator>ezr</dc:creator>
  <cp:lastModifiedBy>ezr</cp:lastModifiedBy>
  <cp:revision>24</cp:revision>
  <dcterms:created xsi:type="dcterms:W3CDTF">2019-04-09T12:06:20Z</dcterms:created>
  <dcterms:modified xsi:type="dcterms:W3CDTF">2019-04-09T12:06:20Z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