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3"/>
  </p:notesMasterIdLst>
  <p:handoutMasterIdLst>
    <p:handoutMasterId r:id="rId44"/>
  </p:handoutMasterIdLst>
  <p:sldIdLst>
    <p:sldId id="257" r:id="rId2"/>
    <p:sldId id="258" r:id="rId3"/>
    <p:sldId id="278" r:id="rId4"/>
    <p:sldId id="271" r:id="rId5"/>
    <p:sldId id="272" r:id="rId6"/>
    <p:sldId id="273" r:id="rId7"/>
    <p:sldId id="274" r:id="rId8"/>
    <p:sldId id="275" r:id="rId9"/>
    <p:sldId id="277" r:id="rId10"/>
    <p:sldId id="276" r:id="rId11"/>
    <p:sldId id="267" r:id="rId12"/>
    <p:sldId id="263" r:id="rId13"/>
    <p:sldId id="280" r:id="rId14"/>
    <p:sldId id="281" r:id="rId15"/>
    <p:sldId id="282" r:id="rId16"/>
    <p:sldId id="284" r:id="rId17"/>
    <p:sldId id="285" r:id="rId18"/>
    <p:sldId id="309" r:id="rId19"/>
    <p:sldId id="286" r:id="rId20"/>
    <p:sldId id="308" r:id="rId21"/>
    <p:sldId id="287" r:id="rId22"/>
    <p:sldId id="301" r:id="rId23"/>
    <p:sldId id="283" r:id="rId24"/>
    <p:sldId id="300" r:id="rId25"/>
    <p:sldId id="302" r:id="rId26"/>
    <p:sldId id="305" r:id="rId27"/>
    <p:sldId id="303" r:id="rId28"/>
    <p:sldId id="306" r:id="rId29"/>
    <p:sldId id="307" r:id="rId30"/>
    <p:sldId id="291" r:id="rId31"/>
    <p:sldId id="279" r:id="rId32"/>
    <p:sldId id="310" r:id="rId33"/>
    <p:sldId id="292" r:id="rId34"/>
    <p:sldId id="293" r:id="rId35"/>
    <p:sldId id="294" r:id="rId36"/>
    <p:sldId id="295" r:id="rId37"/>
    <p:sldId id="296" r:id="rId38"/>
    <p:sldId id="297" r:id="rId39"/>
    <p:sldId id="298" r:id="rId40"/>
    <p:sldId id="299" r:id="rId41"/>
    <p:sldId id="28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3" d="100"/>
          <a:sy n="73" d="100"/>
        </p:scale>
        <p:origin x="630"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12/16/2016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12/16/2016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12/16/2016</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12/16/2016</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12/16/2016</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12/16/2016</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12/16/2016</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12/16/2016</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12/16/2016</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12/16/2016</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12/16/2016</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12/16/2016</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12/16/2016</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12/16/2016</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12/16/2016</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2402" y="0"/>
            <a:ext cx="5191210" cy="1379621"/>
          </a:xfrm>
        </p:spPr>
        <p:txBody>
          <a:bodyPr>
            <a:normAutofit/>
          </a:bodyPr>
          <a:lstStyle/>
          <a:p>
            <a:r>
              <a:rPr lang="en-US" sz="5000" smtClean="0">
                <a:latin typeface="Arial" panose="020B0604020202020204" pitchFamily="34" charset="0"/>
                <a:cs typeface="Arial" panose="020B0604020202020204" pitchFamily="34" charset="0"/>
              </a:rPr>
              <a:t>An </a:t>
            </a:r>
            <a:r>
              <a:rPr lang="en-US" sz="5000" err="1" smtClean="0">
                <a:latin typeface="Arial" panose="020B0604020202020204" pitchFamily="34" charset="0"/>
                <a:cs typeface="Arial" panose="020B0604020202020204" pitchFamily="34" charset="0"/>
              </a:rPr>
              <a:t>Ninh</a:t>
            </a:r>
            <a:r>
              <a:rPr lang="en-US" sz="5000" smtClean="0">
                <a:latin typeface="Arial" panose="020B0604020202020204" pitchFamily="34" charset="0"/>
                <a:cs typeface="Arial" panose="020B0604020202020204" pitchFamily="34" charset="0"/>
              </a:rPr>
              <a:t> </a:t>
            </a:r>
            <a:r>
              <a:rPr lang="en-US" sz="5000" err="1" smtClean="0">
                <a:latin typeface="Arial" panose="020B0604020202020204" pitchFamily="34" charset="0"/>
                <a:cs typeface="Arial" panose="020B0604020202020204" pitchFamily="34" charset="0"/>
              </a:rPr>
              <a:t>Mạng</a:t>
            </a:r>
            <a:endParaRPr lang="en-US" sz="500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884823" y="1616242"/>
            <a:ext cx="6665494" cy="633664"/>
          </a:xfrm>
        </p:spPr>
        <p:txBody>
          <a:bodyPr>
            <a:noAutofit/>
          </a:bodyPr>
          <a:lstStyle/>
          <a:p>
            <a:r>
              <a:rPr lang="en-US" sz="3200" b="1" err="1" smtClean="0">
                <a:solidFill>
                  <a:srgbClr val="FF0000"/>
                </a:solidFill>
                <a:latin typeface="Arial" panose="020B0604020202020204" pitchFamily="34" charset="0"/>
                <a:cs typeface="Arial" panose="020B0604020202020204" pitchFamily="34" charset="0"/>
              </a:rPr>
              <a:t>Đề</a:t>
            </a:r>
            <a:r>
              <a:rPr lang="en-US" sz="3200" b="1" smtClean="0">
                <a:solidFill>
                  <a:srgbClr val="FF0000"/>
                </a:solidFill>
                <a:latin typeface="Arial" panose="020B0604020202020204" pitchFamily="34" charset="0"/>
                <a:cs typeface="Arial" panose="020B0604020202020204" pitchFamily="34" charset="0"/>
              </a:rPr>
              <a:t> </a:t>
            </a:r>
            <a:r>
              <a:rPr lang="en-US" sz="3200" b="1" err="1" smtClean="0">
                <a:solidFill>
                  <a:srgbClr val="FF0000"/>
                </a:solidFill>
                <a:latin typeface="Arial" panose="020B0604020202020204" pitchFamily="34" charset="0"/>
                <a:cs typeface="Arial" panose="020B0604020202020204" pitchFamily="34" charset="0"/>
              </a:rPr>
              <a:t>tài</a:t>
            </a:r>
            <a:r>
              <a:rPr lang="en-US" sz="3200" b="1" smtClean="0">
                <a:solidFill>
                  <a:srgbClr val="FF0000"/>
                </a:solidFill>
                <a:latin typeface="Arial" panose="020B0604020202020204" pitchFamily="34" charset="0"/>
                <a:cs typeface="Arial" panose="020B0604020202020204" pitchFamily="34" charset="0"/>
              </a:rPr>
              <a:t>: </a:t>
            </a:r>
            <a:r>
              <a:rPr lang="en-US" sz="3200" b="1" err="1">
                <a:solidFill>
                  <a:srgbClr val="FF0000"/>
                </a:solidFill>
                <a:latin typeface="Arial" panose="020B0604020202020204" pitchFamily="34" charset="0"/>
                <a:cs typeface="Arial" panose="020B0604020202020204" pitchFamily="34" charset="0"/>
              </a:rPr>
              <a:t>Bảo</a:t>
            </a:r>
            <a:r>
              <a:rPr lang="en-US" sz="3200" b="1">
                <a:solidFill>
                  <a:srgbClr val="FF0000"/>
                </a:solidFill>
                <a:latin typeface="Arial" panose="020B0604020202020204" pitchFamily="34" charset="0"/>
                <a:cs typeface="Arial" panose="020B0604020202020204" pitchFamily="34" charset="0"/>
              </a:rPr>
              <a:t> </a:t>
            </a:r>
            <a:r>
              <a:rPr lang="en-US" sz="3200" b="1" err="1">
                <a:solidFill>
                  <a:srgbClr val="FF0000"/>
                </a:solidFill>
                <a:latin typeface="Arial" panose="020B0604020202020204" pitchFamily="34" charset="0"/>
                <a:cs typeface="Arial" panose="020B0604020202020204" pitchFamily="34" charset="0"/>
              </a:rPr>
              <a:t>mật</a:t>
            </a:r>
            <a:r>
              <a:rPr lang="en-US" sz="3200" b="1">
                <a:solidFill>
                  <a:srgbClr val="FF0000"/>
                </a:solidFill>
                <a:latin typeface="Arial" panose="020B0604020202020204" pitchFamily="34" charset="0"/>
                <a:cs typeface="Arial" panose="020B0604020202020204" pitchFamily="34" charset="0"/>
              </a:rPr>
              <a:t> </a:t>
            </a:r>
            <a:r>
              <a:rPr lang="en-US" sz="3200" b="1" err="1">
                <a:solidFill>
                  <a:srgbClr val="FF0000"/>
                </a:solidFill>
                <a:latin typeface="Arial" panose="020B0604020202020204" pitchFamily="34" charset="0"/>
                <a:cs typeface="Arial" panose="020B0604020202020204" pitchFamily="34" charset="0"/>
              </a:rPr>
              <a:t>cho</a:t>
            </a:r>
            <a:r>
              <a:rPr lang="en-US" sz="3200" b="1">
                <a:solidFill>
                  <a:srgbClr val="FF0000"/>
                </a:solidFill>
                <a:latin typeface="Arial" panose="020B0604020202020204" pitchFamily="34" charset="0"/>
                <a:cs typeface="Arial" panose="020B0604020202020204" pitchFamily="34" charset="0"/>
              </a:rPr>
              <a:t> Web Service </a:t>
            </a:r>
          </a:p>
        </p:txBody>
      </p:sp>
      <p:graphicFrame>
        <p:nvGraphicFramePr>
          <p:cNvPr id="4" name="Table 3"/>
          <p:cNvGraphicFramePr>
            <a:graphicFrameLocks noGrp="1"/>
          </p:cNvGraphicFramePr>
          <p:nvPr>
            <p:extLst>
              <p:ext uri="{D42A27DB-BD31-4B8C-83A1-F6EECF244321}">
                <p14:modId xmlns:p14="http://schemas.microsoft.com/office/powerpoint/2010/main" val="3418218520"/>
              </p:ext>
            </p:extLst>
          </p:nvPr>
        </p:nvGraphicFramePr>
        <p:xfrm>
          <a:off x="4872790" y="2617773"/>
          <a:ext cx="6183363" cy="1290084"/>
        </p:xfrm>
        <a:graphic>
          <a:graphicData uri="http://schemas.openxmlformats.org/drawingml/2006/table">
            <a:tbl>
              <a:tblPr firstRow="1" firstCol="1" bandRow="1">
                <a:tableStyleId>{F5AB1C69-6EDB-4FF4-983F-18BD219EF322}</a:tableStyleId>
              </a:tblPr>
              <a:tblGrid>
                <a:gridCol w="737733">
                  <a:extLst>
                    <a:ext uri="{9D8B030D-6E8A-4147-A177-3AD203B41FA5}">
                      <a16:colId xmlns:a16="http://schemas.microsoft.com/office/drawing/2014/main" val="20000"/>
                    </a:ext>
                  </a:extLst>
                </a:gridCol>
                <a:gridCol w="2464598">
                  <a:extLst>
                    <a:ext uri="{9D8B030D-6E8A-4147-A177-3AD203B41FA5}">
                      <a16:colId xmlns:a16="http://schemas.microsoft.com/office/drawing/2014/main" val="20001"/>
                    </a:ext>
                  </a:extLst>
                </a:gridCol>
                <a:gridCol w="1490516">
                  <a:extLst>
                    <a:ext uri="{9D8B030D-6E8A-4147-A177-3AD203B41FA5}">
                      <a16:colId xmlns:a16="http://schemas.microsoft.com/office/drawing/2014/main" val="20002"/>
                    </a:ext>
                  </a:extLst>
                </a:gridCol>
                <a:gridCol w="1490516">
                  <a:extLst>
                    <a:ext uri="{9D8B030D-6E8A-4147-A177-3AD203B41FA5}">
                      <a16:colId xmlns:a16="http://schemas.microsoft.com/office/drawing/2014/main" val="20003"/>
                    </a:ext>
                  </a:extLst>
                </a:gridCol>
              </a:tblGrid>
              <a:tr h="329964">
                <a:tc>
                  <a:txBody>
                    <a:bodyPr/>
                    <a:lstStyle/>
                    <a:p>
                      <a:pPr algn="ctr">
                        <a:lnSpc>
                          <a:spcPct val="150000"/>
                        </a:lnSpc>
                        <a:spcAft>
                          <a:spcPts val="0"/>
                        </a:spcAft>
                        <a:tabLst>
                          <a:tab pos="3330575" algn="l"/>
                        </a:tabLst>
                      </a:pPr>
                      <a:r>
                        <a:rPr lang="en-US" sz="1400">
                          <a:effectLst/>
                          <a:latin typeface="Arial" panose="020B0604020202020204" pitchFamily="34" charset="0"/>
                          <a:cs typeface="Arial" panose="020B0604020202020204" pitchFamily="34" charset="0"/>
                        </a:rPr>
                        <a:t>STT</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err="1" smtClean="0">
                          <a:effectLst/>
                          <a:latin typeface="Arial" panose="020B0604020202020204" pitchFamily="34" charset="0"/>
                          <a:cs typeface="Arial" panose="020B0604020202020204" pitchFamily="34" charset="0"/>
                        </a:rPr>
                        <a:t>Họ</a:t>
                      </a:r>
                      <a:r>
                        <a:rPr lang="en-US" sz="1400" smtClean="0">
                          <a:effectLst/>
                          <a:latin typeface="Arial" panose="020B0604020202020204" pitchFamily="34" charset="0"/>
                          <a:cs typeface="Arial" panose="020B0604020202020204" pitchFamily="34" charset="0"/>
                        </a:rPr>
                        <a:t> </a:t>
                      </a:r>
                      <a:r>
                        <a:rPr lang="en-US" sz="1400" err="1" smtClean="0">
                          <a:effectLst/>
                          <a:latin typeface="Arial" panose="020B0604020202020204" pitchFamily="34" charset="0"/>
                          <a:cs typeface="Arial" panose="020B0604020202020204" pitchFamily="34" charset="0"/>
                        </a:rPr>
                        <a:t>và</a:t>
                      </a:r>
                      <a:r>
                        <a:rPr lang="en-US" sz="1400" smtClean="0">
                          <a:effectLst/>
                          <a:latin typeface="Arial" panose="020B0604020202020204" pitchFamily="34" charset="0"/>
                          <a:cs typeface="Arial" panose="020B0604020202020204" pitchFamily="34" charset="0"/>
                        </a:rPr>
                        <a:t> </a:t>
                      </a:r>
                      <a:r>
                        <a:rPr lang="en-US" sz="1400" err="1">
                          <a:effectLst/>
                          <a:latin typeface="Arial" panose="020B0604020202020204" pitchFamily="34" charset="0"/>
                          <a:cs typeface="Arial" panose="020B0604020202020204" pitchFamily="34" charset="0"/>
                        </a:rPr>
                        <a:t>Tên</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a:effectLst/>
                          <a:latin typeface="Arial" panose="020B0604020202020204" pitchFamily="34" charset="0"/>
                          <a:cs typeface="Arial" panose="020B0604020202020204" pitchFamily="34" charset="0"/>
                        </a:rPr>
                        <a:t>MSSV</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a:effectLst/>
                          <a:latin typeface="Arial" panose="020B0604020202020204" pitchFamily="34" charset="0"/>
                          <a:cs typeface="Arial" panose="020B0604020202020204" pitchFamily="34" charset="0"/>
                        </a:rPr>
                        <a:t>Lớp</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297781">
                <a:tc>
                  <a:txBody>
                    <a:bodyPr/>
                    <a:lstStyle/>
                    <a:p>
                      <a:pPr algn="ctr">
                        <a:lnSpc>
                          <a:spcPct val="150000"/>
                        </a:lnSpc>
                        <a:spcAft>
                          <a:spcPts val="0"/>
                        </a:spcAft>
                        <a:tabLst>
                          <a:tab pos="3330575" algn="l"/>
                        </a:tabLst>
                      </a:pPr>
                      <a:r>
                        <a:rPr lang="en-US" sz="1400">
                          <a:effectLst/>
                          <a:latin typeface="Arial" panose="020B0604020202020204" pitchFamily="34" charset="0"/>
                          <a:cs typeface="Arial" panose="020B0604020202020204" pitchFamily="34" charset="0"/>
                        </a:rPr>
                        <a:t>1</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err="1">
                          <a:effectLst/>
                          <a:latin typeface="Arial" panose="020B0604020202020204" pitchFamily="34" charset="0"/>
                          <a:cs typeface="Arial" panose="020B0604020202020204" pitchFamily="34" charset="0"/>
                        </a:rPr>
                        <a:t>Nguyễn</a:t>
                      </a:r>
                      <a:r>
                        <a:rPr lang="en-US" sz="1400" b="1">
                          <a:effectLst/>
                          <a:latin typeface="Arial" panose="020B0604020202020204" pitchFamily="34" charset="0"/>
                          <a:cs typeface="Arial" panose="020B0604020202020204" pitchFamily="34" charset="0"/>
                        </a:rPr>
                        <a:t> </a:t>
                      </a:r>
                      <a:r>
                        <a:rPr lang="en-US" sz="1400" b="1" err="1">
                          <a:effectLst/>
                          <a:latin typeface="Arial" panose="020B0604020202020204" pitchFamily="34" charset="0"/>
                          <a:cs typeface="Arial" panose="020B0604020202020204" pitchFamily="34" charset="0"/>
                        </a:rPr>
                        <a:t>Công</a:t>
                      </a:r>
                      <a:r>
                        <a:rPr lang="en-US" sz="1400" b="1">
                          <a:effectLst/>
                          <a:latin typeface="Arial" panose="020B0604020202020204" pitchFamily="34" charset="0"/>
                          <a:cs typeface="Arial" panose="020B0604020202020204" pitchFamily="34" charset="0"/>
                        </a:rPr>
                        <a:t> </a:t>
                      </a:r>
                      <a:r>
                        <a:rPr lang="en-US" sz="1400" b="1" err="1">
                          <a:effectLst/>
                          <a:latin typeface="Arial" panose="020B0604020202020204" pitchFamily="34" charset="0"/>
                          <a:cs typeface="Arial" panose="020B0604020202020204" pitchFamily="34" charset="0"/>
                        </a:rPr>
                        <a:t>Hưng</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20131945</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CNTT1.02</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297781">
                <a:tc>
                  <a:txBody>
                    <a:bodyPr/>
                    <a:lstStyle/>
                    <a:p>
                      <a:pPr algn="ctr">
                        <a:lnSpc>
                          <a:spcPct val="150000"/>
                        </a:lnSpc>
                        <a:spcAft>
                          <a:spcPts val="0"/>
                        </a:spcAft>
                        <a:tabLst>
                          <a:tab pos="3330575" algn="l"/>
                        </a:tabLst>
                      </a:pPr>
                      <a:r>
                        <a:rPr lang="en-US" sz="1400">
                          <a:effectLst/>
                          <a:latin typeface="Arial" panose="020B0604020202020204" pitchFamily="34" charset="0"/>
                          <a:cs typeface="Arial" panose="020B0604020202020204" pitchFamily="34" charset="0"/>
                        </a:rPr>
                        <a:t>2</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Chu Đức Tấn</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20133459</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CNTT1.02</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297781">
                <a:tc>
                  <a:txBody>
                    <a:bodyPr/>
                    <a:lstStyle/>
                    <a:p>
                      <a:pPr algn="ctr">
                        <a:lnSpc>
                          <a:spcPct val="150000"/>
                        </a:lnSpc>
                        <a:spcAft>
                          <a:spcPts val="0"/>
                        </a:spcAft>
                        <a:tabLst>
                          <a:tab pos="3330575" algn="l"/>
                        </a:tabLst>
                      </a:pPr>
                      <a:r>
                        <a:rPr lang="en-US" sz="1400">
                          <a:effectLst/>
                          <a:latin typeface="Arial" panose="020B0604020202020204" pitchFamily="34" charset="0"/>
                          <a:cs typeface="Arial" panose="020B0604020202020204" pitchFamily="34" charset="0"/>
                        </a:rPr>
                        <a:t>3</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Vũ Đức Hùng</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20131922</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CNTT1.01</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4"/>
          <p:cNvSpPr/>
          <p:nvPr/>
        </p:nvSpPr>
        <p:spPr>
          <a:xfrm>
            <a:off x="4884823" y="2206891"/>
            <a:ext cx="3498073" cy="410882"/>
          </a:xfrm>
          <a:prstGeom prst="rect">
            <a:avLst/>
          </a:prstGeom>
        </p:spPr>
        <p:txBody>
          <a:bodyPr wrap="none">
            <a:spAutoFit/>
          </a:bodyPr>
          <a:lstStyle/>
          <a:p>
            <a:pPr>
              <a:lnSpc>
                <a:spcPct val="115000"/>
              </a:lnSpc>
              <a:spcAft>
                <a:spcPts val="0"/>
              </a:spcAft>
              <a:tabLst>
                <a:tab pos="4162425" algn="l"/>
              </a:tabLst>
            </a:pPr>
            <a:r>
              <a:rPr lang="vi-VN" i="1">
                <a:latin typeface="Arial" panose="020B0604020202020204" pitchFamily="34" charset="0"/>
                <a:ea typeface="Times New Roman" panose="02020603050405020304" pitchFamily="18" charset="0"/>
                <a:cs typeface="Arial" panose="020B0604020202020204" pitchFamily="34" charset="0"/>
              </a:rPr>
              <a:t>Sinh viên thực hiện:</a:t>
            </a:r>
            <a:r>
              <a:rPr lang="en-US">
                <a:latin typeface="Arial" panose="020B0604020202020204" pitchFamily="34" charset="0"/>
                <a:ea typeface="Times New Roman" panose="02020603050405020304" pitchFamily="18" charset="0"/>
                <a:cs typeface="Arial" panose="020B0604020202020204" pitchFamily="34" charset="0"/>
              </a:rPr>
              <a:t>                    </a:t>
            </a:r>
            <a:endParaRPr lang="vi-VN">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Rectangle 5"/>
          <p:cNvSpPr/>
          <p:nvPr/>
        </p:nvSpPr>
        <p:spPr>
          <a:xfrm>
            <a:off x="4980187" y="4111826"/>
            <a:ext cx="5595443" cy="507831"/>
          </a:xfrm>
          <a:prstGeom prst="rect">
            <a:avLst/>
          </a:prstGeom>
        </p:spPr>
        <p:txBody>
          <a:bodyPr wrap="none">
            <a:spAutoFit/>
          </a:bodyPr>
          <a:lstStyle/>
          <a:p>
            <a:pPr>
              <a:lnSpc>
                <a:spcPct val="150000"/>
              </a:lnSpc>
              <a:spcAft>
                <a:spcPts val="0"/>
              </a:spcAft>
              <a:tabLst>
                <a:tab pos="3330575" algn="l"/>
              </a:tabLst>
            </a:pPr>
            <a:r>
              <a:rPr lang="en-US" i="1" err="1">
                <a:latin typeface="Arial" panose="020B0604020202020204" pitchFamily="34" charset="0"/>
                <a:ea typeface="Times New Roman" panose="02020603050405020304" pitchFamily="18" charset="0"/>
                <a:cs typeface="Arial" panose="020B0604020202020204" pitchFamily="34" charset="0"/>
              </a:rPr>
              <a:t>Giáo</a:t>
            </a:r>
            <a:r>
              <a:rPr lang="en-US" i="1">
                <a:latin typeface="Arial" panose="020B0604020202020204" pitchFamily="34" charset="0"/>
                <a:ea typeface="Times New Roman" panose="02020603050405020304" pitchFamily="18" charset="0"/>
                <a:cs typeface="Arial" panose="020B0604020202020204" pitchFamily="34" charset="0"/>
              </a:rPr>
              <a:t> </a:t>
            </a:r>
            <a:r>
              <a:rPr lang="en-US" i="1" err="1">
                <a:latin typeface="Arial" panose="020B0604020202020204" pitchFamily="34" charset="0"/>
                <a:ea typeface="Times New Roman" panose="02020603050405020304" pitchFamily="18" charset="0"/>
                <a:cs typeface="Arial" panose="020B0604020202020204" pitchFamily="34" charset="0"/>
              </a:rPr>
              <a:t>Viên</a:t>
            </a:r>
            <a:r>
              <a:rPr lang="en-US" i="1">
                <a:latin typeface="Arial" panose="020B0604020202020204" pitchFamily="34" charset="0"/>
                <a:ea typeface="Times New Roman" panose="02020603050405020304" pitchFamily="18" charset="0"/>
                <a:cs typeface="Arial" panose="020B0604020202020204" pitchFamily="34" charset="0"/>
              </a:rPr>
              <a:t> </a:t>
            </a:r>
            <a:r>
              <a:rPr lang="en-US" i="1" err="1">
                <a:latin typeface="Arial" panose="020B0604020202020204" pitchFamily="34" charset="0"/>
                <a:ea typeface="Times New Roman" panose="02020603050405020304" pitchFamily="18" charset="0"/>
                <a:cs typeface="Arial" panose="020B0604020202020204" pitchFamily="34" charset="0"/>
              </a:rPr>
              <a:t>hướng</a:t>
            </a:r>
            <a:r>
              <a:rPr lang="en-US" i="1">
                <a:latin typeface="Arial" panose="020B0604020202020204" pitchFamily="34" charset="0"/>
                <a:ea typeface="Times New Roman" panose="02020603050405020304" pitchFamily="18" charset="0"/>
                <a:cs typeface="Arial" panose="020B0604020202020204" pitchFamily="34" charset="0"/>
              </a:rPr>
              <a:t> </a:t>
            </a:r>
            <a:r>
              <a:rPr lang="en-US" i="1" err="1">
                <a:latin typeface="Arial" panose="020B0604020202020204" pitchFamily="34" charset="0"/>
                <a:ea typeface="Times New Roman" panose="02020603050405020304" pitchFamily="18" charset="0"/>
                <a:cs typeface="Arial" panose="020B0604020202020204" pitchFamily="34" charset="0"/>
              </a:rPr>
              <a:t>dẫn</a:t>
            </a:r>
            <a:r>
              <a:rPr lang="en-US">
                <a:latin typeface="Arial" panose="020B0604020202020204" pitchFamily="34" charset="0"/>
                <a:ea typeface="Times New Roman" panose="02020603050405020304" pitchFamily="18" charset="0"/>
                <a:cs typeface="Arial" panose="020B0604020202020204" pitchFamily="34" charset="0"/>
              </a:rPr>
              <a:t>: </a:t>
            </a:r>
            <a:r>
              <a:rPr lang="en-US" b="1">
                <a:latin typeface="Arial" panose="020B0604020202020204" pitchFamily="34" charset="0"/>
                <a:ea typeface="Times New Roman" panose="02020603050405020304" pitchFamily="18" charset="0"/>
                <a:cs typeface="Arial" panose="020B0604020202020204" pitchFamily="34" charset="0"/>
              </a:rPr>
              <a:t>PSG.TS </a:t>
            </a:r>
            <a:r>
              <a:rPr lang="en-US" b="1" err="1">
                <a:latin typeface="Arial" panose="020B0604020202020204" pitchFamily="34" charset="0"/>
                <a:ea typeface="Times New Roman" panose="02020603050405020304" pitchFamily="18" charset="0"/>
                <a:cs typeface="Arial" panose="020B0604020202020204" pitchFamily="34" charset="0"/>
              </a:rPr>
              <a:t>Nguyễn</a:t>
            </a:r>
            <a:r>
              <a:rPr lang="en-US" b="1">
                <a:latin typeface="Arial" panose="020B0604020202020204" pitchFamily="34" charset="0"/>
                <a:ea typeface="Times New Roman" panose="02020603050405020304" pitchFamily="18" charset="0"/>
                <a:cs typeface="Arial" panose="020B0604020202020204" pitchFamily="34" charset="0"/>
              </a:rPr>
              <a:t> Linh </a:t>
            </a:r>
            <a:r>
              <a:rPr lang="en-US" b="1" err="1">
                <a:latin typeface="Arial" panose="020B0604020202020204" pitchFamily="34" charset="0"/>
                <a:ea typeface="Times New Roman" panose="02020603050405020304" pitchFamily="18" charset="0"/>
                <a:cs typeface="Arial" panose="020B0604020202020204" pitchFamily="34" charset="0"/>
              </a:rPr>
              <a:t>Giang</a:t>
            </a:r>
            <a:r>
              <a:rPr lang="en-US" b="1">
                <a:latin typeface="Arial" panose="020B0604020202020204" pitchFamily="34" charset="0"/>
                <a:ea typeface="Times New Roman" panose="02020603050405020304" pitchFamily="18" charset="0"/>
                <a:cs typeface="Arial" panose="020B0604020202020204" pitchFamily="34" charset="0"/>
              </a:rPr>
              <a:t> </a:t>
            </a:r>
            <a:endParaRPr lang="vi-VN">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48812" y="766400"/>
            <a:ext cx="3531736" cy="369332"/>
          </a:xfrm>
          <a:prstGeom prst="rect">
            <a:avLst/>
          </a:prstGeom>
        </p:spPr>
        <p:txBody>
          <a:bodyPr wrap="none">
            <a:spAutoFit/>
          </a:bodyPr>
          <a:lstStyle/>
          <a:p>
            <a:pPr lvl="1"/>
            <a:r>
              <a:rPr lang="en-US" smtClean="0">
                <a:latin typeface="Arial" panose="020B0604020202020204" pitchFamily="34" charset="0"/>
                <a:ea typeface="Times New Roman" panose="02020603050405020304" pitchFamily="18" charset="0"/>
                <a:cs typeface="Arial" panose="020B0604020202020204" pitchFamily="34" charset="0"/>
              </a:rPr>
              <a:t>e. </a:t>
            </a:r>
            <a:r>
              <a:rPr lang="en-US" i="1">
                <a:latin typeface="Arial" panose="020B0604020202020204" pitchFamily="34" charset="0"/>
                <a:cs typeface="Arial" panose="020B0604020202020204" pitchFamily="34" charset="0"/>
              </a:rPr>
              <a:t>Resource Oriented </a:t>
            </a:r>
            <a:r>
              <a:rPr lang="en-US" i="1" smtClean="0">
                <a:latin typeface="Arial" panose="020B0604020202020204" pitchFamily="34" charset="0"/>
                <a:cs typeface="Arial" panose="020B0604020202020204" pitchFamily="34" charset="0"/>
              </a:rPr>
              <a:t>Model</a:t>
            </a:r>
            <a:endParaRPr lang="vi-VN">
              <a:latin typeface="Arial" panose="020B0604020202020204" pitchFamily="34" charset="0"/>
              <a:cs typeface="Arial" panose="020B0604020202020204" pitchFamily="34" charset="0"/>
            </a:endParaRPr>
          </a:p>
        </p:txBody>
      </p:sp>
      <p:sp>
        <p:nvSpPr>
          <p:cNvPr id="2" name="Rectangle 1"/>
          <p:cNvSpPr/>
          <p:nvPr/>
        </p:nvSpPr>
        <p:spPr>
          <a:xfrm>
            <a:off x="1459832" y="1174484"/>
            <a:ext cx="9115925" cy="2169825"/>
          </a:xfrm>
          <a:prstGeom prst="rect">
            <a:avLst/>
          </a:prstGeom>
        </p:spPr>
        <p:txBody>
          <a:bodyPr wrap="square">
            <a:spAutoFit/>
          </a:bodyPr>
          <a:lstStyle/>
          <a:p>
            <a:pPr>
              <a:lnSpc>
                <a:spcPct val="150000"/>
              </a:lnSpc>
            </a:pPr>
            <a:r>
              <a:rPr lang="en-US" err="1">
                <a:latin typeface="Arial" panose="020B0604020202020204" pitchFamily="34" charset="0"/>
                <a:ea typeface="Times New Roman" panose="02020603050405020304" pitchFamily="18" charset="0"/>
                <a:cs typeface="Arial" panose="020B0604020202020204" pitchFamily="34" charset="0"/>
              </a:rPr>
              <a:t>Kiến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trúc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này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tập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trung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vào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vấn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đề</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liên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quan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tới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tài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nguyên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của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hệ</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thống</a:t>
            </a:r>
            <a:r>
              <a:rPr lang="en-US" smtClean="0">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nguyên</a:t>
            </a:r>
            <a:r>
              <a:rPr lang="en-US">
                <a:latin typeface="Arial" panose="020B0604020202020204" pitchFamily="34" charset="0"/>
                <a:cs typeface="Arial" panose="020B0604020202020204" pitchFamily="34" charset="0"/>
              </a:rPr>
              <a:t> ở </a:t>
            </a:r>
            <a:r>
              <a:rPr lang="en-US" err="1">
                <a:latin typeface="Arial" panose="020B0604020202020204" pitchFamily="34" charset="0"/>
                <a:cs typeface="Arial" panose="020B0604020202020204" pitchFamily="34" charset="0"/>
              </a:rPr>
              <a:t>đây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gồm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thành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mà</a:t>
            </a:r>
            <a:r>
              <a:rPr lang="en-US">
                <a:latin typeface="Arial" panose="020B0604020202020204" pitchFamily="34" charset="0"/>
                <a:cs typeface="Arial" panose="020B0604020202020204" pitchFamily="34" charset="0"/>
              </a:rPr>
              <a:t> Web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Web Service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ROM </a:t>
            </a:r>
            <a:r>
              <a:rPr lang="en-US" err="1">
                <a:latin typeface="Arial" panose="020B0604020202020204" pitchFamily="34" charset="0"/>
                <a:cs typeface="Arial" panose="020B0604020202020204" pitchFamily="34" charset="0"/>
              </a:rPr>
              <a:t>tập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trung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trưng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nguyên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ràng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buộc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về</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quyền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nguyên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trên</a:t>
            </a:r>
            <a:r>
              <a:rPr lang="en-US">
                <a:latin typeface="Arial" panose="020B0604020202020204" pitchFamily="34" charset="0"/>
                <a:cs typeface="Arial" panose="020B0604020202020204" pitchFamily="34" charset="0"/>
              </a:rPr>
              <a:t> Web Service,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nguyên</a:t>
            </a:r>
            <a:r>
              <a:rPr lang="en-US">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pPr>
              <a:lnSpc>
                <a:spcPct val="150000"/>
              </a:lnSpc>
            </a:pPr>
            <a:endParaRPr lang="vi-VN">
              <a:latin typeface="Arial" panose="020B0604020202020204" pitchFamily="34" charset="0"/>
              <a:cs typeface="Arial" panose="020B0604020202020204" pitchFamily="34" charset="0"/>
            </a:endParaRPr>
          </a:p>
        </p:txBody>
      </p:sp>
      <p:sp>
        <p:nvSpPr>
          <p:cNvPr id="3" name="Rectangle 2"/>
          <p:cNvSpPr/>
          <p:nvPr/>
        </p:nvSpPr>
        <p:spPr>
          <a:xfrm>
            <a:off x="2497346" y="6231106"/>
            <a:ext cx="5711628" cy="507831"/>
          </a:xfrm>
          <a:prstGeom prst="rect">
            <a:avLst/>
          </a:prstGeom>
        </p:spPr>
        <p:txBody>
          <a:bodyPr wrap="none">
            <a:spAutoFit/>
          </a:bodyPr>
          <a:lstStyle/>
          <a:p>
            <a:pPr marL="997585" algn="ctr">
              <a:lnSpc>
                <a:spcPct val="150000"/>
              </a:lnSpc>
              <a:spcAft>
                <a:spcPts val="0"/>
              </a:spcAft>
            </a:pPr>
            <a:r>
              <a:rPr lang="en-US" err="1">
                <a:latin typeface="Arial" panose="020B0604020202020204" pitchFamily="34" charset="0"/>
                <a:ea typeface="Times New Roman" panose="02020603050405020304" pitchFamily="18" charset="0"/>
                <a:cs typeface="Arial" panose="020B0604020202020204" pitchFamily="34" charset="0"/>
              </a:rPr>
              <a:t>Mô</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hình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kiến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trúc</a:t>
            </a:r>
            <a:r>
              <a:rPr lang="en-US">
                <a:latin typeface="Arial" panose="020B0604020202020204" pitchFamily="34" charset="0"/>
                <a:ea typeface="Times New Roman" panose="02020603050405020304" pitchFamily="18" charset="0"/>
                <a:cs typeface="Arial" panose="020B0604020202020204" pitchFamily="34" charset="0"/>
              </a:rPr>
              <a:t> Resource Oriented Model</a:t>
            </a:r>
            <a:endParaRPr lang="vi-VN">
              <a:effectLst/>
              <a:latin typeface="Arial" panose="020B0604020202020204" pitchFamily="34" charset="0"/>
              <a:ea typeface="Times New Roman" panose="02020603050405020304" pitchFamily="18" charset="0"/>
              <a:cs typeface="Arial" panose="020B0604020202020204" pitchFamily="34" charset="0"/>
            </a:endParaRPr>
          </a:p>
        </p:txBody>
      </p:sp>
      <p:sp>
        <p:nvSpPr>
          <p:cNvPr id="17" name="Rectangle 16"/>
          <p:cNvSpPr/>
          <p:nvPr/>
        </p:nvSpPr>
        <p:spPr>
          <a:xfrm>
            <a:off x="948812" y="3262789"/>
            <a:ext cx="2564409" cy="369332"/>
          </a:xfrm>
          <a:prstGeom prst="rect">
            <a:avLst/>
          </a:prstGeom>
        </p:spPr>
        <p:txBody>
          <a:bodyPr wrap="square">
            <a:spAutoFit/>
          </a:bodyPr>
          <a:lstStyle/>
          <a:p>
            <a:pPr lvl="1"/>
            <a:r>
              <a:rPr lang="en-US">
                <a:latin typeface="Arial" panose="020B0604020202020204" pitchFamily="34" charset="0"/>
                <a:ea typeface="Times New Roman" panose="02020603050405020304" pitchFamily="18" charset="0"/>
                <a:cs typeface="Arial" panose="020B0604020202020204" pitchFamily="34" charset="0"/>
              </a:rPr>
              <a:t>f</a:t>
            </a:r>
            <a:r>
              <a:rPr lang="en-US" smtClean="0">
                <a:latin typeface="Arial" panose="020B0604020202020204" pitchFamily="34" charset="0"/>
                <a:ea typeface="Times New Roman" panose="02020603050405020304" pitchFamily="18" charset="0"/>
                <a:cs typeface="Arial" panose="020B0604020202020204" pitchFamily="34" charset="0"/>
              </a:rPr>
              <a:t>. </a:t>
            </a:r>
            <a:r>
              <a:rPr lang="en-US" i="1">
                <a:latin typeface="Arial" panose="020B0604020202020204" pitchFamily="34" charset="0"/>
                <a:cs typeface="Arial" panose="020B0604020202020204" pitchFamily="34" charset="0"/>
              </a:rPr>
              <a:t>Policy Model</a:t>
            </a:r>
            <a:endParaRPr lang="vi-VN">
              <a:latin typeface="Arial" panose="020B0604020202020204" pitchFamily="34" charset="0"/>
              <a:cs typeface="Arial" panose="020B0604020202020204" pitchFamily="34" charset="0"/>
            </a:endParaRPr>
          </a:p>
        </p:txBody>
      </p:sp>
      <p:sp>
        <p:nvSpPr>
          <p:cNvPr id="18" name="Rectangle 17"/>
          <p:cNvSpPr>
            <a:spLocks noChangeArrowheads="1"/>
          </p:cNvSpPr>
          <p:nvPr/>
        </p:nvSpPr>
        <p:spPr bwMode="auto">
          <a:xfrm>
            <a:off x="1357249" y="3709626"/>
            <a:ext cx="9218509"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Policy Model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tập</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trung</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tới</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các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cơ</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chế</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chính</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sách</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trong</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Web Service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như</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các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thành</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phần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mở</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rộng</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bảo</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mật</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quyền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hạn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sử</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dụng</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hay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chất</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lượng</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dịch</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vụ</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Tổng</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quan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của</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kiến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trúc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này</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mô</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tả</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chi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tiết</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về</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các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chính</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sách</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bảo</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mật</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các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ràng</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buộc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của</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các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thành</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phần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bên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trong</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hệ</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thống</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và</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các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quan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hệ</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giữa</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các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yếu</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tố</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khác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đối</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với</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toàn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bộ</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kiến</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trúc</a:t>
            </a:r>
            <a:r>
              <a:rPr kumimoji="0" lang="en-US" altLang="vi-V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vi-VN" altLang="vi-V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30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3"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1052423" y="4935990"/>
            <a:ext cx="4148141" cy="610568"/>
          </a:xfrm>
        </p:spPr>
        <p:txBody>
          <a:bodyPr/>
          <a:lstStyle/>
          <a:p>
            <a:r>
              <a:rPr lang="en-US" err="1">
                <a:latin typeface="Arial" panose="020B0604020202020204" pitchFamily="34" charset="0"/>
                <a:cs typeface="Arial" panose="020B0604020202020204" pitchFamily="34" charset="0"/>
              </a:rPr>
              <a:t>Mô</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kiến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trúc</a:t>
            </a:r>
            <a:r>
              <a:rPr lang="en-US">
                <a:latin typeface="Arial" panose="020B0604020202020204" pitchFamily="34" charset="0"/>
                <a:cs typeface="Arial" panose="020B0604020202020204" pitchFamily="34" charset="0"/>
              </a:rPr>
              <a:t> Resource Oriented </a:t>
            </a:r>
            <a:r>
              <a:rPr lang="en-US" smtClean="0">
                <a:latin typeface="Arial" panose="020B0604020202020204" pitchFamily="34" charset="0"/>
                <a:cs typeface="Arial" panose="020B0604020202020204" pitchFamily="34" charset="0"/>
              </a:rPr>
              <a:t>Model</a:t>
            </a:r>
            <a:endParaRPr lang="vi-VN">
              <a:latin typeface="Arial" panose="020B0604020202020204" pitchFamily="34" charset="0"/>
              <a:cs typeface="Arial" panose="020B0604020202020204" pitchFamily="34" charset="0"/>
            </a:endParaRPr>
          </a:p>
        </p:txBody>
      </p:sp>
      <p:sp>
        <p:nvSpPr>
          <p:cNvPr id="10" name="Text Placeholder 9"/>
          <p:cNvSpPr>
            <a:spLocks noGrp="1"/>
          </p:cNvSpPr>
          <p:nvPr>
            <p:ph type="body" sz="half" idx="19"/>
          </p:nvPr>
        </p:nvSpPr>
        <p:spPr>
          <a:xfrm>
            <a:off x="7162691" y="4935990"/>
            <a:ext cx="3748562" cy="610568"/>
          </a:xfrm>
        </p:spPr>
        <p:txBody>
          <a:bodyPr/>
          <a:lstStyle/>
          <a:p>
            <a:r>
              <a:rPr lang="en-US" err="1">
                <a:latin typeface="Arial" panose="020B0604020202020204" pitchFamily="34" charset="0"/>
                <a:cs typeface="Arial" panose="020B0604020202020204" pitchFamily="34" charset="0"/>
              </a:rPr>
              <a:t>M</a:t>
            </a:r>
            <a:r>
              <a:rPr lang="en-US" err="1" smtClean="0">
                <a:latin typeface="Arial" panose="020B0604020202020204" pitchFamily="34" charset="0"/>
                <a:cs typeface="Arial" panose="020B0604020202020204" pitchFamily="34" charset="0"/>
              </a:rPr>
              <a:t>ô</a:t>
            </a:r>
            <a:r>
              <a:rPr lang="en-US" smtClean="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Policy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Web </a:t>
            </a:r>
            <a:r>
              <a:rPr lang="en-US" smtClean="0">
                <a:latin typeface="Arial" panose="020B0604020202020204" pitchFamily="34" charset="0"/>
                <a:cs typeface="Arial" panose="020B0604020202020204" pitchFamily="34" charset="0"/>
              </a:rPr>
              <a:t>Service</a:t>
            </a:r>
            <a:endParaRPr lang="vi-VN">
              <a:latin typeface="Arial" panose="020B0604020202020204" pitchFamily="34" charset="0"/>
              <a:cs typeface="Arial" panose="020B0604020202020204" pitchFamily="34" charset="0"/>
            </a:endParaRPr>
          </a:p>
        </p:txBody>
      </p:sp>
      <p:pic>
        <p:nvPicPr>
          <p:cNvPr id="11" name="Picture Placeholder 10"/>
          <p:cNvPicPr>
            <a:picLocks noGrp="1"/>
          </p:cNvPicPr>
          <p:nvPr>
            <p:ph type="pic" sz="quarter" idx="17"/>
          </p:nvPr>
        </p:nvPicPr>
        <p:blipFill>
          <a:blip r:embed="rId2"/>
          <a:srcRect t="1633" b="1633"/>
          <a:stretch>
            <a:fillRect/>
          </a:stretch>
        </p:blipFill>
        <p:spPr bwMode="auto">
          <a:prstGeom prst="rect">
            <a:avLst/>
          </a:prstGeom>
          <a:noFill/>
          <a:ln w="9525">
            <a:noFill/>
            <a:miter lim="800000"/>
            <a:headEnd/>
            <a:tailEnd/>
          </a:ln>
        </p:spPr>
      </p:pic>
      <p:pic>
        <p:nvPicPr>
          <p:cNvPr id="13" name="Picture 7"/>
          <p:cNvPicPr>
            <a:picLocks noGrp="1" noChangeAspect="1" noChangeArrowheads="1"/>
          </p:cNvPicPr>
          <p:nvPr>
            <p:ph type="pic" sz="quarter" idx="18"/>
          </p:nvPr>
        </p:nvPicPr>
        <p:blipFill>
          <a:blip r:embed="rId3">
            <a:extLst>
              <a:ext uri="{28A0092B-C50C-407E-A947-70E740481C1C}">
                <a14:useLocalDpi xmlns:a14="http://schemas.microsoft.com/office/drawing/2010/main" val="0"/>
              </a:ext>
            </a:extLst>
          </a:blip>
          <a:srcRect t="8020" b="802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951412" y="379367"/>
            <a:ext cx="3169904" cy="859214"/>
          </a:xfrm>
        </p:spPr>
        <p:txBody>
          <a:bodyPr>
            <a:normAutofit/>
          </a:bodyPr>
          <a:lstStyle/>
          <a:p>
            <a:r>
              <a:rPr lang="en-US" sz="1800" err="1" smtClean="0">
                <a:latin typeface="Arial" panose="020B0604020202020204" pitchFamily="34" charset="0"/>
                <a:cs typeface="Arial" panose="020B0604020202020204" pitchFamily="34" charset="0"/>
              </a:rPr>
              <a:t>Sơ</a:t>
            </a:r>
            <a:r>
              <a:rPr lang="en-US" sz="1800" smtClean="0">
                <a:latin typeface="Arial" panose="020B0604020202020204" pitchFamily="34" charset="0"/>
                <a:cs typeface="Arial" panose="020B0604020202020204" pitchFamily="34" charset="0"/>
              </a:rPr>
              <a:t> </a:t>
            </a:r>
            <a:r>
              <a:rPr lang="en-US" sz="1800" err="1" smtClean="0">
                <a:latin typeface="Arial" panose="020B0604020202020204" pitchFamily="34" charset="0"/>
                <a:cs typeface="Arial" panose="020B0604020202020204" pitchFamily="34" charset="0"/>
              </a:rPr>
              <a:t>đồ</a:t>
            </a:r>
            <a:r>
              <a:rPr lang="en-US" sz="1800" smtClean="0">
                <a:latin typeface="Arial" panose="020B0604020202020204" pitchFamily="34" charset="0"/>
                <a:cs typeface="Arial" panose="020B0604020202020204" pitchFamily="34" charset="0"/>
              </a:rPr>
              <a:t> </a:t>
            </a:r>
            <a:r>
              <a:rPr lang="en-US" sz="1800" err="1" smtClean="0">
                <a:latin typeface="Arial" panose="020B0604020202020204" pitchFamily="34" charset="0"/>
                <a:cs typeface="Arial" panose="020B0604020202020204" pitchFamily="34" charset="0"/>
              </a:rPr>
              <a:t>mô</a:t>
            </a:r>
            <a:r>
              <a:rPr lang="en-US" sz="1800" smtClean="0">
                <a:latin typeface="Arial" panose="020B0604020202020204" pitchFamily="34" charset="0"/>
                <a:cs typeface="Arial" panose="020B0604020202020204" pitchFamily="34" charset="0"/>
              </a:rPr>
              <a:t> </a:t>
            </a:r>
            <a:r>
              <a:rPr lang="en-US" sz="1800" err="1" smtClean="0">
                <a:latin typeface="Arial" panose="020B0604020202020204" pitchFamily="34" charset="0"/>
                <a:cs typeface="Arial" panose="020B0604020202020204" pitchFamily="34" charset="0"/>
              </a:rPr>
              <a:t>phỏng</a:t>
            </a:r>
            <a:endParaRPr lang="vi-VN"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63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612" y="2586788"/>
            <a:ext cx="7272671" cy="1070811"/>
          </a:xfrm>
        </p:spPr>
        <p:txBody>
          <a:bodyPr>
            <a:noAutofit/>
          </a:bodyPr>
          <a:lstStyle/>
          <a:p>
            <a:r>
              <a:rPr lang="en-US" sz="4000" smtClean="0">
                <a:latin typeface="Arial" panose="020B0604020202020204" pitchFamily="34" charset="0"/>
                <a:cs typeface="Arial" panose="020B0604020202020204" pitchFamily="34" charset="0"/>
              </a:rPr>
              <a:t>II. </a:t>
            </a:r>
            <a:r>
              <a:rPr lang="en-US" sz="4000" err="1" smtClean="0">
                <a:latin typeface="Arial" panose="020B0604020202020204" pitchFamily="34" charset="0"/>
                <a:cs typeface="Arial" panose="020B0604020202020204" pitchFamily="34" charset="0"/>
              </a:rPr>
              <a:t>Bảo</a:t>
            </a:r>
            <a:r>
              <a:rPr lang="en-US" sz="4000" smtClean="0">
                <a:latin typeface="Arial" panose="020B0604020202020204" pitchFamily="34" charset="0"/>
                <a:cs typeface="Arial" panose="020B0604020202020204" pitchFamily="34" charset="0"/>
              </a:rPr>
              <a:t> </a:t>
            </a:r>
            <a:r>
              <a:rPr lang="en-US" sz="4000" err="1" smtClean="0">
                <a:latin typeface="Arial" panose="020B0604020202020204" pitchFamily="34" charset="0"/>
                <a:cs typeface="Arial" panose="020B0604020202020204" pitchFamily="34" charset="0"/>
              </a:rPr>
              <a:t>mật</a:t>
            </a:r>
            <a:r>
              <a:rPr lang="en-US" sz="4000" smtClean="0">
                <a:latin typeface="Arial" panose="020B0604020202020204" pitchFamily="34" charset="0"/>
                <a:cs typeface="Arial" panose="020B0604020202020204" pitchFamily="34" charset="0"/>
              </a:rPr>
              <a:t> </a:t>
            </a:r>
            <a:r>
              <a:rPr lang="en-US" sz="4000" err="1" smtClean="0">
                <a:latin typeface="Arial" panose="020B0604020202020204" pitchFamily="34" charset="0"/>
                <a:cs typeface="Arial" panose="020B0604020202020204" pitchFamily="34" charset="0"/>
              </a:rPr>
              <a:t>trong</a:t>
            </a:r>
            <a:r>
              <a:rPr lang="en-US" sz="4000" smtClean="0">
                <a:latin typeface="Arial" panose="020B0604020202020204" pitchFamily="34" charset="0"/>
                <a:cs typeface="Arial" panose="020B0604020202020204" pitchFamily="34" charset="0"/>
              </a:rPr>
              <a:t> Web Service</a:t>
            </a:r>
            <a:endParaRPr lang="en-US" sz="4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57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1075" y="982125"/>
            <a:ext cx="8117304" cy="496996"/>
          </a:xfrm>
          <a:prstGeom prst="rect">
            <a:avLst/>
          </a:prstGeom>
        </p:spPr>
        <p:txBody>
          <a:bodyPr wrap="square">
            <a:spAutoFit/>
          </a:bodyPr>
          <a:lstStyle/>
          <a:p>
            <a:pPr marL="800100" lvl="1" indent="-342900">
              <a:lnSpc>
                <a:spcPct val="150000"/>
              </a:lnSpc>
              <a:buFont typeface="+mj-lt"/>
              <a:buAutoNum type="arabicPeriod"/>
            </a:pPr>
            <a:r>
              <a:rPr lang="vi-VN" sz="2000">
                <a:latin typeface="Arial" panose="020B0604020202020204" pitchFamily="34" charset="0"/>
                <a:cs typeface="Arial" panose="020B0604020202020204" pitchFamily="34" charset="0"/>
              </a:rPr>
              <a:t>Tổng quan về chính sách bảo mật và mục tiêu bảo mật</a:t>
            </a:r>
          </a:p>
        </p:txBody>
      </p:sp>
      <p:sp>
        <p:nvSpPr>
          <p:cNvPr id="3" name="Rectangle 2"/>
          <p:cNvSpPr/>
          <p:nvPr/>
        </p:nvSpPr>
        <p:spPr>
          <a:xfrm>
            <a:off x="1321468" y="1489955"/>
            <a:ext cx="9603206" cy="1754326"/>
          </a:xfrm>
          <a:prstGeom prst="rect">
            <a:avLst/>
          </a:prstGeom>
        </p:spPr>
        <p:txBody>
          <a:bodyPr wrap="square">
            <a:spAutoFit/>
          </a:bodyPr>
          <a:lstStyle/>
          <a:p>
            <a:pPr marL="540385" algn="just">
              <a:lnSpc>
                <a:spcPct val="150000"/>
              </a:lnSpc>
              <a:spcAft>
                <a:spcPts val="0"/>
              </a:spcAft>
            </a:pPr>
            <a:r>
              <a:rPr lang="en-US" smtClean="0">
                <a:latin typeface="Arial" panose="020B0604020202020204" pitchFamily="34" charset="0"/>
                <a:ea typeface="Times New Roman" panose="02020603050405020304" pitchFamily="18" charset="0"/>
                <a:cs typeface="Arial" panose="020B0604020202020204" pitchFamily="34" charset="0"/>
              </a:rPr>
              <a:t>- 3 </a:t>
            </a:r>
            <a:r>
              <a:rPr lang="en-US" err="1">
                <a:latin typeface="Arial" panose="020B0604020202020204" pitchFamily="34" charset="0"/>
                <a:ea typeface="Times New Roman" panose="02020603050405020304" pitchFamily="18" charset="0"/>
                <a:cs typeface="Arial" panose="020B0604020202020204" pitchFamily="34" charset="0"/>
              </a:rPr>
              <a:t>nguyên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tắc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chung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xây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dựng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việc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bảo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mật</a:t>
            </a:r>
            <a:r>
              <a:rPr lang="en-US">
                <a:latin typeface="Arial" panose="020B0604020202020204" pitchFamily="34" charset="0"/>
                <a:ea typeface="Times New Roman" panose="02020603050405020304" pitchFamily="18" charset="0"/>
                <a:cs typeface="Arial" panose="020B0604020202020204" pitchFamily="34" charset="0"/>
              </a:rPr>
              <a:t> Web Service, </a:t>
            </a:r>
            <a:r>
              <a:rPr lang="en-US" err="1">
                <a:latin typeface="Arial" panose="020B0604020202020204" pitchFamily="34" charset="0"/>
                <a:ea typeface="Times New Roman" panose="02020603050405020304" pitchFamily="18" charset="0"/>
                <a:cs typeface="Arial" panose="020B0604020202020204" pitchFamily="34" charset="0"/>
              </a:rPr>
              <a:t>đó</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là</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tài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nguyên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phải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bảo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mật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cơ</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chế</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thực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hiện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tài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nguyên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này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phải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bảo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mật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chính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sách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thiết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bị</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thực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phải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có</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ràng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buộc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liên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quan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tới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tài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nguyên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đó</a:t>
            </a:r>
            <a:r>
              <a:rPr lang="en-US">
                <a:latin typeface="Arial" panose="020B0604020202020204" pitchFamily="34" charset="0"/>
                <a:ea typeface="Times New Roman" panose="02020603050405020304" pitchFamily="18" charset="0"/>
                <a:cs typeface="Arial" panose="020B0604020202020204" pitchFamily="34" charset="0"/>
              </a:rPr>
              <a:t>.</a:t>
            </a:r>
            <a:endParaRPr lang="vi-VN">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864894" y="3388660"/>
            <a:ext cx="8328861" cy="369332"/>
          </a:xfrm>
          <a:prstGeom prst="rect">
            <a:avLst/>
          </a:prstGeom>
        </p:spPr>
        <p:txBody>
          <a:bodyPr wrap="square">
            <a:spAutoFit/>
          </a:bodyPr>
          <a:lstStyle/>
          <a:p>
            <a:r>
              <a:rPr lang="en-US" smtClean="0">
                <a:latin typeface="Arial" panose="020B0604020202020204" pitchFamily="34" charset="0"/>
                <a:ea typeface="Times New Roman" panose="02020603050405020304" pitchFamily="18" charset="0"/>
                <a:cs typeface="Arial" panose="020B0604020202020204" pitchFamily="34" charset="0"/>
              </a:rPr>
              <a:t>- 2 </a:t>
            </a:r>
            <a:r>
              <a:rPr lang="en-US" err="1">
                <a:latin typeface="Arial" panose="020B0604020202020204" pitchFamily="34" charset="0"/>
                <a:ea typeface="Times New Roman" panose="02020603050405020304" pitchFamily="18" charset="0"/>
                <a:cs typeface="Arial" panose="020B0604020202020204" pitchFamily="34" charset="0"/>
              </a:rPr>
              <a:t>loại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chính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chính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sách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phép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và</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chính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sách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bắt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buộc</a:t>
            </a:r>
            <a:r>
              <a:rPr lang="en-US">
                <a:latin typeface="Arial" panose="020B0604020202020204" pitchFamily="34" charset="0"/>
                <a:ea typeface="Times New Roman" panose="02020603050405020304" pitchFamily="18" charset="0"/>
                <a:cs typeface="Arial" panose="020B0604020202020204" pitchFamily="34" charset="0"/>
              </a:rPr>
              <a:t>.</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49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07692" y="1902476"/>
            <a:ext cx="9480885" cy="3774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9pPr>
          </a:lstStyle>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v"/>
              <a:tabLst>
                <a:tab pos="698500" algn="l"/>
                <a:tab pos="5724525" algn="r"/>
              </a:tabLst>
            </a:pP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Cơ</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chế</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xác</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thực</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(Authentication Mechanisms)</a:t>
            </a:r>
            <a:endParaRPr kumimoji="0" lang="vi-VN" altLang="vi-VN" b="0" u="none" strike="noStrike" cap="none" normalizeH="0" baseline="0" smtClean="0">
              <a:ln>
                <a:noFill/>
              </a:ln>
              <a:effectLst/>
              <a:cs typeface="Arial" panose="020B0604020202020204" pitchFamily="34" charset="0"/>
            </a:endParaRP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v"/>
              <a:tabLst>
                <a:tab pos="698500" algn="l"/>
                <a:tab pos="5724525" algn="r"/>
              </a:tabLst>
            </a:pP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Cơ</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chế</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phân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quyền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(Authorization)</a:t>
            </a:r>
            <a:endParaRPr kumimoji="0" lang="vi-VN" altLang="vi-VN" b="0" u="none" strike="noStrike" cap="none" normalizeH="0" baseline="0" smtClean="0">
              <a:ln>
                <a:noFill/>
              </a:ln>
              <a:effectLst/>
              <a:cs typeface="Arial" panose="020B0604020202020204" pitchFamily="34" charset="0"/>
            </a:endParaRP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v"/>
              <a:tabLst>
                <a:tab pos="698500" algn="l"/>
                <a:tab pos="5724525" algn="r"/>
              </a:tabLst>
            </a:pP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Toàn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vẹn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dữ</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liệu</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và</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an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toàn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dữ</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liệu</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(Data Integrity and Data Confidentiality)</a:t>
            </a:r>
            <a:endParaRPr kumimoji="0" lang="vi-VN" altLang="vi-VN" b="0" u="none" strike="noStrike" cap="none" normalizeH="0" baseline="0" smtClean="0">
              <a:ln>
                <a:noFill/>
              </a:ln>
              <a:effectLst/>
              <a:cs typeface="Arial" panose="020B0604020202020204" pitchFamily="34" charset="0"/>
            </a:endParaRP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v"/>
              <a:tabLst>
                <a:tab pos="698500" algn="l"/>
                <a:tab pos="5724525" algn="r"/>
              </a:tabLst>
            </a:pP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Toàn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vẹn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giao</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dịch</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và</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giao</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tiếp</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(Integrity of Transaction and Communications)</a:t>
            </a:r>
            <a:endParaRPr kumimoji="0" lang="vi-VN" altLang="vi-VN" b="0" u="none" strike="noStrike" cap="none" normalizeH="0" baseline="0" smtClean="0">
              <a:ln>
                <a:noFill/>
              </a:ln>
              <a:effectLst/>
              <a:cs typeface="Arial" panose="020B0604020202020204" pitchFamily="34" charset="0"/>
            </a:endParaRP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v"/>
              <a:tabLst>
                <a:tab pos="698500" algn="l"/>
                <a:tab pos="5724525" algn="r"/>
              </a:tabLst>
            </a:pPr>
            <a:r>
              <a:rPr kumimoji="0" lang="fr-FR" altLang="vi-VN" b="0" u="none" strike="noStrike" cap="none" normalizeH="0" baseline="0" err="1" smtClean="0">
                <a:ln>
                  <a:noFill/>
                </a:ln>
                <a:effectLst/>
                <a:ea typeface="Times New Roman" panose="02020603050405020304" pitchFamily="18" charset="0"/>
                <a:cs typeface="Arial" panose="020B0604020202020204" pitchFamily="34" charset="0"/>
              </a:rPr>
              <a:t>Loại</a:t>
            </a:r>
            <a:r>
              <a:rPr kumimoji="0" lang="fr-FR"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fr-FR" altLang="vi-VN" b="0" u="none" strike="noStrike" cap="none" normalizeH="0" baseline="0" err="1" smtClean="0">
                <a:ln>
                  <a:noFill/>
                </a:ln>
                <a:effectLst/>
                <a:ea typeface="Times New Roman" panose="02020603050405020304" pitchFamily="18" charset="0"/>
                <a:cs typeface="Arial" panose="020B0604020202020204" pitchFamily="34" charset="0"/>
              </a:rPr>
              <a:t>bỏ</a:t>
            </a:r>
            <a:r>
              <a:rPr kumimoji="0" lang="fr-FR"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fr-FR" altLang="vi-VN" b="0" u="none" strike="noStrike" cap="none" normalizeH="0" baseline="0" err="1" smtClean="0">
                <a:ln>
                  <a:noFill/>
                </a:ln>
                <a:effectLst/>
                <a:ea typeface="Times New Roman" panose="02020603050405020304" pitchFamily="18" charset="0"/>
                <a:cs typeface="Arial" panose="020B0604020202020204" pitchFamily="34" charset="0"/>
              </a:rPr>
              <a:t>từ</a:t>
            </a:r>
            <a:r>
              <a:rPr kumimoji="0" lang="fr-FR"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fr-FR" altLang="vi-VN" b="0" u="none" strike="noStrike" cap="none" normalizeH="0" baseline="0" err="1" smtClean="0">
                <a:ln>
                  <a:noFill/>
                </a:ln>
                <a:effectLst/>
                <a:ea typeface="Times New Roman" panose="02020603050405020304" pitchFamily="18" charset="0"/>
                <a:cs typeface="Arial" panose="020B0604020202020204" pitchFamily="34" charset="0"/>
              </a:rPr>
              <a:t>chối</a:t>
            </a:r>
            <a:r>
              <a:rPr kumimoji="0" lang="fr-FR" altLang="vi-VN" b="0" u="none" strike="noStrike" cap="none" normalizeH="0" baseline="0" smtClean="0">
                <a:ln>
                  <a:noFill/>
                </a:ln>
                <a:effectLst/>
                <a:ea typeface="Times New Roman" panose="02020603050405020304" pitchFamily="18" charset="0"/>
                <a:cs typeface="Arial" panose="020B0604020202020204" pitchFamily="34" charset="0"/>
              </a:rPr>
              <a:t> (Non-</a:t>
            </a:r>
            <a:r>
              <a:rPr kumimoji="0" lang="fr-FR" altLang="vi-VN" b="0" u="none" strike="noStrike" cap="none" normalizeH="0" baseline="0" err="1" smtClean="0">
                <a:ln>
                  <a:noFill/>
                </a:ln>
                <a:effectLst/>
                <a:ea typeface="Times New Roman" panose="02020603050405020304" pitchFamily="18" charset="0"/>
                <a:cs typeface="Arial" panose="020B0604020202020204" pitchFamily="34" charset="0"/>
              </a:rPr>
              <a:t>Repudiation</a:t>
            </a:r>
            <a:r>
              <a:rPr kumimoji="0" lang="fr-FR" altLang="vi-VN" b="0" u="none" strike="noStrike" cap="none" normalizeH="0" baseline="0" smtClean="0">
                <a:ln>
                  <a:noFill/>
                </a:ln>
                <a:effectLst/>
                <a:ea typeface="Times New Roman" panose="02020603050405020304" pitchFamily="18" charset="0"/>
                <a:cs typeface="Arial" panose="020B0604020202020204" pitchFamily="34" charset="0"/>
              </a:rPr>
              <a:t>)</a:t>
            </a:r>
            <a:endParaRPr kumimoji="0" lang="vi-VN" altLang="vi-VN" b="0" u="none" strike="noStrike" cap="none" normalizeH="0" baseline="0" smtClean="0">
              <a:ln>
                <a:noFill/>
              </a:ln>
              <a:effectLst/>
              <a:cs typeface="Arial" panose="020B0604020202020204" pitchFamily="34" charset="0"/>
            </a:endParaRP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v"/>
              <a:tabLst>
                <a:tab pos="698500" algn="l"/>
                <a:tab pos="5724525" algn="r"/>
              </a:tabLst>
            </a:pP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An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toàn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với</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thông</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điệp</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(End-to-End Integrity and Confidentiality of Messages)</a:t>
            </a:r>
            <a:endParaRPr kumimoji="0" lang="vi-VN" altLang="vi-VN" b="0" u="none" strike="noStrike" cap="none" normalizeH="0" baseline="0" smtClean="0">
              <a:ln>
                <a:noFill/>
              </a:ln>
              <a:effectLst/>
              <a:cs typeface="Arial" panose="020B0604020202020204" pitchFamily="34" charset="0"/>
            </a:endParaRP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v"/>
              <a:tabLst>
                <a:tab pos="698500" algn="l"/>
                <a:tab pos="5724525" algn="r"/>
              </a:tabLst>
            </a:pP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Kiểm</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soát</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vết</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giao</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dịch</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(Audit Trails)</a:t>
            </a:r>
            <a:endParaRPr kumimoji="0" lang="vi-VN" altLang="vi-VN" b="0" u="none" strike="noStrike" cap="none" normalizeH="0" baseline="0" smtClean="0">
              <a:ln>
                <a:noFill/>
              </a:ln>
              <a:effectLst/>
              <a:cs typeface="Arial" panose="020B0604020202020204" pitchFamily="34" charset="0"/>
            </a:endParaRP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v"/>
              <a:tabLst>
                <a:tab pos="698500" algn="l"/>
                <a:tab pos="5724525" algn="r"/>
              </a:tabLst>
            </a:pP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Các</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chính</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sách</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bảo</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mật</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cho</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các</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thực</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thi</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phân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a:t>
            </a:r>
            <a:r>
              <a:rPr kumimoji="0" lang="en-US" altLang="vi-VN" b="0" u="none" strike="noStrike" cap="none" normalizeH="0" baseline="0" err="1" smtClean="0">
                <a:ln>
                  <a:noFill/>
                </a:ln>
                <a:effectLst/>
                <a:ea typeface="Times New Roman" panose="02020603050405020304" pitchFamily="18" charset="0"/>
                <a:cs typeface="Arial" panose="020B0604020202020204" pitchFamily="34" charset="0"/>
              </a:rPr>
              <a:t>tán</a:t>
            </a:r>
            <a:r>
              <a:rPr kumimoji="0" lang="en-US" altLang="vi-VN" b="0" u="none" strike="noStrike" cap="none" normalizeH="0" baseline="0" smtClean="0">
                <a:ln>
                  <a:noFill/>
                </a:ln>
                <a:effectLst/>
                <a:ea typeface="Times New Roman" panose="02020603050405020304" pitchFamily="18" charset="0"/>
                <a:cs typeface="Arial" panose="020B0604020202020204" pitchFamily="34" charset="0"/>
              </a:rPr>
              <a:t> (Distributed Enforcement of Security Policies)</a:t>
            </a:r>
            <a:endParaRPr kumimoji="0" lang="en-US" altLang="vi-VN" b="0" u="none" strike="noStrike" cap="none" normalizeH="0" baseline="0" smtClean="0">
              <a:ln>
                <a:noFill/>
              </a:ln>
              <a:effectLst/>
              <a:cs typeface="Arial" panose="020B0604020202020204" pitchFamily="34" charset="0"/>
            </a:endParaRPr>
          </a:p>
        </p:txBody>
      </p:sp>
      <p:sp>
        <p:nvSpPr>
          <p:cNvPr id="3" name="Rectangle 2"/>
          <p:cNvSpPr/>
          <p:nvPr/>
        </p:nvSpPr>
        <p:spPr>
          <a:xfrm>
            <a:off x="1034771" y="1391471"/>
            <a:ext cx="1308371" cy="400110"/>
          </a:xfrm>
          <a:prstGeom prst="rect">
            <a:avLst/>
          </a:prstGeom>
        </p:spPr>
        <p:txBody>
          <a:bodyPr wrap="none">
            <a:spAutoFit/>
          </a:bodyPr>
          <a:lstStyle/>
          <a:p>
            <a:r>
              <a:rPr lang="en-US" sz="2000" smtClean="0">
                <a:latin typeface="Arial" panose="020B0604020202020204" pitchFamily="34" charset="0"/>
                <a:cs typeface="Arial" panose="020B0604020202020204" pitchFamily="34" charset="0"/>
              </a:rPr>
              <a:t>- </a:t>
            </a:r>
            <a:r>
              <a:rPr lang="en-US" sz="2000" err="1" smtClean="0">
                <a:latin typeface="Arial" panose="020B0604020202020204" pitchFamily="34" charset="0"/>
                <a:cs typeface="Arial" panose="020B0604020202020204" pitchFamily="34" charset="0"/>
              </a:rPr>
              <a:t>Mục</a:t>
            </a:r>
            <a:r>
              <a:rPr lang="en-US" sz="2000" smtClean="0">
                <a:latin typeface="Arial" panose="020B0604020202020204" pitchFamily="34" charset="0"/>
                <a:cs typeface="Arial" panose="020B0604020202020204" pitchFamily="34" charset="0"/>
              </a:rPr>
              <a:t> </a:t>
            </a:r>
            <a:r>
              <a:rPr lang="en-US" sz="2000" err="1" smtClean="0">
                <a:latin typeface="Arial" panose="020B0604020202020204" pitchFamily="34" charset="0"/>
                <a:cs typeface="Arial" panose="020B0604020202020204" pitchFamily="34" charset="0"/>
              </a:rPr>
              <a:t>tiêu</a:t>
            </a:r>
            <a:endParaRPr lang="vi-VN"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00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4821" y="1042282"/>
            <a:ext cx="6096000" cy="496996"/>
          </a:xfrm>
          <a:prstGeom prst="rect">
            <a:avLst/>
          </a:prstGeom>
        </p:spPr>
        <p:txBody>
          <a:bodyPr>
            <a:spAutoFit/>
          </a:bodyPr>
          <a:lstStyle/>
          <a:p>
            <a:pPr lvl="1">
              <a:lnSpc>
                <a:spcPct val="150000"/>
              </a:lnSpc>
            </a:pPr>
            <a:r>
              <a:rPr lang="vi-VN" sz="2000" smtClean="0">
                <a:latin typeface="Arial" panose="020B0604020202020204" pitchFamily="34" charset="0"/>
                <a:cs typeface="Arial" panose="020B0604020202020204" pitchFamily="34" charset="0"/>
              </a:rPr>
              <a:t>2. Các </a:t>
            </a:r>
            <a:r>
              <a:rPr lang="vi-VN" sz="2000">
                <a:latin typeface="Arial" panose="020B0604020202020204" pitchFamily="34" charset="0"/>
                <a:cs typeface="Arial" panose="020B0604020202020204" pitchFamily="34" charset="0"/>
              </a:rPr>
              <a:t>phương thức tấn </a:t>
            </a:r>
            <a:r>
              <a:rPr lang="vi-VN" sz="2000" smtClean="0">
                <a:latin typeface="Arial" panose="020B0604020202020204" pitchFamily="34" charset="0"/>
                <a:cs typeface="Arial" panose="020B0604020202020204" pitchFamily="34" charset="0"/>
              </a:rPr>
              <a:t>công</a:t>
            </a:r>
            <a:endParaRPr lang="vi-VN" sz="2000">
              <a:latin typeface="Arial" panose="020B0604020202020204" pitchFamily="34" charset="0"/>
              <a:cs typeface="Arial" panose="020B0604020202020204" pitchFamily="34" charset="0"/>
            </a:endParaRPr>
          </a:p>
        </p:txBody>
      </p:sp>
      <p:sp>
        <p:nvSpPr>
          <p:cNvPr id="16" name="Rectangle 15"/>
          <p:cNvSpPr/>
          <p:nvPr/>
        </p:nvSpPr>
        <p:spPr>
          <a:xfrm>
            <a:off x="1499937" y="1774328"/>
            <a:ext cx="9268326" cy="2528449"/>
          </a:xfrm>
          <a:prstGeom prst="rect">
            <a:avLst/>
          </a:prstGeom>
        </p:spPr>
        <p:txBody>
          <a:bodyPr wrap="square">
            <a:spAutoFit/>
          </a:bodyPr>
          <a:lstStyle/>
          <a:p>
            <a:pPr lvl="0" eaLnBrk="0" fontAlgn="base" hangingPunct="0">
              <a:lnSpc>
                <a:spcPct val="150000"/>
              </a:lnSpc>
              <a:spcBef>
                <a:spcPct val="0"/>
              </a:spcBef>
              <a:spcAft>
                <a:spcPct val="0"/>
              </a:spcAft>
              <a:tabLst>
                <a:tab pos="698500" algn="l"/>
                <a:tab pos="5724525" algn="r"/>
              </a:tabLst>
            </a:pPr>
            <a:r>
              <a:rPr lang="en-US" altLang="vi-VN" smtClean="0">
                <a:latin typeface="Arial" panose="020B0604020202020204" pitchFamily="34" charset="0"/>
                <a:ea typeface="Times New Roman" panose="02020603050405020304" pitchFamily="18" charset="0"/>
                <a:cs typeface="Arial" panose="020B0604020202020204" pitchFamily="34" charset="0"/>
              </a:rPr>
              <a:t>2.1. Message </a:t>
            </a:r>
            <a:r>
              <a:rPr lang="en-US" altLang="vi-VN">
                <a:latin typeface="Arial" panose="020B0604020202020204" pitchFamily="34" charset="0"/>
                <a:ea typeface="Times New Roman" panose="02020603050405020304" pitchFamily="18" charset="0"/>
                <a:cs typeface="Arial" panose="020B0604020202020204" pitchFamily="34" charset="0"/>
              </a:rPr>
              <a:t>Alteration (</a:t>
            </a:r>
            <a:r>
              <a:rPr lang="en-US" altLang="vi-VN" err="1">
                <a:latin typeface="Arial" panose="020B0604020202020204" pitchFamily="34" charset="0"/>
                <a:ea typeface="Times New Roman" panose="02020603050405020304" pitchFamily="18" charset="0"/>
                <a:cs typeface="Arial" panose="020B0604020202020204" pitchFamily="34" charset="0"/>
              </a:rPr>
              <a:t>Thay</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đổi</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nội</a:t>
            </a:r>
            <a:r>
              <a:rPr lang="en-US" altLang="vi-VN">
                <a:latin typeface="Arial" panose="020B0604020202020204" pitchFamily="34" charset="0"/>
                <a:ea typeface="Times New Roman" panose="02020603050405020304" pitchFamily="18" charset="0"/>
                <a:cs typeface="Arial" panose="020B0604020202020204" pitchFamily="34" charset="0"/>
              </a:rPr>
              <a:t> dung </a:t>
            </a:r>
            <a:r>
              <a:rPr lang="en-US" altLang="vi-VN" err="1">
                <a:latin typeface="Arial" panose="020B0604020202020204" pitchFamily="34" charset="0"/>
                <a:ea typeface="Times New Roman" panose="02020603050405020304" pitchFamily="18" charset="0"/>
                <a:cs typeface="Arial" panose="020B0604020202020204" pitchFamily="34" charset="0"/>
              </a:rPr>
              <a:t>thông</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điệp</a:t>
            </a:r>
            <a:r>
              <a:rPr lang="en-US" altLang="vi-VN">
                <a:latin typeface="Arial" panose="020B0604020202020204" pitchFamily="34" charset="0"/>
                <a:ea typeface="Times New Roman" panose="02020603050405020304" pitchFamily="18" charset="0"/>
                <a:cs typeface="Arial" panose="020B0604020202020204" pitchFamily="34" charset="0"/>
              </a:rPr>
              <a:t>)</a:t>
            </a:r>
            <a:endParaRPr lang="vi-VN" altLang="vi-VN">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tabLst>
                <a:tab pos="698500" algn="l"/>
                <a:tab pos="5724525" algn="r"/>
              </a:tabLst>
            </a:pPr>
            <a:r>
              <a:rPr lang="en-US" altLang="vi-VN" smtClean="0">
                <a:latin typeface="Arial" panose="020B0604020202020204" pitchFamily="34" charset="0"/>
                <a:ea typeface="Times New Roman" panose="02020603050405020304" pitchFamily="18" charset="0"/>
                <a:cs typeface="Arial" panose="020B0604020202020204" pitchFamily="34" charset="0"/>
              </a:rPr>
              <a:t>2.2.</a:t>
            </a:r>
            <a:r>
              <a:rPr lang="vi-VN" altLang="vi-VN" smtClean="0">
                <a:latin typeface="Arial" panose="020B0604020202020204" pitchFamily="34" charset="0"/>
                <a:ea typeface="Times New Roman" panose="02020603050405020304" pitchFamily="18" charset="0"/>
                <a:cs typeface="Arial" panose="020B0604020202020204" pitchFamily="34" charset="0"/>
              </a:rPr>
              <a:t> </a:t>
            </a:r>
            <a:r>
              <a:rPr lang="en-US" altLang="vi-VN" smtClean="0">
                <a:latin typeface="Arial" panose="020B0604020202020204" pitchFamily="34" charset="0"/>
                <a:ea typeface="Times New Roman" panose="02020603050405020304" pitchFamily="18" charset="0"/>
                <a:cs typeface="Arial" panose="020B0604020202020204" pitchFamily="34" charset="0"/>
              </a:rPr>
              <a:t>Confidentiality </a:t>
            </a:r>
            <a:r>
              <a:rPr lang="en-US" altLang="vi-VN">
                <a:latin typeface="Arial" panose="020B0604020202020204" pitchFamily="34" charset="0"/>
                <a:ea typeface="Times New Roman" panose="02020603050405020304" pitchFamily="18" charset="0"/>
                <a:cs typeface="Arial" panose="020B0604020202020204" pitchFamily="34" charset="0"/>
              </a:rPr>
              <a:t>(</a:t>
            </a:r>
            <a:r>
              <a:rPr lang="en-US" altLang="vi-VN" err="1">
                <a:latin typeface="Arial" panose="020B0604020202020204" pitchFamily="34" charset="0"/>
                <a:ea typeface="Times New Roman" panose="02020603050405020304" pitchFamily="18" charset="0"/>
                <a:cs typeface="Arial" panose="020B0604020202020204" pitchFamily="34" charset="0"/>
              </a:rPr>
              <a:t>Bảo</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mật</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giả</a:t>
            </a:r>
            <a:r>
              <a:rPr lang="en-US" altLang="vi-VN">
                <a:latin typeface="Arial" panose="020B0604020202020204" pitchFamily="34" charset="0"/>
                <a:ea typeface="Times New Roman" panose="02020603050405020304" pitchFamily="18" charset="0"/>
                <a:cs typeface="Arial" panose="020B0604020202020204" pitchFamily="34" charset="0"/>
              </a:rPr>
              <a:t>)</a:t>
            </a:r>
            <a:endParaRPr lang="vi-VN" altLang="vi-VN">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tabLst>
                <a:tab pos="698500" algn="l"/>
                <a:tab pos="5724525" algn="r"/>
              </a:tabLst>
            </a:pPr>
            <a:r>
              <a:rPr lang="en-US" altLang="vi-VN">
                <a:latin typeface="Arial" panose="020B0604020202020204" pitchFamily="34" charset="0"/>
                <a:ea typeface="Times New Roman" panose="02020603050405020304" pitchFamily="18" charset="0"/>
                <a:cs typeface="Arial" panose="020B0604020202020204" pitchFamily="34" charset="0"/>
              </a:rPr>
              <a:t>2</a:t>
            </a:r>
            <a:r>
              <a:rPr lang="en-US" altLang="vi-VN" smtClean="0">
                <a:latin typeface="Arial" panose="020B0604020202020204" pitchFamily="34" charset="0"/>
                <a:ea typeface="Times New Roman" panose="02020603050405020304" pitchFamily="18" charset="0"/>
                <a:cs typeface="Arial" panose="020B0604020202020204" pitchFamily="34" charset="0"/>
              </a:rPr>
              <a:t>.3.</a:t>
            </a:r>
            <a:r>
              <a:rPr lang="vi-VN" altLang="vi-VN" smtClean="0">
                <a:latin typeface="Arial" panose="020B0604020202020204" pitchFamily="34" charset="0"/>
                <a:ea typeface="Times New Roman" panose="02020603050405020304" pitchFamily="18" charset="0"/>
                <a:cs typeface="Arial" panose="020B0604020202020204" pitchFamily="34" charset="0"/>
              </a:rPr>
              <a:t> </a:t>
            </a:r>
            <a:r>
              <a:rPr lang="en-US" altLang="vi-VN" smtClean="0">
                <a:latin typeface="Arial" panose="020B0604020202020204" pitchFamily="34" charset="0"/>
                <a:ea typeface="Times New Roman" panose="02020603050405020304" pitchFamily="18" charset="0"/>
                <a:cs typeface="Arial" panose="020B0604020202020204" pitchFamily="34" charset="0"/>
              </a:rPr>
              <a:t>Man-in-the-middle</a:t>
            </a:r>
            <a:endParaRPr lang="vi-VN" altLang="vi-VN">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tabLst>
                <a:tab pos="698500" algn="l"/>
                <a:tab pos="5724525" algn="r"/>
              </a:tabLst>
            </a:pPr>
            <a:r>
              <a:rPr lang="en-US" altLang="vi-VN">
                <a:latin typeface="Arial" panose="020B0604020202020204" pitchFamily="34" charset="0"/>
                <a:ea typeface="Times New Roman" panose="02020603050405020304" pitchFamily="18" charset="0"/>
                <a:cs typeface="Arial" panose="020B0604020202020204" pitchFamily="34" charset="0"/>
              </a:rPr>
              <a:t>2</a:t>
            </a:r>
            <a:r>
              <a:rPr lang="en-US" altLang="vi-VN" smtClean="0">
                <a:latin typeface="Arial" panose="020B0604020202020204" pitchFamily="34" charset="0"/>
                <a:ea typeface="Times New Roman" panose="02020603050405020304" pitchFamily="18" charset="0"/>
                <a:cs typeface="Arial" panose="020B0604020202020204" pitchFamily="34" charset="0"/>
              </a:rPr>
              <a:t>.4.</a:t>
            </a:r>
            <a:r>
              <a:rPr lang="vi-VN" altLang="vi-VN" smtClean="0">
                <a:latin typeface="Arial" panose="020B0604020202020204" pitchFamily="34" charset="0"/>
                <a:ea typeface="Times New Roman" panose="02020603050405020304" pitchFamily="18" charset="0"/>
                <a:cs typeface="Arial" panose="020B0604020202020204" pitchFamily="34" charset="0"/>
              </a:rPr>
              <a:t> </a:t>
            </a:r>
            <a:r>
              <a:rPr lang="en-US" altLang="vi-VN" smtClean="0">
                <a:latin typeface="Arial" panose="020B0604020202020204" pitchFamily="34" charset="0"/>
                <a:ea typeface="Times New Roman" panose="02020603050405020304" pitchFamily="18" charset="0"/>
                <a:cs typeface="Arial" panose="020B0604020202020204" pitchFamily="34" charset="0"/>
              </a:rPr>
              <a:t>Spoofing </a:t>
            </a:r>
            <a:r>
              <a:rPr lang="en-US" altLang="vi-VN">
                <a:latin typeface="Arial" panose="020B0604020202020204" pitchFamily="34" charset="0"/>
                <a:ea typeface="Times New Roman" panose="02020603050405020304" pitchFamily="18" charset="0"/>
                <a:cs typeface="Arial" panose="020B0604020202020204" pitchFamily="34" charset="0"/>
              </a:rPr>
              <a:t>(</a:t>
            </a:r>
            <a:r>
              <a:rPr lang="en-US" altLang="vi-VN" err="1">
                <a:latin typeface="Arial" panose="020B0604020202020204" pitchFamily="34" charset="0"/>
                <a:ea typeface="Times New Roman" panose="02020603050405020304" pitchFamily="18" charset="0"/>
                <a:cs typeface="Arial" panose="020B0604020202020204" pitchFamily="34" charset="0"/>
              </a:rPr>
              <a:t>Giả</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mạo</a:t>
            </a:r>
            <a:r>
              <a:rPr lang="en-US" altLang="vi-VN">
                <a:latin typeface="Arial" panose="020B0604020202020204" pitchFamily="34" charset="0"/>
                <a:ea typeface="Times New Roman" panose="02020603050405020304" pitchFamily="18" charset="0"/>
                <a:cs typeface="Arial" panose="020B0604020202020204" pitchFamily="34" charset="0"/>
              </a:rPr>
              <a:t>)</a:t>
            </a:r>
            <a:endParaRPr lang="vi-VN" altLang="vi-VN">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tabLst>
                <a:tab pos="698500" algn="l"/>
                <a:tab pos="5724525" algn="r"/>
              </a:tabLst>
            </a:pPr>
            <a:r>
              <a:rPr lang="en-US" altLang="vi-VN">
                <a:latin typeface="Arial" panose="020B0604020202020204" pitchFamily="34" charset="0"/>
                <a:ea typeface="Times New Roman" panose="02020603050405020304" pitchFamily="18" charset="0"/>
                <a:cs typeface="Arial" panose="020B0604020202020204" pitchFamily="34" charset="0"/>
              </a:rPr>
              <a:t>2</a:t>
            </a:r>
            <a:r>
              <a:rPr lang="en-US" altLang="vi-VN" smtClean="0">
                <a:latin typeface="Arial" panose="020B0604020202020204" pitchFamily="34" charset="0"/>
                <a:ea typeface="Times New Roman" panose="02020603050405020304" pitchFamily="18" charset="0"/>
                <a:cs typeface="Arial" panose="020B0604020202020204" pitchFamily="34" charset="0"/>
              </a:rPr>
              <a:t>.5.</a:t>
            </a:r>
            <a:r>
              <a:rPr lang="vi-VN" altLang="vi-VN" smtClean="0">
                <a:latin typeface="Arial" panose="020B0604020202020204" pitchFamily="34" charset="0"/>
                <a:ea typeface="Times New Roman" panose="02020603050405020304" pitchFamily="18" charset="0"/>
                <a:cs typeface="Arial" panose="020B0604020202020204" pitchFamily="34" charset="0"/>
              </a:rPr>
              <a:t> </a:t>
            </a:r>
            <a:r>
              <a:rPr lang="en-US" altLang="vi-VN" smtClean="0">
                <a:latin typeface="Arial" panose="020B0604020202020204" pitchFamily="34" charset="0"/>
                <a:ea typeface="Times New Roman" panose="02020603050405020304" pitchFamily="18" charset="0"/>
                <a:cs typeface="Arial" panose="020B0604020202020204" pitchFamily="34" charset="0"/>
              </a:rPr>
              <a:t>Denial </a:t>
            </a:r>
            <a:r>
              <a:rPr lang="en-US" altLang="vi-VN">
                <a:latin typeface="Arial" panose="020B0604020202020204" pitchFamily="34" charset="0"/>
                <a:ea typeface="Times New Roman" panose="02020603050405020304" pitchFamily="18" charset="0"/>
                <a:cs typeface="Arial" panose="020B0604020202020204" pitchFamily="34" charset="0"/>
              </a:rPr>
              <a:t>of Service (</a:t>
            </a:r>
            <a:r>
              <a:rPr lang="en-US" altLang="vi-VN" err="1">
                <a:latin typeface="Arial" panose="020B0604020202020204" pitchFamily="34" charset="0"/>
                <a:ea typeface="Times New Roman" panose="02020603050405020304" pitchFamily="18" charset="0"/>
                <a:cs typeface="Arial" panose="020B0604020202020204" pitchFamily="34" charset="0"/>
              </a:rPr>
              <a:t>Từ</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chối</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dịch</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vụ</a:t>
            </a:r>
            <a:r>
              <a:rPr lang="en-US" altLang="vi-VN">
                <a:latin typeface="Arial" panose="020B0604020202020204" pitchFamily="34" charset="0"/>
                <a:ea typeface="Times New Roman" panose="02020603050405020304" pitchFamily="18" charset="0"/>
                <a:cs typeface="Arial" panose="020B0604020202020204" pitchFamily="34" charset="0"/>
              </a:rPr>
              <a:t>)</a:t>
            </a:r>
            <a:endParaRPr lang="vi-VN" altLang="vi-VN">
              <a:latin typeface="Arial" panose="020B0604020202020204" pitchFamily="34" charset="0"/>
              <a:cs typeface="Arial" panose="020B0604020202020204" pitchFamily="34" charset="0"/>
            </a:endParaRPr>
          </a:p>
          <a:p>
            <a:pPr lvl="0" eaLnBrk="0" fontAlgn="base" hangingPunct="0">
              <a:lnSpc>
                <a:spcPct val="150000"/>
              </a:lnSpc>
              <a:spcBef>
                <a:spcPct val="0"/>
              </a:spcBef>
              <a:spcAft>
                <a:spcPct val="0"/>
              </a:spcAft>
              <a:tabLst>
                <a:tab pos="698500" algn="l"/>
                <a:tab pos="5724525" algn="r"/>
              </a:tabLst>
            </a:pPr>
            <a:r>
              <a:rPr lang="en-US" altLang="vi-VN">
                <a:latin typeface="Arial" panose="020B0604020202020204" pitchFamily="34" charset="0"/>
                <a:ea typeface="Times New Roman" panose="02020603050405020304" pitchFamily="18" charset="0"/>
                <a:cs typeface="Arial" panose="020B0604020202020204" pitchFamily="34" charset="0"/>
              </a:rPr>
              <a:t>2</a:t>
            </a:r>
            <a:r>
              <a:rPr lang="en-US" altLang="vi-VN" smtClean="0">
                <a:latin typeface="Arial" panose="020B0604020202020204" pitchFamily="34" charset="0"/>
                <a:ea typeface="Times New Roman" panose="02020603050405020304" pitchFamily="18" charset="0"/>
                <a:cs typeface="Arial" panose="020B0604020202020204" pitchFamily="34" charset="0"/>
              </a:rPr>
              <a:t>.6.</a:t>
            </a:r>
            <a:r>
              <a:rPr lang="vi-VN" altLang="vi-VN" smtClean="0">
                <a:latin typeface="Arial" panose="020B0604020202020204" pitchFamily="34" charset="0"/>
                <a:ea typeface="Times New Roman" panose="02020603050405020304" pitchFamily="18" charset="0"/>
                <a:cs typeface="Arial" panose="020B0604020202020204" pitchFamily="34" charset="0"/>
              </a:rPr>
              <a:t> </a:t>
            </a:r>
            <a:r>
              <a:rPr lang="en-US" altLang="vi-VN" smtClean="0">
                <a:latin typeface="Arial" panose="020B0604020202020204" pitchFamily="34" charset="0"/>
                <a:ea typeface="Times New Roman" panose="02020603050405020304" pitchFamily="18" charset="0"/>
                <a:cs typeface="Arial" panose="020B0604020202020204" pitchFamily="34" charset="0"/>
              </a:rPr>
              <a:t>Replay </a:t>
            </a:r>
            <a:r>
              <a:rPr lang="en-US" altLang="vi-VN">
                <a:latin typeface="Arial" panose="020B0604020202020204" pitchFamily="34" charset="0"/>
                <a:ea typeface="Times New Roman" panose="02020603050405020304" pitchFamily="18" charset="0"/>
                <a:cs typeface="Arial" panose="020B0604020202020204" pitchFamily="34" charset="0"/>
              </a:rPr>
              <a:t>Attacks (Tấn </a:t>
            </a:r>
            <a:r>
              <a:rPr lang="en-US" altLang="vi-VN" err="1">
                <a:latin typeface="Arial" panose="020B0604020202020204" pitchFamily="34" charset="0"/>
                <a:ea typeface="Times New Roman" panose="02020603050405020304" pitchFamily="18" charset="0"/>
                <a:cs typeface="Arial" panose="020B0604020202020204" pitchFamily="34" charset="0"/>
              </a:rPr>
              <a:t>công</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phát</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lại</a:t>
            </a:r>
            <a:r>
              <a:rPr lang="en-US" altLang="vi-VN">
                <a:latin typeface="Arial" panose="020B0604020202020204" pitchFamily="34" charset="0"/>
                <a:ea typeface="Times New Roman" panose="02020603050405020304" pitchFamily="18" charset="0"/>
                <a:cs typeface="Arial" panose="020B0604020202020204" pitchFamily="34" charset="0"/>
              </a:rPr>
              <a:t>)</a:t>
            </a:r>
            <a:endParaRPr lang="en-US" alt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932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66019" y="667318"/>
            <a:ext cx="9268326" cy="1754326"/>
          </a:xfrm>
          <a:prstGeom prst="rect">
            <a:avLst/>
          </a:prstGeom>
        </p:spPr>
        <p:txBody>
          <a:bodyPr wrap="square">
            <a:spAutoFit/>
          </a:bodyPr>
          <a:lstStyle/>
          <a:p>
            <a:pPr lvl="0" eaLnBrk="0" fontAlgn="base" hangingPunct="0">
              <a:lnSpc>
                <a:spcPct val="150000"/>
              </a:lnSpc>
              <a:spcBef>
                <a:spcPct val="0"/>
              </a:spcBef>
              <a:spcAft>
                <a:spcPct val="0"/>
              </a:spcAft>
              <a:tabLst>
                <a:tab pos="698500" algn="l"/>
                <a:tab pos="5724525" algn="r"/>
              </a:tabLst>
            </a:pPr>
            <a:r>
              <a:rPr lang="en-US" altLang="vi-VN" i="1" smtClean="0">
                <a:latin typeface="Arial" panose="020B0604020202020204" pitchFamily="34" charset="0"/>
                <a:ea typeface="Times New Roman" panose="02020603050405020304" pitchFamily="18" charset="0"/>
                <a:cs typeface="Arial" panose="020B0604020202020204" pitchFamily="34" charset="0"/>
              </a:rPr>
              <a:t>2.1.</a:t>
            </a:r>
            <a:r>
              <a:rPr lang="en-US" altLang="vi-VN" smtClean="0">
                <a:latin typeface="Arial" panose="020B0604020202020204" pitchFamily="34" charset="0"/>
                <a:ea typeface="Times New Roman" panose="02020603050405020304" pitchFamily="18" charset="0"/>
                <a:cs typeface="Arial" panose="020B0604020202020204" pitchFamily="34" charset="0"/>
              </a:rPr>
              <a:t> </a:t>
            </a:r>
            <a:r>
              <a:rPr lang="en-US" altLang="vi-VN" i="1" smtClean="0">
                <a:latin typeface="Arial" panose="020B0604020202020204" pitchFamily="34" charset="0"/>
                <a:ea typeface="Times New Roman" panose="02020603050405020304" pitchFamily="18" charset="0"/>
                <a:cs typeface="Arial" panose="020B0604020202020204" pitchFamily="34" charset="0"/>
              </a:rPr>
              <a:t>Message </a:t>
            </a:r>
            <a:r>
              <a:rPr lang="en-US" altLang="vi-VN" i="1">
                <a:latin typeface="Arial" panose="020B0604020202020204" pitchFamily="34" charset="0"/>
                <a:ea typeface="Times New Roman" panose="02020603050405020304" pitchFamily="18" charset="0"/>
                <a:cs typeface="Arial" panose="020B0604020202020204" pitchFamily="34" charset="0"/>
              </a:rPr>
              <a:t>Alteration (</a:t>
            </a:r>
            <a:r>
              <a:rPr lang="en-US" altLang="vi-VN" i="1" err="1">
                <a:latin typeface="Arial" panose="020B0604020202020204" pitchFamily="34" charset="0"/>
                <a:ea typeface="Times New Roman" panose="02020603050405020304" pitchFamily="18" charset="0"/>
                <a:cs typeface="Arial" panose="020B0604020202020204" pitchFamily="34" charset="0"/>
              </a:rPr>
              <a:t>Thay</a:t>
            </a:r>
            <a:r>
              <a:rPr lang="en-US" altLang="vi-VN" i="1">
                <a:latin typeface="Arial" panose="020B0604020202020204" pitchFamily="34" charset="0"/>
                <a:ea typeface="Times New Roman" panose="02020603050405020304" pitchFamily="18" charset="0"/>
                <a:cs typeface="Arial" panose="020B0604020202020204" pitchFamily="34" charset="0"/>
              </a:rPr>
              <a:t> </a:t>
            </a:r>
            <a:r>
              <a:rPr lang="en-US" altLang="vi-VN" i="1" err="1">
                <a:latin typeface="Arial" panose="020B0604020202020204" pitchFamily="34" charset="0"/>
                <a:ea typeface="Times New Roman" panose="02020603050405020304" pitchFamily="18" charset="0"/>
                <a:cs typeface="Arial" panose="020B0604020202020204" pitchFamily="34" charset="0"/>
              </a:rPr>
              <a:t>đổi</a:t>
            </a:r>
            <a:r>
              <a:rPr lang="en-US" altLang="vi-VN" i="1">
                <a:latin typeface="Arial" panose="020B0604020202020204" pitchFamily="34" charset="0"/>
                <a:ea typeface="Times New Roman" panose="02020603050405020304" pitchFamily="18" charset="0"/>
                <a:cs typeface="Arial" panose="020B0604020202020204" pitchFamily="34" charset="0"/>
              </a:rPr>
              <a:t> </a:t>
            </a:r>
            <a:r>
              <a:rPr lang="en-US" altLang="vi-VN" i="1" err="1">
                <a:latin typeface="Arial" panose="020B0604020202020204" pitchFamily="34" charset="0"/>
                <a:ea typeface="Times New Roman" panose="02020603050405020304" pitchFamily="18" charset="0"/>
                <a:cs typeface="Arial" panose="020B0604020202020204" pitchFamily="34" charset="0"/>
              </a:rPr>
              <a:t>nội</a:t>
            </a:r>
            <a:r>
              <a:rPr lang="en-US" altLang="vi-VN" i="1">
                <a:latin typeface="Arial" panose="020B0604020202020204" pitchFamily="34" charset="0"/>
                <a:ea typeface="Times New Roman" panose="02020603050405020304" pitchFamily="18" charset="0"/>
                <a:cs typeface="Arial" panose="020B0604020202020204" pitchFamily="34" charset="0"/>
              </a:rPr>
              <a:t> dung </a:t>
            </a:r>
            <a:r>
              <a:rPr lang="en-US" altLang="vi-VN" i="1" err="1">
                <a:latin typeface="Arial" panose="020B0604020202020204" pitchFamily="34" charset="0"/>
                <a:ea typeface="Times New Roman" panose="02020603050405020304" pitchFamily="18" charset="0"/>
                <a:cs typeface="Arial" panose="020B0604020202020204" pitchFamily="34" charset="0"/>
              </a:rPr>
              <a:t>thông</a:t>
            </a:r>
            <a:r>
              <a:rPr lang="en-US" altLang="vi-VN" i="1">
                <a:latin typeface="Arial" panose="020B0604020202020204" pitchFamily="34" charset="0"/>
                <a:ea typeface="Times New Roman" panose="02020603050405020304" pitchFamily="18" charset="0"/>
                <a:cs typeface="Arial" panose="020B0604020202020204" pitchFamily="34" charset="0"/>
              </a:rPr>
              <a:t> </a:t>
            </a:r>
            <a:r>
              <a:rPr lang="en-US" altLang="vi-VN" i="1" err="1">
                <a:latin typeface="Arial" panose="020B0604020202020204" pitchFamily="34" charset="0"/>
                <a:ea typeface="Times New Roman" panose="02020603050405020304" pitchFamily="18" charset="0"/>
                <a:cs typeface="Arial" panose="020B0604020202020204" pitchFamily="34" charset="0"/>
              </a:rPr>
              <a:t>điệp</a:t>
            </a:r>
            <a:r>
              <a:rPr lang="en-US" altLang="vi-VN" i="1" smtClean="0">
                <a:latin typeface="Arial" panose="020B0604020202020204" pitchFamily="34" charset="0"/>
                <a:ea typeface="Times New Roman" panose="02020603050405020304" pitchFamily="18" charset="0"/>
                <a:cs typeface="Arial" panose="020B0604020202020204" pitchFamily="34" charset="0"/>
              </a:rPr>
              <a:t>)</a:t>
            </a:r>
          </a:p>
          <a:p>
            <a:pPr lvl="1" eaLnBrk="0" fontAlgn="base" hangingPunct="0">
              <a:lnSpc>
                <a:spcPct val="150000"/>
              </a:lnSpc>
              <a:spcBef>
                <a:spcPct val="0"/>
              </a:spcBef>
              <a:spcAft>
                <a:spcPct val="0"/>
              </a:spcAft>
              <a:tabLst>
                <a:tab pos="698500" algn="l"/>
                <a:tab pos="5724525" algn="r"/>
              </a:tabLst>
            </a:pP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nội</a:t>
            </a:r>
            <a:r>
              <a:rPr lang="en-US">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toàn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bộ</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xóa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bỏ</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nội</a:t>
            </a:r>
            <a:r>
              <a:rPr lang="en-US">
                <a:latin typeface="Arial" panose="020B0604020202020204" pitchFamily="34" charset="0"/>
                <a:cs typeface="Arial" panose="020B0604020202020204" pitchFamily="34" charset="0"/>
              </a:rPr>
              <a:t> dung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thêm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số</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ngoài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điệp</a:t>
            </a:r>
            <a:r>
              <a:rPr lang="en-US">
                <a:latin typeface="Arial" panose="020B0604020202020204" pitchFamily="34" charset="0"/>
                <a:cs typeface="Arial" panose="020B0604020202020204" pitchFamily="34" charset="0"/>
              </a:rPr>
              <a:t>... </a:t>
            </a:r>
            <a:endParaRPr lang="vi-VN" altLang="vi-VN">
              <a:latin typeface="Arial" panose="020B0604020202020204" pitchFamily="34" charset="0"/>
              <a:cs typeface="Arial" panose="020B0604020202020204" pitchFamily="34" charset="0"/>
            </a:endParaRPr>
          </a:p>
        </p:txBody>
      </p:sp>
      <p:sp>
        <p:nvSpPr>
          <p:cNvPr id="2" name="Rectangle 2"/>
          <p:cNvSpPr>
            <a:spLocks noChangeArrowheads="1"/>
          </p:cNvSpPr>
          <p:nvPr/>
        </p:nvSpPr>
        <p:spPr bwMode="auto">
          <a:xfrm>
            <a:off x="2863516" y="230587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latin typeface="Arial" panose="020B0604020202020204" pitchFamily="34" charset="0"/>
              <a:cs typeface="Arial" panose="020B0604020202020204" pitchFamily="34" charset="0"/>
            </a:endParaRPr>
          </a:p>
        </p:txBody>
      </p:sp>
      <p:pic>
        <p:nvPicPr>
          <p:cNvPr id="13313" name="Picture 2" descr="Hack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926" y="2500916"/>
            <a:ext cx="5090512" cy="25897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273231" y="5169903"/>
            <a:ext cx="3053901" cy="780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vi-VN" sz="16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Sơ</a:t>
            </a:r>
            <a:r>
              <a:rPr kumimoji="0" lang="en-US" altLang="vi-VN"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sz="16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đồ</a:t>
            </a:r>
            <a:r>
              <a:rPr kumimoji="0" lang="en-US" altLang="vi-VN"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sz="16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mô</a:t>
            </a:r>
            <a:r>
              <a:rPr kumimoji="0" lang="en-US" altLang="vi-VN"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sz="16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phỏng</a:t>
            </a:r>
            <a:r>
              <a:rPr kumimoji="0" lang="en-US" altLang="vi-VN"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sz="16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tấn</a:t>
            </a:r>
            <a:r>
              <a:rPr kumimoji="0" lang="en-US" altLang="vi-VN"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vi-VN" sz="1600" b="0" i="0" u="none" strike="noStrike" cap="none" normalizeH="0" baseline="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công</a:t>
            </a:r>
            <a:r>
              <a:rPr kumimoji="0" lang="en-US" altLang="vi-VN"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Message Alteration</a:t>
            </a:r>
            <a:endParaRPr kumimoji="0" lang="en-US" altLang="vi-VN" sz="1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56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3"/>
                                        </p:tgtEl>
                                        <p:attrNameLst>
                                          <p:attrName>style.visibility</p:attrName>
                                        </p:attrNameLst>
                                      </p:cBhvr>
                                      <p:to>
                                        <p:strVal val="visible"/>
                                      </p:to>
                                    </p:set>
                                    <p:animEffect transition="in" filter="fade">
                                      <p:cBhvr>
                                        <p:cTn id="7" dur="500"/>
                                        <p:tgtEl>
                                          <p:spTgt spid="133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211179" y="763675"/>
            <a:ext cx="9268326" cy="456535"/>
          </a:xfrm>
          <a:prstGeom prst="rect">
            <a:avLst/>
          </a:prstGeom>
        </p:spPr>
        <p:txBody>
          <a:bodyPr wrap="square">
            <a:spAutoFit/>
          </a:bodyPr>
          <a:lstStyle/>
          <a:p>
            <a:pPr lvl="0" eaLnBrk="0" fontAlgn="base" hangingPunct="0">
              <a:lnSpc>
                <a:spcPct val="150000"/>
              </a:lnSpc>
              <a:spcBef>
                <a:spcPct val="0"/>
              </a:spcBef>
              <a:spcAft>
                <a:spcPct val="0"/>
              </a:spcAft>
              <a:tabLst>
                <a:tab pos="698500" algn="l"/>
                <a:tab pos="5724525" algn="r"/>
              </a:tabLst>
            </a:pPr>
            <a:r>
              <a:rPr lang="en-US" altLang="vi-VN" smtClean="0">
                <a:latin typeface="Arial" panose="020B0604020202020204" pitchFamily="34" charset="0"/>
                <a:ea typeface="Times New Roman" panose="02020603050405020304" pitchFamily="18" charset="0"/>
                <a:cs typeface="Arial" panose="020B0604020202020204" pitchFamily="34" charset="0"/>
              </a:rPr>
              <a:t>2.2.</a:t>
            </a:r>
            <a:r>
              <a:rPr lang="vi-VN" altLang="vi-VN" smtClean="0">
                <a:latin typeface="Arial" panose="020B0604020202020204" pitchFamily="34" charset="0"/>
                <a:ea typeface="Times New Roman" panose="02020603050405020304" pitchFamily="18" charset="0"/>
                <a:cs typeface="Arial" panose="020B0604020202020204" pitchFamily="34" charset="0"/>
              </a:rPr>
              <a:t> </a:t>
            </a:r>
            <a:r>
              <a:rPr lang="en-US" altLang="vi-VN" smtClean="0">
                <a:latin typeface="Arial" panose="020B0604020202020204" pitchFamily="34" charset="0"/>
                <a:ea typeface="Times New Roman" panose="02020603050405020304" pitchFamily="18" charset="0"/>
                <a:cs typeface="Arial" panose="020B0604020202020204" pitchFamily="34" charset="0"/>
              </a:rPr>
              <a:t>Confidentiality </a:t>
            </a:r>
            <a:r>
              <a:rPr lang="en-US" altLang="vi-VN">
                <a:latin typeface="Arial" panose="020B0604020202020204" pitchFamily="34" charset="0"/>
                <a:ea typeface="Times New Roman" panose="02020603050405020304" pitchFamily="18" charset="0"/>
                <a:cs typeface="Arial" panose="020B0604020202020204" pitchFamily="34" charset="0"/>
              </a:rPr>
              <a:t>(</a:t>
            </a:r>
            <a:r>
              <a:rPr lang="en-US" altLang="vi-VN" err="1">
                <a:latin typeface="Arial" panose="020B0604020202020204" pitchFamily="34" charset="0"/>
                <a:ea typeface="Times New Roman" panose="02020603050405020304" pitchFamily="18" charset="0"/>
                <a:cs typeface="Arial" panose="020B0604020202020204" pitchFamily="34" charset="0"/>
              </a:rPr>
              <a:t>Bảo</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mật</a:t>
            </a:r>
            <a:r>
              <a:rPr lang="en-US" altLang="vi-VN">
                <a:latin typeface="Arial" panose="020B0604020202020204" pitchFamily="34" charset="0"/>
                <a:ea typeface="Times New Roman" panose="02020603050405020304" pitchFamily="18" charset="0"/>
                <a:cs typeface="Arial" panose="020B0604020202020204" pitchFamily="34" charset="0"/>
              </a:rPr>
              <a:t> </a:t>
            </a:r>
            <a:r>
              <a:rPr lang="en-US" altLang="vi-VN" err="1">
                <a:latin typeface="Arial" panose="020B0604020202020204" pitchFamily="34" charset="0"/>
                <a:ea typeface="Times New Roman" panose="02020603050405020304" pitchFamily="18" charset="0"/>
                <a:cs typeface="Arial" panose="020B0604020202020204" pitchFamily="34" charset="0"/>
              </a:rPr>
              <a:t>giả</a:t>
            </a:r>
            <a:r>
              <a:rPr lang="en-US" altLang="vi-VN" smtClean="0">
                <a:latin typeface="Arial" panose="020B0604020202020204" pitchFamily="34" charset="0"/>
                <a:ea typeface="Times New Roman" panose="02020603050405020304" pitchFamily="18" charset="0"/>
                <a:cs typeface="Arial" panose="020B0604020202020204" pitchFamily="34" charset="0"/>
              </a:rPr>
              <a:t>)</a:t>
            </a:r>
            <a:endParaRPr lang="vi-VN" altLang="vi-VN">
              <a:latin typeface="Arial" panose="020B0604020202020204" pitchFamily="34" charset="0"/>
              <a:cs typeface="Arial" panose="020B0604020202020204" pitchFamily="34" charset="0"/>
            </a:endParaRPr>
          </a:p>
        </p:txBody>
      </p:sp>
      <p:sp>
        <p:nvSpPr>
          <p:cNvPr id="2" name="Rectangle 1"/>
          <p:cNvSpPr/>
          <p:nvPr/>
        </p:nvSpPr>
        <p:spPr>
          <a:xfrm>
            <a:off x="1507958" y="1414989"/>
            <a:ext cx="9236242" cy="1754326"/>
          </a:xfrm>
          <a:prstGeom prst="rect">
            <a:avLst/>
          </a:prstGeom>
        </p:spPr>
        <p:txBody>
          <a:bodyPr wrap="square">
            <a:spAutoFit/>
          </a:bodyPr>
          <a:lstStyle/>
          <a:p>
            <a:pPr>
              <a:lnSpc>
                <a:spcPct val="150000"/>
              </a:lnSpc>
            </a:pPr>
            <a:r>
              <a:rPr lang="en-US" err="1">
                <a:latin typeface="Arial" panose="020B0604020202020204" pitchFamily="34" charset="0"/>
                <a:ea typeface="Times New Roman" panose="02020603050405020304" pitchFamily="18" charset="0"/>
                <a:cs typeface="Arial" panose="020B0604020202020204" pitchFamily="34" charset="0"/>
              </a:rPr>
              <a:t>Với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hình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này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những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đối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tượng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xác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thực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phân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quyền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sẽ</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mang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trong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mình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những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tin </a:t>
            </a:r>
            <a:r>
              <a:rPr lang="en-US" err="1">
                <a:latin typeface="Arial" panose="020B0604020202020204" pitchFamily="34" charset="0"/>
                <a:ea typeface="Times New Roman" panose="02020603050405020304" pitchFamily="18" charset="0"/>
                <a:cs typeface="Arial" panose="020B0604020202020204" pitchFamily="34" charset="0"/>
              </a:rPr>
              <a:t>xác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thực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mạo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để</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đánh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lừa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những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rào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cản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bảo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mật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của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hệ</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thống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Ví</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dụ</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gắn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kèm</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tin credit card </a:t>
            </a:r>
            <a:r>
              <a:rPr lang="en-US" err="1">
                <a:latin typeface="Arial" panose="020B0604020202020204" pitchFamily="34" charset="0"/>
                <a:ea typeface="Times New Roman" panose="02020603050405020304" pitchFamily="18" charset="0"/>
                <a:cs typeface="Arial" panose="020B0604020202020204" pitchFamily="34" charset="0"/>
              </a:rPr>
              <a:t>trong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điệp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gửi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để</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mạo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một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người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dùng</a:t>
            </a:r>
            <a:r>
              <a:rPr lang="en-US">
                <a:latin typeface="Arial" panose="020B0604020202020204" pitchFamily="34" charset="0"/>
                <a:ea typeface="Times New Roman" panose="02020603050405020304" pitchFamily="18" charset="0"/>
                <a:cs typeface="Arial" panose="020B0604020202020204" pitchFamily="34" charset="0"/>
              </a:rPr>
              <a:t> tin </a:t>
            </a:r>
            <a:r>
              <a:rPr lang="en-US" err="1">
                <a:latin typeface="Arial" panose="020B0604020202020204" pitchFamily="34" charset="0"/>
                <a:ea typeface="Times New Roman" panose="02020603050405020304" pitchFamily="18" charset="0"/>
                <a:cs typeface="Arial" panose="020B0604020202020204" pitchFamily="34" charset="0"/>
              </a:rPr>
              <a:t>cậy</a:t>
            </a:r>
            <a:r>
              <a:rPr lang="en-US">
                <a:latin typeface="Arial" panose="020B0604020202020204" pitchFamily="34" charset="0"/>
                <a:ea typeface="Times New Roman" panose="02020603050405020304" pitchFamily="18" charset="0"/>
                <a:cs typeface="Arial" panose="020B0604020202020204" pitchFamily="34" charset="0"/>
              </a:rPr>
              <a:t>...</a:t>
            </a:r>
            <a:endParaRPr lang="vi-VN">
              <a:latin typeface="Arial" panose="020B0604020202020204" pitchFamily="34" charset="0"/>
              <a:cs typeface="Arial" panose="020B0604020202020204" pitchFamily="34" charset="0"/>
            </a:endParaRPr>
          </a:p>
        </p:txBody>
      </p:sp>
      <p:pic>
        <p:nvPicPr>
          <p:cNvPr id="2050" name="Picture 2" descr="Kết quả hình ảnh cho Confidentiality attack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916" y="3169315"/>
            <a:ext cx="4090904" cy="307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0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67326" y="1556186"/>
            <a:ext cx="9500937" cy="1754326"/>
          </a:xfrm>
          <a:prstGeom prst="rect">
            <a:avLst/>
          </a:prstGeom>
        </p:spPr>
        <p:txBody>
          <a:bodyPr wrap="square">
            <a:spAutoFit/>
          </a:bodyPr>
          <a:lstStyle/>
          <a:p>
            <a:pPr>
              <a:lnSpc>
                <a:spcPct val="150000"/>
              </a:lnSpc>
            </a:pPr>
            <a:r>
              <a:rPr lang="en-US" err="1">
                <a:latin typeface="Arial" panose="020B0604020202020204" pitchFamily="34" charset="0"/>
                <a:ea typeface="Times New Roman" panose="02020603050405020304" pitchFamily="18" charset="0"/>
                <a:cs typeface="Arial" panose="020B0604020202020204" pitchFamily="34" charset="0"/>
              </a:rPr>
              <a:t>Hình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này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còn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biết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đến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với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gọi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khác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là</a:t>
            </a:r>
            <a:r>
              <a:rPr lang="en-US">
                <a:latin typeface="Arial" panose="020B0604020202020204" pitchFamily="34" charset="0"/>
                <a:ea typeface="Times New Roman" panose="02020603050405020304" pitchFamily="18" charset="0"/>
                <a:cs typeface="Arial" panose="020B0604020202020204" pitchFamily="34" charset="0"/>
              </a:rPr>
              <a:t> bucket-brigade. Ở </a:t>
            </a:r>
            <a:r>
              <a:rPr lang="en-US" err="1">
                <a:latin typeface="Arial" panose="020B0604020202020204" pitchFamily="34" charset="0"/>
                <a:ea typeface="Times New Roman" panose="02020603050405020304" pitchFamily="18" charset="0"/>
                <a:cs typeface="Arial" panose="020B0604020202020204" pitchFamily="34" charset="0"/>
              </a:rPr>
              <a:t>đây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kẻ</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tấn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sẽ</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tương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trực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tiếp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vào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dịch</a:t>
            </a:r>
            <a:r>
              <a:rPr lang="en-US">
                <a:latin typeface="Arial" panose="020B0604020202020204" pitchFamily="34" charset="0"/>
                <a:ea typeface="Times New Roman" panose="02020603050405020304" pitchFamily="18" charset="0"/>
                <a:cs typeface="Arial" panose="020B0604020202020204" pitchFamily="34" charset="0"/>
              </a:rPr>
              <a:t> SOAP </a:t>
            </a:r>
            <a:r>
              <a:rPr lang="en-US" err="1">
                <a:latin typeface="Arial" panose="020B0604020202020204" pitchFamily="34" charset="0"/>
                <a:ea typeface="Times New Roman" panose="02020603050405020304" pitchFamily="18" charset="0"/>
                <a:cs typeface="Arial" panose="020B0604020202020204" pitchFamily="34" charset="0"/>
              </a:rPr>
              <a:t>và</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thu</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lấy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điệp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đang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gửi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giữa</a:t>
            </a:r>
            <a:r>
              <a:rPr lang="en-US">
                <a:latin typeface="Arial" panose="020B0604020202020204" pitchFamily="34" charset="0"/>
                <a:ea typeface="Times New Roman" panose="02020603050405020304" pitchFamily="18" charset="0"/>
                <a:cs typeface="Arial" panose="020B0604020202020204" pitchFamily="34" charset="0"/>
              </a:rPr>
              <a:t> requester </a:t>
            </a:r>
            <a:r>
              <a:rPr lang="en-US" err="1">
                <a:latin typeface="Arial" panose="020B0604020202020204" pitchFamily="34" charset="0"/>
                <a:ea typeface="Times New Roman" panose="02020603050405020304" pitchFamily="18" charset="0"/>
                <a:cs typeface="Arial" panose="020B0604020202020204" pitchFamily="34" charset="0"/>
              </a:rPr>
              <a:t>và</a:t>
            </a:r>
            <a:r>
              <a:rPr lang="en-US">
                <a:latin typeface="Arial" panose="020B0604020202020204" pitchFamily="34" charset="0"/>
                <a:ea typeface="Times New Roman" panose="02020603050405020304" pitchFamily="18" charset="0"/>
                <a:cs typeface="Arial" panose="020B0604020202020204" pitchFamily="34" charset="0"/>
              </a:rPr>
              <a:t> receiver; </a:t>
            </a:r>
            <a:r>
              <a:rPr lang="en-US" err="1">
                <a:latin typeface="Arial" panose="020B0604020202020204" pitchFamily="34" charset="0"/>
                <a:ea typeface="Times New Roman" panose="02020603050405020304" pitchFamily="18" charset="0"/>
                <a:cs typeface="Arial" panose="020B0604020202020204" pitchFamily="34" charset="0"/>
              </a:rPr>
              <a:t>sau</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đó</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chúng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sẽ</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chỉnh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sửa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hoặc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thực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hiện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mục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đích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đen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với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điệp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đó</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Cơ</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chế</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xác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thực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sẽ</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có</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dụng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chống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lại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hình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tấn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này</a:t>
            </a:r>
            <a:endParaRPr lang="vi-VN">
              <a:latin typeface="Arial" panose="020B0604020202020204" pitchFamily="34" charset="0"/>
              <a:cs typeface="Arial" panose="020B0604020202020204" pitchFamily="34" charset="0"/>
            </a:endParaRPr>
          </a:p>
        </p:txBody>
      </p:sp>
      <p:sp>
        <p:nvSpPr>
          <p:cNvPr id="4" name="Rectangle 3"/>
          <p:cNvSpPr/>
          <p:nvPr/>
        </p:nvSpPr>
        <p:spPr>
          <a:xfrm>
            <a:off x="970547" y="881613"/>
            <a:ext cx="2492990" cy="456535"/>
          </a:xfrm>
          <a:prstGeom prst="rect">
            <a:avLst/>
          </a:prstGeom>
        </p:spPr>
        <p:txBody>
          <a:bodyPr wrap="none">
            <a:spAutoFit/>
          </a:bodyPr>
          <a:lstStyle/>
          <a:p>
            <a:pPr lvl="0" eaLnBrk="0" fontAlgn="base" hangingPunct="0">
              <a:lnSpc>
                <a:spcPct val="150000"/>
              </a:lnSpc>
              <a:spcBef>
                <a:spcPct val="0"/>
              </a:spcBef>
              <a:spcAft>
                <a:spcPct val="0"/>
              </a:spcAft>
              <a:tabLst>
                <a:tab pos="698500" algn="l"/>
                <a:tab pos="5724525" algn="r"/>
              </a:tabLst>
            </a:pPr>
            <a:r>
              <a:rPr lang="en-US" altLang="vi-VN">
                <a:latin typeface="Arial" panose="020B0604020202020204" pitchFamily="34" charset="0"/>
                <a:ea typeface="Times New Roman" panose="02020603050405020304" pitchFamily="18" charset="0"/>
                <a:cs typeface="Arial" panose="020B0604020202020204" pitchFamily="34" charset="0"/>
              </a:rPr>
              <a:t>2.3.</a:t>
            </a:r>
            <a:r>
              <a:rPr lang="vi-VN" altLang="vi-VN">
                <a:latin typeface="Arial" panose="020B0604020202020204" pitchFamily="34" charset="0"/>
                <a:ea typeface="Times New Roman" panose="02020603050405020304" pitchFamily="18" charset="0"/>
                <a:cs typeface="Arial" panose="020B0604020202020204" pitchFamily="34" charset="0"/>
              </a:rPr>
              <a:t> </a:t>
            </a:r>
            <a:r>
              <a:rPr lang="en-US" altLang="vi-VN">
                <a:latin typeface="Arial" panose="020B0604020202020204" pitchFamily="34" charset="0"/>
                <a:ea typeface="Times New Roman" panose="02020603050405020304" pitchFamily="18" charset="0"/>
                <a:cs typeface="Arial" panose="020B0604020202020204" pitchFamily="34" charset="0"/>
              </a:rPr>
              <a:t>Man-in-the-middle</a:t>
            </a:r>
            <a:endParaRPr lang="vi-VN" altLang="vi-VN">
              <a:latin typeface="Arial" panose="020B0604020202020204" pitchFamily="34" charset="0"/>
              <a:cs typeface="Arial" panose="020B0604020202020204" pitchFamily="34" charset="0"/>
            </a:endParaRPr>
          </a:p>
        </p:txBody>
      </p:sp>
      <p:pic>
        <p:nvPicPr>
          <p:cNvPr id="1026" name="Picture 2" descr="Kết quả hình ảnh cho man in the middle attack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238" y="3528550"/>
            <a:ext cx="38671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08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211178" y="787739"/>
            <a:ext cx="9268326" cy="507831"/>
          </a:xfrm>
          <a:prstGeom prst="rect">
            <a:avLst/>
          </a:prstGeom>
        </p:spPr>
        <p:txBody>
          <a:bodyPr wrap="square">
            <a:spAutoFit/>
          </a:bodyPr>
          <a:lstStyle/>
          <a:p>
            <a:pPr lvl="0" eaLnBrk="0" fontAlgn="base" hangingPunct="0">
              <a:lnSpc>
                <a:spcPct val="150000"/>
              </a:lnSpc>
              <a:spcBef>
                <a:spcPct val="0"/>
              </a:spcBef>
              <a:spcAft>
                <a:spcPct val="0"/>
              </a:spcAft>
              <a:tabLst>
                <a:tab pos="698500" algn="l"/>
                <a:tab pos="5724525" algn="r"/>
              </a:tabLst>
            </a:pPr>
            <a:r>
              <a:rPr lang="en-US" altLang="vi-VN" i="1" smtClean="0">
                <a:latin typeface="Arial" panose="020B0604020202020204" pitchFamily="34" charset="0"/>
                <a:ea typeface="Times New Roman" panose="02020603050405020304" pitchFamily="18" charset="0"/>
                <a:cs typeface="Arial" panose="020B0604020202020204" pitchFamily="34" charset="0"/>
              </a:rPr>
              <a:t>2.4.</a:t>
            </a:r>
            <a:r>
              <a:rPr lang="vi-VN" altLang="vi-VN" i="1" smtClean="0">
                <a:latin typeface="Arial" panose="020B0604020202020204" pitchFamily="34" charset="0"/>
                <a:ea typeface="Times New Roman" panose="02020603050405020304" pitchFamily="18" charset="0"/>
                <a:cs typeface="Arial" panose="020B0604020202020204" pitchFamily="34" charset="0"/>
              </a:rPr>
              <a:t> </a:t>
            </a:r>
            <a:r>
              <a:rPr lang="en-US" altLang="vi-VN" i="1" smtClean="0">
                <a:latin typeface="Arial" panose="020B0604020202020204" pitchFamily="34" charset="0"/>
                <a:ea typeface="Times New Roman" panose="02020603050405020304" pitchFamily="18" charset="0"/>
                <a:cs typeface="Arial" panose="020B0604020202020204" pitchFamily="34" charset="0"/>
              </a:rPr>
              <a:t>Spoofing </a:t>
            </a:r>
            <a:r>
              <a:rPr lang="en-US" altLang="vi-VN" i="1">
                <a:latin typeface="Arial" panose="020B0604020202020204" pitchFamily="34" charset="0"/>
                <a:ea typeface="Times New Roman" panose="02020603050405020304" pitchFamily="18" charset="0"/>
                <a:cs typeface="Arial" panose="020B0604020202020204" pitchFamily="34" charset="0"/>
              </a:rPr>
              <a:t>(</a:t>
            </a:r>
            <a:r>
              <a:rPr lang="en-US" altLang="vi-VN" i="1" err="1">
                <a:latin typeface="Arial" panose="020B0604020202020204" pitchFamily="34" charset="0"/>
                <a:ea typeface="Times New Roman" panose="02020603050405020304" pitchFamily="18" charset="0"/>
                <a:cs typeface="Arial" panose="020B0604020202020204" pitchFamily="34" charset="0"/>
              </a:rPr>
              <a:t>Giả</a:t>
            </a:r>
            <a:r>
              <a:rPr lang="en-US" altLang="vi-VN" i="1">
                <a:latin typeface="Arial" panose="020B0604020202020204" pitchFamily="34" charset="0"/>
                <a:ea typeface="Times New Roman" panose="02020603050405020304" pitchFamily="18" charset="0"/>
                <a:cs typeface="Arial" panose="020B0604020202020204" pitchFamily="34" charset="0"/>
              </a:rPr>
              <a:t> </a:t>
            </a:r>
            <a:r>
              <a:rPr lang="en-US" altLang="vi-VN" i="1" err="1" smtClean="0">
                <a:latin typeface="Arial" panose="020B0604020202020204" pitchFamily="34" charset="0"/>
                <a:ea typeface="Times New Roman" panose="02020603050405020304" pitchFamily="18" charset="0"/>
                <a:cs typeface="Arial" panose="020B0604020202020204" pitchFamily="34" charset="0"/>
              </a:rPr>
              <a:t>mạo</a:t>
            </a:r>
            <a:r>
              <a:rPr lang="en-US" altLang="vi-VN" i="1" smtClean="0">
                <a:latin typeface="Arial" panose="020B0604020202020204" pitchFamily="34" charset="0"/>
                <a:ea typeface="Times New Roman" panose="02020603050405020304" pitchFamily="18" charset="0"/>
                <a:cs typeface="Arial" panose="020B0604020202020204" pitchFamily="34" charset="0"/>
              </a:rPr>
              <a:t>)</a:t>
            </a:r>
          </a:p>
        </p:txBody>
      </p:sp>
      <p:sp>
        <p:nvSpPr>
          <p:cNvPr id="4" name="Rectangle 3"/>
          <p:cNvSpPr/>
          <p:nvPr/>
        </p:nvSpPr>
        <p:spPr>
          <a:xfrm>
            <a:off x="1211178" y="1323374"/>
            <a:ext cx="9934074" cy="1754326"/>
          </a:xfrm>
          <a:prstGeom prst="rect">
            <a:avLst/>
          </a:prstGeom>
        </p:spPr>
        <p:txBody>
          <a:bodyPr wrap="square">
            <a:spAutoFit/>
          </a:bodyPr>
          <a:lstStyle/>
          <a:p>
            <a:pPr lvl="1" eaLnBrk="0" fontAlgn="base" hangingPunct="0">
              <a:lnSpc>
                <a:spcPct val="150000"/>
              </a:lnSpc>
              <a:spcBef>
                <a:spcPct val="0"/>
              </a:spcBef>
              <a:spcAft>
                <a:spcPct val="0"/>
              </a:spcAft>
              <a:tabLst>
                <a:tab pos="698500" algn="l"/>
                <a:tab pos="5724525" algn="r"/>
              </a:tabLst>
            </a:pPr>
            <a:r>
              <a:rPr lang="en-US" err="1">
                <a:latin typeface="Arial" panose="020B0604020202020204" pitchFamily="34" charset="0"/>
                <a:cs typeface="Arial" panose="020B0604020202020204" pitchFamily="34" charset="0"/>
              </a:rPr>
              <a:t>Đây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tạp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ngay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khai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tin </a:t>
            </a:r>
            <a:r>
              <a:rPr lang="en-US" err="1">
                <a:latin typeface="Arial" panose="020B0604020202020204" pitchFamily="34" charset="0"/>
                <a:cs typeface="Arial" panose="020B0604020202020204" pitchFamily="34" charset="0"/>
              </a:rPr>
              <a:t>cậy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Kẻ</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định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danh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một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dùng</a:t>
            </a:r>
            <a:r>
              <a:rPr lang="en-US">
                <a:latin typeface="Arial" panose="020B0604020202020204" pitchFamily="34" charset="0"/>
                <a:cs typeface="Arial" panose="020B0604020202020204" pitchFamily="34" charset="0"/>
              </a:rPr>
              <a:t> tin </a:t>
            </a:r>
            <a:r>
              <a:rPr lang="en-US" err="1">
                <a:latin typeface="Arial" panose="020B0604020202020204" pitchFamily="34" charset="0"/>
                <a:cs typeface="Arial" panose="020B0604020202020204" pitchFamily="34" charset="0"/>
              </a:rPr>
              <a:t>cậy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nhằm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người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nhận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khai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ngăn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chặn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này</a:t>
            </a:r>
            <a:r>
              <a:rPr lang="en-US">
                <a:latin typeface="Arial" panose="020B0604020202020204" pitchFamily="34" charset="0"/>
                <a:cs typeface="Arial" panose="020B0604020202020204" pitchFamily="34" charset="0"/>
              </a:rPr>
              <a:t>. </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817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4" y="288757"/>
            <a:ext cx="1930651" cy="753979"/>
          </a:xfrm>
        </p:spPr>
        <p:txBody>
          <a:bodyPr/>
          <a:lstStyle/>
          <a:p>
            <a:r>
              <a:rPr lang="vi-VN" smtClean="0">
                <a:latin typeface="Arial" panose="020B0604020202020204" pitchFamily="34" charset="0"/>
                <a:cs typeface="Arial" panose="020B0604020202020204" pitchFamily="34" charset="0"/>
              </a:rPr>
              <a:t>Mục lục</a:t>
            </a:r>
            <a:endParaRPr>
              <a:latin typeface="Arial" panose="020B0604020202020204" pitchFamily="34" charset="0"/>
              <a:cs typeface="Arial" panose="020B0604020202020204" pitchFamily="34" charset="0"/>
            </a:endParaRPr>
          </a:p>
        </p:txBody>
      </p:sp>
      <p:sp>
        <p:nvSpPr>
          <p:cNvPr id="2" name="Rectangle 1"/>
          <p:cNvSpPr/>
          <p:nvPr/>
        </p:nvSpPr>
        <p:spPr>
          <a:xfrm>
            <a:off x="1066054" y="2623208"/>
            <a:ext cx="9606796" cy="1892826"/>
          </a:xfrm>
          <a:prstGeom prst="rect">
            <a:avLst/>
          </a:prstGeom>
        </p:spPr>
        <p:txBody>
          <a:bodyPr wrap="square">
            <a:spAutoFit/>
          </a:bodyPr>
          <a:lstStyle/>
          <a:p>
            <a:pPr>
              <a:lnSpc>
                <a:spcPct val="150000"/>
              </a:lnSpc>
            </a:pPr>
            <a:r>
              <a:rPr lang="vi-VN" sz="2400">
                <a:latin typeface="Arial" panose="020B0604020202020204" pitchFamily="34" charset="0"/>
                <a:cs typeface="Arial" panose="020B0604020202020204" pitchFamily="34" charset="0"/>
              </a:rPr>
              <a:t>II. Bảo mật trong </a:t>
            </a:r>
            <a:r>
              <a:rPr lang="vi-VN" sz="2400" smtClean="0">
                <a:latin typeface="Arial" panose="020B0604020202020204" pitchFamily="34" charset="0"/>
                <a:cs typeface="Arial" panose="020B0604020202020204" pitchFamily="34" charset="0"/>
              </a:rPr>
              <a:t>Webservice</a:t>
            </a:r>
          </a:p>
          <a:p>
            <a:pPr marL="800100" lvl="1" indent="-342900">
              <a:lnSpc>
                <a:spcPct val="150000"/>
              </a:lnSpc>
              <a:buFont typeface="+mj-lt"/>
              <a:buAutoNum type="arabicPeriod"/>
            </a:pPr>
            <a:r>
              <a:rPr lang="vi-VN" smtClean="0">
                <a:latin typeface="Arial" panose="020B0604020202020204" pitchFamily="34" charset="0"/>
                <a:cs typeface="Arial" panose="020B0604020202020204" pitchFamily="34" charset="0"/>
              </a:rPr>
              <a:t>Tổng </a:t>
            </a:r>
            <a:r>
              <a:rPr lang="vi-VN">
                <a:latin typeface="Arial" panose="020B0604020202020204" pitchFamily="34" charset="0"/>
                <a:cs typeface="Arial" panose="020B0604020202020204" pitchFamily="34" charset="0"/>
              </a:rPr>
              <a:t>quan về chính sách bảo mật và mục tiêu bảo </a:t>
            </a:r>
            <a:r>
              <a:rPr lang="vi-VN" smtClean="0">
                <a:latin typeface="Arial" panose="020B0604020202020204" pitchFamily="34" charset="0"/>
                <a:cs typeface="Arial" panose="020B0604020202020204" pitchFamily="34" charset="0"/>
              </a:rPr>
              <a:t>mật</a:t>
            </a:r>
          </a:p>
          <a:p>
            <a:pPr marL="800100" lvl="1" indent="-342900">
              <a:lnSpc>
                <a:spcPct val="150000"/>
              </a:lnSpc>
              <a:buFont typeface="+mj-lt"/>
              <a:buAutoNum type="arabicPeriod"/>
            </a:pPr>
            <a:r>
              <a:rPr lang="vi-VN" smtClean="0">
                <a:latin typeface="Arial" panose="020B0604020202020204" pitchFamily="34" charset="0"/>
                <a:cs typeface="Arial" panose="020B0604020202020204" pitchFamily="34" charset="0"/>
              </a:rPr>
              <a:t>Các </a:t>
            </a:r>
            <a:r>
              <a:rPr lang="vi-VN">
                <a:latin typeface="Arial" panose="020B0604020202020204" pitchFamily="34" charset="0"/>
                <a:cs typeface="Arial" panose="020B0604020202020204" pitchFamily="34" charset="0"/>
              </a:rPr>
              <a:t>phương thức tấn </a:t>
            </a:r>
            <a:r>
              <a:rPr lang="vi-VN" smtClean="0">
                <a:latin typeface="Arial" panose="020B0604020202020204" pitchFamily="34" charset="0"/>
                <a:cs typeface="Arial" panose="020B0604020202020204" pitchFamily="34" charset="0"/>
              </a:rPr>
              <a:t>công</a:t>
            </a:r>
          </a:p>
          <a:p>
            <a:pPr marL="800100" lvl="1" indent="-342900">
              <a:lnSpc>
                <a:spcPct val="150000"/>
              </a:lnSpc>
              <a:buFont typeface="+mj-lt"/>
              <a:buAutoNum type="arabicPeriod"/>
            </a:pPr>
            <a:r>
              <a:rPr lang="vi-VN" smtClean="0">
                <a:latin typeface="Arial" panose="020B0604020202020204" pitchFamily="34" charset="0"/>
                <a:cs typeface="Arial" panose="020B0604020202020204" pitchFamily="34" charset="0"/>
              </a:rPr>
              <a:t>Giải </a:t>
            </a:r>
            <a:r>
              <a:rPr lang="vi-VN">
                <a:latin typeface="Arial" panose="020B0604020202020204" pitchFamily="34" charset="0"/>
                <a:cs typeface="Arial" panose="020B0604020202020204" pitchFamily="34" charset="0"/>
              </a:rPr>
              <a:t>pháp bảo </a:t>
            </a:r>
            <a:r>
              <a:rPr lang="vi-VN" smtClean="0">
                <a:latin typeface="Arial" panose="020B0604020202020204" pitchFamily="34" charset="0"/>
                <a:cs typeface="Arial" panose="020B0604020202020204" pitchFamily="34" charset="0"/>
              </a:rPr>
              <a:t>mật</a:t>
            </a:r>
            <a:endParaRPr lang="vi-VN">
              <a:latin typeface="Arial" panose="020B0604020202020204" pitchFamily="34" charset="0"/>
              <a:cs typeface="Arial" panose="020B0604020202020204" pitchFamily="34" charset="0"/>
            </a:endParaRPr>
          </a:p>
        </p:txBody>
      </p:sp>
      <p:sp>
        <p:nvSpPr>
          <p:cNvPr id="3" name="Rectangle 2"/>
          <p:cNvSpPr/>
          <p:nvPr/>
        </p:nvSpPr>
        <p:spPr>
          <a:xfrm>
            <a:off x="1065214" y="4516034"/>
            <a:ext cx="3251211" cy="1846659"/>
          </a:xfrm>
          <a:prstGeom prst="rect">
            <a:avLst/>
          </a:prstGeom>
        </p:spPr>
        <p:txBody>
          <a:bodyPr wrap="none">
            <a:spAutoFit/>
          </a:bodyPr>
          <a:lstStyle/>
          <a:p>
            <a:r>
              <a:rPr lang="vi-VN" sz="2400">
                <a:latin typeface="Arial" panose="020B0604020202020204" pitchFamily="34" charset="0"/>
                <a:cs typeface="Arial" panose="020B0604020202020204" pitchFamily="34" charset="0"/>
              </a:rPr>
              <a:t>III. Lập trình kiểm </a:t>
            </a:r>
            <a:r>
              <a:rPr lang="vi-VN" sz="2400" smtClean="0">
                <a:latin typeface="Arial" panose="020B0604020202020204" pitchFamily="34" charset="0"/>
                <a:cs typeface="Arial" panose="020B0604020202020204" pitchFamily="34" charset="0"/>
              </a:rPr>
              <a:t>thử</a:t>
            </a:r>
            <a:endParaRPr lang="en-US" sz="2400" smtClean="0">
              <a:latin typeface="Arial" panose="020B0604020202020204" pitchFamily="34" charset="0"/>
              <a:cs typeface="Arial" panose="020B0604020202020204" pitchFamily="34" charset="0"/>
            </a:endParaRPr>
          </a:p>
          <a:p>
            <a:pPr>
              <a:lnSpc>
                <a:spcPct val="150000"/>
              </a:lnSpc>
            </a:pP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1.  Môi trường cài đặt</a:t>
            </a:r>
          </a:p>
          <a:p>
            <a:pPr>
              <a:lnSpc>
                <a:spcPct val="150000"/>
              </a:lnSpc>
            </a:pPr>
            <a:r>
              <a:rPr lang="en-US" smtClean="0">
                <a:latin typeface="Arial" panose="020B0604020202020204" pitchFamily="34" charset="0"/>
                <a:cs typeface="Arial" panose="020B0604020202020204" pitchFamily="34" charset="0"/>
              </a:rPr>
              <a:t>        2.  Thực hiện mô phỏng</a:t>
            </a:r>
          </a:p>
          <a:p>
            <a:pPr>
              <a:lnSpc>
                <a:spcPct val="150000"/>
              </a:lnSpc>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3.  Kết quả mô phỏng</a:t>
            </a:r>
            <a:endParaRPr lang="vi-VN">
              <a:latin typeface="Arial" panose="020B0604020202020204" pitchFamily="34" charset="0"/>
              <a:cs typeface="Arial" panose="020B0604020202020204" pitchFamily="34" charset="0"/>
            </a:endParaRPr>
          </a:p>
        </p:txBody>
      </p:sp>
      <p:sp>
        <p:nvSpPr>
          <p:cNvPr id="6" name="Rectangle 5"/>
          <p:cNvSpPr/>
          <p:nvPr/>
        </p:nvSpPr>
        <p:spPr>
          <a:xfrm>
            <a:off x="1131808" y="1238485"/>
            <a:ext cx="6096000" cy="1892826"/>
          </a:xfrm>
          <a:prstGeom prst="rect">
            <a:avLst/>
          </a:prstGeom>
        </p:spPr>
        <p:txBody>
          <a:bodyPr>
            <a:spAutoFit/>
          </a:bodyPr>
          <a:lstStyle/>
          <a:p>
            <a:pPr>
              <a:lnSpc>
                <a:spcPct val="150000"/>
              </a:lnSpc>
            </a:pPr>
            <a:r>
              <a:rPr lang="vi-VN" sz="2400">
                <a:latin typeface="Arial" panose="020B0604020202020204" pitchFamily="34" charset="0"/>
                <a:cs typeface="Arial" panose="020B0604020202020204" pitchFamily="34" charset="0"/>
              </a:rPr>
              <a:t>I. Tổng quan về Webservice</a:t>
            </a:r>
          </a:p>
          <a:p>
            <a:pPr marL="914400" lvl="1" indent="-457200">
              <a:lnSpc>
                <a:spcPct val="150000"/>
              </a:lnSpc>
              <a:buAutoNum type="arabicPeriod"/>
            </a:pPr>
            <a:r>
              <a:rPr lang="vi-VN">
                <a:latin typeface="Arial" panose="020B0604020202020204" pitchFamily="34" charset="0"/>
                <a:cs typeface="Arial" panose="020B0604020202020204" pitchFamily="34" charset="0"/>
              </a:rPr>
              <a:t>Khái niệm &amp; các thành phần cơ bản</a:t>
            </a:r>
          </a:p>
          <a:p>
            <a:pPr marL="914400" lvl="1" indent="-457200">
              <a:lnSpc>
                <a:spcPct val="150000"/>
              </a:lnSpc>
              <a:buAutoNum type="arabicPeriod"/>
            </a:pPr>
            <a:r>
              <a:rPr lang="vi-VN">
                <a:latin typeface="Arial" panose="020B0604020202020204" pitchFamily="34" charset="0"/>
                <a:cs typeface="Arial" panose="020B0604020202020204" pitchFamily="34" charset="0"/>
              </a:rPr>
              <a:t>Các phương thức hoạt động</a:t>
            </a:r>
          </a:p>
          <a:p>
            <a:pPr>
              <a:lnSpc>
                <a:spcPct val="150000"/>
              </a:lnSpc>
            </a:pP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6325" y="1428004"/>
            <a:ext cx="10074441" cy="1754326"/>
          </a:xfrm>
          <a:prstGeom prst="rect">
            <a:avLst/>
          </a:prstGeom>
        </p:spPr>
        <p:txBody>
          <a:bodyPr wrap="square">
            <a:spAutoFit/>
          </a:bodyPr>
          <a:lstStyle/>
          <a:p>
            <a:pPr lvl="1" eaLnBrk="0" fontAlgn="base" hangingPunct="0">
              <a:lnSpc>
                <a:spcPct val="150000"/>
              </a:lnSpc>
              <a:spcBef>
                <a:spcPct val="0"/>
              </a:spcBef>
              <a:spcAft>
                <a:spcPct val="0"/>
              </a:spcAft>
              <a:tabLst>
                <a:tab pos="698500" algn="l"/>
                <a:tab pos="5724525" algn="r"/>
              </a:tabLst>
            </a:pP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còn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biết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đến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gọi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bucket-brigade. Ở </a:t>
            </a:r>
            <a:r>
              <a:rPr lang="en-US" err="1">
                <a:latin typeface="Arial" panose="020B0604020202020204" pitchFamily="34" charset="0"/>
                <a:cs typeface="Arial" panose="020B0604020202020204" pitchFamily="34" charset="0"/>
              </a:rPr>
              <a:t>đây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kẻ</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tương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tiếp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dịch</a:t>
            </a:r>
            <a:r>
              <a:rPr lang="en-US">
                <a:latin typeface="Arial" panose="020B0604020202020204" pitchFamily="34" charset="0"/>
                <a:cs typeface="Arial" panose="020B0604020202020204" pitchFamily="34" charset="0"/>
              </a:rPr>
              <a:t> SOAP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lấy</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đang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gửi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giữa</a:t>
            </a:r>
            <a:r>
              <a:rPr lang="en-US">
                <a:latin typeface="Arial" panose="020B0604020202020204" pitchFamily="34" charset="0"/>
                <a:cs typeface="Arial" panose="020B0604020202020204" pitchFamily="34" charset="0"/>
              </a:rPr>
              <a:t> requester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receiver; </a:t>
            </a:r>
            <a:r>
              <a:rPr lang="en-US" err="1">
                <a:latin typeface="Arial" panose="020B0604020202020204" pitchFamily="34" charset="0"/>
                <a:cs typeface="Arial" panose="020B0604020202020204" pitchFamily="34" charset="0"/>
              </a:rPr>
              <a:t>sau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chúng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hiện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mục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đen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chế</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thực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chống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hình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thức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tấn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này</a:t>
            </a:r>
            <a:endParaRPr lang="vi-VN" altLang="vi-VN">
              <a:latin typeface="Arial" panose="020B0604020202020204" pitchFamily="34" charset="0"/>
              <a:cs typeface="Arial" panose="020B0604020202020204" pitchFamily="34" charset="0"/>
            </a:endParaRPr>
          </a:p>
        </p:txBody>
      </p:sp>
      <p:sp>
        <p:nvSpPr>
          <p:cNvPr id="4" name="Rectangle 3"/>
          <p:cNvSpPr/>
          <p:nvPr/>
        </p:nvSpPr>
        <p:spPr>
          <a:xfrm>
            <a:off x="886325" y="807810"/>
            <a:ext cx="4236544" cy="507831"/>
          </a:xfrm>
          <a:prstGeom prst="rect">
            <a:avLst/>
          </a:prstGeom>
        </p:spPr>
        <p:txBody>
          <a:bodyPr wrap="none">
            <a:spAutoFit/>
          </a:bodyPr>
          <a:lstStyle/>
          <a:p>
            <a:pPr lvl="0" eaLnBrk="0" fontAlgn="base" hangingPunct="0">
              <a:lnSpc>
                <a:spcPct val="150000"/>
              </a:lnSpc>
              <a:spcBef>
                <a:spcPct val="0"/>
              </a:spcBef>
              <a:spcAft>
                <a:spcPct val="0"/>
              </a:spcAft>
              <a:tabLst>
                <a:tab pos="698500" algn="l"/>
                <a:tab pos="5724525" algn="r"/>
              </a:tabLst>
            </a:pPr>
            <a:r>
              <a:rPr lang="en-US" altLang="vi-VN" i="1">
                <a:latin typeface="Arial" panose="020B0604020202020204" pitchFamily="34" charset="0"/>
                <a:ea typeface="Times New Roman" panose="02020603050405020304" pitchFamily="18" charset="0"/>
                <a:cs typeface="Arial" panose="020B0604020202020204" pitchFamily="34" charset="0"/>
              </a:rPr>
              <a:t>2.5.</a:t>
            </a:r>
            <a:r>
              <a:rPr lang="vi-VN" altLang="vi-VN" i="1">
                <a:latin typeface="Arial" panose="020B0604020202020204" pitchFamily="34" charset="0"/>
                <a:ea typeface="Times New Roman" panose="02020603050405020304" pitchFamily="18" charset="0"/>
                <a:cs typeface="Arial" panose="020B0604020202020204" pitchFamily="34" charset="0"/>
              </a:rPr>
              <a:t> </a:t>
            </a:r>
            <a:r>
              <a:rPr lang="en-US" altLang="vi-VN" i="1">
                <a:latin typeface="Arial" panose="020B0604020202020204" pitchFamily="34" charset="0"/>
                <a:ea typeface="Times New Roman" panose="02020603050405020304" pitchFamily="18" charset="0"/>
                <a:cs typeface="Arial" panose="020B0604020202020204" pitchFamily="34" charset="0"/>
              </a:rPr>
              <a:t>Denial of Service (</a:t>
            </a:r>
            <a:r>
              <a:rPr lang="en-US" altLang="vi-VN" i="1" err="1">
                <a:latin typeface="Arial" panose="020B0604020202020204" pitchFamily="34" charset="0"/>
                <a:ea typeface="Times New Roman" panose="02020603050405020304" pitchFamily="18" charset="0"/>
                <a:cs typeface="Arial" panose="020B0604020202020204" pitchFamily="34" charset="0"/>
              </a:rPr>
              <a:t>Từ</a:t>
            </a:r>
            <a:r>
              <a:rPr lang="en-US" altLang="vi-VN" i="1">
                <a:latin typeface="Arial" panose="020B0604020202020204" pitchFamily="34" charset="0"/>
                <a:ea typeface="Times New Roman" panose="02020603050405020304" pitchFamily="18" charset="0"/>
                <a:cs typeface="Arial" panose="020B0604020202020204" pitchFamily="34" charset="0"/>
              </a:rPr>
              <a:t> </a:t>
            </a:r>
            <a:r>
              <a:rPr lang="en-US" altLang="vi-VN" i="1" err="1">
                <a:latin typeface="Arial" panose="020B0604020202020204" pitchFamily="34" charset="0"/>
                <a:ea typeface="Times New Roman" panose="02020603050405020304" pitchFamily="18" charset="0"/>
                <a:cs typeface="Arial" panose="020B0604020202020204" pitchFamily="34" charset="0"/>
              </a:rPr>
              <a:t>chối</a:t>
            </a:r>
            <a:r>
              <a:rPr lang="en-US" altLang="vi-VN" i="1">
                <a:latin typeface="Arial" panose="020B0604020202020204" pitchFamily="34" charset="0"/>
                <a:ea typeface="Times New Roman" panose="02020603050405020304" pitchFamily="18" charset="0"/>
                <a:cs typeface="Arial" panose="020B0604020202020204" pitchFamily="34" charset="0"/>
              </a:rPr>
              <a:t> </a:t>
            </a:r>
            <a:r>
              <a:rPr lang="en-US" altLang="vi-VN" i="1" err="1">
                <a:latin typeface="Arial" panose="020B0604020202020204" pitchFamily="34" charset="0"/>
                <a:ea typeface="Times New Roman" panose="02020603050405020304" pitchFamily="18" charset="0"/>
                <a:cs typeface="Arial" panose="020B0604020202020204" pitchFamily="34" charset="0"/>
              </a:rPr>
              <a:t>dịch</a:t>
            </a:r>
            <a:r>
              <a:rPr lang="en-US" altLang="vi-VN" i="1">
                <a:latin typeface="Arial" panose="020B0604020202020204" pitchFamily="34" charset="0"/>
                <a:ea typeface="Times New Roman" panose="02020603050405020304" pitchFamily="18" charset="0"/>
                <a:cs typeface="Arial" panose="020B0604020202020204" pitchFamily="34" charset="0"/>
              </a:rPr>
              <a:t> </a:t>
            </a:r>
            <a:r>
              <a:rPr lang="en-US" altLang="vi-VN" i="1" err="1">
                <a:latin typeface="Arial" panose="020B0604020202020204" pitchFamily="34" charset="0"/>
                <a:ea typeface="Times New Roman" panose="02020603050405020304" pitchFamily="18" charset="0"/>
                <a:cs typeface="Arial" panose="020B0604020202020204" pitchFamily="34" charset="0"/>
              </a:rPr>
              <a:t>vụ</a:t>
            </a:r>
            <a:r>
              <a:rPr lang="en-US" altLang="vi-VN" i="1">
                <a:latin typeface="Arial" panose="020B0604020202020204" pitchFamily="34" charset="0"/>
                <a:ea typeface="Times New Roman" panose="02020603050405020304" pitchFamily="18" charset="0"/>
                <a:cs typeface="Arial" panose="020B0604020202020204" pitchFamily="34" charset="0"/>
              </a:rPr>
              <a:t>)</a:t>
            </a:r>
          </a:p>
        </p:txBody>
      </p:sp>
      <p:pic>
        <p:nvPicPr>
          <p:cNvPr id="5" name="Picture 4"/>
          <p:cNvPicPr>
            <a:picLocks noChangeAspect="1"/>
          </p:cNvPicPr>
          <p:nvPr/>
        </p:nvPicPr>
        <p:blipFill>
          <a:blip r:embed="rId2"/>
          <a:stretch>
            <a:fillRect/>
          </a:stretch>
        </p:blipFill>
        <p:spPr>
          <a:xfrm>
            <a:off x="2463717" y="3294693"/>
            <a:ext cx="6105525" cy="2771775"/>
          </a:xfrm>
          <a:prstGeom prst="rect">
            <a:avLst/>
          </a:prstGeom>
        </p:spPr>
      </p:pic>
    </p:spTree>
    <p:extLst>
      <p:ext uri="{BB962C8B-B14F-4D97-AF65-F5344CB8AC3E}">
        <p14:creationId xmlns:p14="http://schemas.microsoft.com/office/powerpoint/2010/main" val="414722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4032" y="754251"/>
            <a:ext cx="9268326" cy="507831"/>
          </a:xfrm>
          <a:prstGeom prst="rect">
            <a:avLst/>
          </a:prstGeom>
        </p:spPr>
        <p:txBody>
          <a:bodyPr wrap="square">
            <a:spAutoFit/>
          </a:bodyPr>
          <a:lstStyle/>
          <a:p>
            <a:pPr lvl="0" eaLnBrk="0" fontAlgn="base" hangingPunct="0">
              <a:lnSpc>
                <a:spcPct val="150000"/>
              </a:lnSpc>
              <a:spcBef>
                <a:spcPct val="0"/>
              </a:spcBef>
              <a:spcAft>
                <a:spcPct val="0"/>
              </a:spcAft>
              <a:tabLst>
                <a:tab pos="698500" algn="l"/>
                <a:tab pos="5724525" algn="r"/>
              </a:tabLst>
            </a:pPr>
            <a:r>
              <a:rPr lang="en-US" altLang="vi-VN" i="1" smtClean="0">
                <a:latin typeface="Arial" panose="020B0604020202020204" pitchFamily="34" charset="0"/>
                <a:ea typeface="Times New Roman" panose="02020603050405020304" pitchFamily="18" charset="0"/>
                <a:cs typeface="Arial" panose="020B0604020202020204" pitchFamily="34" charset="0"/>
              </a:rPr>
              <a:t>2.6.</a:t>
            </a:r>
            <a:r>
              <a:rPr lang="vi-VN" altLang="vi-VN" i="1" smtClean="0">
                <a:latin typeface="Arial" panose="020B0604020202020204" pitchFamily="34" charset="0"/>
                <a:ea typeface="Times New Roman" panose="02020603050405020304" pitchFamily="18" charset="0"/>
                <a:cs typeface="Arial" panose="020B0604020202020204" pitchFamily="34" charset="0"/>
              </a:rPr>
              <a:t> </a:t>
            </a:r>
            <a:r>
              <a:rPr lang="en-US" altLang="vi-VN" i="1" smtClean="0">
                <a:latin typeface="Arial" panose="020B0604020202020204" pitchFamily="34" charset="0"/>
                <a:ea typeface="Times New Roman" panose="02020603050405020304" pitchFamily="18" charset="0"/>
                <a:cs typeface="Arial" panose="020B0604020202020204" pitchFamily="34" charset="0"/>
              </a:rPr>
              <a:t>Replay </a:t>
            </a:r>
            <a:r>
              <a:rPr lang="en-US" altLang="vi-VN" i="1">
                <a:latin typeface="Arial" panose="020B0604020202020204" pitchFamily="34" charset="0"/>
                <a:ea typeface="Times New Roman" panose="02020603050405020304" pitchFamily="18" charset="0"/>
                <a:cs typeface="Arial" panose="020B0604020202020204" pitchFamily="34" charset="0"/>
              </a:rPr>
              <a:t>Attacks (Tấn </a:t>
            </a:r>
            <a:r>
              <a:rPr lang="en-US" altLang="vi-VN" i="1" err="1">
                <a:latin typeface="Arial" panose="020B0604020202020204" pitchFamily="34" charset="0"/>
                <a:ea typeface="Times New Roman" panose="02020603050405020304" pitchFamily="18" charset="0"/>
                <a:cs typeface="Arial" panose="020B0604020202020204" pitchFamily="34" charset="0"/>
              </a:rPr>
              <a:t>công</a:t>
            </a:r>
            <a:r>
              <a:rPr lang="en-US" altLang="vi-VN" i="1">
                <a:latin typeface="Arial" panose="020B0604020202020204" pitchFamily="34" charset="0"/>
                <a:ea typeface="Times New Roman" panose="02020603050405020304" pitchFamily="18" charset="0"/>
                <a:cs typeface="Arial" panose="020B0604020202020204" pitchFamily="34" charset="0"/>
              </a:rPr>
              <a:t> </a:t>
            </a:r>
            <a:r>
              <a:rPr lang="en-US" altLang="vi-VN" i="1" err="1">
                <a:latin typeface="Arial" panose="020B0604020202020204" pitchFamily="34" charset="0"/>
                <a:ea typeface="Times New Roman" panose="02020603050405020304" pitchFamily="18" charset="0"/>
                <a:cs typeface="Arial" panose="020B0604020202020204" pitchFamily="34" charset="0"/>
              </a:rPr>
              <a:t>phát</a:t>
            </a:r>
            <a:r>
              <a:rPr lang="en-US" altLang="vi-VN" i="1">
                <a:latin typeface="Arial" panose="020B0604020202020204" pitchFamily="34" charset="0"/>
                <a:ea typeface="Times New Roman" panose="02020603050405020304" pitchFamily="18" charset="0"/>
                <a:cs typeface="Arial" panose="020B0604020202020204" pitchFamily="34" charset="0"/>
              </a:rPr>
              <a:t> </a:t>
            </a:r>
            <a:r>
              <a:rPr lang="en-US" altLang="vi-VN" i="1" err="1">
                <a:latin typeface="Arial" panose="020B0604020202020204" pitchFamily="34" charset="0"/>
                <a:ea typeface="Times New Roman" panose="02020603050405020304" pitchFamily="18" charset="0"/>
                <a:cs typeface="Arial" panose="020B0604020202020204" pitchFamily="34" charset="0"/>
              </a:rPr>
              <a:t>lại</a:t>
            </a:r>
            <a:r>
              <a:rPr lang="en-US" altLang="vi-VN" i="1">
                <a:latin typeface="Arial" panose="020B0604020202020204" pitchFamily="34" charset="0"/>
                <a:ea typeface="Times New Roman" panose="02020603050405020304" pitchFamily="18" charset="0"/>
                <a:cs typeface="Arial" panose="020B0604020202020204" pitchFamily="34" charset="0"/>
              </a:rPr>
              <a:t>)</a:t>
            </a:r>
            <a:endParaRPr lang="en-US" altLang="vi-VN">
              <a:latin typeface="Arial" panose="020B0604020202020204" pitchFamily="34" charset="0"/>
              <a:cs typeface="Arial" panose="020B0604020202020204" pitchFamily="34" charset="0"/>
            </a:endParaRPr>
          </a:p>
        </p:txBody>
      </p:sp>
      <p:sp>
        <p:nvSpPr>
          <p:cNvPr id="6" name="Rectangle 5"/>
          <p:cNvSpPr/>
          <p:nvPr/>
        </p:nvSpPr>
        <p:spPr>
          <a:xfrm>
            <a:off x="0" y="1262082"/>
            <a:ext cx="9380622" cy="923330"/>
          </a:xfrm>
          <a:prstGeom prst="rect">
            <a:avLst/>
          </a:prstGeom>
        </p:spPr>
        <p:txBody>
          <a:bodyPr wrap="square">
            <a:spAutoFit/>
          </a:bodyPr>
          <a:lstStyle/>
          <a:p>
            <a:pPr marL="997585" algn="just">
              <a:lnSpc>
                <a:spcPct val="150000"/>
              </a:lnSpc>
              <a:spcAft>
                <a:spcPts val="0"/>
              </a:spcAft>
            </a:pPr>
            <a:r>
              <a:rPr lang="en-US" err="1">
                <a:latin typeface="Arial" panose="020B0604020202020204" pitchFamily="34" charset="0"/>
                <a:ea typeface="Times New Roman" panose="02020603050405020304" pitchFamily="18" charset="0"/>
                <a:cs typeface="Arial" panose="020B0604020202020204" pitchFamily="34" charset="0"/>
              </a:rPr>
              <a:t>Đây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là</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hình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mà</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một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kẻ</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đột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nhập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sẽ</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ngăn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chặn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điệp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và</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sau</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đó</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sẽ</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gửi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lại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tới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người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nhận</a:t>
            </a:r>
            <a:r>
              <a:rPr lang="en-US">
                <a:latin typeface="Arial" panose="020B0604020202020204" pitchFamily="34" charset="0"/>
                <a:ea typeface="Times New Roman" panose="02020603050405020304" pitchFamily="18" charset="0"/>
                <a:cs typeface="Arial" panose="020B0604020202020204" pitchFamily="34" charset="0"/>
              </a:rPr>
              <a:t>.</a:t>
            </a:r>
            <a:endParaRPr lang="vi-VN" sz="14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4098" name="Picture 2" descr="Kết quả hình ảnh cho Replay Attacks attack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8" y="2185412"/>
            <a:ext cx="5558757" cy="417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68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2453" y="296324"/>
            <a:ext cx="6096000" cy="553998"/>
          </a:xfrm>
          <a:prstGeom prst="rect">
            <a:avLst/>
          </a:prstGeom>
        </p:spPr>
        <p:txBody>
          <a:bodyPr>
            <a:spAutoFit/>
          </a:bodyPr>
          <a:lstStyle/>
          <a:p>
            <a:pPr lvl="1">
              <a:lnSpc>
                <a:spcPct val="150000"/>
              </a:lnSpc>
            </a:pPr>
            <a:r>
              <a:rPr lang="vi-VN" sz="2000" smtClean="0">
                <a:latin typeface="Arial" panose="020B0604020202020204" pitchFamily="34" charset="0"/>
                <a:cs typeface="Arial" panose="020B0604020202020204" pitchFamily="34" charset="0"/>
              </a:rPr>
              <a:t>3. Các giải pháp bảo mật</a:t>
            </a:r>
            <a:endParaRPr lang="vi-VN" sz="200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795751" y="751674"/>
            <a:ext cx="44071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698500" algn="l"/>
                <a:tab pos="57245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tab pos="698500" algn="l"/>
                <a:tab pos="5724525" algn="r"/>
              </a:tabLst>
            </a:pPr>
            <a:r>
              <a:rPr lang="en-US" altLang="vi-VN" sz="2000" i="1" smtClean="0">
                <a:ea typeface="Times New Roman" panose="02020603050405020304" pitchFamily="18" charset="0"/>
                <a:cs typeface="Arial" panose="020B0604020202020204" pitchFamily="34" charset="0"/>
              </a:rPr>
              <a:t>3</a:t>
            </a:r>
            <a:r>
              <a:rPr kumimoji="0" lang="en-US" altLang="vi-VN" sz="2000" b="0" i="1" u="none" strike="noStrike" cap="none" normalizeH="0" baseline="0" smtClean="0">
                <a:ln>
                  <a:noFill/>
                </a:ln>
                <a:solidFill>
                  <a:schemeClr val="tx1"/>
                </a:solidFill>
                <a:effectLst/>
                <a:ea typeface="Times New Roman" panose="02020603050405020304" pitchFamily="18" charset="0"/>
                <a:cs typeface="Arial" panose="020B0604020202020204" pitchFamily="34" charset="0"/>
              </a:rPr>
              <a:t>.1.</a:t>
            </a:r>
            <a:r>
              <a:rPr kumimoji="0" lang="vi-VN" altLang="vi-VN" sz="2000" b="0" i="1" u="none" strike="noStrike" cap="none" normalizeH="0" baseline="0" smtClean="0">
                <a:ln>
                  <a:noFill/>
                </a:ln>
                <a:solidFill>
                  <a:schemeClr val="tx1"/>
                </a:solidFill>
                <a:effectLst/>
                <a:ea typeface="Times New Roman" panose="02020603050405020304" pitchFamily="18" charset="0"/>
                <a:cs typeface="Arial" panose="020B0604020202020204" pitchFamily="34" charset="0"/>
              </a:rPr>
              <a:t> </a:t>
            </a:r>
            <a:r>
              <a:rPr kumimoji="0" lang="en-US" altLang="vi-VN" sz="2000" b="0" i="1" u="none" strike="noStrike" cap="none" normalizeH="0" baseline="0" smtClean="0">
                <a:ln>
                  <a:noFill/>
                </a:ln>
                <a:solidFill>
                  <a:schemeClr val="tx1"/>
                </a:solidFill>
                <a:effectLst/>
                <a:ea typeface="Times New Roman" panose="02020603050405020304" pitchFamily="18" charset="0"/>
                <a:cs typeface="Arial" panose="020B0604020202020204" pitchFamily="34" charset="0"/>
              </a:rPr>
              <a:t>Authentication (</a:t>
            </a:r>
            <a:r>
              <a:rPr kumimoji="0" lang="en-US" altLang="vi-VN" sz="2000" b="0" i="1" u="none" strike="noStrike" cap="none" normalizeH="0" baseline="0" err="1" smtClean="0">
                <a:ln>
                  <a:noFill/>
                </a:ln>
                <a:solidFill>
                  <a:schemeClr val="tx1"/>
                </a:solidFill>
                <a:effectLst/>
                <a:ea typeface="Times New Roman" panose="02020603050405020304" pitchFamily="18" charset="0"/>
                <a:cs typeface="Arial" panose="020B0604020202020204" pitchFamily="34" charset="0"/>
              </a:rPr>
              <a:t>Cơ</a:t>
            </a:r>
            <a:r>
              <a:rPr kumimoji="0" lang="en-US" altLang="vi-VN" sz="2000" b="0" i="1" u="none" strike="noStrike" cap="none" normalizeH="0" baseline="0" smtClean="0">
                <a:ln>
                  <a:noFill/>
                </a:ln>
                <a:solidFill>
                  <a:schemeClr val="tx1"/>
                </a:solidFill>
                <a:effectLst/>
                <a:ea typeface="Times New Roman" panose="02020603050405020304" pitchFamily="18" charset="0"/>
                <a:cs typeface="Arial" panose="020B0604020202020204" pitchFamily="34" charset="0"/>
              </a:rPr>
              <a:t> </a:t>
            </a:r>
            <a:r>
              <a:rPr kumimoji="0" lang="en-US" altLang="vi-VN" sz="2000" b="0" i="1" u="none" strike="noStrike" cap="none" normalizeH="0" baseline="0" err="1" smtClean="0">
                <a:ln>
                  <a:noFill/>
                </a:ln>
                <a:solidFill>
                  <a:schemeClr val="tx1"/>
                </a:solidFill>
                <a:effectLst/>
                <a:ea typeface="Times New Roman" panose="02020603050405020304" pitchFamily="18" charset="0"/>
                <a:cs typeface="Arial" panose="020B0604020202020204" pitchFamily="34" charset="0"/>
              </a:rPr>
              <a:t>chế</a:t>
            </a:r>
            <a:r>
              <a:rPr kumimoji="0" lang="en-US" altLang="vi-VN" sz="2000" b="0" i="1" u="none" strike="noStrike" cap="none" normalizeH="0" baseline="0" smtClean="0">
                <a:ln>
                  <a:noFill/>
                </a:ln>
                <a:solidFill>
                  <a:schemeClr val="tx1"/>
                </a:solidFill>
                <a:effectLst/>
                <a:ea typeface="Times New Roman" panose="02020603050405020304" pitchFamily="18" charset="0"/>
                <a:cs typeface="Arial" panose="020B0604020202020204" pitchFamily="34" charset="0"/>
              </a:rPr>
              <a:t> </a:t>
            </a:r>
            <a:r>
              <a:rPr kumimoji="0" lang="en-US" altLang="vi-VN" sz="2000" b="0" i="1" u="none" strike="noStrike" cap="none" normalizeH="0" baseline="0" err="1" smtClean="0">
                <a:ln>
                  <a:noFill/>
                </a:ln>
                <a:solidFill>
                  <a:schemeClr val="tx1"/>
                </a:solidFill>
                <a:effectLst/>
                <a:ea typeface="Times New Roman" panose="02020603050405020304" pitchFamily="18" charset="0"/>
                <a:cs typeface="Arial" panose="020B0604020202020204" pitchFamily="34" charset="0"/>
              </a:rPr>
              <a:t>xác</a:t>
            </a:r>
            <a:r>
              <a:rPr kumimoji="0" lang="en-US" altLang="vi-VN" sz="2000" b="0" i="1" u="none" strike="noStrike" cap="none" normalizeH="0" baseline="0" smtClean="0">
                <a:ln>
                  <a:noFill/>
                </a:ln>
                <a:solidFill>
                  <a:schemeClr val="tx1"/>
                </a:solidFill>
                <a:effectLst/>
                <a:ea typeface="Times New Roman" panose="02020603050405020304" pitchFamily="18" charset="0"/>
                <a:cs typeface="Arial" panose="020B0604020202020204" pitchFamily="34" charset="0"/>
              </a:rPr>
              <a:t> </a:t>
            </a:r>
            <a:r>
              <a:rPr kumimoji="0" lang="en-US" altLang="vi-VN" sz="2000" b="0" i="1" u="none" strike="noStrike" cap="none" normalizeH="0" baseline="0" err="1" smtClean="0">
                <a:ln>
                  <a:noFill/>
                </a:ln>
                <a:solidFill>
                  <a:schemeClr val="tx1"/>
                </a:solidFill>
                <a:effectLst/>
                <a:ea typeface="Times New Roman" panose="02020603050405020304" pitchFamily="18" charset="0"/>
                <a:cs typeface="Arial" panose="020B0604020202020204" pitchFamily="34" charset="0"/>
              </a:rPr>
              <a:t>thực</a:t>
            </a:r>
            <a:r>
              <a:rPr kumimoji="0" lang="en-US" altLang="vi-VN" sz="2000" b="0" i="1" u="none" strike="noStrike" cap="none" normalizeH="0" baseline="0" smtClean="0">
                <a:ln>
                  <a:noFill/>
                </a:ln>
                <a:solidFill>
                  <a:schemeClr val="tx1"/>
                </a:solidFill>
                <a:effectLst/>
                <a:ea typeface="Times New Roman" panose="02020603050405020304" pitchFamily="18" charset="0"/>
                <a:cs typeface="Arial" panose="020B0604020202020204" pitchFamily="34" charset="0"/>
              </a:rPr>
              <a:t>)</a:t>
            </a:r>
            <a:endParaRPr lang="vi-VN" altLang="vi-VN" sz="2000">
              <a:cs typeface="Arial" panose="020B0604020202020204" pitchFamily="34" charset="0"/>
            </a:endParaRPr>
          </a:p>
        </p:txBody>
      </p:sp>
      <p:sp>
        <p:nvSpPr>
          <p:cNvPr id="2" name="Rectangle 1"/>
          <p:cNvSpPr/>
          <p:nvPr/>
        </p:nvSpPr>
        <p:spPr>
          <a:xfrm>
            <a:off x="172453" y="1276593"/>
            <a:ext cx="10319084" cy="923330"/>
          </a:xfrm>
          <a:prstGeom prst="rect">
            <a:avLst/>
          </a:prstGeom>
        </p:spPr>
        <p:txBody>
          <a:bodyPr wrap="square">
            <a:spAutoFit/>
          </a:bodyPr>
          <a:lstStyle/>
          <a:p>
            <a:pPr marL="997585" algn="just">
              <a:lnSpc>
                <a:spcPct val="150000"/>
              </a:lnSpc>
              <a:spcAft>
                <a:spcPts val="0"/>
              </a:spcAft>
            </a:pPr>
            <a:r>
              <a:rPr lang="en-US" smtClean="0">
                <a:latin typeface="Arial" panose="020B0604020202020204" pitchFamily="34" charset="0"/>
                <a:ea typeface="Times New Roman" panose="02020603050405020304" pitchFamily="18" charset="0"/>
                <a:cs typeface="Arial" panose="020B0604020202020204" pitchFamily="34" charset="0"/>
              </a:rPr>
              <a:t>- </a:t>
            </a:r>
            <a:r>
              <a:rPr lang="en-US" err="1" smtClean="0">
                <a:latin typeface="Arial" panose="020B0604020202020204" pitchFamily="34" charset="0"/>
                <a:ea typeface="Times New Roman" panose="02020603050405020304" pitchFamily="18" charset="0"/>
                <a:cs typeface="Arial" panose="020B0604020202020204" pitchFamily="34" charset="0"/>
              </a:rPr>
              <a:t>Mỗi</a:t>
            </a:r>
            <a:r>
              <a:rPr lang="en-US" smtClean="0">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một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thành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viên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máy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khách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ra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yêu</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cầu</a:t>
            </a:r>
            <a:r>
              <a:rPr lang="en-US">
                <a:latin typeface="Arial" panose="020B0604020202020204" pitchFamily="34" charset="0"/>
                <a:ea typeface="Times New Roman" panose="02020603050405020304" pitchFamily="18" charset="0"/>
                <a:cs typeface="Arial" panose="020B0604020202020204" pitchFamily="34" charset="0"/>
              </a:rPr>
              <a:t> SOAP </a:t>
            </a:r>
            <a:r>
              <a:rPr lang="en-US" err="1">
                <a:latin typeface="Arial" panose="020B0604020202020204" pitchFamily="34" charset="0"/>
                <a:ea typeface="Times New Roman" panose="02020603050405020304" pitchFamily="18" charset="0"/>
                <a:cs typeface="Arial" panose="020B0604020202020204" pitchFamily="34" charset="0"/>
              </a:rPr>
              <a:t>để</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báo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máy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chủ</a:t>
            </a:r>
            <a:r>
              <a:rPr lang="en-US">
                <a:latin typeface="Arial" panose="020B0604020202020204" pitchFamily="34" charset="0"/>
                <a:ea typeface="Times New Roman" panose="02020603050405020304" pitchFamily="18" charset="0"/>
                <a:cs typeface="Arial" panose="020B0604020202020204" pitchFamily="34" charset="0"/>
              </a:rPr>
              <a:t> server </a:t>
            </a:r>
            <a:r>
              <a:rPr lang="en-US" err="1">
                <a:latin typeface="Arial" panose="020B0604020202020204" pitchFamily="34" charset="0"/>
                <a:ea typeface="Times New Roman" panose="02020603050405020304" pitchFamily="18" charset="0"/>
                <a:cs typeface="Arial" panose="020B0604020202020204" pitchFamily="34" charset="0"/>
              </a:rPr>
              <a:t>biết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về</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tin </a:t>
            </a:r>
            <a:r>
              <a:rPr lang="en-US" err="1">
                <a:latin typeface="Arial" panose="020B0604020202020204" pitchFamily="34" charset="0"/>
                <a:ea typeface="Times New Roman" panose="02020603050405020304" pitchFamily="18" charset="0"/>
                <a:cs typeface="Arial" panose="020B0604020202020204" pitchFamily="34" charset="0"/>
              </a:rPr>
              <a:t>cần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thiết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từ</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đó</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ra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xác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thực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tương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ứng</a:t>
            </a:r>
            <a:r>
              <a:rPr lang="en-US">
                <a:latin typeface="Arial" panose="020B0604020202020204" pitchFamily="34" charset="0"/>
                <a:ea typeface="Times New Roman" panose="02020603050405020304" pitchFamily="18" charset="0"/>
                <a:cs typeface="Arial" panose="020B0604020202020204" pitchFamily="34" charset="0"/>
              </a:rPr>
              <a:t>.</a:t>
            </a:r>
            <a:endParaRPr lang="vi-VN" sz="1400">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p:cNvSpPr/>
          <p:nvPr/>
        </p:nvSpPr>
        <p:spPr>
          <a:xfrm>
            <a:off x="1126155" y="2199923"/>
            <a:ext cx="9365382" cy="1754326"/>
          </a:xfrm>
          <a:prstGeom prst="rect">
            <a:avLst/>
          </a:prstGeom>
        </p:spPr>
        <p:txBody>
          <a:bodyPr wrap="square">
            <a:spAutoFit/>
          </a:bodyPr>
          <a:lstStyle/>
          <a:p>
            <a:pPr>
              <a:lnSpc>
                <a:spcPct val="150000"/>
              </a:lnSpc>
            </a:pPr>
            <a:r>
              <a:rPr lang="en-US" smtClean="0">
                <a:latin typeface="Arial" panose="020B0604020202020204" pitchFamily="34" charset="0"/>
                <a:ea typeface="Times New Roman" panose="02020603050405020304" pitchFamily="18" charset="0"/>
                <a:cs typeface="Arial" panose="020B0604020202020204" pitchFamily="34" charset="0"/>
              </a:rPr>
              <a:t>- </a:t>
            </a:r>
            <a:r>
              <a:rPr lang="en-US" err="1" smtClean="0">
                <a:latin typeface="Arial" panose="020B0604020202020204" pitchFamily="34" charset="0"/>
                <a:ea typeface="Times New Roman" panose="02020603050405020304" pitchFamily="18" charset="0"/>
                <a:cs typeface="Arial" panose="020B0604020202020204" pitchFamily="34" charset="0"/>
              </a:rPr>
              <a:t>Một</a:t>
            </a:r>
            <a:r>
              <a:rPr lang="en-US" smtClean="0">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trong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số</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những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giải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pháp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xác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thực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đề</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xuất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là</a:t>
            </a:r>
            <a:r>
              <a:rPr lang="en-US">
                <a:latin typeface="Arial" panose="020B0604020202020204" pitchFamily="34" charset="0"/>
                <a:ea typeface="Times New Roman" panose="02020603050405020304" pitchFamily="18" charset="0"/>
                <a:cs typeface="Arial" panose="020B0604020202020204" pitchFamily="34" charset="0"/>
              </a:rPr>
              <a:t> Kerberos. Kerberos </a:t>
            </a:r>
            <a:r>
              <a:rPr lang="vi-VN" smtClean="0">
                <a:latin typeface="Arial" panose="020B0604020202020204" pitchFamily="34" charset="0"/>
                <a:ea typeface="Times New Roman" panose="02020603050405020304" pitchFamily="18" charset="0"/>
                <a:cs typeface="Arial" panose="020B0604020202020204" pitchFamily="34" charset="0"/>
              </a:rPr>
              <a:t> là một giao thức mật mã dùng để xác thực trong các mạng máy tính hoạt động trên những đường truyền không an toàn. Giao thức có khả năng chống lại việc nghe lén hay gửi lại các gói tin cũ và đảm bảo tính toàn vẹn của dữ liệu</a:t>
            </a:r>
            <a:endParaRPr lang="vi-VN">
              <a:latin typeface="Arial" panose="020B0604020202020204" pitchFamily="34" charset="0"/>
              <a:cs typeface="Arial" panose="020B0604020202020204" pitchFamily="34" charset="0"/>
            </a:endParaRPr>
          </a:p>
        </p:txBody>
      </p:sp>
      <p:pic>
        <p:nvPicPr>
          <p:cNvPr id="8194" name="Picture 2" descr="Kết quả hình ảnh cho Authentication model"/>
          <p:cNvPicPr>
            <a:picLocks noChangeAspect="1" noChangeArrowheads="1"/>
          </p:cNvPicPr>
          <p:nvPr/>
        </p:nvPicPr>
        <p:blipFill rotWithShape="1">
          <a:blip r:embed="rId2">
            <a:extLst>
              <a:ext uri="{28A0092B-C50C-407E-A947-70E740481C1C}">
                <a14:useLocalDpi xmlns:a14="http://schemas.microsoft.com/office/drawing/2010/main" val="0"/>
              </a:ext>
            </a:extLst>
          </a:blip>
          <a:srcRect l="12552" t="24716" r="15437" b="4464"/>
          <a:stretch/>
        </p:blipFill>
        <p:spPr bwMode="auto">
          <a:xfrm>
            <a:off x="3125804" y="3954249"/>
            <a:ext cx="5366084" cy="266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72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2979" y="731422"/>
            <a:ext cx="4522135" cy="553998"/>
          </a:xfrm>
          <a:prstGeom prst="rect">
            <a:avLst/>
          </a:prstGeom>
        </p:spPr>
        <p:txBody>
          <a:bodyPr wrap="none">
            <a:spAutoFit/>
          </a:bodyPr>
          <a:lstStyle/>
          <a:p>
            <a:pPr lvl="1">
              <a:lnSpc>
                <a:spcPct val="150000"/>
              </a:lnSpc>
            </a:pPr>
            <a:r>
              <a:rPr lang="vi-VN" sz="2000">
                <a:latin typeface="Arial" panose="020B0604020202020204" pitchFamily="34" charset="0"/>
                <a:cs typeface="Arial" panose="020B0604020202020204" pitchFamily="34" charset="0"/>
              </a:rPr>
              <a:t>3. </a:t>
            </a:r>
            <a:r>
              <a:rPr lang="vi-VN" sz="2000" smtClean="0">
                <a:latin typeface="Arial" panose="020B0604020202020204" pitchFamily="34" charset="0"/>
                <a:cs typeface="Arial" panose="020B0604020202020204" pitchFamily="34" charset="0"/>
              </a:rPr>
              <a:t>2 Encryption ( Mã hóa dữ liệu)</a:t>
            </a:r>
            <a:endParaRPr lang="vi-VN" sz="2000">
              <a:latin typeface="Arial" panose="020B0604020202020204" pitchFamily="34" charset="0"/>
              <a:cs typeface="Arial" panose="020B0604020202020204" pitchFamily="34" charset="0"/>
            </a:endParaRPr>
          </a:p>
        </p:txBody>
      </p:sp>
      <p:sp>
        <p:nvSpPr>
          <p:cNvPr id="7" name="Rectangle 6"/>
          <p:cNvSpPr/>
          <p:nvPr/>
        </p:nvSpPr>
        <p:spPr>
          <a:xfrm>
            <a:off x="786063" y="1318632"/>
            <a:ext cx="10102516" cy="2585323"/>
          </a:xfrm>
          <a:prstGeom prst="rect">
            <a:avLst/>
          </a:prstGeom>
        </p:spPr>
        <p:txBody>
          <a:bodyPr wrap="square">
            <a:spAutoFit/>
          </a:bodyPr>
          <a:lstStyle/>
          <a:p>
            <a:pPr lvl="1">
              <a:lnSpc>
                <a:spcPct val="150000"/>
              </a:lnSpc>
            </a:pPr>
            <a:r>
              <a:rPr lang="vi-VN" smtClean="0">
                <a:latin typeface="Arial" panose="020B0604020202020204" pitchFamily="34" charset="0"/>
                <a:cs typeface="Arial" panose="020B0604020202020204" pitchFamily="34" charset="0"/>
              </a:rPr>
              <a:t>- Mã hóa là phương thức xử lý với việc chuyển đổi dữ liệu gốc sang dạng dữ liệu khác che dấu dữ liệu gốc với các khóa đặc biệt để mã hóa và giải mã.</a:t>
            </a:r>
          </a:p>
          <a:p>
            <a:pPr lvl="1">
              <a:lnSpc>
                <a:spcPct val="150000"/>
              </a:lnSpc>
            </a:pPr>
            <a:r>
              <a:rPr lang="vi-VN" smtClean="0">
                <a:latin typeface="Arial" panose="020B0604020202020204" pitchFamily="34" charset="0"/>
                <a:cs typeface="Arial" panose="020B0604020202020204" pitchFamily="34" charset="0"/>
              </a:rPr>
              <a:t>- Cơ chế đó không cho phép  việc truyền dữ liệu trực tiếp trên Web Service mà đòi hỏi phải mã hóa trước khi truyền, đồng thời bên người nhận sẽ phải thiết lập các kênh bảo mật riêng để mã hóa và giải mã tương ứng. Các thuật toán được chia làm hai loại chính laf đối xứng ( shared- secret) và bất đối xứng (public- key)</a:t>
            </a:r>
          </a:p>
        </p:txBody>
      </p:sp>
      <p:pic>
        <p:nvPicPr>
          <p:cNvPr id="7170" name="Picture 2" descr="Kết quả hình ảnh cho Encrypt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143" y="3937167"/>
            <a:ext cx="5343025" cy="209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2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37952"/>
            <a:ext cx="4378122" cy="553998"/>
          </a:xfrm>
          <a:prstGeom prst="rect">
            <a:avLst/>
          </a:prstGeom>
        </p:spPr>
        <p:txBody>
          <a:bodyPr wrap="none">
            <a:spAutoFit/>
          </a:bodyPr>
          <a:lstStyle/>
          <a:p>
            <a:pPr lvl="1">
              <a:lnSpc>
                <a:spcPct val="150000"/>
              </a:lnSpc>
            </a:pPr>
            <a:r>
              <a:rPr lang="vi-VN" sz="2000" smtClean="0">
                <a:latin typeface="Arial" panose="020B0604020202020204" pitchFamily="34" charset="0"/>
                <a:cs typeface="Arial" panose="020B0604020202020204" pitchFamily="34" charset="0"/>
              </a:rPr>
              <a:t>3.3 Digital Signature ( Chữ kí số)</a:t>
            </a:r>
            <a:endParaRPr lang="vi-VN" sz="2000">
              <a:latin typeface="Arial" panose="020B0604020202020204" pitchFamily="34" charset="0"/>
              <a:cs typeface="Arial" panose="020B0604020202020204" pitchFamily="34" charset="0"/>
            </a:endParaRPr>
          </a:p>
        </p:txBody>
      </p:sp>
      <p:sp>
        <p:nvSpPr>
          <p:cNvPr id="6" name="Rectangle 5"/>
          <p:cNvSpPr/>
          <p:nvPr/>
        </p:nvSpPr>
        <p:spPr>
          <a:xfrm>
            <a:off x="457200" y="1722380"/>
            <a:ext cx="10455441" cy="3416320"/>
          </a:xfrm>
          <a:prstGeom prst="rect">
            <a:avLst/>
          </a:prstGeom>
        </p:spPr>
        <p:txBody>
          <a:bodyPr wrap="square">
            <a:spAutoFit/>
          </a:bodyPr>
          <a:lstStyle/>
          <a:p>
            <a:pPr lvl="2">
              <a:lnSpc>
                <a:spcPct val="150000"/>
              </a:lnSpc>
              <a:spcAft>
                <a:spcPts val="0"/>
              </a:spcAft>
            </a:pPr>
            <a:r>
              <a:rPr lang="vi-VN" smtClean="0">
                <a:latin typeface="Arial" panose="020B0604020202020204" pitchFamily="34" charset="0"/>
                <a:ea typeface="Times New Roman" panose="02020603050405020304" pitchFamily="18" charset="0"/>
                <a:cs typeface="Arial" panose="020B0604020202020204" pitchFamily="34" charset="0"/>
              </a:rPr>
              <a:t>a, Khái</a:t>
            </a:r>
            <a:r>
              <a:rPr lang="fr-FR" smtClean="0">
                <a:latin typeface="Arial" panose="020B0604020202020204" pitchFamily="34" charset="0"/>
                <a:ea typeface="Times New Roman" panose="02020603050405020304" pitchFamily="18" charset="0"/>
                <a:cs typeface="Arial" panose="020B0604020202020204" pitchFamily="34" charset="0"/>
              </a:rPr>
              <a:t> </a:t>
            </a:r>
            <a:r>
              <a:rPr lang="fr-FR" err="1">
                <a:latin typeface="Arial" panose="020B0604020202020204" pitchFamily="34" charset="0"/>
                <a:ea typeface="Times New Roman" panose="02020603050405020304" pitchFamily="18" charset="0"/>
                <a:cs typeface="Arial" panose="020B0604020202020204" pitchFamily="34" charset="0"/>
              </a:rPr>
              <a:t>niệm</a:t>
            </a:r>
            <a:r>
              <a:rPr lang="fr-FR">
                <a:latin typeface="Arial" panose="020B0604020202020204" pitchFamily="34" charset="0"/>
                <a:ea typeface="Times New Roman" panose="02020603050405020304" pitchFamily="18" charset="0"/>
                <a:cs typeface="Arial" panose="020B0604020202020204" pitchFamily="34" charset="0"/>
              </a:rPr>
              <a:t> </a:t>
            </a:r>
            <a:r>
              <a:rPr lang="fr-FR" err="1">
                <a:latin typeface="Arial" panose="020B0604020202020204" pitchFamily="34" charset="0"/>
                <a:ea typeface="Times New Roman" panose="02020603050405020304" pitchFamily="18" charset="0"/>
                <a:cs typeface="Arial" panose="020B0604020202020204" pitchFamily="34" charset="0"/>
              </a:rPr>
              <a:t>cơ</a:t>
            </a:r>
            <a:r>
              <a:rPr lang="fr-FR">
                <a:latin typeface="Arial" panose="020B0604020202020204" pitchFamily="34" charset="0"/>
                <a:ea typeface="Times New Roman" panose="02020603050405020304" pitchFamily="18" charset="0"/>
                <a:cs typeface="Arial" panose="020B0604020202020204" pitchFamily="34" charset="0"/>
              </a:rPr>
              <a:t> </a:t>
            </a:r>
            <a:r>
              <a:rPr lang="fr-FR" err="1">
                <a:latin typeface="Arial" panose="020B0604020202020204" pitchFamily="34" charset="0"/>
                <a:ea typeface="Times New Roman" panose="02020603050405020304" pitchFamily="18" charset="0"/>
                <a:cs typeface="Arial" panose="020B0604020202020204" pitchFamily="34" charset="0"/>
              </a:rPr>
              <a:t>bản</a:t>
            </a:r>
            <a:endParaRPr lang="vi-VN">
              <a:latin typeface="Arial" panose="020B0604020202020204" pitchFamily="34" charset="0"/>
              <a:ea typeface="Times New Roman" panose="02020603050405020304" pitchFamily="18" charset="0"/>
              <a:cs typeface="Arial" panose="020B0604020202020204" pitchFamily="34" charset="0"/>
            </a:endParaRPr>
          </a:p>
          <a:p>
            <a:pPr marL="997585" algn="just">
              <a:lnSpc>
                <a:spcPct val="150000"/>
              </a:lnSpc>
              <a:spcAft>
                <a:spcPts val="0"/>
              </a:spcAft>
            </a:pPr>
            <a:r>
              <a:rPr lang="vi-VN">
                <a:latin typeface="Arial" panose="020B0604020202020204" pitchFamily="34" charset="0"/>
                <a:ea typeface="Times New Roman" panose="02020603050405020304" pitchFamily="18" charset="0"/>
                <a:cs typeface="Arial" panose="020B0604020202020204" pitchFamily="34" charset="0"/>
              </a:rPr>
              <a:t>Chữ ký điện tử là thông tin đi kèm theo dữ liệu (văn bản, hình ảnh, video...) nhằm mục đích xác định người chủ của dữ liệu đó</a:t>
            </a:r>
            <a:r>
              <a:rPr lang="fr-FR">
                <a:latin typeface="Arial" panose="020B0604020202020204" pitchFamily="34" charset="0"/>
                <a:ea typeface="Times New Roman" panose="02020603050405020304" pitchFamily="18" charset="0"/>
                <a:cs typeface="Arial" panose="020B0604020202020204" pitchFamily="34" charset="0"/>
              </a:rPr>
              <a:t>.</a:t>
            </a:r>
            <a:endParaRPr lang="vi-VN">
              <a:latin typeface="Arial" panose="020B0604020202020204" pitchFamily="34" charset="0"/>
              <a:ea typeface="Times New Roman" panose="02020603050405020304" pitchFamily="18" charset="0"/>
              <a:cs typeface="Arial" panose="020B0604020202020204" pitchFamily="34" charset="0"/>
            </a:endParaRPr>
          </a:p>
          <a:p>
            <a:pPr marL="997585" algn="just">
              <a:lnSpc>
                <a:spcPct val="150000"/>
              </a:lnSpc>
              <a:spcAft>
                <a:spcPts val="0"/>
              </a:spcAft>
            </a:pPr>
            <a:r>
              <a:rPr lang="vi-VN" i="1">
                <a:latin typeface="Arial" panose="020B0604020202020204" pitchFamily="34" charset="0"/>
                <a:ea typeface="Times New Roman" panose="02020603050405020304" pitchFamily="18" charset="0"/>
                <a:cs typeface="Arial" panose="020B0604020202020204" pitchFamily="34" charset="0"/>
              </a:rPr>
              <a:t>Chữ ký số khóa công khai</a:t>
            </a:r>
            <a:r>
              <a:rPr lang="vi-VN">
                <a:latin typeface="Arial" panose="020B0604020202020204" pitchFamily="34" charset="0"/>
                <a:ea typeface="Times New Roman" panose="02020603050405020304" pitchFamily="18" charset="0"/>
                <a:cs typeface="Arial" panose="020B0604020202020204" pitchFamily="34" charset="0"/>
              </a:rPr>
              <a:t> (hay </a:t>
            </a:r>
            <a:r>
              <a:rPr lang="vi-VN" i="1">
                <a:latin typeface="Arial" panose="020B0604020202020204" pitchFamily="34" charset="0"/>
                <a:ea typeface="Times New Roman" panose="02020603050405020304" pitchFamily="18" charset="0"/>
                <a:cs typeface="Arial" panose="020B0604020202020204" pitchFamily="34" charset="0"/>
              </a:rPr>
              <a:t>hạ tầng khóa công khai</a:t>
            </a:r>
            <a:r>
              <a:rPr lang="vi-VN">
                <a:latin typeface="Arial" panose="020B0604020202020204" pitchFamily="34" charset="0"/>
                <a:ea typeface="Times New Roman" panose="02020603050405020304" pitchFamily="18" charset="0"/>
                <a:cs typeface="Arial" panose="020B0604020202020204" pitchFamily="34" charset="0"/>
              </a:rPr>
              <a:t>) là mô hình sử dụng các kỹ thuật mật mã để gắn với mỗi người sử dụng một cặp khóa công khai - bí mật và qua đó có thể ký các văn bản điện tử cũng như trao đổi các thông tin mật. Khóa công khai thường được phân phối thông qua chứng thực khóa công khai. Quá trình sử dụng chữ ký số bao gồm 2 quá trình: tạo chữ ký và kiểm tra chữ ký.</a:t>
            </a:r>
            <a:endParaRPr lang="vi-VN">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11354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Thangbeomerock\Desktop\500px-Digital_signature_schema.gif"/>
          <p:cNvPicPr/>
          <p:nvPr/>
        </p:nvPicPr>
        <p:blipFill>
          <a:blip r:embed="rId2"/>
          <a:srcRect/>
          <a:stretch>
            <a:fillRect/>
          </a:stretch>
        </p:blipFill>
        <p:spPr bwMode="auto">
          <a:xfrm>
            <a:off x="2303546" y="712769"/>
            <a:ext cx="7815012" cy="4388619"/>
          </a:xfrm>
          <a:prstGeom prst="rect">
            <a:avLst/>
          </a:prstGeom>
          <a:noFill/>
          <a:ln w="9525">
            <a:noFill/>
            <a:miter lim="800000"/>
            <a:headEnd/>
            <a:tailEnd/>
          </a:ln>
        </p:spPr>
      </p:pic>
      <p:sp>
        <p:nvSpPr>
          <p:cNvPr id="4" name="Rectangle 3"/>
          <p:cNvSpPr/>
          <p:nvPr/>
        </p:nvSpPr>
        <p:spPr>
          <a:xfrm>
            <a:off x="2860287" y="5256548"/>
            <a:ext cx="5484836" cy="455702"/>
          </a:xfrm>
          <a:prstGeom prst="rect">
            <a:avLst/>
          </a:prstGeom>
        </p:spPr>
        <p:txBody>
          <a:bodyPr wrap="none">
            <a:spAutoFit/>
          </a:bodyPr>
          <a:lstStyle/>
          <a:p>
            <a:pPr marL="997585" algn="ctr">
              <a:lnSpc>
                <a:spcPct val="150000"/>
              </a:lnSpc>
              <a:spcAft>
                <a:spcPts val="0"/>
              </a:spcAft>
            </a:pPr>
            <a:r>
              <a:rPr lang="en-US" err="1">
                <a:latin typeface="Arial" panose="020B0604020202020204" pitchFamily="34" charset="0"/>
                <a:ea typeface="Times New Roman" panose="02020603050405020304" pitchFamily="18" charset="0"/>
                <a:cs typeface="Arial" panose="020B0604020202020204" pitchFamily="34" charset="0"/>
              </a:rPr>
              <a:t>Sơ</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đồ</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tạo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và</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kiểm</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chữ</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kí</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số</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sưu</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tầm</a:t>
            </a:r>
            <a:r>
              <a:rPr lang="en-US">
                <a:latin typeface="Arial" panose="020B0604020202020204" pitchFamily="34" charset="0"/>
                <a:ea typeface="Times New Roman" panose="02020603050405020304" pitchFamily="18" charset="0"/>
                <a:cs typeface="Arial" panose="020B0604020202020204" pitchFamily="34" charset="0"/>
              </a:rPr>
              <a:t>)</a:t>
            </a:r>
            <a:endParaRPr lang="vi-VN" sz="140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6829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1315" y="792832"/>
            <a:ext cx="4134465" cy="456535"/>
          </a:xfrm>
          <a:prstGeom prst="rect">
            <a:avLst/>
          </a:prstGeom>
        </p:spPr>
        <p:txBody>
          <a:bodyPr wrap="none">
            <a:spAutoFit/>
          </a:bodyPr>
          <a:lstStyle/>
          <a:p>
            <a:pPr lvl="2">
              <a:lnSpc>
                <a:spcPct val="150000"/>
              </a:lnSpc>
              <a:spcAft>
                <a:spcPts val="0"/>
              </a:spcAft>
            </a:pPr>
            <a:r>
              <a:rPr lang="vi-VN" smtClean="0">
                <a:latin typeface="Arial" panose="020B0604020202020204" pitchFamily="34" charset="0"/>
                <a:ea typeface="Times New Roman" panose="02020603050405020304" pitchFamily="18" charset="0"/>
                <a:cs typeface="Arial" panose="020B0604020202020204" pitchFamily="34" charset="0"/>
              </a:rPr>
              <a:t>b, Các ưu điểm của </a:t>
            </a:r>
            <a:r>
              <a:rPr lang="vi-VN">
                <a:latin typeface="Arial" panose="020B0604020202020204" pitchFamily="34" charset="0"/>
                <a:ea typeface="Times New Roman" panose="02020603050405020304" pitchFamily="18" charset="0"/>
                <a:cs typeface="Arial" panose="020B0604020202020204" pitchFamily="34" charset="0"/>
              </a:rPr>
              <a:t>chữ kí </a:t>
            </a:r>
            <a:r>
              <a:rPr lang="vi-VN" smtClean="0">
                <a:latin typeface="Arial" panose="020B0604020202020204" pitchFamily="34" charset="0"/>
                <a:ea typeface="Times New Roman" panose="02020603050405020304" pitchFamily="18" charset="0"/>
                <a:cs typeface="Arial" panose="020B0604020202020204" pitchFamily="34" charset="0"/>
              </a:rPr>
              <a:t>số</a:t>
            </a:r>
            <a:endParaRPr lang="vi-VN">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910091" y="1248534"/>
            <a:ext cx="3653564" cy="1338828"/>
          </a:xfrm>
          <a:prstGeom prst="rect">
            <a:avLst/>
          </a:prstGeom>
        </p:spPr>
        <p:txBody>
          <a:bodyPr wrap="none">
            <a:spAutoFit/>
          </a:bodyPr>
          <a:lstStyle/>
          <a:p>
            <a:pPr marL="342900" lvl="0" indent="-342900">
              <a:lnSpc>
                <a:spcPct val="150000"/>
              </a:lnSpc>
              <a:spcAft>
                <a:spcPts val="0"/>
              </a:spcAft>
              <a:buFont typeface="Times New Roman" panose="02020603050405020304" pitchFamily="18" charset="0"/>
              <a:buChar char="-"/>
            </a:pPr>
            <a:r>
              <a:rPr lang="en-US" err="1">
                <a:latin typeface="Arial" panose="020B0604020202020204" pitchFamily="34" charset="0"/>
                <a:ea typeface="Times New Roman" panose="02020603050405020304" pitchFamily="18" charset="0"/>
                <a:cs typeface="Arial" panose="020B0604020202020204" pitchFamily="34" charset="0"/>
              </a:rPr>
              <a:t>Khả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năng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xác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định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nguồn</a:t>
            </a:r>
            <a:r>
              <a:rPr lang="en-US">
                <a:latin typeface="Arial" panose="020B0604020202020204" pitchFamily="34" charset="0"/>
                <a:ea typeface="Times New Roman" panose="02020603050405020304" pitchFamily="18" charset="0"/>
                <a:cs typeface="Arial" panose="020B0604020202020204" pitchFamily="34" charset="0"/>
              </a:rPr>
              <a:t> </a:t>
            </a:r>
            <a:r>
              <a:rPr lang="en-US" err="1" smtClean="0">
                <a:latin typeface="Arial" panose="020B0604020202020204" pitchFamily="34" charset="0"/>
                <a:ea typeface="Times New Roman" panose="02020603050405020304" pitchFamily="18" charset="0"/>
                <a:cs typeface="Arial" panose="020B0604020202020204" pitchFamily="34" charset="0"/>
              </a:rPr>
              <a:t>gốc</a:t>
            </a:r>
            <a:endParaRPr lang="en-US">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50000"/>
              </a:lnSpc>
              <a:spcAft>
                <a:spcPts val="0"/>
              </a:spcAft>
              <a:buFont typeface="Times New Roman" panose="02020603050405020304" pitchFamily="18" charset="0"/>
              <a:buChar char="-"/>
            </a:pPr>
            <a:r>
              <a:rPr lang="en-US" err="1" smtClean="0">
                <a:latin typeface="Arial" panose="020B0604020202020204" pitchFamily="34" charset="0"/>
                <a:ea typeface="Times New Roman" panose="02020603050405020304" pitchFamily="18" charset="0"/>
                <a:cs typeface="Arial" panose="020B0604020202020204" pitchFamily="34" charset="0"/>
              </a:rPr>
              <a:t>Tính</a:t>
            </a:r>
            <a:r>
              <a:rPr lang="en-US" smtClean="0">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toàn</a:t>
            </a:r>
            <a:r>
              <a:rPr lang="en-US">
                <a:latin typeface="Arial" panose="020B0604020202020204" pitchFamily="34" charset="0"/>
                <a:ea typeface="Times New Roman" panose="02020603050405020304" pitchFamily="18" charset="0"/>
                <a:cs typeface="Arial" panose="020B0604020202020204" pitchFamily="34" charset="0"/>
              </a:rPr>
              <a:t> </a:t>
            </a:r>
            <a:r>
              <a:rPr lang="en-US" err="1" smtClean="0">
                <a:latin typeface="Arial" panose="020B0604020202020204" pitchFamily="34" charset="0"/>
                <a:ea typeface="Times New Roman" panose="02020603050405020304" pitchFamily="18" charset="0"/>
                <a:cs typeface="Arial" panose="020B0604020202020204" pitchFamily="34" charset="0"/>
              </a:rPr>
              <a:t>vẹn</a:t>
            </a:r>
            <a:endParaRPr lang="en-US" smtClean="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 typeface="Times New Roman" panose="02020603050405020304" pitchFamily="18" charset="0"/>
              <a:buChar char="-"/>
            </a:pPr>
            <a:r>
              <a:rPr lang="en-US" err="1">
                <a:latin typeface="Arial" panose="020B0604020202020204" pitchFamily="34" charset="0"/>
                <a:ea typeface="Times New Roman" panose="02020603050405020304" pitchFamily="18" charset="0"/>
                <a:cs typeface="Arial" panose="020B0604020202020204" pitchFamily="34" charset="0"/>
              </a:rPr>
              <a:t>Tính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thể</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phủ</a:t>
            </a:r>
            <a:r>
              <a:rPr lang="en-US">
                <a:latin typeface="Arial" panose="020B0604020202020204" pitchFamily="34" charset="0"/>
                <a:ea typeface="Times New Roman" panose="02020603050405020304" pitchFamily="18" charset="0"/>
                <a:cs typeface="Arial" panose="020B0604020202020204" pitchFamily="34" charset="0"/>
              </a:rPr>
              <a:t> </a:t>
            </a:r>
            <a:r>
              <a:rPr lang="en-US" err="1" smtClean="0">
                <a:latin typeface="Arial" panose="020B0604020202020204" pitchFamily="34" charset="0"/>
                <a:ea typeface="Times New Roman" panose="02020603050405020304" pitchFamily="18" charset="0"/>
                <a:cs typeface="Arial" panose="020B0604020202020204" pitchFamily="34" charset="0"/>
              </a:rPr>
              <a:t>nhận</a:t>
            </a:r>
            <a:endParaRPr lang="vi-VN">
              <a:latin typeface="Arial" panose="020B0604020202020204" pitchFamily="34" charset="0"/>
              <a:cs typeface="Arial" panose="020B0604020202020204" pitchFamily="34" charset="0"/>
            </a:endParaRPr>
          </a:p>
        </p:txBody>
      </p:sp>
      <p:sp>
        <p:nvSpPr>
          <p:cNvPr id="8" name="Rectangle 7"/>
          <p:cNvSpPr/>
          <p:nvPr/>
        </p:nvSpPr>
        <p:spPr>
          <a:xfrm>
            <a:off x="631315" y="2620703"/>
            <a:ext cx="4899739" cy="507831"/>
          </a:xfrm>
          <a:prstGeom prst="rect">
            <a:avLst/>
          </a:prstGeom>
        </p:spPr>
        <p:txBody>
          <a:bodyPr wrap="none">
            <a:spAutoFit/>
          </a:bodyPr>
          <a:lstStyle/>
          <a:p>
            <a:pPr lvl="2">
              <a:lnSpc>
                <a:spcPct val="150000"/>
              </a:lnSpc>
              <a:spcAft>
                <a:spcPts val="0"/>
              </a:spcAft>
            </a:pPr>
            <a:r>
              <a:rPr lang="vi-VN">
                <a:latin typeface="Arial" panose="020B0604020202020204" pitchFamily="34" charset="0"/>
                <a:ea typeface="Times New Roman" panose="02020603050405020304" pitchFamily="18" charset="0"/>
                <a:cs typeface="Arial" panose="020B0604020202020204" pitchFamily="34" charset="0"/>
              </a:rPr>
              <a:t>c, Thực hiện chữ kí số hóa công khai</a:t>
            </a:r>
          </a:p>
        </p:txBody>
      </p:sp>
      <p:sp>
        <p:nvSpPr>
          <p:cNvPr id="10" name="Rectangle 9"/>
          <p:cNvSpPr/>
          <p:nvPr/>
        </p:nvSpPr>
        <p:spPr>
          <a:xfrm>
            <a:off x="950494" y="3161875"/>
            <a:ext cx="8807116" cy="2169825"/>
          </a:xfrm>
          <a:prstGeom prst="rect">
            <a:avLst/>
          </a:prstGeom>
        </p:spPr>
        <p:txBody>
          <a:bodyPr wrap="square">
            <a:spAutoFit/>
          </a:bodyPr>
          <a:lstStyle/>
          <a:p>
            <a:pPr marL="1200150" lvl="2" indent="-285750">
              <a:lnSpc>
                <a:spcPct val="150000"/>
              </a:lnSpc>
              <a:spcAft>
                <a:spcPts val="0"/>
              </a:spcAft>
              <a:buFont typeface="Arial" panose="020B0604020202020204" pitchFamily="34" charset="0"/>
              <a:buChar char="•"/>
            </a:pPr>
            <a:r>
              <a:rPr lang="vi-VN" smtClean="0">
                <a:latin typeface="Arial" panose="020B0604020202020204" pitchFamily="34" charset="0"/>
                <a:ea typeface="Times New Roman" panose="02020603050405020304" pitchFamily="18" charset="0"/>
                <a:cs typeface="Arial" panose="020B0604020202020204" pitchFamily="34" charset="0"/>
              </a:rPr>
              <a:t>Chữ ký số hóa công khai dựa trên nền tảng mật mã hóa khóa công khai. Để có thể trao đổi thông tin trong môi trường này, mỗi người sử dụng có một cặp khóa: một công khai, một bí mật. Khóa công khai được công bố rộng rãi còn khóa bí mật thì giữu kín và không thể tìm được khóa bí mật nếu chỉ biết khóa công khai</a:t>
            </a:r>
            <a:endParaRPr lang="vi-VN">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2570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5384" y="1093621"/>
            <a:ext cx="4899739" cy="456535"/>
          </a:xfrm>
          <a:prstGeom prst="rect">
            <a:avLst/>
          </a:prstGeom>
        </p:spPr>
        <p:txBody>
          <a:bodyPr wrap="none">
            <a:spAutoFit/>
          </a:bodyPr>
          <a:lstStyle/>
          <a:p>
            <a:pPr lvl="2">
              <a:lnSpc>
                <a:spcPct val="150000"/>
              </a:lnSpc>
              <a:spcAft>
                <a:spcPts val="0"/>
              </a:spcAft>
            </a:pPr>
            <a:r>
              <a:rPr lang="vi-VN" smtClean="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c, Thực hiện chữ kí số hóa công khai</a:t>
            </a:r>
            <a:endParaRPr lang="vi-VN">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949131" y="1602704"/>
            <a:ext cx="8827168" cy="1938992"/>
          </a:xfrm>
          <a:prstGeom prst="rect">
            <a:avLst/>
          </a:prstGeom>
        </p:spPr>
        <p:txBody>
          <a:bodyPr wrap="square">
            <a:spAutoFit/>
          </a:bodyPr>
          <a:lstStyle/>
          <a:p>
            <a:pPr marL="1603375" indent="-342900">
              <a:lnSpc>
                <a:spcPct val="150000"/>
              </a:lnSpc>
              <a:spcAft>
                <a:spcPts val="0"/>
              </a:spcAft>
              <a:buFont typeface="Arial" panose="020B0604020202020204" pitchFamily="34" charset="0"/>
              <a:buChar char="•"/>
            </a:pPr>
            <a:r>
              <a:rPr lang="vi-VN" sz="2000" b="1" smtClean="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Toàn </a:t>
            </a:r>
            <a:r>
              <a:rPr lang="vi-VN" sz="2000" b="1">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bộ quá trình gồm 3 thuật toán:</a:t>
            </a:r>
            <a:endParaRPr lang="vi-VN" sz="200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endParaRPr>
          </a:p>
          <a:p>
            <a:pPr marL="1717675" lvl="1">
              <a:lnSpc>
                <a:spcPct val="150000"/>
              </a:lnSpc>
            </a:pPr>
            <a:r>
              <a:rPr lang="vi-VN" sz="200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 Thuật toán tạo khóa</a:t>
            </a:r>
          </a:p>
          <a:p>
            <a:pPr marL="1717675" lvl="1">
              <a:lnSpc>
                <a:spcPct val="150000"/>
              </a:lnSpc>
            </a:pPr>
            <a:r>
              <a:rPr lang="vi-VN" sz="200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 Thuật toán tạo chữ ký số</a:t>
            </a:r>
          </a:p>
          <a:p>
            <a:pPr marL="1717675" lvl="1">
              <a:lnSpc>
                <a:spcPct val="150000"/>
              </a:lnSpc>
            </a:pPr>
            <a:r>
              <a:rPr lang="vi-VN" sz="200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 Thuật toán kiểm tra chữ ký số</a:t>
            </a:r>
            <a:endParaRPr lang="vi-VN" sz="2000">
              <a:solidFill>
                <a:schemeClr val="tx1">
                  <a:lumMod val="7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p:cNvSpPr/>
          <p:nvPr/>
        </p:nvSpPr>
        <p:spPr>
          <a:xfrm>
            <a:off x="1045384" y="3576538"/>
            <a:ext cx="8586537" cy="456535"/>
          </a:xfrm>
          <a:prstGeom prst="rect">
            <a:avLst/>
          </a:prstGeom>
        </p:spPr>
        <p:txBody>
          <a:bodyPr wrap="square">
            <a:spAutoFit/>
          </a:bodyPr>
          <a:lstStyle/>
          <a:p>
            <a:pPr lvl="2">
              <a:lnSpc>
                <a:spcPct val="150000"/>
              </a:lnSpc>
              <a:spcAft>
                <a:spcPts val="0"/>
              </a:spcAft>
            </a:pPr>
            <a:r>
              <a:rPr lang="vi-VN">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d</a:t>
            </a:r>
            <a:r>
              <a:rPr lang="vi-VN" smtClean="0">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 Một vài thuật toán chữ kí số</a:t>
            </a:r>
            <a:endParaRPr lang="vi-VN">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6" name="Rectangle 5"/>
          <p:cNvSpPr/>
          <p:nvPr/>
        </p:nvSpPr>
        <p:spPr>
          <a:xfrm>
            <a:off x="2501205" y="4308600"/>
            <a:ext cx="6833937" cy="1528624"/>
          </a:xfrm>
          <a:prstGeom prst="rect">
            <a:avLst/>
          </a:prstGeom>
        </p:spPr>
        <p:txBody>
          <a:bodyPr wrap="square">
            <a:spAutoFit/>
          </a:bodyPr>
          <a:lstStyle/>
          <a:p>
            <a:pPr marL="342900" lvl="0" indent="-342900">
              <a:lnSpc>
                <a:spcPts val="1800"/>
              </a:lnSpc>
              <a:spcAft>
                <a:spcPts val="0"/>
              </a:spcAft>
              <a:buSzPts val="1000"/>
              <a:buFont typeface="Wingdings" panose="05000000000000000000" pitchFamily="2" charset="2"/>
              <a:buChar char=""/>
            </a:pPr>
            <a:r>
              <a:rPr lang="vi-VN">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Full Domain Hash, RSA-PSS ..., dựa trên RSA</a:t>
            </a:r>
          </a:p>
          <a:p>
            <a:pPr marL="342900" lvl="0" indent="-342900">
              <a:lnSpc>
                <a:spcPts val="1800"/>
              </a:lnSpc>
              <a:spcAft>
                <a:spcPts val="120"/>
              </a:spcAft>
              <a:buSzPts val="1000"/>
              <a:buFont typeface="Wingdings" panose="05000000000000000000" pitchFamily="2" charset="2"/>
              <a:buChar char=""/>
            </a:pPr>
            <a:r>
              <a:rPr lang="vi-VN">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DSA</a:t>
            </a:r>
          </a:p>
          <a:p>
            <a:pPr marL="342900" lvl="0" indent="-342900">
              <a:lnSpc>
                <a:spcPts val="1800"/>
              </a:lnSpc>
              <a:spcAft>
                <a:spcPts val="120"/>
              </a:spcAft>
              <a:buSzPts val="1000"/>
              <a:buFont typeface="Wingdings" panose="05000000000000000000" pitchFamily="2" charset="2"/>
              <a:buChar char=""/>
            </a:pPr>
            <a:r>
              <a:rPr lang="vi-VN">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ECDSA</a:t>
            </a:r>
          </a:p>
          <a:p>
            <a:pPr marL="342900" lvl="0" indent="-342900">
              <a:lnSpc>
                <a:spcPts val="1800"/>
              </a:lnSpc>
              <a:spcAft>
                <a:spcPts val="120"/>
              </a:spcAft>
              <a:buSzPts val="1000"/>
              <a:buFont typeface="Wingdings" panose="05000000000000000000" pitchFamily="2" charset="2"/>
              <a:buChar char=""/>
            </a:pPr>
            <a:r>
              <a:rPr lang="vi-VN">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ElGamal signature scheme</a:t>
            </a:r>
          </a:p>
          <a:p>
            <a:pPr marL="342900" lvl="0" indent="-342900">
              <a:lnSpc>
                <a:spcPts val="1800"/>
              </a:lnSpc>
              <a:spcAft>
                <a:spcPts val="120"/>
              </a:spcAft>
              <a:buSzPts val="1000"/>
              <a:buFont typeface="Wingdings" panose="05000000000000000000" pitchFamily="2" charset="2"/>
              <a:buChar char=""/>
            </a:pPr>
            <a:r>
              <a:rPr lang="vi-VN">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Undeniable signature</a:t>
            </a:r>
          </a:p>
          <a:p>
            <a:pPr marL="342900" lvl="0" indent="-342900">
              <a:lnSpc>
                <a:spcPts val="1800"/>
              </a:lnSpc>
              <a:spcAft>
                <a:spcPts val="120"/>
              </a:spcAft>
              <a:buSzPts val="1000"/>
              <a:buFont typeface="Wingdings" panose="05000000000000000000" pitchFamily="2" charset="2"/>
              <a:buChar char=""/>
            </a:pPr>
            <a:r>
              <a:rPr lang="vi-VN">
                <a:solidFill>
                  <a:schemeClr val="tx1">
                    <a:lumMod val="75000"/>
                  </a:schemeClr>
                </a:solidFill>
                <a:latin typeface="Arial" panose="020B0604020202020204" pitchFamily="34" charset="0"/>
                <a:ea typeface="Times New Roman" panose="02020603050405020304" pitchFamily="18" charset="0"/>
                <a:cs typeface="Arial" panose="020B0604020202020204" pitchFamily="34" charset="0"/>
              </a:rPr>
              <a:t>SHA (thông thường là SHA-1) với RSA</a:t>
            </a:r>
            <a:endParaRPr lang="vi-VN">
              <a:solidFill>
                <a:schemeClr val="tx1">
                  <a:lumMod val="7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8698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0653" y="816846"/>
            <a:ext cx="2613216" cy="553998"/>
          </a:xfrm>
          <a:prstGeom prst="rect">
            <a:avLst/>
          </a:prstGeom>
        </p:spPr>
        <p:txBody>
          <a:bodyPr wrap="none">
            <a:spAutoFit/>
          </a:bodyPr>
          <a:lstStyle/>
          <a:p>
            <a:pPr lvl="1">
              <a:lnSpc>
                <a:spcPct val="150000"/>
              </a:lnSpc>
            </a:pPr>
            <a:r>
              <a:rPr lang="vi-VN" sz="2000" smtClean="0">
                <a:latin typeface="Arial" panose="020B0604020202020204" pitchFamily="34" charset="0"/>
                <a:cs typeface="Arial" panose="020B0604020202020204" pitchFamily="34" charset="0"/>
              </a:rPr>
              <a:t>3.4 Sử dụng SSL</a:t>
            </a:r>
            <a:endParaRPr lang="vi-VN" sz="2000">
              <a:latin typeface="Arial" panose="020B0604020202020204" pitchFamily="34" charset="0"/>
              <a:cs typeface="Arial" panose="020B0604020202020204" pitchFamily="34" charset="0"/>
            </a:endParaRPr>
          </a:p>
        </p:txBody>
      </p:sp>
      <p:sp>
        <p:nvSpPr>
          <p:cNvPr id="5" name="Rectangle 4"/>
          <p:cNvSpPr/>
          <p:nvPr/>
        </p:nvSpPr>
        <p:spPr>
          <a:xfrm>
            <a:off x="866274" y="1297899"/>
            <a:ext cx="10299031" cy="3831818"/>
          </a:xfrm>
          <a:prstGeom prst="rect">
            <a:avLst/>
          </a:prstGeom>
        </p:spPr>
        <p:txBody>
          <a:bodyPr wrap="square">
            <a:spAutoFit/>
          </a:bodyPr>
          <a:lstStyle/>
          <a:p>
            <a:pPr lvl="2">
              <a:lnSpc>
                <a:spcPct val="150000"/>
              </a:lnSpc>
              <a:spcAft>
                <a:spcPts val="0"/>
              </a:spcAft>
            </a:pPr>
            <a:r>
              <a:rPr lang="vi-VN" smtClean="0">
                <a:latin typeface="Arial" panose="020B0604020202020204" pitchFamily="34" charset="0"/>
                <a:ea typeface="Times New Roman" panose="02020603050405020304" pitchFamily="18" charset="0"/>
                <a:cs typeface="Arial" panose="020B0604020202020204" pitchFamily="34" charset="0"/>
              </a:rPr>
              <a:t>a, Đặt vấn đề</a:t>
            </a:r>
            <a:endParaRPr lang="en-US" smtClean="0">
              <a:latin typeface="Arial" panose="020B0604020202020204" pitchFamily="34" charset="0"/>
              <a:ea typeface="Times New Roman" panose="02020603050405020304" pitchFamily="18" charset="0"/>
              <a:cs typeface="Arial" panose="020B0604020202020204" pitchFamily="34" charset="0"/>
            </a:endParaRPr>
          </a:p>
          <a:p>
            <a:pPr lvl="2">
              <a:lnSpc>
                <a:spcPct val="150000"/>
              </a:lnSpc>
              <a:spcAft>
                <a:spcPts val="0"/>
              </a:spcAft>
            </a:pPr>
            <a:r>
              <a:rPr lang="en-US" smtClean="0">
                <a:latin typeface="Arial" panose="020B0604020202020204" pitchFamily="34" charset="0"/>
                <a:cs typeface="Arial" panose="020B0604020202020204" pitchFamily="34" charset="0"/>
              </a:rPr>
              <a:t>Hiện </a:t>
            </a:r>
            <a:r>
              <a:rPr lang="en-US">
                <a:latin typeface="Arial" panose="020B0604020202020204" pitchFamily="34" charset="0"/>
                <a:cs typeface="Arial" panose="020B0604020202020204" pitchFamily="34" charset="0"/>
              </a:rPr>
              <a:t>nay, có rất nhiều ứng dụng hoạt động trên môi trường web (Web-based Application). </a:t>
            </a:r>
          </a:p>
          <a:p>
            <a:pPr lvl="2">
              <a:lnSpc>
                <a:spcPct val="150000"/>
              </a:lnSpc>
            </a:pPr>
            <a:r>
              <a:rPr lang="en-US">
                <a:latin typeface="Arial" panose="020B0604020202020204" pitchFamily="34" charset="0"/>
                <a:cs typeface="Arial" panose="020B0604020202020204" pitchFamily="34" charset="0"/>
              </a:rPr>
              <a:t> - Để đảm bảo thiết lập khóa, truyền tin bảo mật giữa 2 bên và xác thực giữa 2 bên SSL đã được khai sinh từ Netscape, sau đó được cung cấp cho cộng đồng. Và sau đó đc phát triển tiếp tục tại IEFE với cái tên TLS, và từ đó SSL trở thành một chuẩn chung cho cả thế giới.</a:t>
            </a:r>
          </a:p>
          <a:p>
            <a:pPr lvl="2">
              <a:lnSpc>
                <a:spcPct val="150000"/>
              </a:lnSpc>
            </a:pPr>
            <a:r>
              <a:rPr lang="en-US">
                <a:latin typeface="Arial" panose="020B0604020202020204" pitchFamily="34" charset="0"/>
                <a:cs typeface="Arial" panose="020B0604020202020204" pitchFamily="34" charset="0"/>
              </a:rPr>
              <a:t>- Secure Sockets Layer (SSL) là giao thức được biết đến nhiều nhất về khả năng bảo mật và độ tin cậy trong giao dịch khách- chủ ( client- server) trên mạng.</a:t>
            </a:r>
          </a:p>
          <a:p>
            <a:pPr lvl="2">
              <a:lnSpc>
                <a:spcPct val="150000"/>
              </a:lnSpc>
              <a:spcAft>
                <a:spcPts val="0"/>
              </a:spcAft>
            </a:pPr>
            <a:endParaRPr lang="vi-VN">
              <a:latin typeface="Arial" panose="020B0604020202020204" pitchFamily="34" charset="0"/>
              <a:ea typeface="Times New Roman" panose="02020603050405020304" pitchFamily="18"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869" y="4694104"/>
            <a:ext cx="4224095" cy="1833332"/>
          </a:xfrm>
          <a:prstGeom prst="rect">
            <a:avLst/>
          </a:prstGeom>
        </p:spPr>
      </p:pic>
    </p:spTree>
    <p:extLst>
      <p:ext uri="{BB962C8B-B14F-4D97-AF65-F5344CB8AC3E}">
        <p14:creationId xmlns:p14="http://schemas.microsoft.com/office/powerpoint/2010/main" val="21477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3519" y="803710"/>
            <a:ext cx="5831468" cy="2585323"/>
          </a:xfrm>
          <a:prstGeom prst="rect">
            <a:avLst/>
          </a:prstGeom>
          <a:noFill/>
        </p:spPr>
        <p:txBody>
          <a:bodyPr wrap="none" rtlCol="0">
            <a:spAutoFit/>
          </a:bodyPr>
          <a:lstStyle/>
          <a:p>
            <a:pPr>
              <a:lnSpc>
                <a:spcPct val="150000"/>
              </a:lnSpc>
            </a:pPr>
            <a:r>
              <a:rPr lang="en-US" smtClean="0">
                <a:latin typeface="Arial" panose="020B0604020202020204" pitchFamily="34" charset="0"/>
                <a:cs typeface="Arial" panose="020B0604020202020204" pitchFamily="34" charset="0"/>
              </a:rPr>
              <a:t>b. Cách hoạt động</a:t>
            </a:r>
          </a:p>
          <a:p>
            <a:pPr>
              <a:lnSpc>
                <a:spcPct val="150000"/>
              </a:lnSpc>
            </a:pPr>
            <a:r>
              <a:rPr lang="en-US" smtClean="0">
                <a:latin typeface="Arial" panose="020B0604020202020204" pitchFamily="34" charset="0"/>
                <a:cs typeface="Arial" panose="020B0604020202020204" pitchFamily="34" charset="0"/>
              </a:rPr>
              <a:t>SSL </a:t>
            </a:r>
            <a:r>
              <a:rPr lang="en-US" err="1" smtClean="0">
                <a:latin typeface="Arial" panose="020B0604020202020204" pitchFamily="34" charset="0"/>
                <a:cs typeface="Arial" panose="020B0604020202020204" pitchFamily="34" charset="0"/>
              </a:rPr>
              <a:t>là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giao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thức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tầng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bao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gồm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bốn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giao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thức</a:t>
            </a:r>
            <a:r>
              <a:rPr lang="en-US" smtClean="0">
                <a:latin typeface="Arial" panose="020B0604020202020204" pitchFamily="34" charset="0"/>
                <a:cs typeface="Arial" panose="020B0604020202020204" pitchFamily="34" charset="0"/>
              </a:rPr>
              <a:t> con </a:t>
            </a:r>
            <a:r>
              <a:rPr lang="en-US" err="1" smtClean="0">
                <a:latin typeface="Arial" panose="020B0604020202020204" pitchFamily="34" charset="0"/>
                <a:cs typeface="Arial" panose="020B0604020202020204" pitchFamily="34" charset="0"/>
              </a:rPr>
              <a:t>sau</a:t>
            </a:r>
            <a:r>
              <a:rPr lang="en-US" smtClean="0">
                <a:latin typeface="Arial" panose="020B0604020202020204" pitchFamily="34" charset="0"/>
                <a:cs typeface="Arial" panose="020B0604020202020204" pitchFamily="34" charset="0"/>
              </a:rPr>
              <a:t> :</a:t>
            </a:r>
          </a:p>
          <a:p>
            <a:pPr>
              <a:lnSpc>
                <a:spcPct val="150000"/>
              </a:lnSpc>
            </a:pP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Giao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thức</a:t>
            </a:r>
            <a:r>
              <a:rPr lang="en-US" smtClean="0">
                <a:latin typeface="Arial" panose="020B0604020202020204" pitchFamily="34" charset="0"/>
                <a:cs typeface="Arial" panose="020B0604020202020204" pitchFamily="34" charset="0"/>
              </a:rPr>
              <a:t> SSL Handshake</a:t>
            </a:r>
          </a:p>
          <a:p>
            <a:pPr>
              <a:lnSpc>
                <a:spcPct val="150000"/>
              </a:lnSpc>
            </a:pPr>
            <a:r>
              <a:rPr lang="en-US" smtClean="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thức</a:t>
            </a:r>
            <a:r>
              <a:rPr lang="en-US">
                <a:latin typeface="Arial" panose="020B0604020202020204" pitchFamily="34" charset="0"/>
                <a:cs typeface="Arial" panose="020B0604020202020204" pitchFamily="34" charset="0"/>
              </a:rPr>
              <a:t> SSL Change Cipher </a:t>
            </a:r>
            <a:r>
              <a:rPr lang="en-US" smtClean="0">
                <a:latin typeface="Arial" panose="020B0604020202020204" pitchFamily="34" charset="0"/>
                <a:cs typeface="Arial" panose="020B0604020202020204" pitchFamily="34" charset="0"/>
              </a:rPr>
              <a:t>Spec</a:t>
            </a:r>
          </a:p>
          <a:p>
            <a:pPr>
              <a:lnSpc>
                <a:spcPct val="150000"/>
              </a:lnSpc>
            </a:pPr>
            <a:r>
              <a:rPr lang="en-US" smtClean="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Giao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thức</a:t>
            </a:r>
            <a:r>
              <a:rPr lang="en-US">
                <a:latin typeface="Arial" panose="020B0604020202020204" pitchFamily="34" charset="0"/>
                <a:cs typeface="Arial" panose="020B0604020202020204" pitchFamily="34" charset="0"/>
              </a:rPr>
              <a:t> SSL </a:t>
            </a:r>
            <a:r>
              <a:rPr lang="en-US" smtClean="0">
                <a:latin typeface="Arial" panose="020B0604020202020204" pitchFamily="34" charset="0"/>
                <a:cs typeface="Arial" panose="020B0604020202020204" pitchFamily="34" charset="0"/>
              </a:rPr>
              <a:t>Alert</a:t>
            </a:r>
          </a:p>
          <a:p>
            <a:pPr>
              <a:lnSpc>
                <a:spcPct val="150000"/>
              </a:lnSpc>
            </a:pPr>
            <a:r>
              <a:rPr lang="en-US" smtClean="0">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SSL Record Layer</a:t>
            </a:r>
          </a:p>
        </p:txBody>
      </p:sp>
      <p:sp>
        <p:nvSpPr>
          <p:cNvPr id="5" name="TextBox 4"/>
          <p:cNvSpPr txBox="1"/>
          <p:nvPr/>
        </p:nvSpPr>
        <p:spPr>
          <a:xfrm>
            <a:off x="1023519" y="3450681"/>
            <a:ext cx="2370201" cy="369332"/>
          </a:xfrm>
          <a:prstGeom prst="rect">
            <a:avLst/>
          </a:prstGeom>
          <a:noFill/>
        </p:spPr>
        <p:txBody>
          <a:bodyPr wrap="none" rtlCol="0">
            <a:spAutoFit/>
          </a:bodyPr>
          <a:lstStyle/>
          <a:p>
            <a:r>
              <a:rPr lang="en-US" err="1" smtClean="0">
                <a:latin typeface="Arial" panose="020B0604020202020204" pitchFamily="34" charset="0"/>
                <a:cs typeface="Arial" panose="020B0604020202020204" pitchFamily="34" charset="0"/>
              </a:rPr>
              <a:t>Với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mô</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hình</a:t>
            </a:r>
            <a:r>
              <a:rPr lang="en-US" smtClean="0">
                <a:latin typeface="Arial" panose="020B0604020202020204" pitchFamily="34" charset="0"/>
                <a:cs typeface="Arial" panose="020B0604020202020204" pitchFamily="34" charset="0"/>
              </a:rPr>
              <a:t> TCP/IP: </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766" y="3881661"/>
            <a:ext cx="7903029" cy="2258843"/>
          </a:xfrm>
          <a:prstGeom prst="rect">
            <a:avLst/>
          </a:prstGeom>
        </p:spPr>
      </p:pic>
    </p:spTree>
    <p:extLst>
      <p:ext uri="{BB962C8B-B14F-4D97-AF65-F5344CB8AC3E}">
        <p14:creationId xmlns:p14="http://schemas.microsoft.com/office/powerpoint/2010/main" val="424956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smtClean="0">
                <a:latin typeface="Arial" panose="020B0604020202020204" pitchFamily="34" charset="0"/>
                <a:cs typeface="Arial" panose="020B0604020202020204" pitchFamily="34" charset="0"/>
              </a:rPr>
              <a:t>I. Tổng </a:t>
            </a:r>
            <a:r>
              <a:rPr lang="vi-VN" sz="4000">
                <a:latin typeface="Arial" panose="020B0604020202020204" pitchFamily="34" charset="0"/>
                <a:cs typeface="Arial" panose="020B0604020202020204" pitchFamily="34" charset="0"/>
              </a:rPr>
              <a:t>quan về </a:t>
            </a:r>
            <a:r>
              <a:rPr lang="vi-VN" sz="4000" smtClean="0">
                <a:latin typeface="Arial" panose="020B0604020202020204" pitchFamily="34" charset="0"/>
                <a:cs typeface="Arial" panose="020B0604020202020204" pitchFamily="34" charset="0"/>
              </a:rPr>
              <a:t>Web Service</a:t>
            </a:r>
            <a:endParaRPr lang="vi-VN" sz="4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228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456" y="577880"/>
            <a:ext cx="6436894" cy="6080919"/>
          </a:xfrm>
          <a:prstGeom prst="rect">
            <a:avLst/>
          </a:prstGeom>
        </p:spPr>
      </p:pic>
      <p:sp>
        <p:nvSpPr>
          <p:cNvPr id="6" name="TextBox 5"/>
          <p:cNvSpPr txBox="1"/>
          <p:nvPr/>
        </p:nvSpPr>
        <p:spPr>
          <a:xfrm>
            <a:off x="3949108" y="208548"/>
            <a:ext cx="2813591" cy="369332"/>
          </a:xfrm>
          <a:prstGeom prst="rect">
            <a:avLst/>
          </a:prstGeom>
          <a:noFill/>
        </p:spPr>
        <p:txBody>
          <a:bodyPr wrap="none" rtlCol="0">
            <a:spAutoFit/>
          </a:bodyPr>
          <a:lstStyle/>
          <a:p>
            <a:r>
              <a:rPr lang="en-US" err="1" smtClean="0">
                <a:latin typeface="Arial" panose="020B0604020202020204" pitchFamily="34" charset="0"/>
                <a:cs typeface="Arial" panose="020B0604020202020204" pitchFamily="34" charset="0"/>
              </a:rPr>
              <a:t>Cách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hoạt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động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của</a:t>
            </a:r>
            <a:r>
              <a:rPr lang="en-US" smtClean="0">
                <a:latin typeface="Arial" panose="020B0604020202020204" pitchFamily="34" charset="0"/>
                <a:cs typeface="Arial" panose="020B0604020202020204" pitchFamily="34" charset="0"/>
              </a:rPr>
              <a:t> SSL:</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71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613" y="2586788"/>
            <a:ext cx="6858002" cy="1070811"/>
          </a:xfrm>
        </p:spPr>
        <p:txBody>
          <a:bodyPr>
            <a:noAutofit/>
          </a:bodyPr>
          <a:lstStyle/>
          <a:p>
            <a:r>
              <a:rPr lang="en-US" sz="4000" smtClean="0">
                <a:latin typeface="Arial" panose="020B0604020202020204" pitchFamily="34" charset="0"/>
                <a:cs typeface="Arial" panose="020B0604020202020204" pitchFamily="34" charset="0"/>
              </a:rPr>
              <a:t>II. </a:t>
            </a:r>
            <a:r>
              <a:rPr lang="en-US" sz="4000" err="1" smtClean="0">
                <a:latin typeface="Arial" panose="020B0604020202020204" pitchFamily="34" charset="0"/>
                <a:cs typeface="Arial" panose="020B0604020202020204" pitchFamily="34" charset="0"/>
              </a:rPr>
              <a:t>Lập</a:t>
            </a:r>
            <a:r>
              <a:rPr lang="en-US" sz="4000" smtClean="0">
                <a:latin typeface="Arial" panose="020B0604020202020204" pitchFamily="34" charset="0"/>
                <a:cs typeface="Arial" panose="020B0604020202020204" pitchFamily="34" charset="0"/>
              </a:rPr>
              <a:t> </a:t>
            </a:r>
            <a:r>
              <a:rPr lang="en-US" sz="4000" err="1" smtClean="0">
                <a:latin typeface="Arial" panose="020B0604020202020204" pitchFamily="34" charset="0"/>
                <a:cs typeface="Arial" panose="020B0604020202020204" pitchFamily="34" charset="0"/>
              </a:rPr>
              <a:t>trình</a:t>
            </a:r>
            <a:r>
              <a:rPr lang="en-US" sz="4000" smtClean="0">
                <a:latin typeface="Arial" panose="020B0604020202020204" pitchFamily="34" charset="0"/>
                <a:cs typeface="Arial" panose="020B0604020202020204" pitchFamily="34" charset="0"/>
              </a:rPr>
              <a:t> </a:t>
            </a:r>
            <a:r>
              <a:rPr lang="en-US" sz="4000" err="1" smtClean="0">
                <a:latin typeface="Arial" panose="020B0604020202020204" pitchFamily="34" charset="0"/>
                <a:cs typeface="Arial" panose="020B0604020202020204" pitchFamily="34" charset="0"/>
              </a:rPr>
              <a:t>kiểm</a:t>
            </a:r>
            <a:r>
              <a:rPr lang="en-US" sz="4000" smtClean="0">
                <a:latin typeface="Arial" panose="020B0604020202020204" pitchFamily="34" charset="0"/>
                <a:cs typeface="Arial" panose="020B0604020202020204" pitchFamily="34" charset="0"/>
              </a:rPr>
              <a:t> </a:t>
            </a:r>
            <a:r>
              <a:rPr lang="en-US" sz="4000" err="1" smtClean="0">
                <a:latin typeface="Arial" panose="020B0604020202020204" pitchFamily="34" charset="0"/>
                <a:cs typeface="Arial" panose="020B0604020202020204" pitchFamily="34" charset="0"/>
              </a:rPr>
              <a:t>thử</a:t>
            </a:r>
            <a:endParaRPr lang="en-US" sz="4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127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0971" y="1267097"/>
            <a:ext cx="2428870" cy="369332"/>
          </a:xfrm>
          <a:prstGeom prst="rect">
            <a:avLst/>
          </a:prstGeom>
          <a:noFill/>
        </p:spPr>
        <p:txBody>
          <a:bodyPr wrap="none" rtlCol="0">
            <a:spAutoFit/>
          </a:bodyPr>
          <a:lstStyle/>
          <a:p>
            <a:r>
              <a:rPr lang="en-US" smtClean="0">
                <a:latin typeface="Arial" panose="020B0604020202020204" pitchFamily="34" charset="0"/>
                <a:cs typeface="Arial" panose="020B0604020202020204" pitchFamily="34" charset="0"/>
              </a:rPr>
              <a:t>1.Kịch bản mô phỏng </a:t>
            </a:r>
            <a:endParaRPr lang="en-US">
              <a:latin typeface="Arial" panose="020B0604020202020204" pitchFamily="34" charset="0"/>
              <a:cs typeface="Arial" panose="020B0604020202020204" pitchFamily="34" charset="0"/>
            </a:endParaRPr>
          </a:p>
        </p:txBody>
      </p:sp>
      <p:sp>
        <p:nvSpPr>
          <p:cNvPr id="5" name="TextBox 4"/>
          <p:cNvSpPr txBox="1"/>
          <p:nvPr/>
        </p:nvSpPr>
        <p:spPr>
          <a:xfrm>
            <a:off x="2779058" y="2388199"/>
            <a:ext cx="9412942" cy="1200329"/>
          </a:xfrm>
          <a:prstGeom prst="rect">
            <a:avLst/>
          </a:prstGeom>
          <a:noFill/>
        </p:spPr>
        <p:txBody>
          <a:bodyPr wrap="square" rtlCol="0">
            <a:spAutoFit/>
          </a:bodyPr>
          <a:lstStyle/>
          <a:p>
            <a:pPr marL="285750" indent="-285750">
              <a:buFontTx/>
              <a:buChar char="-"/>
            </a:pPr>
            <a:r>
              <a:rPr lang="en-US" smtClean="0">
                <a:latin typeface="Arial" panose="020B0604020202020204" pitchFamily="34" charset="0"/>
                <a:cs typeface="Arial" panose="020B0604020202020204" pitchFamily="34" charset="0"/>
              </a:rPr>
              <a:t>Để bảo mật cho trang Web bằng SSL , trong phần mô phỏng này chúng em sẽ thực hiện kết nối đến trang web có sử dụng ssl và không có ssl sau đó chúng em bắt các bản tin kết nối đến Web Service đó và so sánh dữ liệu của các gói tin đó với nhau và chỉ ra sự vượt trội của SSL</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47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8215" y="1340418"/>
            <a:ext cx="251543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2</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Môi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trường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đặt</a:t>
            </a:r>
            <a:r>
              <a:rPr lang="en-US" smtClean="0">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
        <p:nvSpPr>
          <p:cNvPr id="4" name="TextBox 3"/>
          <p:cNvSpPr txBox="1"/>
          <p:nvPr/>
        </p:nvSpPr>
        <p:spPr>
          <a:xfrm>
            <a:off x="1018215" y="1905114"/>
            <a:ext cx="3320140" cy="1200329"/>
          </a:xfrm>
          <a:prstGeom prst="rect">
            <a:avLst/>
          </a:prstGeom>
          <a:noFill/>
        </p:spPr>
        <p:txBody>
          <a:bodyPr wrap="none" rtlCol="0">
            <a:spAutoFit/>
          </a:bodyPr>
          <a:lstStyle/>
          <a:p>
            <a:pPr marL="285750" indent="-285750">
              <a:buFontTx/>
              <a:buChar char="-"/>
            </a:pPr>
            <a:r>
              <a:rPr lang="en-US" smtClean="0">
                <a:latin typeface="Arial" panose="020B0604020202020204" pitchFamily="34" charset="0"/>
                <a:cs typeface="Arial" panose="020B0604020202020204" pitchFamily="34" charset="0"/>
              </a:rPr>
              <a:t>Centos 6,8</a:t>
            </a:r>
          </a:p>
          <a:p>
            <a:pPr marL="285750" indent="-285750">
              <a:buFontTx/>
              <a:buChar char="-"/>
            </a:pPr>
            <a:r>
              <a:rPr lang="en-US" smtClean="0">
                <a:latin typeface="Arial" panose="020B0604020202020204" pitchFamily="34" charset="0"/>
                <a:cs typeface="Arial" panose="020B0604020202020204" pitchFamily="34" charset="0"/>
              </a:rPr>
              <a:t>VM Ware 12,5 </a:t>
            </a:r>
          </a:p>
          <a:p>
            <a:pPr marL="285750" indent="-285750">
              <a:buFontTx/>
              <a:buChar char="-"/>
            </a:pPr>
            <a:r>
              <a:rPr lang="en-US" err="1" smtClean="0">
                <a:latin typeface="Arial" panose="020B0604020202020204" pitchFamily="34" charset="0"/>
                <a:cs typeface="Arial" panose="020B0604020202020204" pitchFamily="34" charset="0"/>
              </a:rPr>
              <a:t>WireShark</a:t>
            </a:r>
            <a:endParaRPr lang="en-US" smtClean="0">
              <a:latin typeface="Arial" panose="020B0604020202020204" pitchFamily="34" charset="0"/>
              <a:cs typeface="Arial" panose="020B0604020202020204" pitchFamily="34" charset="0"/>
            </a:endParaRPr>
          </a:p>
          <a:p>
            <a:pPr marL="285750" indent="-285750">
              <a:buFontTx/>
              <a:buChar char="-"/>
            </a:pPr>
            <a:r>
              <a:rPr lang="en-US" err="1" smtClean="0">
                <a:latin typeface="Arial" panose="020B0604020202020204" pitchFamily="34" charset="0"/>
                <a:cs typeface="Arial" panose="020B0604020202020204" pitchFamily="34" charset="0"/>
              </a:rPr>
              <a:t>Máy</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tính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có</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kết</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nối</a:t>
            </a:r>
            <a:r>
              <a:rPr lang="en-US" smtClean="0">
                <a:latin typeface="Arial" panose="020B0604020202020204" pitchFamily="34" charset="0"/>
                <a:cs typeface="Arial" panose="020B0604020202020204" pitchFamily="34" charset="0"/>
              </a:rPr>
              <a:t> Internet </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425" y="1340418"/>
            <a:ext cx="3013243" cy="22570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6916" y="2733052"/>
            <a:ext cx="3714908" cy="20873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2426" y="4127734"/>
            <a:ext cx="3013243" cy="1937085"/>
          </a:xfrm>
          <a:prstGeom prst="rect">
            <a:avLst/>
          </a:prstGeom>
        </p:spPr>
      </p:pic>
    </p:spTree>
    <p:extLst>
      <p:ext uri="{BB962C8B-B14F-4D97-AF65-F5344CB8AC3E}">
        <p14:creationId xmlns:p14="http://schemas.microsoft.com/office/powerpoint/2010/main" val="94055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5212" y="1828800"/>
            <a:ext cx="8496799" cy="3000821"/>
          </a:xfrm>
          <a:prstGeom prst="rect">
            <a:avLst/>
          </a:prstGeom>
          <a:noFill/>
        </p:spPr>
        <p:txBody>
          <a:bodyPr wrap="square" rtlCol="0">
            <a:spAutoFit/>
          </a:bodyPr>
          <a:lstStyle/>
          <a:p>
            <a:pPr>
              <a:lnSpc>
                <a:spcPct val="150000"/>
              </a:lnSpc>
            </a:pPr>
            <a:r>
              <a:rPr lang="en-US" err="1" smtClean="0">
                <a:latin typeface="Arial" panose="020B0604020202020204" pitchFamily="34" charset="0"/>
                <a:cs typeface="Arial" panose="020B0604020202020204" pitchFamily="34" charset="0"/>
              </a:rPr>
              <a:t>Bước</a:t>
            </a:r>
            <a:r>
              <a:rPr lang="en-US" smtClean="0">
                <a:latin typeface="Arial" panose="020B0604020202020204" pitchFamily="34" charset="0"/>
                <a:cs typeface="Arial" panose="020B0604020202020204" pitchFamily="34" charset="0"/>
              </a:rPr>
              <a:t> 1: </a:t>
            </a:r>
            <a:r>
              <a:rPr lang="en-US" err="1" smtClean="0">
                <a:latin typeface="Arial" panose="020B0604020202020204" pitchFamily="34" charset="0"/>
                <a:cs typeface="Arial" panose="020B0604020202020204" pitchFamily="34" charset="0"/>
              </a:rPr>
              <a:t>Cài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đặt</a:t>
            </a:r>
            <a:r>
              <a:rPr lang="en-US" smtClean="0">
                <a:latin typeface="Arial" panose="020B0604020202020204" pitchFamily="34" charset="0"/>
                <a:cs typeface="Arial" panose="020B0604020202020204" pitchFamily="34" charset="0"/>
              </a:rPr>
              <a:t> apache </a:t>
            </a:r>
            <a:r>
              <a:rPr lang="en-US" err="1" smtClean="0">
                <a:latin typeface="Arial" panose="020B0604020202020204" pitchFamily="34" charset="0"/>
                <a:cs typeface="Arial" panose="020B0604020202020204" pitchFamily="34" charset="0"/>
              </a:rPr>
              <a:t>lên</a:t>
            </a:r>
            <a:r>
              <a:rPr lang="en-US" smtClean="0">
                <a:latin typeface="Arial" panose="020B0604020202020204" pitchFamily="34" charset="0"/>
                <a:cs typeface="Arial" panose="020B0604020202020204" pitchFamily="34" charset="0"/>
              </a:rPr>
              <a:t> Centos:</a:t>
            </a:r>
          </a:p>
          <a:p>
            <a:pPr>
              <a:lnSpc>
                <a:spcPct val="150000"/>
              </a:lnSpc>
            </a:pP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Đâu</a:t>
            </a:r>
            <a:r>
              <a:rPr lang="en-US" smtClean="0">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cài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đặt</a:t>
            </a:r>
            <a:r>
              <a:rPr lang="en-US">
                <a:latin typeface="Arial" panose="020B0604020202020204" pitchFamily="34" charset="0"/>
                <a:cs typeface="Arial" panose="020B0604020202020204" pitchFamily="34" charset="0"/>
              </a:rPr>
              <a:t> apache </a:t>
            </a:r>
            <a:r>
              <a:rPr lang="en-US" err="1">
                <a:latin typeface="Arial" panose="020B0604020202020204" pitchFamily="34" charset="0"/>
                <a:cs typeface="Arial" panose="020B0604020202020204" pitchFamily="34" charset="0"/>
              </a:rPr>
              <a:t>trên</a:t>
            </a:r>
            <a:r>
              <a:rPr lang="en-US">
                <a:latin typeface="Arial" panose="020B0604020202020204" pitchFamily="34" charset="0"/>
                <a:cs typeface="Arial" panose="020B0604020202020204" pitchFamily="34" charset="0"/>
              </a:rPr>
              <a:t> centos :</a:t>
            </a:r>
          </a:p>
          <a:p>
            <a:pPr>
              <a:lnSpc>
                <a:spcPct val="150000"/>
              </a:lnSpc>
            </a:pPr>
            <a:r>
              <a:rPr lang="en-US">
                <a:latin typeface="UTM Androgyne" panose="02040603050506020204" pitchFamily="18" charset="0"/>
                <a:cs typeface="Times New Roman" panose="02020603050405020304" pitchFamily="18" charset="0"/>
              </a:rPr>
              <a:t>      </a:t>
            </a:r>
            <a:r>
              <a:rPr lang="en-US" err="1">
                <a:latin typeface="Courier New" panose="02070309020205020404" pitchFamily="49" charset="0"/>
                <a:cs typeface="Courier New" panose="02070309020205020404" pitchFamily="49" charset="0"/>
              </a:rPr>
              <a:t>sudo</a:t>
            </a:r>
            <a:r>
              <a:rPr lang="en-US">
                <a:latin typeface="Courier New" panose="02070309020205020404" pitchFamily="49" charset="0"/>
                <a:cs typeface="Courier New" panose="02070309020205020404" pitchFamily="49" charset="0"/>
              </a:rPr>
              <a:t> yum install </a:t>
            </a:r>
            <a:r>
              <a:rPr lang="en-US" err="1">
                <a:latin typeface="Courier New" panose="02070309020205020404" pitchFamily="49" charset="0"/>
                <a:cs typeface="Courier New" panose="02070309020205020404" pitchFamily="49" charset="0"/>
              </a:rPr>
              <a:t>httpd</a:t>
            </a:r>
            <a:endParaRPr lang="en-US">
              <a:latin typeface="Courier New" panose="02070309020205020404" pitchFamily="49" charset="0"/>
              <a:cs typeface="Courier New" panose="02070309020205020404" pitchFamily="49" charset="0"/>
            </a:endParaRPr>
          </a:p>
          <a:p>
            <a:pPr>
              <a:lnSpc>
                <a:spcPct val="150000"/>
              </a:lnSpc>
            </a:pPr>
            <a:r>
              <a:rPr lang="en-US" smtClean="0">
                <a:latin typeface="UTM Androgyne" panose="02040603050506020204" pitchFamily="18" charset="0"/>
                <a:cs typeface="Times New Roman" panose="02020603050405020304" pitchFamily="18" charset="0"/>
              </a:rPr>
              <a:t>- </a:t>
            </a:r>
            <a:r>
              <a:rPr lang="en-US" smtClean="0">
                <a:latin typeface="Arial" panose="020B0604020202020204" pitchFamily="34" charset="0"/>
                <a:cs typeface="Arial" panose="020B0604020202020204" pitchFamily="34" charset="0"/>
              </a:rPr>
              <a:t>Sau </a:t>
            </a:r>
            <a:r>
              <a:rPr lang="en-US" err="1">
                <a:latin typeface="Arial" panose="020B0604020202020204" pitchFamily="34" charset="0"/>
                <a:cs typeface="Arial" panose="020B0604020202020204" pitchFamily="34" charset="0"/>
              </a:rPr>
              <a:t>đó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khởi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động</a:t>
            </a:r>
            <a:r>
              <a:rPr lang="en-US">
                <a:latin typeface="Arial" panose="020B0604020202020204" pitchFamily="34" charset="0"/>
                <a:cs typeface="Arial" panose="020B0604020202020204" pitchFamily="34" charset="0"/>
              </a:rPr>
              <a:t> apache </a:t>
            </a:r>
          </a:p>
          <a:p>
            <a:pPr>
              <a:lnSpc>
                <a:spcPct val="150000"/>
              </a:lnSpc>
            </a:pPr>
            <a:r>
              <a:rPr lang="en-US">
                <a:latin typeface="UTM Androgyne" panose="02040603050506020204" pitchFamily="18" charset="0"/>
                <a:cs typeface="Times New Roman" panose="02020603050405020304" pitchFamily="18" charset="0"/>
              </a:rPr>
              <a:t>     </a:t>
            </a:r>
            <a:r>
              <a:rPr lang="en-US" err="1">
                <a:latin typeface="Courier New" panose="02070309020205020404" pitchFamily="49" charset="0"/>
                <a:cs typeface="Courier New" panose="02070309020205020404" pitchFamily="49" charset="0"/>
              </a:rPr>
              <a:t>sudo</a:t>
            </a:r>
            <a:r>
              <a:rPr lang="en-US">
                <a:latin typeface="Courier New" panose="02070309020205020404" pitchFamily="49" charset="0"/>
                <a:cs typeface="Courier New" panose="02070309020205020404" pitchFamily="49" charset="0"/>
              </a:rPr>
              <a:t> service </a:t>
            </a:r>
            <a:r>
              <a:rPr lang="en-US" err="1">
                <a:latin typeface="Courier New" panose="02070309020205020404" pitchFamily="49" charset="0"/>
                <a:cs typeface="Courier New" panose="02070309020205020404" pitchFamily="49" charset="0"/>
              </a:rPr>
              <a:t>httpd</a:t>
            </a:r>
            <a:r>
              <a:rPr lang="en-US">
                <a:latin typeface="Courier New" panose="02070309020205020404" pitchFamily="49" charset="0"/>
                <a:cs typeface="Courier New" panose="02070309020205020404" pitchFamily="49" charset="0"/>
              </a:rPr>
              <a:t> start</a:t>
            </a:r>
          </a:p>
          <a:p>
            <a:pPr>
              <a:lnSpc>
                <a:spcPct val="150000"/>
              </a:lnSpc>
            </a:pPr>
            <a:r>
              <a:rPr lang="en-US" smtClean="0">
                <a:latin typeface="UTM Androgyne" panose="02040603050506020204" pitchFamily="18" charset="0"/>
                <a:cs typeface="Times New Roman" panose="02020603050405020304" pitchFamily="18" charset="0"/>
              </a:rPr>
              <a:t>- </a:t>
            </a:r>
            <a:r>
              <a:rPr lang="en-US" err="1" smtClean="0">
                <a:latin typeface="Arial" panose="020B0604020202020204" pitchFamily="34" charset="0"/>
                <a:cs typeface="Arial" panose="020B0604020202020204" pitchFamily="34" charset="0"/>
              </a:rPr>
              <a:t>Cài</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đặt</a:t>
            </a:r>
            <a:r>
              <a:rPr lang="en-US" smtClean="0">
                <a:latin typeface="Arial" panose="020B0604020202020204" pitchFamily="34" charset="0"/>
                <a:cs typeface="Arial" panose="020B0604020202020204" pitchFamily="34" charset="0"/>
              </a:rPr>
              <a:t> open SSL </a:t>
            </a:r>
            <a:r>
              <a:rPr lang="en-US" err="1" smtClean="0">
                <a:latin typeface="Arial" panose="020B0604020202020204" pitchFamily="34" charset="0"/>
                <a:cs typeface="Arial" panose="020B0604020202020204" pitchFamily="34" charset="0"/>
              </a:rPr>
              <a:t>trên</a:t>
            </a:r>
            <a:r>
              <a:rPr lang="en-US" smtClean="0">
                <a:latin typeface="Arial" panose="020B0604020202020204" pitchFamily="34" charset="0"/>
                <a:cs typeface="Arial" panose="020B0604020202020204" pitchFamily="34" charset="0"/>
              </a:rPr>
              <a:t> apache </a:t>
            </a:r>
            <a:endParaRPr lang="en-US">
              <a:latin typeface="Arial" panose="020B0604020202020204" pitchFamily="34" charset="0"/>
              <a:cs typeface="Arial" panose="020B0604020202020204" pitchFamily="34" charset="0"/>
            </a:endParaRPr>
          </a:p>
          <a:p>
            <a:pPr>
              <a:lnSpc>
                <a:spcPct val="150000"/>
              </a:lnSpc>
            </a:pPr>
            <a:r>
              <a:rPr lang="en-US">
                <a:latin typeface="UTM Androgyne" panose="02040603050506020204" pitchFamily="18" charset="0"/>
                <a:cs typeface="Times New Roman" panose="02020603050405020304" pitchFamily="18" charset="0"/>
              </a:rPr>
              <a:t>     </a:t>
            </a:r>
            <a:r>
              <a:rPr lang="en-US" err="1">
                <a:latin typeface="Courier New" panose="02070309020205020404" pitchFamily="49" charset="0"/>
                <a:cs typeface="Courier New" panose="02070309020205020404" pitchFamily="49" charset="0"/>
              </a:rPr>
              <a:t>sudo</a:t>
            </a:r>
            <a:r>
              <a:rPr lang="en-US">
                <a:latin typeface="Courier New" panose="02070309020205020404" pitchFamily="49" charset="0"/>
                <a:cs typeface="Courier New" panose="02070309020205020404" pitchFamily="49" charset="0"/>
              </a:rPr>
              <a:t> yum install </a:t>
            </a:r>
            <a:r>
              <a:rPr lang="en-US" err="1">
                <a:latin typeface="Courier New" panose="02070309020205020404" pitchFamily="49" charset="0"/>
                <a:cs typeface="Courier New" panose="02070309020205020404" pitchFamily="49" charset="0"/>
              </a:rPr>
              <a:t>mod_ssl</a:t>
            </a:r>
            <a:r>
              <a:rPr lang="en-US">
                <a:latin typeface="Courier New" panose="02070309020205020404" pitchFamily="49" charset="0"/>
                <a:cs typeface="Courier New" panose="02070309020205020404" pitchFamily="49" charset="0"/>
              </a:rPr>
              <a:t> open </a:t>
            </a:r>
            <a:r>
              <a:rPr lang="en-US" err="1">
                <a:latin typeface="Courier New" panose="02070309020205020404" pitchFamily="49" charset="0"/>
                <a:cs typeface="Courier New" panose="02070309020205020404" pitchFamily="49" charset="0"/>
              </a:rPr>
              <a:t>ssl</a:t>
            </a:r>
            <a:r>
              <a:rPr lang="en-US">
                <a:latin typeface="Courier New" panose="02070309020205020404" pitchFamily="49" charset="0"/>
                <a:cs typeface="Courier New" panose="02070309020205020404" pitchFamily="49" charset="0"/>
              </a:rPr>
              <a:t> </a:t>
            </a:r>
          </a:p>
        </p:txBody>
      </p:sp>
      <p:sp>
        <p:nvSpPr>
          <p:cNvPr id="4" name="Rectangle 3"/>
          <p:cNvSpPr/>
          <p:nvPr/>
        </p:nvSpPr>
        <p:spPr>
          <a:xfrm>
            <a:off x="665748" y="1182469"/>
            <a:ext cx="6096000" cy="369332"/>
          </a:xfrm>
          <a:prstGeom prst="rect">
            <a:avLst/>
          </a:prstGeom>
        </p:spPr>
        <p:txBody>
          <a:bodyPr>
            <a:spAutoFit/>
          </a:bodyPr>
          <a:lstStyle/>
          <a:p>
            <a:r>
              <a:rPr lang="en-US">
                <a:latin typeface="Arial" panose="020B0604020202020204" pitchFamily="34" charset="0"/>
                <a:cs typeface="Arial" panose="020B0604020202020204" pitchFamily="34" charset="0"/>
              </a:rPr>
              <a:t>3</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Mô phỏng</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13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2121" y="693821"/>
            <a:ext cx="8330322" cy="6324808"/>
          </a:xfrm>
          <a:prstGeom prst="rect">
            <a:avLst/>
          </a:prstGeom>
          <a:noFill/>
        </p:spPr>
        <p:txBody>
          <a:bodyPr wrap="square" rtlCol="0">
            <a:spAutoFit/>
          </a:bodyPr>
          <a:lstStyle/>
          <a:p>
            <a:pPr>
              <a:lnSpc>
                <a:spcPct val="150000"/>
              </a:lnSpc>
            </a:pPr>
            <a:r>
              <a:rPr lang="en-US" err="1" smtClean="0">
                <a:latin typeface="Arial" panose="020B0604020202020204" pitchFamily="34" charset="0"/>
                <a:cs typeface="Arial" panose="020B0604020202020204" pitchFamily="34" charset="0"/>
              </a:rPr>
              <a:t>Bước</a:t>
            </a:r>
            <a:r>
              <a:rPr lang="en-US" smtClean="0">
                <a:latin typeface="Arial" panose="020B0604020202020204" pitchFamily="34" charset="0"/>
                <a:cs typeface="Arial" panose="020B0604020202020204" pitchFamily="34" charset="0"/>
              </a:rPr>
              <a:t> 2. </a:t>
            </a:r>
            <a:r>
              <a:rPr lang="en-US" err="1" smtClean="0">
                <a:latin typeface="Arial" panose="020B0604020202020204" pitchFamily="34" charset="0"/>
                <a:cs typeface="Arial" panose="020B0604020202020204" pitchFamily="34" charset="0"/>
              </a:rPr>
              <a:t>Tạo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các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chứng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chỉ</a:t>
            </a:r>
            <a:r>
              <a:rPr lang="en-US" smtClean="0">
                <a:latin typeface="Arial" panose="020B0604020202020204" pitchFamily="34" charset="0"/>
                <a:cs typeface="Arial" panose="020B0604020202020204" pitchFamily="34" charset="0"/>
              </a:rPr>
              <a:t> </a:t>
            </a:r>
          </a:p>
          <a:p>
            <a:pPr>
              <a:lnSpc>
                <a:spcPct val="150000"/>
              </a:lnSpc>
            </a:pPr>
            <a:r>
              <a:rPr lang="en-US" err="1">
                <a:latin typeface="Arial" panose="020B0604020202020204" pitchFamily="34" charset="0"/>
                <a:cs typeface="Arial" panose="020B0604020202020204" pitchFamily="34" charset="0"/>
              </a:rPr>
              <a:t>Tạo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chỉ</a:t>
            </a:r>
            <a:r>
              <a:rPr lang="en-US">
                <a:latin typeface="Arial" panose="020B0604020202020204" pitchFamily="34" charset="0"/>
                <a:cs typeface="Arial" panose="020B0604020202020204" pitchFamily="34" charset="0"/>
              </a:rPr>
              <a:t> : </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Tạo</a:t>
            </a:r>
            <a:r>
              <a:rPr lang="en-US">
                <a:latin typeface="Arial" panose="020B0604020202020204" pitchFamily="34" charset="0"/>
                <a:cs typeface="Arial" panose="020B0604020202020204" pitchFamily="34" charset="0"/>
              </a:rPr>
              <a:t> Generate private key </a:t>
            </a:r>
          </a:p>
          <a:p>
            <a:pPr>
              <a:lnSpc>
                <a:spcPct val="150000"/>
              </a:lnSpc>
            </a:pPr>
            <a:r>
              <a:rPr lang="en-US">
                <a:latin typeface="Times New Roman" panose="02020603050405020304" pitchFamily="18" charset="0"/>
                <a:cs typeface="Times New Roman" panose="02020603050405020304" pitchFamily="18" charset="0"/>
              </a:rPr>
              <a:t>  </a:t>
            </a:r>
            <a:r>
              <a:rPr lang="en-US" err="1">
                <a:latin typeface="Courier New" panose="02070309020205020404" pitchFamily="49" charset="0"/>
                <a:cs typeface="Courier New" panose="02070309020205020404" pitchFamily="49" charset="0"/>
              </a:rPr>
              <a:t>sudo</a:t>
            </a:r>
            <a:r>
              <a:rPr lang="en-US">
                <a:latin typeface="Courier New" panose="02070309020205020404" pitchFamily="49" charset="0"/>
                <a:cs typeface="Courier New" panose="02070309020205020404" pitchFamily="49" charset="0"/>
              </a:rPr>
              <a:t> open </a:t>
            </a:r>
            <a:r>
              <a:rPr lang="en-US" err="1">
                <a:latin typeface="Courier New" panose="02070309020205020404" pitchFamily="49" charset="0"/>
                <a:cs typeface="Courier New" panose="02070309020205020404" pitchFamily="49" charset="0"/>
              </a:rPr>
              <a:t>genrsa</a:t>
            </a:r>
            <a:r>
              <a:rPr lang="en-US">
                <a:latin typeface="Courier New" panose="02070309020205020404" pitchFamily="49" charset="0"/>
                <a:cs typeface="Courier New" panose="02070309020205020404" pitchFamily="49" charset="0"/>
              </a:rPr>
              <a:t> –out </a:t>
            </a:r>
            <a:r>
              <a:rPr lang="en-US" err="1">
                <a:latin typeface="Courier New" panose="02070309020205020404" pitchFamily="49" charset="0"/>
                <a:cs typeface="Courier New" panose="02070309020205020404" pitchFamily="49" charset="0"/>
              </a:rPr>
              <a:t>ca.key</a:t>
            </a:r>
            <a:r>
              <a:rPr lang="en-US">
                <a:latin typeface="Courier New" panose="02070309020205020404" pitchFamily="49" charset="0"/>
                <a:cs typeface="Courier New" panose="02070309020205020404" pitchFamily="49" charset="0"/>
              </a:rPr>
              <a:t>  2048 </a:t>
            </a:r>
          </a:p>
          <a:p>
            <a:pPr>
              <a:lnSpc>
                <a:spcPct val="150000"/>
              </a:lnSpc>
            </a:pPr>
            <a:r>
              <a:rPr lang="en-US">
                <a:latin typeface="UTM Androgyne" panose="02040603050506020204" pitchFamily="18" charset="0"/>
                <a:cs typeface="Times New Roman" panose="02020603050405020304" pitchFamily="18" charset="0"/>
              </a:rPr>
              <a:t>-</a:t>
            </a:r>
            <a:r>
              <a:rPr lang="en-US" err="1">
                <a:latin typeface="Arial" panose="020B0604020202020204" pitchFamily="34" charset="0"/>
                <a:cs typeface="Arial" panose="020B0604020202020204" pitchFamily="34" charset="0"/>
              </a:rPr>
              <a:t>Tạo</a:t>
            </a:r>
            <a:r>
              <a:rPr lang="en-US">
                <a:latin typeface="Arial" panose="020B0604020202020204" pitchFamily="34" charset="0"/>
                <a:cs typeface="Arial" panose="020B0604020202020204" pitchFamily="34" charset="0"/>
              </a:rPr>
              <a:t> CSR: </a:t>
            </a:r>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err="1">
                <a:latin typeface="Courier New" panose="02070309020205020404" pitchFamily="49" charset="0"/>
                <a:cs typeface="Courier New" panose="02070309020205020404" pitchFamily="49" charset="0"/>
              </a:rPr>
              <a:t>sudo</a:t>
            </a:r>
            <a:r>
              <a:rPr lang="en-US">
                <a:latin typeface="Courier New" panose="02070309020205020404" pitchFamily="49" charset="0"/>
                <a:cs typeface="Courier New" panose="02070309020205020404" pitchFamily="49" charset="0"/>
              </a:rPr>
              <a:t> open </a:t>
            </a:r>
            <a:r>
              <a:rPr lang="en-US" err="1">
                <a:latin typeface="Courier New" panose="02070309020205020404" pitchFamily="49" charset="0"/>
                <a:cs typeface="Courier New" panose="02070309020205020404" pitchFamily="49" charset="0"/>
              </a:rPr>
              <a:t>req</a:t>
            </a:r>
            <a:r>
              <a:rPr lang="en-US">
                <a:latin typeface="Courier New" panose="02070309020205020404" pitchFamily="49" charset="0"/>
                <a:cs typeface="Courier New" panose="02070309020205020404" pitchFamily="49" charset="0"/>
              </a:rPr>
              <a:t> –new  -key </a:t>
            </a:r>
            <a:r>
              <a:rPr lang="en-US" err="1">
                <a:latin typeface="Courier New" panose="02070309020205020404" pitchFamily="49" charset="0"/>
                <a:cs typeface="Courier New" panose="02070309020205020404" pitchFamily="49" charset="0"/>
              </a:rPr>
              <a:t>ca.key</a:t>
            </a:r>
            <a:r>
              <a:rPr lang="en-US">
                <a:latin typeface="Courier New" panose="02070309020205020404" pitchFamily="49" charset="0"/>
                <a:cs typeface="Courier New" panose="02070309020205020404" pitchFamily="49" charset="0"/>
              </a:rPr>
              <a:t>  -out  </a:t>
            </a:r>
            <a:r>
              <a:rPr lang="en-US" err="1">
                <a:latin typeface="Courier New" panose="02070309020205020404" pitchFamily="49" charset="0"/>
                <a:cs typeface="Courier New" panose="02070309020205020404" pitchFamily="49" charset="0"/>
              </a:rPr>
              <a:t>ca.csr</a:t>
            </a:r>
            <a:r>
              <a:rPr lang="en-US">
                <a:latin typeface="Courier New" panose="02070309020205020404" pitchFamily="49" charset="0"/>
                <a:cs typeface="Courier New" panose="02070309020205020404" pitchFamily="49" charset="0"/>
              </a:rPr>
              <a:t> </a:t>
            </a:r>
          </a:p>
          <a:p>
            <a:pPr>
              <a:lnSpc>
                <a:spcPct val="150000"/>
              </a:lnSpc>
            </a:pPr>
            <a:r>
              <a:rPr lang="en-US">
                <a:latin typeface="UTM Androgyne" panose="02040603050506020204" pitchFamily="18" charset="0"/>
                <a:cs typeface="Times New Roman" panose="02020603050405020304" pitchFamily="18" charset="0"/>
              </a:rPr>
              <a:t>-</a:t>
            </a:r>
            <a:r>
              <a:rPr lang="en-US" err="1">
                <a:latin typeface="Arial" panose="020B0604020202020204" pitchFamily="34" charset="0"/>
                <a:cs typeface="Arial" panose="020B0604020202020204" pitchFamily="34" charset="0"/>
              </a:rPr>
              <a:t>Tạo</a:t>
            </a:r>
            <a:r>
              <a:rPr lang="en-US">
                <a:latin typeface="Arial" panose="020B0604020202020204" pitchFamily="34" charset="0"/>
                <a:cs typeface="Arial" panose="020B0604020202020204" pitchFamily="34" charset="0"/>
              </a:rPr>
              <a:t> Self Signed key </a:t>
            </a:r>
          </a:p>
          <a:p>
            <a:pPr>
              <a:lnSpc>
                <a:spcPct val="150000"/>
              </a:lnSpc>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sudo</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openssl</a:t>
            </a:r>
            <a:r>
              <a:rPr lang="en-US">
                <a:latin typeface="Courier New" panose="02070309020205020404" pitchFamily="49" charset="0"/>
                <a:cs typeface="Courier New" panose="02070309020205020404" pitchFamily="49" charset="0"/>
              </a:rPr>
              <a:t> x509 –</a:t>
            </a:r>
            <a:r>
              <a:rPr lang="en-US" err="1">
                <a:latin typeface="Courier New" panose="02070309020205020404" pitchFamily="49" charset="0"/>
                <a:cs typeface="Courier New" panose="02070309020205020404" pitchFamily="49" charset="0"/>
              </a:rPr>
              <a:t>req</a:t>
            </a:r>
            <a:r>
              <a:rPr lang="en-US">
                <a:latin typeface="Courier New" panose="02070309020205020404" pitchFamily="49" charset="0"/>
                <a:cs typeface="Courier New" panose="02070309020205020404" pitchFamily="49" charset="0"/>
              </a:rPr>
              <a:t> –day 365 –in  </a:t>
            </a:r>
            <a:r>
              <a:rPr lang="en-US" err="1">
                <a:latin typeface="Courier New" panose="02070309020205020404" pitchFamily="49" charset="0"/>
                <a:cs typeface="Courier New" panose="02070309020205020404" pitchFamily="49" charset="0"/>
              </a:rPr>
              <a:t>ca.csr</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signkey</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ca.key</a:t>
            </a:r>
            <a:r>
              <a:rPr lang="en-US">
                <a:latin typeface="Courier New" panose="02070309020205020404" pitchFamily="49" charset="0"/>
                <a:cs typeface="Courier New" panose="02070309020205020404" pitchFamily="49" charset="0"/>
              </a:rPr>
              <a:t>  ca.crt</a:t>
            </a:r>
          </a:p>
          <a:p>
            <a:pPr>
              <a:lnSpc>
                <a:spcPct val="150000"/>
              </a:lnSpc>
            </a:pPr>
            <a:r>
              <a:rPr lang="en-US" smtClean="0">
                <a:latin typeface="UTM Androgyne" panose="02040603050506020204"/>
              </a:rPr>
              <a:t>-</a:t>
            </a:r>
            <a:r>
              <a:rPr lang="en-US" err="1" smtClean="0">
                <a:latin typeface="Arial" panose="020B0604020202020204" pitchFamily="34" charset="0"/>
                <a:cs typeface="Arial" panose="020B0604020202020204" pitchFamily="34" charset="0"/>
              </a:rPr>
              <a:t>Sau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đó</a:t>
            </a:r>
            <a:r>
              <a:rPr lang="en-US" smtClean="0">
                <a:latin typeface="Arial" panose="020B0604020202020204" pitchFamily="34" charset="0"/>
                <a:cs typeface="Arial" panose="020B0604020202020204" pitchFamily="34" charset="0"/>
              </a:rPr>
              <a:t> copy </a:t>
            </a:r>
            <a:r>
              <a:rPr lang="en-US" err="1" smtClean="0">
                <a:latin typeface="Arial" panose="020B0604020202020204" pitchFamily="34" charset="0"/>
                <a:cs typeface="Arial" panose="020B0604020202020204" pitchFamily="34" charset="0"/>
              </a:rPr>
              <a:t>các</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chứng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chỉ</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vào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vị</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trí</a:t>
            </a:r>
            <a:r>
              <a:rPr lang="en-US" smtClean="0">
                <a:latin typeface="Arial" panose="020B0604020202020204" pitchFamily="34" charset="0"/>
                <a:cs typeface="Arial" panose="020B0604020202020204" pitchFamily="34" charset="0"/>
              </a:rPr>
              <a:t> </a:t>
            </a:r>
            <a:r>
              <a:rPr lang="en-US" smtClean="0">
                <a:latin typeface="Courier New" panose="02070309020205020404" pitchFamily="49" charset="0"/>
                <a:cs typeface="Courier New" panose="02070309020205020404" pitchFamily="49" charset="0"/>
              </a:rPr>
              <a:t>/</a:t>
            </a:r>
            <a:r>
              <a:rPr lang="en-US" err="1" smtClean="0">
                <a:latin typeface="Courier New" panose="02070309020205020404" pitchFamily="49" charset="0"/>
                <a:cs typeface="Courier New" panose="02070309020205020404" pitchFamily="49" charset="0"/>
              </a:rPr>
              <a:t>etc</a:t>
            </a:r>
            <a:r>
              <a:rPr lang="en-US" smtClean="0">
                <a:latin typeface="Courier New" panose="02070309020205020404" pitchFamily="49" charset="0"/>
                <a:cs typeface="Courier New" panose="02070309020205020404" pitchFamily="49" charset="0"/>
              </a:rPr>
              <a:t>/</a:t>
            </a:r>
            <a:r>
              <a:rPr lang="en-US" err="1" smtClean="0">
                <a:latin typeface="Courier New" panose="02070309020205020404" pitchFamily="49" charset="0"/>
                <a:cs typeface="Courier New" panose="02070309020205020404" pitchFamily="49" charset="0"/>
              </a:rPr>
              <a:t>pki</a:t>
            </a:r>
            <a:r>
              <a:rPr lang="en-US" smtClean="0">
                <a:latin typeface="Courier New" panose="02070309020205020404" pitchFamily="49" charset="0"/>
                <a:cs typeface="Courier New" panose="02070309020205020404" pitchFamily="49" charset="0"/>
              </a:rPr>
              <a:t>/</a:t>
            </a:r>
            <a:r>
              <a:rPr lang="en-US" err="1" smtClean="0">
                <a:latin typeface="Courier New" panose="02070309020205020404" pitchFamily="49" charset="0"/>
                <a:cs typeface="Courier New" panose="02070309020205020404" pitchFamily="49" charset="0"/>
              </a:rPr>
              <a:t>tls</a:t>
            </a:r>
            <a:endParaRPr lang="en-US" smtClean="0">
              <a:latin typeface="Courier New" panose="02070309020205020404" pitchFamily="49" charset="0"/>
              <a:cs typeface="Courier New" panose="02070309020205020404" pitchFamily="49" charset="0"/>
            </a:endParaRPr>
          </a:p>
          <a:p>
            <a:pPr>
              <a:lnSpc>
                <a:spcPct val="150000"/>
              </a:lnSpc>
            </a:pPr>
            <a:r>
              <a:rPr lang="en-US">
                <a:latin typeface="Times New Roman" panose="02020603050405020304" pitchFamily="18" charset="0"/>
                <a:cs typeface="Times New Roman" panose="02020603050405020304" pitchFamily="18" charset="0"/>
              </a:rPr>
              <a:t> </a:t>
            </a:r>
            <a:r>
              <a:rPr lang="en-US" err="1">
                <a:latin typeface="Courier New" panose="02070309020205020404" pitchFamily="49" charset="0"/>
                <a:cs typeface="Courier New" panose="02070309020205020404" pitchFamily="49" charset="0"/>
              </a:rPr>
              <a:t>sudo</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cp</a:t>
            </a:r>
            <a:r>
              <a:rPr lang="en-US">
                <a:latin typeface="Courier New" panose="02070309020205020404" pitchFamily="49" charset="0"/>
                <a:cs typeface="Courier New" panose="02070309020205020404" pitchFamily="49" charset="0"/>
              </a:rPr>
              <a:t> ca.crt /</a:t>
            </a:r>
            <a:r>
              <a:rPr lang="en-US" err="1">
                <a:latin typeface="Courier New" panose="02070309020205020404" pitchFamily="49" charset="0"/>
                <a:cs typeface="Courier New" panose="02070309020205020404" pitchFamily="49" charset="0"/>
              </a:rPr>
              <a:t>etc</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pki</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tls</a:t>
            </a:r>
            <a:r>
              <a:rPr lang="en-US">
                <a:latin typeface="Courier New" panose="02070309020205020404" pitchFamily="49" charset="0"/>
                <a:cs typeface="Courier New" panose="02070309020205020404" pitchFamily="49" charset="0"/>
              </a:rPr>
              <a:t>/certs</a:t>
            </a:r>
          </a:p>
          <a:p>
            <a:pPr>
              <a:lnSpc>
                <a:spcPct val="150000"/>
              </a:lnSpc>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sudo</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cp</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ca.key</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etc</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pki</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tls</a:t>
            </a:r>
            <a:r>
              <a:rPr lang="en-US">
                <a:latin typeface="Courier New" panose="02070309020205020404" pitchFamily="49" charset="0"/>
                <a:cs typeface="Courier New" panose="02070309020205020404" pitchFamily="49" charset="0"/>
              </a:rPr>
              <a:t>/private/</a:t>
            </a:r>
            <a:r>
              <a:rPr lang="en-US" err="1">
                <a:latin typeface="Courier New" panose="02070309020205020404" pitchFamily="49" charset="0"/>
                <a:cs typeface="Courier New" panose="02070309020205020404" pitchFamily="49" charset="0"/>
              </a:rPr>
              <a:t>ca.key</a:t>
            </a:r>
            <a:endParaRPr lang="en-US">
              <a:latin typeface="Courier New" panose="02070309020205020404" pitchFamily="49" charset="0"/>
              <a:cs typeface="Courier New" panose="02070309020205020404" pitchFamily="49" charset="0"/>
            </a:endParaRPr>
          </a:p>
          <a:p>
            <a:pPr>
              <a:lnSpc>
                <a:spcPct val="150000"/>
              </a:lnSpc>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sudo</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cp</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ca.csr</a:t>
            </a: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etc</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pki</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tls</a:t>
            </a:r>
            <a:r>
              <a:rPr lang="en-US">
                <a:latin typeface="Courier New" panose="02070309020205020404" pitchFamily="49" charset="0"/>
                <a:cs typeface="Courier New" panose="02070309020205020404" pitchFamily="49" charset="0"/>
              </a:rPr>
              <a:t>/private/</a:t>
            </a:r>
            <a:r>
              <a:rPr lang="en-US" err="1">
                <a:latin typeface="Courier New" panose="02070309020205020404" pitchFamily="49" charset="0"/>
                <a:cs typeface="Courier New" panose="02070309020205020404" pitchFamily="49" charset="0"/>
              </a:rPr>
              <a:t>ca.csr</a:t>
            </a:r>
            <a:endParaRPr lang="en-US">
              <a:latin typeface="Courier New" panose="02070309020205020404" pitchFamily="49" charset="0"/>
              <a:cs typeface="Courier New" panose="02070309020205020404" pitchFamily="49" charset="0"/>
            </a:endParaRPr>
          </a:p>
          <a:p>
            <a:pPr>
              <a:lnSpc>
                <a:spcPct val="150000"/>
              </a:lnSpc>
            </a:pPr>
            <a:endParaRPr lang="en-US">
              <a:latin typeface="UTM Androgyne" panose="02040603050506020204"/>
            </a:endParaRPr>
          </a:p>
          <a:p>
            <a:pPr>
              <a:lnSpc>
                <a:spcPct val="150000"/>
              </a:lnSpc>
            </a:pPr>
            <a:endParaRPr lang="en-US">
              <a:latin typeface="UTM Androgyne" panose="02040603050506020204"/>
            </a:endParaRPr>
          </a:p>
        </p:txBody>
      </p:sp>
    </p:spTree>
    <p:extLst>
      <p:ext uri="{BB962C8B-B14F-4D97-AF65-F5344CB8AC3E}">
        <p14:creationId xmlns:p14="http://schemas.microsoft.com/office/powerpoint/2010/main" val="156409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5233" y="1496041"/>
            <a:ext cx="7077579" cy="4108817"/>
          </a:xfrm>
          <a:prstGeom prst="rect">
            <a:avLst/>
          </a:prstGeom>
          <a:noFill/>
        </p:spPr>
        <p:txBody>
          <a:bodyPr wrap="none" rtlCol="0">
            <a:spAutoFit/>
          </a:bodyPr>
          <a:lstStyle/>
          <a:p>
            <a:r>
              <a:rPr lang="en-US" err="1" smtClean="0">
                <a:latin typeface="Arial" panose="020B0604020202020204" pitchFamily="34" charset="0"/>
                <a:cs typeface="Arial" panose="020B0604020202020204" pitchFamily="34" charset="0"/>
              </a:rPr>
              <a:t>Bước</a:t>
            </a:r>
            <a:r>
              <a:rPr lang="en-US" smtClean="0">
                <a:latin typeface="Arial" panose="020B0604020202020204" pitchFamily="34" charset="0"/>
                <a:cs typeface="Arial" panose="020B0604020202020204" pitchFamily="34" charset="0"/>
              </a:rPr>
              <a:t> 3 .</a:t>
            </a:r>
            <a:r>
              <a:rPr lang="en-US" err="1" smtClean="0">
                <a:latin typeface="Arial" panose="020B0604020202020204" pitchFamily="34" charset="0"/>
                <a:cs typeface="Arial" panose="020B0604020202020204" pitchFamily="34" charset="0"/>
              </a:rPr>
              <a:t>Cấu</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hình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cho</a:t>
            </a:r>
            <a:r>
              <a:rPr lang="en-US" smtClean="0">
                <a:latin typeface="Arial" panose="020B0604020202020204" pitchFamily="34" charset="0"/>
                <a:cs typeface="Arial" panose="020B0604020202020204" pitchFamily="34" charset="0"/>
              </a:rPr>
              <a:t> apache </a:t>
            </a:r>
            <a:r>
              <a:rPr lang="en-US" err="1" smtClean="0">
                <a:latin typeface="Arial" panose="020B0604020202020204" pitchFamily="34" charset="0"/>
                <a:cs typeface="Arial" panose="020B0604020202020204" pitchFamily="34" charset="0"/>
              </a:rPr>
              <a:t>chấp</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nhận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chứng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chỉ</a:t>
            </a:r>
            <a:r>
              <a:rPr lang="en-US" smtClean="0">
                <a:latin typeface="Arial" panose="020B0604020202020204" pitchFamily="34" charset="0"/>
                <a:cs typeface="Arial" panose="020B0604020202020204" pitchFamily="34" charset="0"/>
              </a:rPr>
              <a:t> ta </a:t>
            </a:r>
            <a:r>
              <a:rPr lang="en-US" err="1" smtClean="0">
                <a:latin typeface="Arial" panose="020B0604020202020204" pitchFamily="34" charset="0"/>
                <a:cs typeface="Arial" panose="020B0604020202020204" pitchFamily="34" charset="0"/>
              </a:rPr>
              <a:t>đã</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tạo</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ra</a:t>
            </a:r>
            <a:r>
              <a:rPr lang="en-US" smtClean="0">
                <a:latin typeface="Arial" panose="020B0604020202020204" pitchFamily="34" charset="0"/>
                <a:cs typeface="Arial" panose="020B0604020202020204" pitchFamily="34" charset="0"/>
              </a:rPr>
              <a:t>:</a:t>
            </a:r>
          </a:p>
          <a:p>
            <a:endParaRPr lang="en-US" smtClean="0">
              <a:latin typeface="Times New Roman" panose="02020603050405020304" pitchFamily="18" charset="0"/>
              <a:cs typeface="Times New Roman" panose="02020603050405020304" pitchFamily="18" charset="0"/>
            </a:endParaRPr>
          </a:p>
          <a:p>
            <a:pPr>
              <a:lnSpc>
                <a:spcPct val="150000"/>
              </a:lnSpc>
            </a:pPr>
            <a:r>
              <a:rPr lang="en-US" err="1" smtClean="0">
                <a:latin typeface="Arial" panose="020B0604020202020204" pitchFamily="34" charset="0"/>
                <a:cs typeface="Arial" panose="020B0604020202020204" pitchFamily="34" charset="0"/>
              </a:rPr>
              <a:t>Mở</a:t>
            </a:r>
            <a:r>
              <a:rPr lang="en-US" smtClean="0">
                <a:latin typeface="Arial" panose="020B0604020202020204" pitchFamily="34" charset="0"/>
                <a:cs typeface="Arial" panose="020B0604020202020204" pitchFamily="34" charset="0"/>
              </a:rPr>
              <a:t> file </a:t>
            </a:r>
            <a:r>
              <a:rPr lang="en-US" smtClean="0">
                <a:latin typeface="Courier New" panose="02070309020205020404" pitchFamily="49" charset="0"/>
                <a:cs typeface="Courier New" panose="02070309020205020404" pitchFamily="49" charset="0"/>
              </a:rPr>
              <a:t>./</a:t>
            </a:r>
            <a:r>
              <a:rPr lang="en-US" err="1" smtClean="0">
                <a:latin typeface="Courier New" panose="02070309020205020404" pitchFamily="49" charset="0"/>
                <a:cs typeface="Courier New" panose="02070309020205020404" pitchFamily="49" charset="0"/>
              </a:rPr>
              <a:t>ssl.conf</a:t>
            </a:r>
            <a:r>
              <a:rPr lang="en-US" smtClean="0">
                <a:latin typeface="Courier New" panose="02070309020205020404" pitchFamily="49" charset="0"/>
                <a:cs typeface="Courier New" panose="02070309020205020404" pitchFamily="49" charset="0"/>
              </a:rPr>
              <a:t> </a:t>
            </a:r>
            <a:r>
              <a:rPr lang="en-US" err="1" smtClean="0">
                <a:latin typeface="Arial" panose="020B0604020202020204" pitchFamily="34" charset="0"/>
                <a:cs typeface="Arial" panose="020B0604020202020204" pitchFamily="34" charset="0"/>
              </a:rPr>
              <a:t>và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thự</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hiện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chỉnh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sửa</a:t>
            </a:r>
            <a:r>
              <a:rPr lang="en-US" smtClean="0">
                <a:latin typeface="Arial" panose="020B0604020202020204" pitchFamily="34" charset="0"/>
                <a:cs typeface="Arial" panose="020B0604020202020204" pitchFamily="34" charset="0"/>
              </a:rPr>
              <a:t>:       </a:t>
            </a:r>
          </a:p>
          <a:p>
            <a:pPr>
              <a:lnSpc>
                <a:spcPct val="150000"/>
              </a:lnSpc>
            </a:pPr>
            <a:r>
              <a:rPr lang="en-US" err="1" smtClean="0">
                <a:latin typeface="Courier New" panose="02070309020205020404" pitchFamily="49" charset="0"/>
                <a:cs typeface="Courier New" panose="02070309020205020404" pitchFamily="49" charset="0"/>
              </a:rPr>
              <a:t>sudo</a:t>
            </a:r>
            <a:r>
              <a:rPr lang="en-US" smtClean="0">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nano</a:t>
            </a:r>
            <a:r>
              <a:rPr lang="en-US">
                <a:latin typeface="Courier New" panose="02070309020205020404" pitchFamily="49" charset="0"/>
                <a:cs typeface="Courier New" panose="02070309020205020404" pitchFamily="49" charset="0"/>
              </a:rPr>
              <a:t> /</a:t>
            </a:r>
            <a:r>
              <a:rPr lang="en-US" err="1" smtClean="0">
                <a:latin typeface="Courier New" panose="02070309020205020404" pitchFamily="49" charset="0"/>
                <a:cs typeface="Courier New" panose="02070309020205020404" pitchFamily="49" charset="0"/>
              </a:rPr>
              <a:t>etc</a:t>
            </a:r>
            <a:r>
              <a:rPr lang="en-US" smtClean="0">
                <a:latin typeface="Courier New" panose="02070309020205020404" pitchFamily="49" charset="0"/>
                <a:cs typeface="Courier New" panose="02070309020205020404" pitchFamily="49" charset="0"/>
              </a:rPr>
              <a:t>/</a:t>
            </a:r>
            <a:r>
              <a:rPr lang="en-US" err="1" smtClean="0">
                <a:latin typeface="Courier New" panose="02070309020205020404" pitchFamily="49" charset="0"/>
                <a:cs typeface="Courier New" panose="02070309020205020404" pitchFamily="49" charset="0"/>
              </a:rPr>
              <a:t>httpd</a:t>
            </a:r>
            <a:r>
              <a:rPr lang="en-US" smtClean="0">
                <a:latin typeface="Courier New" panose="02070309020205020404" pitchFamily="49" charset="0"/>
                <a:cs typeface="Courier New" panose="02070309020205020404" pitchFamily="49" charset="0"/>
              </a:rPr>
              <a:t>/</a:t>
            </a:r>
            <a:r>
              <a:rPr lang="en-US" err="1" smtClean="0">
                <a:latin typeface="Courier New" panose="02070309020205020404" pitchFamily="49" charset="0"/>
                <a:cs typeface="Courier New" panose="02070309020205020404" pitchFamily="49" charset="0"/>
              </a:rPr>
              <a:t>conf.d</a:t>
            </a:r>
            <a:r>
              <a:rPr lang="en-US" smtClean="0">
                <a:latin typeface="Courier New" panose="02070309020205020404" pitchFamily="49" charset="0"/>
                <a:cs typeface="Courier New" panose="02070309020205020404" pitchFamily="49" charset="0"/>
              </a:rPr>
              <a:t>/</a:t>
            </a:r>
            <a:r>
              <a:rPr lang="en-US" err="1" smtClean="0">
                <a:latin typeface="Courier New" panose="02070309020205020404" pitchFamily="49" charset="0"/>
                <a:cs typeface="Courier New" panose="02070309020205020404" pitchFamily="49" charset="0"/>
              </a:rPr>
              <a:t>ssl.conf</a:t>
            </a:r>
            <a:endParaRPr lang="en-US" smtClean="0">
              <a:latin typeface="Courier New" panose="02070309020205020404" pitchFamily="49" charset="0"/>
              <a:cs typeface="Courier New" panose="02070309020205020404" pitchFamily="49" charset="0"/>
            </a:endParaRPr>
          </a:p>
          <a:p>
            <a:pPr>
              <a:lnSpc>
                <a:spcPct val="150000"/>
              </a:lnSpc>
            </a:pPr>
            <a:r>
              <a:rPr lang="en-US" err="1" smtClean="0">
                <a:latin typeface="Arial" panose="020B0604020202020204" pitchFamily="34" charset="0"/>
                <a:cs typeface="Arial" panose="020B0604020202020204" pitchFamily="34" charset="0"/>
              </a:rPr>
              <a:t>Tìm</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đến</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dòng</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thích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hợp</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và</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chỉnh</a:t>
            </a:r>
            <a:r>
              <a:rPr lang="en-US" smtClean="0">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thành</a:t>
            </a:r>
            <a:r>
              <a:rPr lang="en-US" smtClean="0">
                <a:latin typeface="Arial" panose="020B0604020202020204" pitchFamily="34" charset="0"/>
                <a:cs typeface="Arial" panose="020B0604020202020204" pitchFamily="34" charset="0"/>
              </a:rPr>
              <a:t> :</a:t>
            </a:r>
          </a:p>
          <a:p>
            <a:pPr>
              <a:lnSpc>
                <a:spcPct val="150000"/>
              </a:lnSpc>
            </a:pPr>
            <a:r>
              <a:rPr lang="en-US" smtClean="0">
                <a:latin typeface="UTM Androgyne" panose="02040603050506020204" pitchFamily="18" charset="0"/>
                <a:cs typeface="Times New Roman" panose="02020603050405020304" pitchFamily="18" charset="0"/>
              </a:rPr>
              <a:t> </a:t>
            </a:r>
            <a:r>
              <a:rPr lang="en-US" smtClean="0">
                <a:latin typeface="Courier New" panose="02070309020205020404" pitchFamily="49" charset="0"/>
                <a:cs typeface="Courier New" panose="02070309020205020404" pitchFamily="49" charset="0"/>
              </a:rPr>
              <a:t>Listen 443 </a:t>
            </a:r>
          </a:p>
          <a:p>
            <a:pPr>
              <a:lnSpc>
                <a:spcPct val="150000"/>
              </a:lnSpc>
            </a:pPr>
            <a:r>
              <a:rPr lang="en-US" smtClean="0">
                <a:latin typeface="Courier New" panose="02070309020205020404" pitchFamily="49" charset="0"/>
                <a:cs typeface="Courier New" panose="02070309020205020404" pitchFamily="49" charset="0"/>
              </a:rPr>
              <a:t> </a:t>
            </a:r>
            <a:r>
              <a:rPr lang="en-US" err="1" smtClean="0">
                <a:latin typeface="Courier New" panose="02070309020205020404" pitchFamily="49" charset="0"/>
                <a:cs typeface="Courier New" panose="02070309020205020404" pitchFamily="49" charset="0"/>
              </a:rPr>
              <a:t>SSLEngine</a:t>
            </a:r>
            <a:r>
              <a:rPr lang="en-US" smtClean="0">
                <a:latin typeface="Courier New" panose="02070309020205020404" pitchFamily="49" charset="0"/>
                <a:cs typeface="Courier New" panose="02070309020205020404" pitchFamily="49" charset="0"/>
              </a:rPr>
              <a:t> on</a:t>
            </a:r>
          </a:p>
          <a:p>
            <a:pPr>
              <a:lnSpc>
                <a:spcPct val="150000"/>
              </a:lnSpc>
            </a:pPr>
            <a:r>
              <a:rPr lang="en-US" smtClean="0">
                <a:latin typeface="Courier New" panose="02070309020205020404" pitchFamily="49" charset="0"/>
                <a:cs typeface="Courier New" panose="02070309020205020404" pitchFamily="49" charset="0"/>
              </a:rPr>
              <a:t> </a:t>
            </a:r>
            <a:r>
              <a:rPr lang="en-US" err="1" smtClean="0">
                <a:latin typeface="Courier New" panose="02070309020205020404" pitchFamily="49" charset="0"/>
                <a:cs typeface="Courier New" panose="02070309020205020404" pitchFamily="49" charset="0"/>
              </a:rPr>
              <a:t>SSLCertificateFile</a:t>
            </a: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etc</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pki</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tls</a:t>
            </a:r>
            <a:r>
              <a:rPr lang="en-US">
                <a:latin typeface="Courier New" panose="02070309020205020404" pitchFamily="49" charset="0"/>
                <a:cs typeface="Courier New" panose="02070309020205020404" pitchFamily="49" charset="0"/>
              </a:rPr>
              <a:t>/certs/ca.crt</a:t>
            </a:r>
          </a:p>
          <a:p>
            <a:pPr>
              <a:lnSpc>
                <a:spcPct val="150000"/>
              </a:lnSpc>
            </a:pPr>
            <a:r>
              <a:rPr lang="en-US">
                <a:latin typeface="Courier New" panose="02070309020205020404" pitchFamily="49" charset="0"/>
                <a:cs typeface="Courier New" panose="02070309020205020404" pitchFamily="49" charset="0"/>
              </a:rPr>
              <a:t> </a:t>
            </a:r>
            <a:r>
              <a:rPr lang="en-US" err="1" smtClean="0">
                <a:latin typeface="Courier New" panose="02070309020205020404" pitchFamily="49" charset="0"/>
                <a:cs typeface="Courier New" panose="02070309020205020404" pitchFamily="49" charset="0"/>
              </a:rPr>
              <a:t>SSLCertificateKeyFile</a:t>
            </a: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etc</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pki</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tls</a:t>
            </a:r>
            <a:r>
              <a:rPr lang="en-US">
                <a:latin typeface="Courier New" panose="02070309020205020404" pitchFamily="49" charset="0"/>
                <a:cs typeface="Courier New" panose="02070309020205020404" pitchFamily="49" charset="0"/>
              </a:rPr>
              <a:t>/private/</a:t>
            </a:r>
            <a:r>
              <a:rPr lang="en-US" err="1">
                <a:latin typeface="Courier New" panose="02070309020205020404" pitchFamily="49" charset="0"/>
                <a:cs typeface="Courier New" panose="02070309020205020404" pitchFamily="49" charset="0"/>
              </a:rPr>
              <a:t>ca.key</a:t>
            </a:r>
            <a:endParaRPr lang="en-US">
              <a:latin typeface="Courier New" panose="02070309020205020404" pitchFamily="49" charset="0"/>
              <a:cs typeface="Courier New" panose="02070309020205020404" pitchFamily="49" charset="0"/>
            </a:endParaRPr>
          </a:p>
          <a:p>
            <a:endParaRPr lang="en-US">
              <a:latin typeface="Times New Roman" panose="02020603050405020304" pitchFamily="18" charset="0"/>
              <a:cs typeface="Times New Roman" panose="02020603050405020304" pitchFamily="18" charset="0"/>
            </a:endParaRPr>
          </a:p>
          <a:p>
            <a:endParaRPr lang="en-US">
              <a:latin typeface="UTM Androgyne" panose="02040603050506020204"/>
            </a:endParaRPr>
          </a:p>
        </p:txBody>
      </p:sp>
    </p:spTree>
    <p:extLst>
      <p:ext uri="{BB962C8B-B14F-4D97-AF65-F5344CB8AC3E}">
        <p14:creationId xmlns:p14="http://schemas.microsoft.com/office/powerpoint/2010/main" val="196746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978" y="1800956"/>
            <a:ext cx="5631851" cy="4096018"/>
          </a:xfrm>
          <a:prstGeom prst="rect">
            <a:avLst/>
          </a:prstGeom>
        </p:spPr>
      </p:pic>
      <p:sp>
        <p:nvSpPr>
          <p:cNvPr id="5" name="Rectangle 4"/>
          <p:cNvSpPr/>
          <p:nvPr/>
        </p:nvSpPr>
        <p:spPr>
          <a:xfrm>
            <a:off x="986589" y="1192815"/>
            <a:ext cx="6075948" cy="369332"/>
          </a:xfrm>
          <a:prstGeom prst="rect">
            <a:avLst/>
          </a:prstGeom>
        </p:spPr>
        <p:txBody>
          <a:bodyPr wrap="square">
            <a:spAutoFit/>
          </a:bodyPr>
          <a:lstStyle/>
          <a:p>
            <a:r>
              <a:rPr lang="en-US">
                <a:latin typeface="Arial" panose="020B0604020202020204" pitchFamily="34" charset="0"/>
                <a:cs typeface="Arial" panose="020B0604020202020204" pitchFamily="34" charset="0"/>
              </a:rPr>
              <a:t>4</a:t>
            </a:r>
            <a:r>
              <a:rPr lang="en-US"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Kết quả mô phỏng</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86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211" y="1876698"/>
            <a:ext cx="6058161" cy="4351960"/>
          </a:xfrm>
          <a:prstGeom prst="rect">
            <a:avLst/>
          </a:prstGeom>
        </p:spPr>
      </p:pic>
    </p:spTree>
    <p:extLst>
      <p:ext uri="{BB962C8B-B14F-4D97-AF65-F5344CB8AC3E}">
        <p14:creationId xmlns:p14="http://schemas.microsoft.com/office/powerpoint/2010/main" val="253273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626" y="1524000"/>
            <a:ext cx="6371669" cy="4801004"/>
          </a:xfrm>
          <a:prstGeom prst="rect">
            <a:avLst/>
          </a:prstGeom>
        </p:spPr>
      </p:pic>
    </p:spTree>
    <p:extLst>
      <p:ext uri="{BB962C8B-B14F-4D97-AF65-F5344CB8AC3E}">
        <p14:creationId xmlns:p14="http://schemas.microsoft.com/office/powerpoint/2010/main" val="285464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993024" y="911224"/>
            <a:ext cx="8993186" cy="556629"/>
          </a:xfrm>
        </p:spPr>
        <p:txBody>
          <a:bodyPr>
            <a:normAutofit/>
          </a:bodyPr>
          <a:lstStyle/>
          <a:p>
            <a:pPr marL="0" indent="0">
              <a:buNone/>
            </a:pPr>
            <a:r>
              <a:rPr lang="vi-VN" sz="2000" smtClean="0">
                <a:latin typeface="Arial" panose="020B0604020202020204" pitchFamily="34" charset="0"/>
                <a:cs typeface="Arial" panose="020B0604020202020204" pitchFamily="34" charset="0"/>
              </a:rPr>
              <a:t>I.Khái niệm &amp; các thành phần cơ bản</a:t>
            </a:r>
          </a:p>
        </p:txBody>
      </p:sp>
      <p:sp>
        <p:nvSpPr>
          <p:cNvPr id="4" name="Rectangle 3"/>
          <p:cNvSpPr/>
          <p:nvPr/>
        </p:nvSpPr>
        <p:spPr>
          <a:xfrm>
            <a:off x="1098884" y="1758027"/>
            <a:ext cx="9500938" cy="1668405"/>
          </a:xfrm>
          <a:prstGeom prst="rect">
            <a:avLst/>
          </a:prstGeom>
        </p:spPr>
        <p:txBody>
          <a:bodyPr wrap="square">
            <a:spAutoFit/>
          </a:bodyPr>
          <a:lstStyle/>
          <a:p>
            <a:pPr>
              <a:lnSpc>
                <a:spcPct val="200000"/>
              </a:lnSpc>
            </a:pPr>
            <a:r>
              <a:rPr lang="en-US">
                <a:latin typeface="Arial" panose="020B0604020202020204" pitchFamily="34" charset="0"/>
                <a:ea typeface="Times New Roman" panose="02020603050405020304" pitchFamily="18" charset="0"/>
                <a:cs typeface="Arial" panose="020B0604020202020204" pitchFamily="34" charset="0"/>
              </a:rPr>
              <a:t>Web Service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tổ</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chức</a:t>
            </a:r>
            <a:r>
              <a:rPr lang="en-US">
                <a:latin typeface="Arial" panose="020B0604020202020204" pitchFamily="34" charset="0"/>
                <a:ea typeface="Times New Roman" panose="02020603050405020304" pitchFamily="18" charset="0"/>
                <a:cs typeface="Arial" panose="020B0604020202020204" pitchFamily="34" charset="0"/>
              </a:rPr>
              <a:t> W3C </a:t>
            </a:r>
            <a:r>
              <a:rPr lang="en-US" err="1">
                <a:latin typeface="Arial" panose="020B0604020202020204" pitchFamily="34" charset="0"/>
                <a:ea typeface="Times New Roman" panose="02020603050405020304" pitchFamily="18" charset="0"/>
                <a:cs typeface="Arial" panose="020B0604020202020204" pitchFamily="34" charset="0"/>
              </a:rPr>
              <a:t>định</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nghĩa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như</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một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phương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tiếp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giữa</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hai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ứng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dụng</a:t>
            </a:r>
            <a:r>
              <a:rPr lang="en-US">
                <a:latin typeface="Arial" panose="020B0604020202020204" pitchFamily="34" charset="0"/>
                <a:ea typeface="Times New Roman" panose="02020603050405020304" pitchFamily="18" charset="0"/>
                <a:cs typeface="Arial" panose="020B0604020202020204" pitchFamily="34" charset="0"/>
              </a:rPr>
              <a:t> qua </a:t>
            </a:r>
            <a:r>
              <a:rPr lang="en-US" err="1">
                <a:latin typeface="Arial" panose="020B0604020202020204" pitchFamily="34" charset="0"/>
                <a:ea typeface="Times New Roman" panose="02020603050405020304" pitchFamily="18" charset="0"/>
                <a:cs typeface="Arial" panose="020B0604020202020204" pitchFamily="34" charset="0"/>
              </a:rPr>
              <a:t>môi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trường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mạng</a:t>
            </a:r>
            <a:r>
              <a:rPr lang="en-US">
                <a:latin typeface="Arial" panose="020B0604020202020204" pitchFamily="34" charset="0"/>
                <a:ea typeface="Times New Roman" panose="02020603050405020304" pitchFamily="18" charset="0"/>
                <a:cs typeface="Arial" panose="020B0604020202020204" pitchFamily="34" charset="0"/>
              </a:rPr>
              <a:t>. Web Service </a:t>
            </a:r>
            <a:r>
              <a:rPr lang="en-US" err="1">
                <a:latin typeface="Arial" panose="020B0604020202020204" pitchFamily="34" charset="0"/>
                <a:ea typeface="Times New Roman" panose="02020603050405020304" pitchFamily="18" charset="0"/>
                <a:cs typeface="Arial" panose="020B0604020202020204" pitchFamily="34" charset="0"/>
              </a:rPr>
              <a:t>như</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một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hệ</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thống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phần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mềm</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được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thiết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kế</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để</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hỗ</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kết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nối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tương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máy-máy</a:t>
            </a:r>
            <a:r>
              <a:rPr lang="en-US">
                <a:latin typeface="Arial" panose="020B0604020202020204" pitchFamily="34" charset="0"/>
                <a:ea typeface="Times New Roman" panose="02020603050405020304" pitchFamily="18" charset="0"/>
                <a:cs typeface="Arial" panose="020B0604020202020204" pitchFamily="34" charset="0"/>
              </a:rPr>
              <a:t> (machine-to-machine)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qua </a:t>
            </a:r>
            <a:r>
              <a:rPr lang="en-US" err="1" smtClean="0">
                <a:latin typeface="Arial" panose="020B0604020202020204" pitchFamily="34" charset="0"/>
                <a:ea typeface="Times New Roman" panose="02020603050405020304" pitchFamily="18" charset="0"/>
                <a:cs typeface="Arial" panose="020B0604020202020204" pitchFamily="34" charset="0"/>
              </a:rPr>
              <a:t>mạng</a:t>
            </a:r>
            <a:r>
              <a:rPr lang="en-US" smtClean="0">
                <a:latin typeface="Arial" panose="020B0604020202020204" pitchFamily="34" charset="0"/>
                <a:ea typeface="Times New Roman" panose="02020603050405020304" pitchFamily="18" charset="0"/>
                <a:cs typeface="Arial" panose="020B0604020202020204" pitchFamily="34" charset="0"/>
              </a:rPr>
              <a:t>.</a:t>
            </a:r>
            <a:endParaRPr lang="vi-VN">
              <a:latin typeface="Arial" panose="020B0604020202020204" pitchFamily="34" charset="0"/>
              <a:cs typeface="Arial" panose="020B0604020202020204" pitchFamily="34" charset="0"/>
            </a:endParaRPr>
          </a:p>
        </p:txBody>
      </p:sp>
      <p:pic>
        <p:nvPicPr>
          <p:cNvPr id="2052" name="Picture 4" descr="Kết quả hình ảnh cho web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657" y="3658145"/>
            <a:ext cx="5433543" cy="22252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90458" y="1347538"/>
            <a:ext cx="1515158" cy="369332"/>
          </a:xfrm>
          <a:prstGeom prst="rect">
            <a:avLst/>
          </a:prstGeom>
        </p:spPr>
        <p:txBody>
          <a:bodyPr wrap="none">
            <a:spAutoFit/>
          </a:bodyPr>
          <a:lstStyle/>
          <a:p>
            <a:r>
              <a:rPr lang="vi-VN" smtClean="0">
                <a:latin typeface="Arial" panose="020B0604020202020204" pitchFamily="34" charset="0"/>
                <a:cs typeface="Arial" panose="020B0604020202020204" pitchFamily="34" charset="0"/>
              </a:rPr>
              <a:t>a. Khái niệm</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45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barn(inVertical)">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4"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21" y="1750423"/>
            <a:ext cx="6061699" cy="4271554"/>
          </a:xfrm>
          <a:prstGeom prst="rect">
            <a:avLst/>
          </a:prstGeom>
        </p:spPr>
      </p:pic>
    </p:spTree>
    <p:extLst>
      <p:ext uri="{BB962C8B-B14F-4D97-AF65-F5344CB8AC3E}">
        <p14:creationId xmlns:p14="http://schemas.microsoft.com/office/powerpoint/2010/main" val="232057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1368" y="1130969"/>
            <a:ext cx="5366086" cy="2538663"/>
          </a:xfrm>
        </p:spPr>
        <p:txBody>
          <a:bodyPr/>
          <a:lstStyle/>
          <a:p>
            <a:pPr algn="ctr"/>
            <a:r>
              <a:rPr lang="en-US" smtClean="0">
                <a:latin typeface="Arial" panose="020B0604020202020204" pitchFamily="34" charset="0"/>
                <a:cs typeface="Arial" panose="020B0604020202020204" pitchFamily="34" charset="0"/>
              </a:rPr>
              <a:t>Thanks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for watching!</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361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065214" y="1042735"/>
            <a:ext cx="10473070" cy="2121569"/>
          </a:xfrm>
        </p:spPr>
        <p:txBody>
          <a:bodyPr>
            <a:noAutofit/>
          </a:bodyPr>
          <a:lstStyle/>
          <a:p>
            <a:pPr marL="0" indent="0">
              <a:lnSpc>
                <a:spcPct val="150000"/>
              </a:lnSpc>
              <a:buNone/>
            </a:pPr>
            <a:r>
              <a:rPr lang="en-US" sz="1800" smtClean="0">
                <a:latin typeface="Arial" panose="020B0604020202020204" pitchFamily="34" charset="0"/>
                <a:cs typeface="Arial" panose="020B0604020202020204" pitchFamily="34" charset="0"/>
              </a:rPr>
              <a:t>- Web </a:t>
            </a:r>
            <a:r>
              <a:rPr lang="en-US" sz="1800">
                <a:latin typeface="Arial" panose="020B0604020202020204" pitchFamily="34" charset="0"/>
                <a:cs typeface="Arial" panose="020B0604020202020204" pitchFamily="34" charset="0"/>
              </a:rPr>
              <a:t>Service </a:t>
            </a:r>
            <a:r>
              <a:rPr lang="en-US" sz="1800" err="1">
                <a:latin typeface="Arial" panose="020B0604020202020204" pitchFamily="34" charset="0"/>
                <a:cs typeface="Arial" panose="020B0604020202020204" pitchFamily="34" charset="0"/>
              </a:rPr>
              <a:t>được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cấu</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thành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bởi</a:t>
            </a:r>
            <a:r>
              <a:rPr lang="en-US" sz="1800">
                <a:latin typeface="Arial" panose="020B0604020202020204" pitchFamily="34" charset="0"/>
                <a:cs typeface="Arial" panose="020B0604020202020204" pitchFamily="34" charset="0"/>
              </a:rPr>
              <a:t> 2 </a:t>
            </a:r>
            <a:r>
              <a:rPr lang="en-US" sz="1800" err="1">
                <a:latin typeface="Arial" panose="020B0604020202020204" pitchFamily="34" charset="0"/>
                <a:cs typeface="Arial" panose="020B0604020202020204" pitchFamily="34" charset="0"/>
              </a:rPr>
              <a:t>thành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phần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cơ</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bản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nhất</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đó</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là</a:t>
            </a:r>
            <a:r>
              <a:rPr lang="en-US" sz="1800">
                <a:latin typeface="Arial" panose="020B0604020202020204" pitchFamily="34" charset="0"/>
                <a:cs typeface="Arial" panose="020B0604020202020204" pitchFamily="34" charset="0"/>
              </a:rPr>
              <a:t>:</a:t>
            </a:r>
            <a:endParaRPr lang="vi-VN" sz="1800">
              <a:latin typeface="Arial" panose="020B0604020202020204" pitchFamily="34" charset="0"/>
              <a:cs typeface="Arial" panose="020B0604020202020204" pitchFamily="34" charset="0"/>
            </a:endParaRPr>
          </a:p>
          <a:p>
            <a:pPr lvl="1">
              <a:lnSpc>
                <a:spcPct val="150000"/>
              </a:lnSpc>
            </a:pPr>
            <a:r>
              <a:rPr lang="en-US" sz="1800">
                <a:latin typeface="Arial" panose="020B0604020202020204" pitchFamily="34" charset="0"/>
                <a:cs typeface="Arial" panose="020B0604020202020204" pitchFamily="34" charset="0"/>
              </a:rPr>
              <a:t>Agents: </a:t>
            </a:r>
            <a:r>
              <a:rPr lang="en-US" sz="1800" err="1">
                <a:latin typeface="Arial" panose="020B0604020202020204" pitchFamily="34" charset="0"/>
                <a:cs typeface="Arial" panose="020B0604020202020204" pitchFamily="34" charset="0"/>
              </a:rPr>
              <a:t>là</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các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thành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phần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phần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mềm</a:t>
            </a:r>
            <a:r>
              <a:rPr lang="en-US" sz="1800">
                <a:latin typeface="Arial" panose="020B0604020202020204" pitchFamily="34" charset="0"/>
                <a:cs typeface="Arial" panose="020B0604020202020204" pitchFamily="34" charset="0"/>
              </a:rPr>
              <a:t> hay </a:t>
            </a:r>
            <a:r>
              <a:rPr lang="en-US" sz="1800" err="1">
                <a:latin typeface="Arial" panose="020B0604020202020204" pitchFamily="34" charset="0"/>
                <a:cs typeface="Arial" panose="020B0604020202020204" pitchFamily="34" charset="0"/>
              </a:rPr>
              <a:t>phần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cứng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cụ</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thể</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có</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chức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năng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gửi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và</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nhận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các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thông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điệp</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trên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mạng</a:t>
            </a:r>
            <a:r>
              <a:rPr lang="en-US" sz="1800">
                <a:latin typeface="Arial" panose="020B0604020202020204" pitchFamily="34" charset="0"/>
                <a:cs typeface="Arial" panose="020B0604020202020204" pitchFamily="34" charset="0"/>
              </a:rPr>
              <a:t>.</a:t>
            </a:r>
            <a:endParaRPr lang="vi-VN" sz="1800">
              <a:latin typeface="Arial" panose="020B0604020202020204" pitchFamily="34" charset="0"/>
              <a:cs typeface="Arial" panose="020B0604020202020204" pitchFamily="34" charset="0"/>
            </a:endParaRPr>
          </a:p>
          <a:p>
            <a:pPr lvl="1">
              <a:lnSpc>
                <a:spcPct val="150000"/>
              </a:lnSpc>
            </a:pPr>
            <a:r>
              <a:rPr lang="en-US" sz="1800">
                <a:latin typeface="Arial" panose="020B0604020202020204" pitchFamily="34" charset="0"/>
                <a:cs typeface="Arial" panose="020B0604020202020204" pitchFamily="34" charset="0"/>
              </a:rPr>
              <a:t>Services: </a:t>
            </a:r>
            <a:r>
              <a:rPr lang="en-US" sz="1800" err="1">
                <a:latin typeface="Arial" panose="020B0604020202020204" pitchFamily="34" charset="0"/>
                <a:cs typeface="Arial" panose="020B0604020202020204" pitchFamily="34" charset="0"/>
              </a:rPr>
              <a:t>có</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đặc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trưng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bao</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gồm</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một</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tập</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các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chức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năng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chung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cơ</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bản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cần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thiết</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được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cung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cấp</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cho</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các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thành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phần</a:t>
            </a:r>
            <a:r>
              <a:rPr lang="en-US" sz="1800">
                <a:latin typeface="Arial" panose="020B0604020202020204" pitchFamily="34" charset="0"/>
                <a:cs typeface="Arial" panose="020B0604020202020204" pitchFamily="34" charset="0"/>
              </a:rPr>
              <a:t> agents </a:t>
            </a:r>
            <a:r>
              <a:rPr lang="en-US" sz="1800" err="1">
                <a:latin typeface="Arial" panose="020B0604020202020204" pitchFamily="34" charset="0"/>
                <a:cs typeface="Arial" panose="020B0604020202020204" pitchFamily="34" charset="0"/>
              </a:rPr>
              <a:t>có</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thể</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thực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hiện</a:t>
            </a:r>
            <a:r>
              <a:rPr lang="en-US" sz="1800">
                <a:latin typeface="Arial" panose="020B0604020202020204" pitchFamily="34" charset="0"/>
                <a:cs typeface="Arial" panose="020B0604020202020204" pitchFamily="34" charset="0"/>
              </a:rPr>
              <a:t> qua </a:t>
            </a:r>
            <a:r>
              <a:rPr lang="en-US" sz="1800" err="1">
                <a:latin typeface="Arial" panose="020B0604020202020204" pitchFamily="34" charset="0"/>
                <a:cs typeface="Arial" panose="020B0604020202020204" pitchFamily="34" charset="0"/>
              </a:rPr>
              <a:t>trình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trao</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đổi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thông</a:t>
            </a:r>
            <a:r>
              <a:rPr lang="en-US" sz="1800">
                <a:latin typeface="Arial" panose="020B0604020202020204" pitchFamily="34" charset="0"/>
                <a:cs typeface="Arial" panose="020B0604020202020204" pitchFamily="34" charset="0"/>
              </a:rPr>
              <a:t> tin</a:t>
            </a:r>
            <a:r>
              <a:rPr lang="en-US" sz="1800" smtClean="0">
                <a:latin typeface="Arial" panose="020B0604020202020204" pitchFamily="34" charset="0"/>
                <a:cs typeface="Arial" panose="020B0604020202020204" pitchFamily="34" charset="0"/>
              </a:rPr>
              <a:t>.</a:t>
            </a:r>
            <a:endParaRPr lang="vi-VN" sz="1800">
              <a:latin typeface="Arial" panose="020B0604020202020204" pitchFamily="34" charset="0"/>
              <a:cs typeface="Arial" panose="020B0604020202020204" pitchFamily="34" charset="0"/>
            </a:endParaRPr>
          </a:p>
          <a:p>
            <a:pPr marL="0" indent="0">
              <a:lnSpc>
                <a:spcPct val="150000"/>
              </a:lnSpc>
              <a:buNone/>
            </a:pPr>
            <a:endParaRPr lang="vi-VN" sz="1800" smtClean="0">
              <a:latin typeface="Arial" panose="020B0604020202020204" pitchFamily="34" charset="0"/>
              <a:cs typeface="Arial" panose="020B0604020202020204" pitchFamily="34" charset="0"/>
            </a:endParaRPr>
          </a:p>
        </p:txBody>
      </p:sp>
      <p:sp>
        <p:nvSpPr>
          <p:cNvPr id="6" name="Content Placeholder 13"/>
          <p:cNvSpPr txBox="1">
            <a:spLocks/>
          </p:cNvSpPr>
          <p:nvPr/>
        </p:nvSpPr>
        <p:spPr>
          <a:xfrm>
            <a:off x="1065214" y="3601450"/>
            <a:ext cx="10256502" cy="3112169"/>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n-US" sz="1800" smtClean="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Các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đối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tượng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thực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hiện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việc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trao</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đổi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thông</a:t>
            </a:r>
            <a:r>
              <a:rPr lang="en-US" sz="1800">
                <a:latin typeface="Arial" panose="020B0604020202020204" pitchFamily="34" charset="0"/>
                <a:cs typeface="Arial" panose="020B0604020202020204" pitchFamily="34" charset="0"/>
              </a:rPr>
              <a:t> tin </a:t>
            </a:r>
            <a:r>
              <a:rPr lang="en-US" sz="1800" err="1">
                <a:latin typeface="Arial" panose="020B0604020202020204" pitchFamily="34" charset="0"/>
                <a:cs typeface="Arial" panose="020B0604020202020204" pitchFamily="34" charset="0"/>
              </a:rPr>
              <a:t>trong</a:t>
            </a:r>
            <a:r>
              <a:rPr lang="en-US" sz="1800">
                <a:latin typeface="Arial" panose="020B0604020202020204" pitchFamily="34" charset="0"/>
                <a:cs typeface="Arial" panose="020B0604020202020204" pitchFamily="34" charset="0"/>
              </a:rPr>
              <a:t> Web Service</a:t>
            </a:r>
            <a:r>
              <a:rPr lang="en-US" sz="1800" smtClean="0">
                <a:latin typeface="Arial" panose="020B0604020202020204" pitchFamily="34" charset="0"/>
                <a:cs typeface="Arial" panose="020B0604020202020204" pitchFamily="34" charset="0"/>
              </a:rPr>
              <a:t>:</a:t>
            </a:r>
            <a:endParaRPr lang="vi-VN" sz="1800" smtClean="0">
              <a:latin typeface="Arial" panose="020B0604020202020204" pitchFamily="34" charset="0"/>
              <a:cs typeface="Arial" panose="020B0604020202020204" pitchFamily="34" charset="0"/>
            </a:endParaRPr>
          </a:p>
          <a:p>
            <a:pPr lvl="1">
              <a:lnSpc>
                <a:spcPct val="150000"/>
              </a:lnSpc>
            </a:pPr>
            <a:r>
              <a:rPr lang="en-US" sz="1800">
                <a:latin typeface="Arial" panose="020B0604020202020204" pitchFamily="34" charset="0"/>
                <a:cs typeface="Arial" panose="020B0604020202020204" pitchFamily="34" charset="0"/>
              </a:rPr>
              <a:t>Requesters: </a:t>
            </a:r>
            <a:r>
              <a:rPr lang="en-US" sz="1800" err="1">
                <a:latin typeface="Arial" panose="020B0604020202020204" pitchFamily="34" charset="0"/>
                <a:cs typeface="Arial" panose="020B0604020202020204" pitchFamily="34" charset="0"/>
              </a:rPr>
              <a:t>được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định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nghĩa</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như</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những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cá</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nhân</a:t>
            </a:r>
            <a:r>
              <a:rPr lang="en-US" sz="1800">
                <a:latin typeface="Arial" panose="020B0604020202020204" pitchFamily="34" charset="0"/>
                <a:cs typeface="Arial" panose="020B0604020202020204" pitchFamily="34" charset="0"/>
              </a:rPr>
              <a:t> hay </a:t>
            </a:r>
            <a:r>
              <a:rPr lang="en-US" sz="1800" err="1">
                <a:latin typeface="Arial" panose="020B0604020202020204" pitchFamily="34" charset="0"/>
                <a:cs typeface="Arial" panose="020B0604020202020204" pitchFamily="34" charset="0"/>
              </a:rPr>
              <a:t>tổ</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chức</a:t>
            </a:r>
            <a:r>
              <a:rPr lang="en-US" sz="1800">
                <a:latin typeface="Arial" panose="020B0604020202020204" pitchFamily="34" charset="0"/>
                <a:cs typeface="Arial" panose="020B0604020202020204" pitchFamily="34" charset="0"/>
              </a:rPr>
              <a:t> (request entity - </a:t>
            </a:r>
            <a:r>
              <a:rPr lang="en-US" sz="1800" err="1">
                <a:latin typeface="Arial" panose="020B0604020202020204" pitchFamily="34" charset="0"/>
                <a:cs typeface="Arial" panose="020B0604020202020204" pitchFamily="34" charset="0"/>
              </a:rPr>
              <a:t>đối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tượng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hoạt</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động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trên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mạng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sử</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dụng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các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dịnh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vụ</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của</a:t>
            </a:r>
            <a:r>
              <a:rPr lang="en-US" sz="1800">
                <a:latin typeface="Arial" panose="020B0604020202020204" pitchFamily="34" charset="0"/>
                <a:cs typeface="Arial" panose="020B0604020202020204" pitchFamily="34" charset="0"/>
              </a:rPr>
              <a:t> Web Service </a:t>
            </a:r>
            <a:r>
              <a:rPr lang="en-US" sz="1800" err="1">
                <a:latin typeface="Arial" panose="020B0604020202020204" pitchFamily="34" charset="0"/>
                <a:cs typeface="Arial" panose="020B0604020202020204" pitchFamily="34" charset="0"/>
              </a:rPr>
              <a:t>cung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cấp</a:t>
            </a:r>
            <a:r>
              <a:rPr lang="en-US" sz="1800">
                <a:latin typeface="Arial" panose="020B0604020202020204" pitchFamily="34" charset="0"/>
                <a:cs typeface="Arial" panose="020B0604020202020204" pitchFamily="34" charset="0"/>
              </a:rPr>
              <a:t>. </a:t>
            </a:r>
            <a:endParaRPr lang="en-US" sz="1800" smtClean="0">
              <a:latin typeface="Arial" panose="020B0604020202020204" pitchFamily="34" charset="0"/>
              <a:cs typeface="Arial" panose="020B0604020202020204" pitchFamily="34" charset="0"/>
            </a:endParaRPr>
          </a:p>
          <a:p>
            <a:pPr lvl="1">
              <a:lnSpc>
                <a:spcPct val="150000"/>
              </a:lnSpc>
            </a:pPr>
            <a:r>
              <a:rPr lang="en-US" sz="1800" smtClean="0">
                <a:latin typeface="Arial" panose="020B0604020202020204" pitchFamily="34" charset="0"/>
                <a:cs typeface="Arial" panose="020B0604020202020204" pitchFamily="34" charset="0"/>
              </a:rPr>
              <a:t>Providers</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được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định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nghĩa</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như</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những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đối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tượng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cung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cấp</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các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dịch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vụ</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thích</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hợp</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để</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hồi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đáp</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lại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phù</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hợp</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với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các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yêu</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cầu</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của</a:t>
            </a:r>
            <a:r>
              <a:rPr lang="en-US" sz="1800">
                <a:latin typeface="Arial" panose="020B0604020202020204" pitchFamily="34" charset="0"/>
                <a:cs typeface="Arial" panose="020B0604020202020204" pitchFamily="34" charset="0"/>
              </a:rPr>
              <a:t> requester entity.</a:t>
            </a:r>
            <a:endParaRPr lang="vi-VN" sz="1800">
              <a:latin typeface="Arial" panose="020B0604020202020204" pitchFamily="34" charset="0"/>
              <a:cs typeface="Arial" panose="020B0604020202020204" pitchFamily="34" charset="0"/>
            </a:endParaRPr>
          </a:p>
          <a:p>
            <a:pPr marL="0" indent="0">
              <a:lnSpc>
                <a:spcPct val="150000"/>
              </a:lnSpc>
              <a:buFont typeface="Arial" panose="020B0604020202020204" pitchFamily="34" charset="0"/>
              <a:buNone/>
            </a:pPr>
            <a:endParaRPr lang="vi-VN" sz="18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066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down)">
                                      <p:cBhvr>
                                        <p:cTn id="21" dur="500"/>
                                        <p:tgtEl>
                                          <p:spTgt spid="6">
                                            <p:txEl>
                                              <p:pRg st="1" end="1"/>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down)">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Thangbeomerock\Desktop\WebService.gif"/>
          <p:cNvPicPr/>
          <p:nvPr/>
        </p:nvPicPr>
        <p:blipFill>
          <a:blip r:embed="rId2"/>
          <a:srcRect/>
          <a:stretch>
            <a:fillRect/>
          </a:stretch>
        </p:blipFill>
        <p:spPr bwMode="auto">
          <a:xfrm>
            <a:off x="3106152" y="1463296"/>
            <a:ext cx="5859378" cy="2209298"/>
          </a:xfrm>
          <a:prstGeom prst="rect">
            <a:avLst/>
          </a:prstGeom>
          <a:noFill/>
          <a:ln w="9525">
            <a:noFill/>
            <a:miter lim="800000"/>
            <a:headEnd/>
            <a:tailEnd/>
          </a:ln>
        </p:spPr>
      </p:pic>
      <p:sp>
        <p:nvSpPr>
          <p:cNvPr id="4" name="Rectangle 3"/>
          <p:cNvSpPr/>
          <p:nvPr/>
        </p:nvSpPr>
        <p:spPr>
          <a:xfrm>
            <a:off x="3473794" y="3672594"/>
            <a:ext cx="5124095" cy="375552"/>
          </a:xfrm>
          <a:prstGeom prst="rect">
            <a:avLst/>
          </a:prstGeom>
        </p:spPr>
        <p:txBody>
          <a:bodyPr wrap="none">
            <a:spAutoFit/>
          </a:bodyPr>
          <a:lstStyle/>
          <a:p>
            <a:pPr marL="540385" algn="ctr">
              <a:lnSpc>
                <a:spcPct val="150000"/>
              </a:lnSpc>
              <a:spcAft>
                <a:spcPts val="0"/>
              </a:spcAft>
            </a:pPr>
            <a:r>
              <a:rPr lang="en-US" sz="1400" err="1">
                <a:latin typeface="Arial" panose="020B0604020202020204" pitchFamily="34" charset="0"/>
                <a:ea typeface="Times New Roman" panose="02020603050405020304" pitchFamily="18" charset="0"/>
                <a:cs typeface="Arial" panose="020B0604020202020204" pitchFamily="34" charset="0"/>
              </a:rPr>
              <a:t>Cơ</a:t>
            </a:r>
            <a:r>
              <a:rPr lang="en-US" sz="1400">
                <a:latin typeface="Arial" panose="020B0604020202020204" pitchFamily="34" charset="0"/>
                <a:ea typeface="Times New Roman" panose="02020603050405020304" pitchFamily="18" charset="0"/>
                <a:cs typeface="Arial" panose="020B0604020202020204" pitchFamily="34" charset="0"/>
              </a:rPr>
              <a:t> </a:t>
            </a:r>
            <a:r>
              <a:rPr lang="en-US" sz="1400" err="1">
                <a:latin typeface="Arial" panose="020B0604020202020204" pitchFamily="34" charset="0"/>
                <a:ea typeface="Times New Roman" panose="02020603050405020304" pitchFamily="18" charset="0"/>
                <a:cs typeface="Arial" panose="020B0604020202020204" pitchFamily="34" charset="0"/>
              </a:rPr>
              <a:t>cấu</a:t>
            </a:r>
            <a:r>
              <a:rPr lang="en-US" sz="1400">
                <a:latin typeface="Arial" panose="020B0604020202020204" pitchFamily="34" charset="0"/>
                <a:ea typeface="Times New Roman" panose="02020603050405020304" pitchFamily="18" charset="0"/>
                <a:cs typeface="Arial" panose="020B0604020202020204" pitchFamily="34" charset="0"/>
              </a:rPr>
              <a:t> </a:t>
            </a:r>
            <a:r>
              <a:rPr lang="en-US" sz="1400" err="1">
                <a:latin typeface="Arial" panose="020B0604020202020204" pitchFamily="34" charset="0"/>
                <a:ea typeface="Times New Roman" panose="02020603050405020304" pitchFamily="18" charset="0"/>
                <a:cs typeface="Arial" panose="020B0604020202020204" pitchFamily="34" charset="0"/>
              </a:rPr>
              <a:t>tổ</a:t>
            </a:r>
            <a:r>
              <a:rPr lang="en-US" sz="1400">
                <a:latin typeface="Arial" panose="020B0604020202020204" pitchFamily="34" charset="0"/>
                <a:ea typeface="Times New Roman" panose="02020603050405020304" pitchFamily="18" charset="0"/>
                <a:cs typeface="Arial" panose="020B0604020202020204" pitchFamily="34" charset="0"/>
              </a:rPr>
              <a:t> </a:t>
            </a:r>
            <a:r>
              <a:rPr lang="en-US" sz="1400" err="1">
                <a:latin typeface="Arial" panose="020B0604020202020204" pitchFamily="34" charset="0"/>
                <a:ea typeface="Times New Roman" panose="02020603050405020304" pitchFamily="18" charset="0"/>
                <a:cs typeface="Arial" panose="020B0604020202020204" pitchFamily="34" charset="0"/>
              </a:rPr>
              <a:t>chức</a:t>
            </a:r>
            <a:r>
              <a:rPr lang="en-US" sz="1400">
                <a:latin typeface="Arial" panose="020B0604020202020204" pitchFamily="34" charset="0"/>
                <a:ea typeface="Times New Roman" panose="02020603050405020304" pitchFamily="18" charset="0"/>
                <a:cs typeface="Arial" panose="020B0604020202020204" pitchFamily="34" charset="0"/>
              </a:rPr>
              <a:t> </a:t>
            </a:r>
            <a:r>
              <a:rPr lang="en-US" sz="1400" err="1">
                <a:latin typeface="Arial" panose="020B0604020202020204" pitchFamily="34" charset="0"/>
                <a:ea typeface="Times New Roman" panose="02020603050405020304" pitchFamily="18" charset="0"/>
                <a:cs typeface="Arial" panose="020B0604020202020204" pitchFamily="34" charset="0"/>
              </a:rPr>
              <a:t>các</a:t>
            </a:r>
            <a:r>
              <a:rPr lang="en-US" sz="1400">
                <a:latin typeface="Arial" panose="020B0604020202020204" pitchFamily="34" charset="0"/>
                <a:ea typeface="Times New Roman" panose="02020603050405020304" pitchFamily="18" charset="0"/>
                <a:cs typeface="Arial" panose="020B0604020202020204" pitchFamily="34" charset="0"/>
              </a:rPr>
              <a:t> </a:t>
            </a:r>
            <a:r>
              <a:rPr lang="en-US" sz="1400" err="1">
                <a:latin typeface="Arial" panose="020B0604020202020204" pitchFamily="34" charset="0"/>
                <a:ea typeface="Times New Roman" panose="02020603050405020304" pitchFamily="18" charset="0"/>
                <a:cs typeface="Arial" panose="020B0604020202020204" pitchFamily="34" charset="0"/>
              </a:rPr>
              <a:t>thành</a:t>
            </a:r>
            <a:r>
              <a:rPr lang="en-US" sz="1400">
                <a:latin typeface="Arial" panose="020B0604020202020204" pitchFamily="34" charset="0"/>
                <a:ea typeface="Times New Roman" panose="02020603050405020304" pitchFamily="18" charset="0"/>
                <a:cs typeface="Arial" panose="020B0604020202020204" pitchFamily="34" charset="0"/>
              </a:rPr>
              <a:t> </a:t>
            </a:r>
            <a:r>
              <a:rPr lang="en-US" sz="1400" err="1">
                <a:latin typeface="Arial" panose="020B0604020202020204" pitchFamily="34" charset="0"/>
                <a:ea typeface="Times New Roman" panose="02020603050405020304" pitchFamily="18" charset="0"/>
                <a:cs typeface="Arial" panose="020B0604020202020204" pitchFamily="34" charset="0"/>
              </a:rPr>
              <a:t>phần</a:t>
            </a:r>
            <a:r>
              <a:rPr lang="en-US" sz="1400">
                <a:latin typeface="Arial" panose="020B0604020202020204" pitchFamily="34" charset="0"/>
                <a:ea typeface="Times New Roman" panose="02020603050405020304" pitchFamily="18" charset="0"/>
                <a:cs typeface="Arial" panose="020B0604020202020204" pitchFamily="34" charset="0"/>
              </a:rPr>
              <a:t> </a:t>
            </a:r>
            <a:r>
              <a:rPr lang="en-US" sz="1400" err="1">
                <a:latin typeface="Arial" panose="020B0604020202020204" pitchFamily="34" charset="0"/>
                <a:ea typeface="Times New Roman" panose="02020603050405020304" pitchFamily="18" charset="0"/>
                <a:cs typeface="Arial" panose="020B0604020202020204" pitchFamily="34" charset="0"/>
              </a:rPr>
              <a:t>chính</a:t>
            </a:r>
            <a:r>
              <a:rPr lang="en-US" sz="1400">
                <a:latin typeface="Arial" panose="020B0604020202020204" pitchFamily="34" charset="0"/>
                <a:ea typeface="Times New Roman" panose="02020603050405020304" pitchFamily="18" charset="0"/>
                <a:cs typeface="Arial" panose="020B0604020202020204" pitchFamily="34" charset="0"/>
              </a:rPr>
              <a:t> </a:t>
            </a:r>
            <a:r>
              <a:rPr lang="en-US" sz="1400" err="1">
                <a:latin typeface="Arial" panose="020B0604020202020204" pitchFamily="34" charset="0"/>
                <a:ea typeface="Times New Roman" panose="02020603050405020304" pitchFamily="18" charset="0"/>
                <a:cs typeface="Arial" panose="020B0604020202020204" pitchFamily="34" charset="0"/>
              </a:rPr>
              <a:t>của</a:t>
            </a:r>
            <a:r>
              <a:rPr lang="en-US" sz="1400">
                <a:latin typeface="Arial" panose="020B0604020202020204" pitchFamily="34" charset="0"/>
                <a:ea typeface="Times New Roman" panose="02020603050405020304" pitchFamily="18" charset="0"/>
                <a:cs typeface="Arial" panose="020B0604020202020204" pitchFamily="34" charset="0"/>
              </a:rPr>
              <a:t> Web Service</a:t>
            </a:r>
            <a:endParaRPr lang="vi-VN" sz="1400">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p:cNvSpPr/>
          <p:nvPr/>
        </p:nvSpPr>
        <p:spPr>
          <a:xfrm>
            <a:off x="1124508" y="862081"/>
            <a:ext cx="2856872" cy="369332"/>
          </a:xfrm>
          <a:prstGeom prst="rect">
            <a:avLst/>
          </a:prstGeom>
        </p:spPr>
        <p:txBody>
          <a:bodyPr wrap="none">
            <a:spAutoFit/>
          </a:bodyPr>
          <a:lstStyle/>
          <a:p>
            <a:r>
              <a:rPr lang="vi-VN" smtClean="0">
                <a:latin typeface="Arial" panose="020B0604020202020204" pitchFamily="34" charset="0"/>
                <a:cs typeface="Arial" panose="020B0604020202020204" pitchFamily="34" charset="0"/>
              </a:rPr>
              <a:t>b. Các </a:t>
            </a:r>
            <a:r>
              <a:rPr lang="vi-VN">
                <a:latin typeface="Arial" panose="020B0604020202020204" pitchFamily="34" charset="0"/>
                <a:cs typeface="Arial" panose="020B0604020202020204" pitchFamily="34" charset="0"/>
              </a:rPr>
              <a:t>thành phần cơ bản</a:t>
            </a:r>
          </a:p>
        </p:txBody>
      </p:sp>
    </p:spTree>
    <p:extLst>
      <p:ext uri="{BB962C8B-B14F-4D97-AF65-F5344CB8AC3E}">
        <p14:creationId xmlns:p14="http://schemas.microsoft.com/office/powerpoint/2010/main" val="151595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1841" y="901816"/>
            <a:ext cx="3687228" cy="400110"/>
          </a:xfrm>
          <a:prstGeom prst="rect">
            <a:avLst/>
          </a:prstGeom>
        </p:spPr>
        <p:txBody>
          <a:bodyPr wrap="none">
            <a:spAutoFit/>
          </a:bodyPr>
          <a:lstStyle/>
          <a:p>
            <a:r>
              <a:rPr lang="vi-VN" sz="2000" smtClean="0">
                <a:latin typeface="Arial" panose="020B0604020202020204" pitchFamily="34" charset="0"/>
                <a:cs typeface="Arial" panose="020B0604020202020204" pitchFamily="34" charset="0"/>
              </a:rPr>
              <a:t>2. Các phương thức hoạt động</a:t>
            </a:r>
            <a:endParaRPr lang="vi-VN" sz="2000">
              <a:latin typeface="Arial" panose="020B0604020202020204" pitchFamily="34" charset="0"/>
              <a:cs typeface="Arial" panose="020B0604020202020204" pitchFamily="34" charset="0"/>
            </a:endParaRPr>
          </a:p>
        </p:txBody>
      </p:sp>
      <p:sp>
        <p:nvSpPr>
          <p:cNvPr id="7" name="Rectangle 6"/>
          <p:cNvSpPr/>
          <p:nvPr/>
        </p:nvSpPr>
        <p:spPr>
          <a:xfrm>
            <a:off x="599895" y="1543003"/>
            <a:ext cx="4108817" cy="456535"/>
          </a:xfrm>
          <a:prstGeom prst="rect">
            <a:avLst/>
          </a:prstGeom>
        </p:spPr>
        <p:txBody>
          <a:bodyPr wrap="none">
            <a:spAutoFit/>
          </a:bodyPr>
          <a:lstStyle/>
          <a:p>
            <a:pPr lvl="1">
              <a:lnSpc>
                <a:spcPct val="150000"/>
              </a:lnSpc>
              <a:spcAft>
                <a:spcPts val="0"/>
              </a:spcAft>
            </a:pPr>
            <a:r>
              <a:rPr lang="en-US" smtClean="0">
                <a:latin typeface="Arial" panose="020B0604020202020204" pitchFamily="34" charset="0"/>
                <a:ea typeface="Times New Roman" panose="02020603050405020304" pitchFamily="18" charset="0"/>
                <a:cs typeface="Arial" panose="020B0604020202020204" pitchFamily="34" charset="0"/>
              </a:rPr>
              <a:t>a. Remote </a:t>
            </a:r>
            <a:r>
              <a:rPr lang="en-US">
                <a:latin typeface="Arial" panose="020B0604020202020204" pitchFamily="34" charset="0"/>
                <a:ea typeface="Times New Roman" panose="02020603050405020304" pitchFamily="18" charset="0"/>
                <a:cs typeface="Arial" panose="020B0604020202020204" pitchFamily="34" charset="0"/>
              </a:rPr>
              <a:t>Procedure Calls Model</a:t>
            </a:r>
            <a:endParaRPr lang="vi-VN">
              <a:effectLst/>
              <a:latin typeface="Arial" panose="020B0604020202020204" pitchFamily="34" charset="0"/>
              <a:ea typeface="Times New Roman" panose="02020603050405020304" pitchFamily="18" charset="0"/>
              <a:cs typeface="Arial" panose="020B0604020202020204" pitchFamily="34" charset="0"/>
            </a:endParaRPr>
          </a:p>
        </p:txBody>
      </p:sp>
      <p:sp>
        <p:nvSpPr>
          <p:cNvPr id="8" name="Rectangle 7"/>
          <p:cNvSpPr/>
          <p:nvPr/>
        </p:nvSpPr>
        <p:spPr>
          <a:xfrm>
            <a:off x="88230" y="2132879"/>
            <a:ext cx="10583780" cy="1338828"/>
          </a:xfrm>
          <a:prstGeom prst="rect">
            <a:avLst/>
          </a:prstGeom>
        </p:spPr>
        <p:txBody>
          <a:bodyPr wrap="square">
            <a:spAutoFit/>
          </a:bodyPr>
          <a:lstStyle/>
          <a:p>
            <a:pPr marL="997585" algn="just">
              <a:lnSpc>
                <a:spcPct val="150000"/>
              </a:lnSpc>
              <a:spcAft>
                <a:spcPts val="0"/>
              </a:spcAft>
            </a:pPr>
            <a:r>
              <a:rPr lang="en-US" err="1" smtClean="0">
                <a:latin typeface="Arial" panose="020B0604020202020204" pitchFamily="34" charset="0"/>
                <a:ea typeface="Times New Roman" panose="02020603050405020304" pitchFamily="18" charset="0"/>
                <a:cs typeface="Arial" panose="020B0604020202020204" pitchFamily="34" charset="0"/>
              </a:rPr>
              <a:t>Một</a:t>
            </a:r>
            <a:r>
              <a:rPr lang="en-US" smtClean="0">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số</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phương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pháp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tiếp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cận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sử</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dụng</a:t>
            </a:r>
            <a:r>
              <a:rPr lang="en-US">
                <a:latin typeface="Arial" panose="020B0604020202020204" pitchFamily="34" charset="0"/>
                <a:ea typeface="Times New Roman" panose="02020603050405020304" pitchFamily="18" charset="0"/>
                <a:cs typeface="Arial" panose="020B0604020202020204" pitchFamily="34" charset="0"/>
              </a:rPr>
              <a:t> ý </a:t>
            </a:r>
            <a:r>
              <a:rPr lang="en-US" err="1">
                <a:latin typeface="Arial" panose="020B0604020202020204" pitchFamily="34" charset="0"/>
                <a:ea typeface="Times New Roman" panose="02020603050405020304" pitchFamily="18" charset="0"/>
                <a:cs typeface="Arial" panose="020B0604020202020204" pitchFamily="34" charset="0"/>
              </a:rPr>
              <a:t>tưởng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này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là</a:t>
            </a:r>
            <a:r>
              <a:rPr lang="en-US">
                <a:latin typeface="Arial" panose="020B0604020202020204" pitchFamily="34" charset="0"/>
                <a:ea typeface="Times New Roman" panose="02020603050405020304" pitchFamily="18" charset="0"/>
                <a:cs typeface="Arial" panose="020B0604020202020204" pitchFamily="34" charset="0"/>
              </a:rPr>
              <a:t> Object Management Group’s (OMG), Common Object Request Broker Architecture (COBRA), Microsoft’s Distributed Component Object Model (DCOM) </a:t>
            </a:r>
            <a:r>
              <a:rPr lang="en-US" err="1">
                <a:latin typeface="Arial" panose="020B0604020202020204" pitchFamily="34" charset="0"/>
                <a:ea typeface="Times New Roman" panose="02020603050405020304" pitchFamily="18" charset="0"/>
                <a:cs typeface="Arial" panose="020B0604020202020204" pitchFamily="34" charset="0"/>
              </a:rPr>
              <a:t>hoặc</a:t>
            </a:r>
            <a:r>
              <a:rPr lang="en-US">
                <a:latin typeface="Arial" panose="020B0604020202020204" pitchFamily="34" charset="0"/>
                <a:ea typeface="Times New Roman" panose="02020603050405020304" pitchFamily="18" charset="0"/>
                <a:cs typeface="Arial" panose="020B0604020202020204" pitchFamily="34" charset="0"/>
              </a:rPr>
              <a:t> Sun </a:t>
            </a:r>
            <a:r>
              <a:rPr lang="en-US" err="1">
                <a:latin typeface="Arial" panose="020B0604020202020204" pitchFamily="34" charset="0"/>
                <a:ea typeface="Times New Roman" panose="02020603050405020304" pitchFamily="18" charset="0"/>
                <a:cs typeface="Arial" panose="020B0604020202020204" pitchFamily="34" charset="0"/>
              </a:rPr>
              <a:t>Microsystemt’s</a:t>
            </a:r>
            <a:r>
              <a:rPr lang="en-US">
                <a:latin typeface="Arial" panose="020B0604020202020204" pitchFamily="34" charset="0"/>
                <a:ea typeface="Times New Roman" panose="02020603050405020304" pitchFamily="18" charset="0"/>
                <a:cs typeface="Arial" panose="020B0604020202020204" pitchFamily="34" charset="0"/>
              </a:rPr>
              <a:t> Java/Remote Method Invocation (RMI).</a:t>
            </a:r>
            <a:endParaRPr lang="vi-VN">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Rectangle 10"/>
          <p:cNvSpPr/>
          <p:nvPr/>
        </p:nvSpPr>
        <p:spPr>
          <a:xfrm>
            <a:off x="599895" y="3458901"/>
            <a:ext cx="5676490" cy="923330"/>
          </a:xfrm>
          <a:prstGeom prst="rect">
            <a:avLst/>
          </a:prstGeom>
        </p:spPr>
        <p:txBody>
          <a:bodyPr wrap="none">
            <a:spAutoFit/>
          </a:bodyPr>
          <a:lstStyle/>
          <a:p>
            <a:pPr lvl="1">
              <a:lnSpc>
                <a:spcPct val="150000"/>
              </a:lnSpc>
            </a:pPr>
            <a:r>
              <a:rPr lang="en-US" smtClean="0">
                <a:latin typeface="Arial" panose="020B0604020202020204" pitchFamily="34" charset="0"/>
                <a:ea typeface="Times New Roman" panose="02020603050405020304" pitchFamily="18" charset="0"/>
                <a:cs typeface="Arial" panose="020B0604020202020204" pitchFamily="34" charset="0"/>
              </a:rPr>
              <a:t>b. </a:t>
            </a:r>
            <a:r>
              <a:rPr lang="en-US" i="1">
                <a:latin typeface="Arial" panose="020B0604020202020204" pitchFamily="34" charset="0"/>
                <a:cs typeface="Arial" panose="020B0604020202020204" pitchFamily="34" charset="0"/>
              </a:rPr>
              <a:t>Representational State Transfer (REST) </a:t>
            </a:r>
            <a:r>
              <a:rPr lang="en-US" i="1" smtClean="0">
                <a:latin typeface="Arial" panose="020B0604020202020204" pitchFamily="34" charset="0"/>
                <a:cs typeface="Arial" panose="020B0604020202020204" pitchFamily="34" charset="0"/>
              </a:rPr>
              <a:t>Model</a:t>
            </a:r>
          </a:p>
          <a:p>
            <a:pPr lvl="1">
              <a:lnSpc>
                <a:spcPct val="150000"/>
              </a:lnSpc>
            </a:pPr>
            <a:endParaRPr lang="vi-VN">
              <a:latin typeface="Arial" panose="020B0604020202020204" pitchFamily="34" charset="0"/>
              <a:cs typeface="Arial" panose="020B0604020202020204" pitchFamily="34" charset="0"/>
            </a:endParaRPr>
          </a:p>
        </p:txBody>
      </p:sp>
      <p:sp>
        <p:nvSpPr>
          <p:cNvPr id="9" name="Rectangle 8"/>
          <p:cNvSpPr/>
          <p:nvPr/>
        </p:nvSpPr>
        <p:spPr>
          <a:xfrm>
            <a:off x="88230" y="4053880"/>
            <a:ext cx="10583780" cy="1754326"/>
          </a:xfrm>
          <a:prstGeom prst="rect">
            <a:avLst/>
          </a:prstGeom>
        </p:spPr>
        <p:txBody>
          <a:bodyPr wrap="square">
            <a:spAutoFit/>
          </a:bodyPr>
          <a:lstStyle/>
          <a:p>
            <a:pPr marL="997585" algn="just">
              <a:lnSpc>
                <a:spcPct val="150000"/>
              </a:lnSpc>
            </a:pPr>
            <a:r>
              <a:rPr lang="en-US">
                <a:latin typeface="Arial" panose="020B0604020202020204" pitchFamily="34" charset="0"/>
                <a:ea typeface="Times New Roman" panose="02020603050405020304" pitchFamily="18" charset="0"/>
                <a:cs typeface="Arial" panose="020B0604020202020204" pitchFamily="34" charset="0"/>
              </a:rPr>
              <a:t>REST </a:t>
            </a:r>
            <a:r>
              <a:rPr lang="en-US" err="1">
                <a:latin typeface="Arial" panose="020B0604020202020204" pitchFamily="34" charset="0"/>
                <a:ea typeface="Times New Roman" panose="02020603050405020304" pitchFamily="18" charset="0"/>
                <a:cs typeface="Arial" panose="020B0604020202020204" pitchFamily="34" charset="0"/>
              </a:rPr>
              <a:t>mô</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một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phương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tiếp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sử</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dụng</a:t>
            </a:r>
            <a:r>
              <a:rPr lang="en-US">
                <a:latin typeface="Arial" panose="020B0604020202020204" pitchFamily="34" charset="0"/>
                <a:ea typeface="Times New Roman" panose="02020603050405020304" pitchFamily="18" charset="0"/>
                <a:cs typeface="Arial" panose="020B0604020202020204" pitchFamily="34" charset="0"/>
              </a:rPr>
              <a:t> HTTP </a:t>
            </a:r>
            <a:r>
              <a:rPr lang="en-US" err="1">
                <a:latin typeface="Arial" panose="020B0604020202020204" pitchFamily="34" charset="0"/>
                <a:ea typeface="Times New Roman" panose="02020603050405020304" pitchFamily="18" charset="0"/>
                <a:cs typeface="Arial" panose="020B0604020202020204" pitchFamily="34" charset="0"/>
              </a:rPr>
              <a:t>hoặc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tương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tự</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gồm</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những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tập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diện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hoạt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động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chuẩn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như</a:t>
            </a:r>
            <a:r>
              <a:rPr lang="en-US">
                <a:latin typeface="Arial" panose="020B0604020202020204" pitchFamily="34" charset="0"/>
                <a:ea typeface="Times New Roman" panose="02020603050405020304" pitchFamily="18" charset="0"/>
                <a:cs typeface="Arial" panose="020B0604020202020204" pitchFamily="34" charset="0"/>
              </a:rPr>
              <a:t> GET, POST, PUT, DELETE). Ở </a:t>
            </a:r>
            <a:r>
              <a:rPr lang="en-US" err="1">
                <a:latin typeface="Arial" panose="020B0604020202020204" pitchFamily="34" charset="0"/>
                <a:ea typeface="Times New Roman" panose="02020603050405020304" pitchFamily="18" charset="0"/>
                <a:cs typeface="Arial" panose="020B0604020202020204" pitchFamily="34" charset="0"/>
              </a:rPr>
              <a:t>đây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giải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pháp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này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tập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trung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vào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việc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liên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kết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tài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nguyên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có</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thái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hơn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điệp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và</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năng</a:t>
            </a:r>
            <a:r>
              <a:rPr lang="en-US">
                <a:latin typeface="Arial" panose="020B0604020202020204" pitchFamily="34" charset="0"/>
                <a:ea typeface="Times New Roman" panose="02020603050405020304" pitchFamily="18" charset="0"/>
                <a:cs typeface="Arial" panose="020B0604020202020204" pitchFamily="34" charset="0"/>
              </a:rPr>
              <a:t>.</a:t>
            </a:r>
            <a:endParaRPr lang="vi-VN">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8283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2912" y="1134919"/>
            <a:ext cx="3467616" cy="456535"/>
          </a:xfrm>
          <a:prstGeom prst="rect">
            <a:avLst/>
          </a:prstGeom>
        </p:spPr>
        <p:txBody>
          <a:bodyPr wrap="none">
            <a:spAutoFit/>
          </a:bodyPr>
          <a:lstStyle/>
          <a:p>
            <a:pPr lvl="1">
              <a:lnSpc>
                <a:spcPct val="150000"/>
              </a:lnSpc>
            </a:pPr>
            <a:r>
              <a:rPr lang="en-US">
                <a:latin typeface="Arial" panose="020B0604020202020204" pitchFamily="34" charset="0"/>
                <a:ea typeface="Times New Roman" panose="02020603050405020304" pitchFamily="18" charset="0"/>
                <a:cs typeface="Arial" panose="020B0604020202020204" pitchFamily="34" charset="0"/>
              </a:rPr>
              <a:t>c</a:t>
            </a:r>
            <a:r>
              <a:rPr lang="en-US" smtClean="0">
                <a:latin typeface="Arial" panose="020B0604020202020204" pitchFamily="34" charset="0"/>
                <a:ea typeface="Times New Roman" panose="02020603050405020304" pitchFamily="18" charset="0"/>
                <a:cs typeface="Arial" panose="020B0604020202020204" pitchFamily="34" charset="0"/>
              </a:rPr>
              <a:t>. </a:t>
            </a:r>
            <a:r>
              <a:rPr lang="en-US" i="1">
                <a:latin typeface="Arial" panose="020B0604020202020204" pitchFamily="34" charset="0"/>
                <a:cs typeface="Arial" panose="020B0604020202020204" pitchFamily="34" charset="0"/>
              </a:rPr>
              <a:t>Message Oriented </a:t>
            </a:r>
            <a:r>
              <a:rPr lang="en-US" i="1" smtClean="0">
                <a:latin typeface="Arial" panose="020B0604020202020204" pitchFamily="34" charset="0"/>
                <a:cs typeface="Arial" panose="020B0604020202020204" pitchFamily="34" charset="0"/>
              </a:rPr>
              <a:t>Model</a:t>
            </a:r>
            <a:endParaRPr lang="vi-VN">
              <a:latin typeface="Arial" panose="020B0604020202020204" pitchFamily="34" charset="0"/>
              <a:cs typeface="Arial" panose="020B0604020202020204" pitchFamily="34" charset="0"/>
            </a:endParaRPr>
          </a:p>
        </p:txBody>
      </p:sp>
      <p:sp>
        <p:nvSpPr>
          <p:cNvPr id="8" name="Rectangle 7"/>
          <p:cNvSpPr/>
          <p:nvPr/>
        </p:nvSpPr>
        <p:spPr>
          <a:xfrm>
            <a:off x="0" y="1553064"/>
            <a:ext cx="10705027" cy="872034"/>
          </a:xfrm>
          <a:prstGeom prst="rect">
            <a:avLst/>
          </a:prstGeom>
        </p:spPr>
        <p:txBody>
          <a:bodyPr wrap="square">
            <a:spAutoFit/>
          </a:bodyPr>
          <a:lstStyle/>
          <a:p>
            <a:pPr marL="997585" algn="just">
              <a:lnSpc>
                <a:spcPct val="150000"/>
              </a:lnSpc>
              <a:spcAft>
                <a:spcPts val="0"/>
              </a:spcAft>
            </a:pPr>
            <a:r>
              <a:rPr lang="en-US" err="1">
                <a:latin typeface="Arial" panose="020B0604020202020204" pitchFamily="34" charset="0"/>
                <a:cs typeface="Arial" panose="020B0604020202020204" pitchFamily="34" charset="0"/>
              </a:rPr>
              <a:t>Kiến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trúc</a:t>
            </a:r>
            <a:r>
              <a:rPr lang="en-US">
                <a:latin typeface="Arial" panose="020B0604020202020204" pitchFamily="34" charset="0"/>
                <a:cs typeface="Arial" panose="020B0604020202020204" pitchFamily="34" charset="0"/>
              </a:rPr>
              <a:t> Message Oriented Model </a:t>
            </a:r>
            <a:r>
              <a:rPr lang="en-US" err="1">
                <a:latin typeface="Arial" panose="020B0604020202020204" pitchFamily="34" charset="0"/>
                <a:cs typeface="Arial" panose="020B0604020202020204" pitchFamily="34" charset="0"/>
              </a:rPr>
              <a:t>tập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trung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vào</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khía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cạnh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kiến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trúc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hướng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điệp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xử</a:t>
            </a:r>
            <a:r>
              <a:rPr lang="en-US">
                <a:latin typeface="Arial" panose="020B0604020202020204" pitchFamily="34" charset="0"/>
                <a:cs typeface="Arial" panose="020B0604020202020204" pitchFamily="34" charset="0"/>
              </a:rPr>
              <a:t> </a:t>
            </a:r>
            <a:r>
              <a:rPr lang="en-US" err="1" smtClean="0">
                <a:latin typeface="Arial" panose="020B0604020202020204" pitchFamily="34" charset="0"/>
                <a:cs typeface="Arial" panose="020B0604020202020204" pitchFamily="34" charset="0"/>
              </a:rPr>
              <a:t>lí</a:t>
            </a:r>
            <a:endParaRPr lang="en-US" smtClean="0">
              <a:latin typeface="Arial" panose="020B0604020202020204" pitchFamily="34" charset="0"/>
              <a:cs typeface="Arial" panose="020B0604020202020204" pitchFamily="34" charset="0"/>
            </a:endParaRPr>
          </a:p>
        </p:txBody>
      </p:sp>
      <p:sp>
        <p:nvSpPr>
          <p:cNvPr id="11" name="Rectangle 10"/>
          <p:cNvSpPr/>
          <p:nvPr/>
        </p:nvSpPr>
        <p:spPr>
          <a:xfrm>
            <a:off x="598035" y="2770144"/>
            <a:ext cx="3332451" cy="369332"/>
          </a:xfrm>
          <a:prstGeom prst="rect">
            <a:avLst/>
          </a:prstGeom>
        </p:spPr>
        <p:txBody>
          <a:bodyPr wrap="none">
            <a:spAutoFit/>
          </a:bodyPr>
          <a:lstStyle/>
          <a:p>
            <a:pPr lvl="1"/>
            <a:r>
              <a:rPr lang="en-US">
                <a:latin typeface="Arial" panose="020B0604020202020204" pitchFamily="34" charset="0"/>
                <a:ea typeface="Times New Roman" panose="02020603050405020304" pitchFamily="18" charset="0"/>
                <a:cs typeface="Arial" panose="020B0604020202020204" pitchFamily="34" charset="0"/>
              </a:rPr>
              <a:t>d</a:t>
            </a:r>
            <a:r>
              <a:rPr lang="en-US" smtClean="0">
                <a:latin typeface="Arial" panose="020B0604020202020204" pitchFamily="34" charset="0"/>
                <a:ea typeface="Times New Roman" panose="02020603050405020304" pitchFamily="18" charset="0"/>
                <a:cs typeface="Arial" panose="020B0604020202020204" pitchFamily="34" charset="0"/>
              </a:rPr>
              <a:t>. </a:t>
            </a:r>
            <a:r>
              <a:rPr lang="en-US" i="1">
                <a:latin typeface="Arial" panose="020B0604020202020204" pitchFamily="34" charset="0"/>
                <a:cs typeface="Arial" panose="020B0604020202020204" pitchFamily="34" charset="0"/>
              </a:rPr>
              <a:t>Service Oriented </a:t>
            </a:r>
            <a:r>
              <a:rPr lang="en-US" i="1" smtClean="0">
                <a:latin typeface="Arial" panose="020B0604020202020204" pitchFamily="34" charset="0"/>
                <a:cs typeface="Arial" panose="020B0604020202020204" pitchFamily="34" charset="0"/>
              </a:rPr>
              <a:t>Model</a:t>
            </a:r>
            <a:endParaRPr lang="vi-VN">
              <a:latin typeface="Arial" panose="020B0604020202020204" pitchFamily="34" charset="0"/>
              <a:cs typeface="Arial" panose="020B0604020202020204" pitchFamily="34" charset="0"/>
            </a:endParaRPr>
          </a:p>
        </p:txBody>
      </p:sp>
      <p:sp>
        <p:nvSpPr>
          <p:cNvPr id="9" name="Rectangle 8"/>
          <p:cNvSpPr/>
          <p:nvPr/>
        </p:nvSpPr>
        <p:spPr>
          <a:xfrm>
            <a:off x="60623" y="3160274"/>
            <a:ext cx="10583780" cy="1754326"/>
          </a:xfrm>
          <a:prstGeom prst="rect">
            <a:avLst/>
          </a:prstGeom>
        </p:spPr>
        <p:txBody>
          <a:bodyPr wrap="square">
            <a:spAutoFit/>
          </a:bodyPr>
          <a:lstStyle/>
          <a:p>
            <a:pPr marL="997585" algn="just">
              <a:lnSpc>
                <a:spcPct val="150000"/>
              </a:lnSpc>
            </a:pPr>
            <a:r>
              <a:rPr lang="en-US">
                <a:latin typeface="Arial" panose="020B0604020202020204" pitchFamily="34" charset="0"/>
                <a:ea typeface="Times New Roman" panose="02020603050405020304" pitchFamily="18" charset="0"/>
                <a:cs typeface="Arial" panose="020B0604020202020204" pitchFamily="34" charset="0"/>
              </a:rPr>
              <a:t>REST </a:t>
            </a:r>
            <a:r>
              <a:rPr lang="en-US" err="1">
                <a:latin typeface="Arial" panose="020B0604020202020204" pitchFamily="34" charset="0"/>
                <a:ea typeface="Times New Roman" panose="02020603050405020304" pitchFamily="18" charset="0"/>
                <a:cs typeface="Arial" panose="020B0604020202020204" pitchFamily="34" charset="0"/>
              </a:rPr>
              <a:t>mô</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một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phương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tiếp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mạng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sử</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dụng</a:t>
            </a:r>
            <a:r>
              <a:rPr lang="en-US">
                <a:latin typeface="Arial" panose="020B0604020202020204" pitchFamily="34" charset="0"/>
                <a:ea typeface="Times New Roman" panose="02020603050405020304" pitchFamily="18" charset="0"/>
                <a:cs typeface="Arial" panose="020B0604020202020204" pitchFamily="34" charset="0"/>
              </a:rPr>
              <a:t> HTTP </a:t>
            </a:r>
            <a:r>
              <a:rPr lang="en-US" err="1">
                <a:latin typeface="Arial" panose="020B0604020202020204" pitchFamily="34" charset="0"/>
                <a:ea typeface="Times New Roman" panose="02020603050405020304" pitchFamily="18" charset="0"/>
                <a:cs typeface="Arial" panose="020B0604020202020204" pitchFamily="34" charset="0"/>
              </a:rPr>
              <a:t>hoặc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tương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tự</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bao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gồm</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những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tập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giao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diện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hoạt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động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chuẩn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như</a:t>
            </a:r>
            <a:r>
              <a:rPr lang="en-US">
                <a:latin typeface="Arial" panose="020B0604020202020204" pitchFamily="34" charset="0"/>
                <a:ea typeface="Times New Roman" panose="02020603050405020304" pitchFamily="18" charset="0"/>
                <a:cs typeface="Arial" panose="020B0604020202020204" pitchFamily="34" charset="0"/>
              </a:rPr>
              <a:t> GET, POST, PUT, DELETE). Ở </a:t>
            </a:r>
            <a:r>
              <a:rPr lang="en-US" err="1">
                <a:latin typeface="Arial" panose="020B0604020202020204" pitchFamily="34" charset="0"/>
                <a:ea typeface="Times New Roman" panose="02020603050405020304" pitchFamily="18" charset="0"/>
                <a:cs typeface="Arial" panose="020B0604020202020204" pitchFamily="34" charset="0"/>
              </a:rPr>
              <a:t>đây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giải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pháp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này</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tập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trung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vào</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việc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liên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kết</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các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tài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nguyên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có</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trạng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thái</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hơn</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cả</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thông</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điệp</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và</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chức</a:t>
            </a:r>
            <a:r>
              <a:rPr lang="en-US">
                <a:latin typeface="Arial" panose="020B0604020202020204" pitchFamily="34" charset="0"/>
                <a:ea typeface="Times New Roman" panose="02020603050405020304" pitchFamily="18" charset="0"/>
                <a:cs typeface="Arial" panose="020B0604020202020204" pitchFamily="34" charset="0"/>
              </a:rPr>
              <a:t> </a:t>
            </a:r>
            <a:r>
              <a:rPr lang="en-US" err="1">
                <a:latin typeface="Arial" panose="020B0604020202020204" pitchFamily="34" charset="0"/>
                <a:ea typeface="Times New Roman" panose="02020603050405020304" pitchFamily="18" charset="0"/>
                <a:cs typeface="Arial" panose="020B0604020202020204" pitchFamily="34" charset="0"/>
              </a:rPr>
              <a:t>năng</a:t>
            </a:r>
            <a:r>
              <a:rPr lang="en-US">
                <a:latin typeface="Arial" panose="020B0604020202020204" pitchFamily="34" charset="0"/>
                <a:ea typeface="Times New Roman" panose="02020603050405020304" pitchFamily="18" charset="0"/>
                <a:cs typeface="Arial" panose="020B0604020202020204" pitchFamily="34" charset="0"/>
              </a:rPr>
              <a:t>.</a:t>
            </a:r>
            <a:endParaRPr lang="vi-VN">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2663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sers\Thangbeomerock\Desktop\400px-WSDL_11vs20.png"/>
          <p:cNvPicPr/>
          <p:nvPr/>
        </p:nvPicPr>
        <p:blipFill>
          <a:blip r:embed="rId2"/>
          <a:srcRect/>
          <a:stretch>
            <a:fillRect/>
          </a:stretch>
        </p:blipFill>
        <p:spPr bwMode="auto">
          <a:xfrm>
            <a:off x="3004921" y="661737"/>
            <a:ext cx="5240089" cy="4646372"/>
          </a:xfrm>
          <a:prstGeom prst="rect">
            <a:avLst/>
          </a:prstGeom>
          <a:noFill/>
          <a:ln w="9525">
            <a:noFill/>
            <a:miter lim="800000"/>
            <a:headEnd/>
            <a:tailEnd/>
          </a:ln>
        </p:spPr>
      </p:pic>
      <p:sp>
        <p:nvSpPr>
          <p:cNvPr id="2" name="Rectangle 1"/>
          <p:cNvSpPr/>
          <p:nvPr/>
        </p:nvSpPr>
        <p:spPr>
          <a:xfrm>
            <a:off x="3550802" y="5308109"/>
            <a:ext cx="3093154" cy="507831"/>
          </a:xfrm>
          <a:prstGeom prst="rect">
            <a:avLst/>
          </a:prstGeom>
        </p:spPr>
        <p:txBody>
          <a:bodyPr wrap="none">
            <a:spAutoFit/>
          </a:bodyPr>
          <a:lstStyle/>
          <a:p>
            <a:pPr marL="997585" algn="ctr">
              <a:lnSpc>
                <a:spcPct val="150000"/>
              </a:lnSpc>
              <a:spcAft>
                <a:spcPts val="0"/>
              </a:spcAft>
            </a:pPr>
            <a:r>
              <a:rPr lang="en-US" err="1">
                <a:latin typeface="Times New Roman" panose="02020603050405020304" pitchFamily="18" charset="0"/>
                <a:ea typeface="Times New Roman" panose="02020603050405020304" pitchFamily="18" charset="0"/>
                <a:cs typeface="Times New Roman" panose="02020603050405020304" pitchFamily="18" charset="0"/>
              </a:rPr>
              <a:t>Sơ</a:t>
            </a:r>
            <a:r>
              <a:rPr lang="en-US">
                <a:latin typeface="Times New Roman" panose="02020603050405020304" pitchFamily="18" charset="0"/>
                <a:ea typeface="Times New Roman" panose="02020603050405020304" pitchFamily="18" charset="0"/>
                <a:cs typeface="Times New Roman" panose="02020603050405020304" pitchFamily="18" charset="0"/>
              </a:rPr>
              <a:t> </a:t>
            </a:r>
            <a:r>
              <a:rPr lang="en-US" err="1">
                <a:latin typeface="Times New Roman" panose="02020603050405020304" pitchFamily="18" charset="0"/>
                <a:ea typeface="Times New Roman" panose="02020603050405020304" pitchFamily="18" charset="0"/>
                <a:cs typeface="Times New Roman" panose="02020603050405020304" pitchFamily="18" charset="0"/>
              </a:rPr>
              <a:t>đồ</a:t>
            </a:r>
            <a:r>
              <a:rPr lang="en-US">
                <a:latin typeface="Times New Roman" panose="02020603050405020304" pitchFamily="18" charset="0"/>
                <a:ea typeface="Times New Roman" panose="02020603050405020304" pitchFamily="18" charset="0"/>
                <a:cs typeface="Times New Roman" panose="02020603050405020304" pitchFamily="18" charset="0"/>
              </a:rPr>
              <a:t> </a:t>
            </a:r>
            <a:r>
              <a:rPr lang="en-US" err="1">
                <a:latin typeface="Times New Roman" panose="02020603050405020304" pitchFamily="18" charset="0"/>
                <a:ea typeface="Times New Roman" panose="02020603050405020304" pitchFamily="18" charset="0"/>
                <a:cs typeface="Times New Roman" panose="02020603050405020304" pitchFamily="18" charset="0"/>
              </a:rPr>
              <a:t>tổ</a:t>
            </a:r>
            <a:r>
              <a:rPr lang="en-US">
                <a:latin typeface="Times New Roman" panose="02020603050405020304" pitchFamily="18" charset="0"/>
                <a:ea typeface="Times New Roman" panose="02020603050405020304" pitchFamily="18" charset="0"/>
                <a:cs typeface="Times New Roman" panose="02020603050405020304" pitchFamily="18" charset="0"/>
              </a:rPr>
              <a:t> </a:t>
            </a:r>
            <a:r>
              <a:rPr lang="en-US" err="1">
                <a:latin typeface="Times New Roman" panose="02020603050405020304" pitchFamily="18" charset="0"/>
                <a:ea typeface="Times New Roman" panose="02020603050405020304" pitchFamily="18" charset="0"/>
                <a:cs typeface="Times New Roman" panose="02020603050405020304" pitchFamily="18" charset="0"/>
              </a:rPr>
              <a:t>chức</a:t>
            </a:r>
            <a:r>
              <a:rPr lang="en-US">
                <a:latin typeface="Times New Roman" panose="02020603050405020304" pitchFamily="18" charset="0"/>
                <a:ea typeface="Times New Roman" panose="02020603050405020304" pitchFamily="18" charset="0"/>
                <a:cs typeface="Times New Roman" panose="02020603050405020304" pitchFamily="18" charset="0"/>
              </a:rPr>
              <a:t> REST</a:t>
            </a:r>
            <a:endParaRPr lang="vi-VN" sz="14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57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presentation, illustrated landscape design  (widescreen)</Template>
  <TotalTime>462</TotalTime>
  <Words>2316</Words>
  <Application>Microsoft Office PowerPoint</Application>
  <PresentationFormat>Widescreen</PresentationFormat>
  <Paragraphs>175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Courier New</vt:lpstr>
      <vt:lpstr>Segoe Print</vt:lpstr>
      <vt:lpstr>Times New Roman</vt:lpstr>
      <vt:lpstr>UTM Androgyne</vt:lpstr>
      <vt:lpstr>Wingdings</vt:lpstr>
      <vt:lpstr>Nature Illustration 16x9</vt:lpstr>
      <vt:lpstr>An Ninh Mạng</vt:lpstr>
      <vt:lpstr>Mục lục</vt:lpstr>
      <vt:lpstr>I. Tổng quan về Web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Sơ đồ mô phỏng</vt:lpstr>
      <vt:lpstr>II. Bảo mật trong Web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Lập trình kiểm thử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Ninh Mạng</dc:title>
  <dc:creator>Chu Đức Tấn</dc:creator>
  <cp:lastModifiedBy>Nam Nguyen</cp:lastModifiedBy>
  <cp:revision>39</cp:revision>
  <dcterms:created xsi:type="dcterms:W3CDTF">2016-11-14T18:17:51Z</dcterms:created>
  <dcterms:modified xsi:type="dcterms:W3CDTF">2016-12-16T16:31:13Z</dcterms:modified>
</cp:coreProperties>
</file>