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4" r:id="rId12"/>
    <p:sldId id="280" r:id="rId13"/>
    <p:sldId id="266" r:id="rId14"/>
    <p:sldId id="267" r:id="rId15"/>
    <p:sldId id="271" r:id="rId16"/>
    <p:sldId id="275" r:id="rId17"/>
    <p:sldId id="276" r:id="rId18"/>
    <p:sldId id="272"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86"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379E2-FF6F-48D9-9B83-36DAB23D98E6}" type="datetimeFigureOut">
              <a:rPr lang="en-US" smtClean="0"/>
              <a:t>12/15/2016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8787-7162-429E-8A51-2373A730B23B}" type="slidenum">
              <a:rPr lang="en-US" smtClean="0"/>
              <a:t>‹#›</a:t>
            </a:fld>
            <a:endParaRPr lang="en-US"/>
          </a:p>
        </p:txBody>
      </p:sp>
    </p:spTree>
    <p:extLst>
      <p:ext uri="{BB962C8B-B14F-4D97-AF65-F5344CB8AC3E}">
        <p14:creationId xmlns:p14="http://schemas.microsoft.com/office/powerpoint/2010/main" val="552309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Ý</a:t>
            </a:r>
            <a:r>
              <a:rPr lang="en-US" baseline="0" smtClean="0"/>
              <a:t> chí là một phẩm chất tâm lý của cá nhân ,một thuộc tính tâm lý của nhân cách</a:t>
            </a:r>
          </a:p>
          <a:p>
            <a:r>
              <a:rPr lang="en-US" baseline="0" smtClean="0"/>
              <a:t>Ý chí được xem là một mặt năng động của ý thức, mặt biểu hiện cụ thể của ý thức trong thực tiễn</a:t>
            </a:r>
          </a:p>
          <a:p>
            <a:r>
              <a:rPr lang="en-US" baseline="0" smtClean="0"/>
              <a:t>Ý chí là hình thức tâm lý điều khiển , điều chỉnh hành vi tích cực nhất của con người </a:t>
            </a:r>
            <a:endParaRPr lang="en-US"/>
          </a:p>
        </p:txBody>
      </p:sp>
      <p:sp>
        <p:nvSpPr>
          <p:cNvPr id="4" name="Slide Number Placeholder 3"/>
          <p:cNvSpPr>
            <a:spLocks noGrp="1"/>
          </p:cNvSpPr>
          <p:nvPr>
            <p:ph type="sldNum" sz="quarter" idx="10"/>
          </p:nvPr>
        </p:nvSpPr>
        <p:spPr/>
        <p:txBody>
          <a:bodyPr/>
          <a:lstStyle/>
          <a:p>
            <a:fld id="{84AB8787-7162-429E-8A51-2373A730B23B}" type="slidenum">
              <a:rPr lang="en-US" smtClean="0"/>
              <a:t>4</a:t>
            </a:fld>
            <a:endParaRPr lang="en-US"/>
          </a:p>
        </p:txBody>
      </p:sp>
    </p:spTree>
    <p:extLst>
      <p:ext uri="{BB962C8B-B14F-4D97-AF65-F5344CB8AC3E}">
        <p14:creationId xmlns:p14="http://schemas.microsoft.com/office/powerpoint/2010/main" val="48285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B8787-7162-429E-8A51-2373A730B23B}" type="slidenum">
              <a:rPr lang="en-US" smtClean="0"/>
              <a:t>13</a:t>
            </a:fld>
            <a:endParaRPr lang="en-US"/>
          </a:p>
        </p:txBody>
      </p:sp>
    </p:spTree>
    <p:extLst>
      <p:ext uri="{BB962C8B-B14F-4D97-AF65-F5344CB8AC3E}">
        <p14:creationId xmlns:p14="http://schemas.microsoft.com/office/powerpoint/2010/main" val="68389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B8787-7162-429E-8A51-2373A730B23B}" type="slidenum">
              <a:rPr lang="en-US" smtClean="0"/>
              <a:t>14</a:t>
            </a:fld>
            <a:endParaRPr lang="en-US"/>
          </a:p>
        </p:txBody>
      </p:sp>
    </p:spTree>
    <p:extLst>
      <p:ext uri="{BB962C8B-B14F-4D97-AF65-F5344CB8AC3E}">
        <p14:creationId xmlns:p14="http://schemas.microsoft.com/office/powerpoint/2010/main" val="421278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262067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192238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6981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2408878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7823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1135087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106623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32382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115632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738D9-C3AE-4A95-B0B0-1E28E65BFF94}"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409072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A738D9-C3AE-4A95-B0B0-1E28E65BFF94}"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41490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A738D9-C3AE-4A95-B0B0-1E28E65BFF94}"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405814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A738D9-C3AE-4A95-B0B0-1E28E65BFF94}"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42516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738D9-C3AE-4A95-B0B0-1E28E65BFF94}" type="datetimeFigureOut">
              <a:rPr lang="en-US" smtClean="0"/>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259025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A738D9-C3AE-4A95-B0B0-1E28E65BFF94}"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182154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A738D9-C3AE-4A95-B0B0-1E28E65BFF94}"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8FBD-C70D-4FD3-A4A1-D6A0E6BCB48E}" type="slidenum">
              <a:rPr lang="en-US" smtClean="0"/>
              <a:t>‹#›</a:t>
            </a:fld>
            <a:endParaRPr lang="en-US"/>
          </a:p>
        </p:txBody>
      </p:sp>
    </p:spTree>
    <p:extLst>
      <p:ext uri="{BB962C8B-B14F-4D97-AF65-F5344CB8AC3E}">
        <p14:creationId xmlns:p14="http://schemas.microsoft.com/office/powerpoint/2010/main" val="52434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A738D9-C3AE-4A95-B0B0-1E28E65BFF94}" type="datetimeFigureOut">
              <a:rPr lang="en-US" smtClean="0"/>
              <a:t>12/15/2016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358FBD-C70D-4FD3-A4A1-D6A0E6BCB48E}" type="slidenum">
              <a:rPr lang="en-US" smtClean="0"/>
              <a:t>‹#›</a:t>
            </a:fld>
            <a:endParaRPr lang="en-US"/>
          </a:p>
        </p:txBody>
      </p:sp>
    </p:spTree>
    <p:extLst>
      <p:ext uri="{BB962C8B-B14F-4D97-AF65-F5344CB8AC3E}">
        <p14:creationId xmlns:p14="http://schemas.microsoft.com/office/powerpoint/2010/main" val="14286283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orizontal Scroll 7"/>
          <p:cNvSpPr/>
          <p:nvPr/>
        </p:nvSpPr>
        <p:spPr>
          <a:xfrm>
            <a:off x="1759386" y="1035041"/>
            <a:ext cx="9099177" cy="2752165"/>
          </a:xfrm>
          <a:prstGeom prst="horizontalScroll">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smtClean="0">
                <a:ln>
                  <a:noFill/>
                </a:ln>
                <a:solidFill>
                  <a:prstClr val="white"/>
                </a:solidFill>
                <a:effectLst/>
                <a:uLnTx/>
                <a:uFillTx/>
                <a:latin typeface="Times New Roman" panose="02020603050405020304" pitchFamily="18" charset="0"/>
                <a:cs typeface="Times New Roman" panose="02020603050405020304" pitchFamily="18" charset="0"/>
              </a:rPr>
              <a:t>Đề</a:t>
            </a:r>
            <a:r>
              <a:rPr kumimoji="0" lang="en-US" sz="3200" b="0" i="0" u="none" strike="noStrike" kern="0" cap="none" spc="0" normalizeH="0" noProof="0" smtClean="0">
                <a:ln>
                  <a:noFill/>
                </a:ln>
                <a:solidFill>
                  <a:prstClr val="white"/>
                </a:solidFill>
                <a:effectLst/>
                <a:uLnTx/>
                <a:uFillTx/>
                <a:latin typeface="Times New Roman" panose="02020603050405020304" pitchFamily="18" charset="0"/>
                <a:cs typeface="Times New Roman" panose="02020603050405020304" pitchFamily="18" charset="0"/>
              </a:rPr>
              <a:t> tài </a:t>
            </a:r>
            <a:r>
              <a:rPr kumimoji="0" lang="en-US" sz="3200" b="0" i="0" u="none" strike="noStrike" kern="0" cap="none" spc="0" normalizeH="0" baseline="0" noProof="0" smtClean="0">
                <a:ln>
                  <a:noFill/>
                </a:ln>
                <a:solidFill>
                  <a:prstClr val="white"/>
                </a:solidFill>
                <a:effectLst/>
                <a:uLnTx/>
                <a:uFillTx/>
                <a:latin typeface="Times New Roman" panose="02020603050405020304" pitchFamily="18" charset="0"/>
                <a:cs typeface="Times New Roman" panose="02020603050405020304" pitchFamily="18" charset="0"/>
              </a:rPr>
              <a:t>:</a:t>
            </a:r>
            <a:r>
              <a:rPr lang="en-US" sz="3200" kern="0" noProof="0" smtClean="0">
                <a:solidFill>
                  <a:prstClr val="white"/>
                </a:solidFill>
                <a:latin typeface="Times New Roman" panose="02020603050405020304" pitchFamily="18" charset="0"/>
                <a:cs typeface="Times New Roman" panose="02020603050405020304" pitchFamily="18" charset="0"/>
              </a:rPr>
              <a:t> Trình bày mối quan hệ giữa ý chí và</a:t>
            </a:r>
            <a:r>
              <a:rPr lang="en-US" sz="3200" kern="0">
                <a:solidFill>
                  <a:prstClr val="white"/>
                </a:solidFill>
                <a:latin typeface="Times New Roman" panose="02020603050405020304" pitchFamily="18" charset="0"/>
                <a:cs typeface="Times New Roman" panose="02020603050405020304" pitchFamily="18" charset="0"/>
              </a:rPr>
              <a:t> </a:t>
            </a:r>
            <a:r>
              <a:rPr lang="en-US" sz="3200" kern="0" smtClean="0">
                <a:solidFill>
                  <a:prstClr val="white"/>
                </a:solidFill>
                <a:latin typeface="Times New Roman" panose="02020603050405020304" pitchFamily="18" charset="0"/>
                <a:cs typeface="Times New Roman" panose="02020603050405020304" pitchFamily="18" charset="0"/>
              </a:rPr>
              <a:t>hành động.Rút ra kết luận cần thiết. </a:t>
            </a:r>
            <a:endParaRPr lang="en-US" sz="3200" kern="0" noProof="0" smtClean="0">
              <a:solidFill>
                <a:prstClr val="white"/>
              </a:solidFill>
              <a:latin typeface="Times New Roman" panose="02020603050405020304" pitchFamily="18" charset="0"/>
              <a:cs typeface="Times New Roman" panose="02020603050405020304" pitchFamily="18" charset="0"/>
            </a:endParaRPr>
          </a:p>
        </p:txBody>
      </p:sp>
      <p:sp>
        <p:nvSpPr>
          <p:cNvPr id="9" name="Rectangle 8"/>
          <p:cNvSpPr/>
          <p:nvPr/>
        </p:nvSpPr>
        <p:spPr>
          <a:xfrm>
            <a:off x="1656423" y="4450337"/>
            <a:ext cx="8861226" cy="696429"/>
          </a:xfrm>
          <a:prstGeom prst="rect">
            <a:avLst/>
          </a:pr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kern="0" smtClean="0">
                <a:solidFill>
                  <a:prstClr val="white"/>
                </a:solidFill>
                <a:latin typeface="Times New Roman" panose="02020603050405020304" pitchFamily="18" charset="0"/>
                <a:cs typeface="Times New Roman" panose="02020603050405020304" pitchFamily="18" charset="0"/>
              </a:rPr>
              <a:t>Giáo viên hướng dẫn: Bùi Thị Thúy Hằng </a:t>
            </a:r>
            <a:endParaRPr kumimoji="0" lang="en-US" sz="3200" b="0" i="0" u="none" strike="noStrike" kern="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0" name="Rounded Rectangle 9"/>
          <p:cNvSpPr/>
          <p:nvPr/>
        </p:nvSpPr>
        <p:spPr>
          <a:xfrm>
            <a:off x="9702500" y="175967"/>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t>Tâm lý học</a:t>
            </a:r>
            <a:endParaRPr lang="en-US"/>
          </a:p>
        </p:txBody>
      </p:sp>
    </p:spTree>
    <p:extLst>
      <p:ext uri="{BB962C8B-B14F-4D97-AF65-F5344CB8AC3E}">
        <p14:creationId xmlns:p14="http://schemas.microsoft.com/office/powerpoint/2010/main" val="1345514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6" name="TextBox 5"/>
          <p:cNvSpPr txBox="1"/>
          <p:nvPr/>
        </p:nvSpPr>
        <p:spPr>
          <a:xfrm>
            <a:off x="1689460" y="1961535"/>
            <a:ext cx="4195379" cy="461665"/>
          </a:xfrm>
          <a:prstGeom prst="rect">
            <a:avLst/>
          </a:prstGeom>
          <a:noFill/>
        </p:spPr>
        <p:txBody>
          <a:bodyPr wrap="none" rtlCol="0">
            <a:spAutoFit/>
          </a:bodyPr>
          <a:lstStyle/>
          <a:p>
            <a:r>
              <a:rPr lang="en-US" sz="2400" b="1" smtClean="0">
                <a:latin typeface="+mj-lt"/>
              </a:rPr>
              <a:t>1. Khái niệm hành động ý chí  </a:t>
            </a:r>
            <a:endParaRPr lang="en-US" sz="2400" b="1">
              <a:latin typeface="+mj-lt"/>
            </a:endParaRPr>
          </a:p>
        </p:txBody>
      </p:sp>
      <p:sp>
        <p:nvSpPr>
          <p:cNvPr id="7" name="TextBox 6"/>
          <p:cNvSpPr txBox="1"/>
          <p:nvPr/>
        </p:nvSpPr>
        <p:spPr>
          <a:xfrm>
            <a:off x="1689460" y="2931207"/>
            <a:ext cx="4230060" cy="2462213"/>
          </a:xfrm>
          <a:prstGeom prst="rect">
            <a:avLst/>
          </a:prstGeom>
          <a:noFill/>
        </p:spPr>
        <p:txBody>
          <a:bodyPr wrap="square" rtlCol="0">
            <a:spAutoFit/>
          </a:bodyPr>
          <a:lstStyle/>
          <a:p>
            <a:pPr marL="285750" indent="-285750">
              <a:buFont typeface="Arial" panose="020B0604020202020204" pitchFamily="34" charset="0"/>
              <a:buChar char="•"/>
            </a:pPr>
            <a:r>
              <a:rPr lang="en-US" sz="2200" smtClean="0">
                <a:latin typeface="+mj-lt"/>
              </a:rPr>
              <a:t>Hành động là toàn thể những hành động được điều chỉnh bằng ý chí </a:t>
            </a:r>
          </a:p>
          <a:p>
            <a:pPr marL="285750" indent="-285750">
              <a:buFont typeface="Arial" panose="020B0604020202020204" pitchFamily="34" charset="0"/>
              <a:buChar char="•"/>
            </a:pPr>
            <a:r>
              <a:rPr lang="en-US" sz="2200" smtClean="0">
                <a:latin typeface="+mj-lt"/>
              </a:rPr>
              <a:t>Hành động ý trí là hành động có ý thức, có chủ tâm , đòi hỏi sự nỗ lực khắc phục khó khăn, thực hiện đến cùng mục đích đã đề ra </a:t>
            </a:r>
            <a:endParaRPr lang="en-US" sz="2200">
              <a:latin typeface="+mj-lt"/>
            </a:endParaRPr>
          </a:p>
        </p:txBody>
      </p:sp>
      <p:sp>
        <p:nvSpPr>
          <p:cNvPr id="8" name="Rounded Rectangle 7"/>
          <p:cNvSpPr/>
          <p:nvPr/>
        </p:nvSpPr>
        <p:spPr>
          <a:xfrm>
            <a:off x="1640475"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II.Hành động ý chí là gì ?</a:t>
            </a:r>
            <a:endParaRPr lang="en-US" sz="3200">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520" y="2192367"/>
            <a:ext cx="5530645" cy="3415635"/>
          </a:xfrm>
          <a:prstGeom prst="rect">
            <a:avLst/>
          </a:prstGeom>
        </p:spPr>
      </p:pic>
    </p:spTree>
    <p:extLst>
      <p:ext uri="{BB962C8B-B14F-4D97-AF65-F5344CB8AC3E}">
        <p14:creationId xmlns:p14="http://schemas.microsoft.com/office/powerpoint/2010/main" val="378316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81481"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II.Hành động ý chí là gì ?</a:t>
            </a:r>
            <a:endParaRPr lang="en-US" sz="3200">
              <a:latin typeface="+mj-lt"/>
            </a:endParaRPr>
          </a:p>
        </p:txBody>
      </p:sp>
      <p:sp>
        <p:nvSpPr>
          <p:cNvPr id="5" name="Rounded Rectangle 4"/>
          <p:cNvSpPr/>
          <p:nvPr/>
        </p:nvSpPr>
        <p:spPr>
          <a:xfrm>
            <a:off x="9696782"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6" name="TextBox 5"/>
          <p:cNvSpPr txBox="1"/>
          <p:nvPr/>
        </p:nvSpPr>
        <p:spPr>
          <a:xfrm>
            <a:off x="1581481" y="1607575"/>
            <a:ext cx="4199886" cy="461665"/>
          </a:xfrm>
          <a:prstGeom prst="rect">
            <a:avLst/>
          </a:prstGeom>
          <a:noFill/>
        </p:spPr>
        <p:txBody>
          <a:bodyPr wrap="square" rtlCol="0">
            <a:spAutoFit/>
          </a:bodyPr>
          <a:lstStyle/>
          <a:p>
            <a:r>
              <a:rPr lang="en-US" sz="2400" b="1" smtClean="0">
                <a:latin typeface="+mj-lt"/>
              </a:rPr>
              <a:t>2.Phân loại hành động ý chí</a:t>
            </a:r>
            <a:endParaRPr lang="en-US" sz="2400" b="1">
              <a:latin typeface="+mj-lt"/>
            </a:endParaRPr>
          </a:p>
        </p:txBody>
      </p:sp>
      <p:sp>
        <p:nvSpPr>
          <p:cNvPr id="7" name="Oval 6"/>
          <p:cNvSpPr/>
          <p:nvPr/>
        </p:nvSpPr>
        <p:spPr>
          <a:xfrm>
            <a:off x="943897" y="2069241"/>
            <a:ext cx="2949676" cy="1381882"/>
          </a:xfrm>
          <a:prstGeom prst="ellipse">
            <a:avLst/>
          </a:prstGeom>
          <a:solidFill>
            <a:srgbClr val="FF00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smtClean="0">
                <a:latin typeface="+mj-lt"/>
              </a:rPr>
              <a:t>Hành động ý chí giản đơn</a:t>
            </a:r>
            <a:endParaRPr lang="en-US" sz="2800" b="1">
              <a:latin typeface="+mj-lt"/>
            </a:endParaRPr>
          </a:p>
        </p:txBody>
      </p:sp>
      <p:sp>
        <p:nvSpPr>
          <p:cNvPr id="11" name="Oval 10"/>
          <p:cNvSpPr/>
          <p:nvPr/>
        </p:nvSpPr>
        <p:spPr>
          <a:xfrm>
            <a:off x="4857136" y="2069241"/>
            <a:ext cx="2949676" cy="1428734"/>
          </a:xfrm>
          <a:prstGeom prst="ellipse">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smtClean="0">
                <a:latin typeface="+mj-lt"/>
              </a:rPr>
              <a:t>Hành động ý chí cấp bách </a:t>
            </a:r>
            <a:endParaRPr lang="en-US" sz="2800" b="1">
              <a:latin typeface="+mj-lt"/>
            </a:endParaRPr>
          </a:p>
        </p:txBody>
      </p:sp>
      <p:sp>
        <p:nvSpPr>
          <p:cNvPr id="12" name="Oval 11"/>
          <p:cNvSpPr/>
          <p:nvPr/>
        </p:nvSpPr>
        <p:spPr>
          <a:xfrm>
            <a:off x="8770374" y="2069241"/>
            <a:ext cx="2949676" cy="1314208"/>
          </a:xfrm>
          <a:prstGeom prst="ellipse">
            <a:avLst/>
          </a:prstGeom>
          <a:solidFill>
            <a:srgbClr val="00B05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smtClean="0">
                <a:latin typeface="+mj-lt"/>
              </a:rPr>
              <a:t>Hành động ý chí phức tạp</a:t>
            </a:r>
            <a:endParaRPr lang="en-US" sz="2800" b="1">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2466683308"/>
              </p:ext>
            </p:extLst>
          </p:nvPr>
        </p:nvGraphicFramePr>
        <p:xfrm>
          <a:off x="943897" y="3436373"/>
          <a:ext cx="2949676" cy="3409486"/>
        </p:xfrm>
        <a:graphic>
          <a:graphicData uri="http://schemas.openxmlformats.org/drawingml/2006/table">
            <a:tbl>
              <a:tblPr firstRow="1" bandRow="1">
                <a:tableStyleId>{2D5ABB26-0587-4C30-8999-92F81FD0307C}</a:tableStyleId>
              </a:tblPr>
              <a:tblGrid>
                <a:gridCol w="2949676">
                  <a:extLst>
                    <a:ext uri="{9D8B030D-6E8A-4147-A177-3AD203B41FA5}">
                      <a16:colId xmlns:a16="http://schemas.microsoft.com/office/drawing/2014/main" val="2631290572"/>
                    </a:ext>
                  </a:extLst>
                </a:gridCol>
              </a:tblGrid>
              <a:tr h="3409486">
                <a:tc>
                  <a:txBody>
                    <a:bodyPr/>
                    <a:lstStyle/>
                    <a:p>
                      <a:r>
                        <a:rPr lang="en-US" sz="2400" smtClean="0">
                          <a:latin typeface="+mj-lt"/>
                        </a:rPr>
                        <a:t>Là</a:t>
                      </a:r>
                      <a:r>
                        <a:rPr lang="en-US" sz="2400" baseline="0" smtClean="0">
                          <a:latin typeface="+mj-lt"/>
                        </a:rPr>
                        <a:t> hành động có mục đích rõ ràng </a:t>
                      </a:r>
                    </a:p>
                    <a:p>
                      <a:r>
                        <a:rPr lang="en-US" sz="2400" baseline="0" smtClean="0">
                          <a:latin typeface="+mj-lt"/>
                        </a:rPr>
                        <a:t>VD : Đi học </a:t>
                      </a:r>
                      <a:endParaRPr lang="en-US" sz="24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55415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46128900"/>
              </p:ext>
            </p:extLst>
          </p:nvPr>
        </p:nvGraphicFramePr>
        <p:xfrm>
          <a:off x="4857136" y="3497975"/>
          <a:ext cx="2949676" cy="3347884"/>
        </p:xfrm>
        <a:graphic>
          <a:graphicData uri="http://schemas.openxmlformats.org/drawingml/2006/table">
            <a:tbl>
              <a:tblPr firstRow="1" bandRow="1">
                <a:tableStyleId>{2D5ABB26-0587-4C30-8999-92F81FD0307C}</a:tableStyleId>
              </a:tblPr>
              <a:tblGrid>
                <a:gridCol w="2949676">
                  <a:extLst>
                    <a:ext uri="{9D8B030D-6E8A-4147-A177-3AD203B41FA5}">
                      <a16:colId xmlns:a16="http://schemas.microsoft.com/office/drawing/2014/main" val="2631290572"/>
                    </a:ext>
                  </a:extLst>
                </a:gridCol>
              </a:tblGrid>
              <a:tr h="3347884">
                <a:tc>
                  <a:txBody>
                    <a:bodyPr/>
                    <a:lstStyle/>
                    <a:p>
                      <a:r>
                        <a:rPr lang="en-US" sz="2400" smtClean="0">
                          <a:latin typeface="+mj-lt"/>
                        </a:rPr>
                        <a:t>Là</a:t>
                      </a:r>
                      <a:r>
                        <a:rPr lang="en-US" sz="2400" baseline="0" smtClean="0">
                          <a:latin typeface="+mj-lt"/>
                        </a:rPr>
                        <a:t> hành động xảy ra trong một khoảng thời gian ngắn đời hỏi phải có sự nỗ lực sự quyết định quyết đoán</a:t>
                      </a:r>
                    </a:p>
                    <a:p>
                      <a:r>
                        <a:rPr lang="en-US" sz="2400" baseline="0" smtClean="0">
                          <a:latin typeface="+mj-lt"/>
                        </a:rPr>
                        <a:t>VD: Túm lấy chiếc phao lúc sắp chết đuối </a:t>
                      </a:r>
                      <a:endParaRPr lang="en-US" sz="24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55415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05450218"/>
              </p:ext>
            </p:extLst>
          </p:nvPr>
        </p:nvGraphicFramePr>
        <p:xfrm>
          <a:off x="8770374" y="3383449"/>
          <a:ext cx="2949676" cy="3462409"/>
        </p:xfrm>
        <a:graphic>
          <a:graphicData uri="http://schemas.openxmlformats.org/drawingml/2006/table">
            <a:tbl>
              <a:tblPr firstRow="1" bandRow="1">
                <a:tableStyleId>{2D5ABB26-0587-4C30-8999-92F81FD0307C}</a:tableStyleId>
              </a:tblPr>
              <a:tblGrid>
                <a:gridCol w="2949676">
                  <a:extLst>
                    <a:ext uri="{9D8B030D-6E8A-4147-A177-3AD203B41FA5}">
                      <a16:colId xmlns:a16="http://schemas.microsoft.com/office/drawing/2014/main" val="2631290572"/>
                    </a:ext>
                  </a:extLst>
                </a:gridCol>
              </a:tblGrid>
              <a:tr h="3462409">
                <a:tc>
                  <a:txBody>
                    <a:bodyPr/>
                    <a:lstStyle/>
                    <a:p>
                      <a:r>
                        <a:rPr lang="en-US" sz="2400" smtClean="0">
                          <a:latin typeface="+mj-lt"/>
                        </a:rPr>
                        <a:t>Là</a:t>
                      </a:r>
                      <a:r>
                        <a:rPr lang="en-US" sz="2400" baseline="0" smtClean="0">
                          <a:latin typeface="+mj-lt"/>
                        </a:rPr>
                        <a:t> hành động ý chí điển hình và nó thể hiện tất cả đặc điểm của hành động ý chí </a:t>
                      </a:r>
                    </a:p>
                    <a:p>
                      <a:r>
                        <a:rPr lang="en-US" sz="2400" baseline="0" smtClean="0">
                          <a:latin typeface="+mj-lt"/>
                        </a:rPr>
                        <a:t>VD : Hành động suy nghĩ trả lời câu hỏi từ giáo viên của học sinh</a:t>
                      </a:r>
                      <a:endParaRPr lang="en-US" sz="24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3554155"/>
                  </a:ext>
                </a:extLst>
              </a:tr>
            </a:tbl>
          </a:graphicData>
        </a:graphic>
      </p:graphicFrame>
    </p:spTree>
    <p:extLst>
      <p:ext uri="{BB962C8B-B14F-4D97-AF65-F5344CB8AC3E}">
        <p14:creationId xmlns:p14="http://schemas.microsoft.com/office/powerpoint/2010/main" val="7763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81481"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II.Hành động ý chí là gì ?</a:t>
            </a:r>
            <a:endParaRPr lang="en-US" sz="3200">
              <a:latin typeface="+mj-lt"/>
            </a:endParaRPr>
          </a:p>
        </p:txBody>
      </p:sp>
      <p:sp>
        <p:nvSpPr>
          <p:cNvPr id="5" name="Rounded Rectangle 4"/>
          <p:cNvSpPr/>
          <p:nvPr/>
        </p:nvSpPr>
        <p:spPr>
          <a:xfrm>
            <a:off x="9696782"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481" y="2397226"/>
            <a:ext cx="2680803" cy="29416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151" y="2397226"/>
            <a:ext cx="3435494" cy="29416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362" y="2397226"/>
            <a:ext cx="2880108" cy="2941689"/>
          </a:xfrm>
          <a:prstGeom prst="rect">
            <a:avLst/>
          </a:prstGeom>
        </p:spPr>
      </p:pic>
      <p:sp>
        <p:nvSpPr>
          <p:cNvPr id="9" name="TextBox 8"/>
          <p:cNvSpPr txBox="1"/>
          <p:nvPr/>
        </p:nvSpPr>
        <p:spPr>
          <a:xfrm>
            <a:off x="2502536" y="5751871"/>
            <a:ext cx="838691" cy="369332"/>
          </a:xfrm>
          <a:prstGeom prst="rect">
            <a:avLst/>
          </a:prstGeom>
          <a:noFill/>
        </p:spPr>
        <p:txBody>
          <a:bodyPr wrap="none" rtlCol="0">
            <a:spAutoFit/>
          </a:bodyPr>
          <a:lstStyle/>
          <a:p>
            <a:r>
              <a:rPr lang="en-US" smtClean="0">
                <a:latin typeface="+mj-lt"/>
              </a:rPr>
              <a:t>Đi học</a:t>
            </a:r>
            <a:endParaRPr lang="en-US">
              <a:latin typeface="+mj-lt"/>
            </a:endParaRPr>
          </a:p>
        </p:txBody>
      </p:sp>
      <p:sp>
        <p:nvSpPr>
          <p:cNvPr id="10" name="TextBox 9"/>
          <p:cNvSpPr txBox="1"/>
          <p:nvPr/>
        </p:nvSpPr>
        <p:spPr>
          <a:xfrm>
            <a:off x="4720956" y="5751871"/>
            <a:ext cx="2470548" cy="369332"/>
          </a:xfrm>
          <a:prstGeom prst="rect">
            <a:avLst/>
          </a:prstGeom>
          <a:noFill/>
        </p:spPr>
        <p:txBody>
          <a:bodyPr wrap="none" rtlCol="0">
            <a:spAutoFit/>
          </a:bodyPr>
          <a:lstStyle/>
          <a:p>
            <a:r>
              <a:rPr lang="en-US" smtClean="0">
                <a:latin typeface="+mj-lt"/>
              </a:rPr>
              <a:t>Chết đuối vớ được phao </a:t>
            </a:r>
            <a:endParaRPr lang="en-US">
              <a:latin typeface="+mj-lt"/>
            </a:endParaRPr>
          </a:p>
        </p:txBody>
      </p:sp>
      <p:sp>
        <p:nvSpPr>
          <p:cNvPr id="11" name="TextBox 10"/>
          <p:cNvSpPr txBox="1"/>
          <p:nvPr/>
        </p:nvSpPr>
        <p:spPr>
          <a:xfrm>
            <a:off x="8289464" y="5751871"/>
            <a:ext cx="2351926" cy="369332"/>
          </a:xfrm>
          <a:prstGeom prst="rect">
            <a:avLst/>
          </a:prstGeom>
          <a:noFill/>
        </p:spPr>
        <p:txBody>
          <a:bodyPr wrap="none" rtlCol="0">
            <a:spAutoFit/>
          </a:bodyPr>
          <a:lstStyle/>
          <a:p>
            <a:r>
              <a:rPr lang="en-US" smtClean="0">
                <a:latin typeface="+mj-lt"/>
              </a:rPr>
              <a:t>Suy nghĩ trả lời câu hỏi</a:t>
            </a:r>
            <a:endParaRPr lang="en-US">
              <a:latin typeface="+mj-lt"/>
            </a:endParaRPr>
          </a:p>
        </p:txBody>
      </p:sp>
    </p:spTree>
    <p:extLst>
      <p:ext uri="{BB962C8B-B14F-4D97-AF65-F5344CB8AC3E}">
        <p14:creationId xmlns:p14="http://schemas.microsoft.com/office/powerpoint/2010/main" val="219384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8" name="TextBox 7"/>
          <p:cNvSpPr txBox="1"/>
          <p:nvPr/>
        </p:nvSpPr>
        <p:spPr>
          <a:xfrm>
            <a:off x="1657893" y="1750423"/>
            <a:ext cx="4520789" cy="461665"/>
          </a:xfrm>
          <a:prstGeom prst="rect">
            <a:avLst/>
          </a:prstGeom>
          <a:noFill/>
        </p:spPr>
        <p:txBody>
          <a:bodyPr wrap="none" rtlCol="0">
            <a:spAutoFit/>
          </a:bodyPr>
          <a:lstStyle/>
          <a:p>
            <a:r>
              <a:rPr lang="en-US" sz="2400" b="1">
                <a:latin typeface="+mj-lt"/>
              </a:rPr>
              <a:t>3</a:t>
            </a:r>
            <a:r>
              <a:rPr lang="en-US" sz="2400" b="1" smtClean="0">
                <a:latin typeface="+mj-lt"/>
              </a:rPr>
              <a:t>. Đặc điểm của hành động ý chí </a:t>
            </a:r>
            <a:endParaRPr lang="en-US" sz="2400" b="1">
              <a:latin typeface="+mj-lt"/>
            </a:endParaRPr>
          </a:p>
        </p:txBody>
      </p:sp>
      <p:sp>
        <p:nvSpPr>
          <p:cNvPr id="9" name="TextBox 8"/>
          <p:cNvSpPr txBox="1"/>
          <p:nvPr/>
        </p:nvSpPr>
        <p:spPr>
          <a:xfrm>
            <a:off x="1763486" y="2573383"/>
            <a:ext cx="8671432" cy="3477875"/>
          </a:xfrm>
          <a:prstGeom prst="rect">
            <a:avLst/>
          </a:prstGeom>
          <a:noFill/>
        </p:spPr>
        <p:txBody>
          <a:bodyPr wrap="square" rtlCol="0">
            <a:spAutoFit/>
          </a:bodyPr>
          <a:lstStyle/>
          <a:p>
            <a:pPr marL="342900" indent="-342900">
              <a:buAutoNum type="alphaLcPeriod"/>
            </a:pPr>
            <a:r>
              <a:rPr lang="en-US" sz="2200" b="1" smtClean="0">
                <a:latin typeface="+mj-lt"/>
              </a:rPr>
              <a:t>Tính có vấn đề : </a:t>
            </a:r>
            <a:r>
              <a:rPr lang="en-US" sz="2200" smtClean="0">
                <a:latin typeface="+mj-lt"/>
              </a:rPr>
              <a:t>Hành động ý chí chỉ xuất hiện khi gặp những khó khăn trở ngại</a:t>
            </a:r>
          </a:p>
          <a:p>
            <a:pPr marL="342900" indent="-342900">
              <a:buAutoNum type="alphaLcPeriod"/>
            </a:pPr>
            <a:r>
              <a:rPr lang="en-US" sz="2200" b="1" smtClean="0">
                <a:latin typeface="+mj-lt"/>
              </a:rPr>
              <a:t>Tính có ý nghĩa kích thích :</a:t>
            </a:r>
            <a:r>
              <a:rPr lang="en-US" sz="2200" smtClean="0">
                <a:latin typeface="+mj-lt"/>
              </a:rPr>
              <a:t> Hành động  ý chí được kích thích bởi cơ chế động cơ hóa hành động, trong đó chủ thể ý thức được ý nghĩa của kích thích để từ đó quyết định có hành động hay không  </a:t>
            </a:r>
          </a:p>
          <a:p>
            <a:pPr marL="342900" indent="-342900">
              <a:buAutoNum type="alphaLcPeriod"/>
            </a:pPr>
            <a:r>
              <a:rPr lang="en-US" sz="2200" b="1" smtClean="0">
                <a:latin typeface="+mj-lt"/>
              </a:rPr>
              <a:t>Tính mục đích : </a:t>
            </a:r>
            <a:r>
              <a:rPr lang="en-US" sz="2200" smtClean="0">
                <a:latin typeface="+mj-lt"/>
              </a:rPr>
              <a:t>Hành động ý chí luôn có mục đích , được chủ thể ý thức một cách rõ ràng</a:t>
            </a:r>
          </a:p>
          <a:p>
            <a:pPr marL="342900" indent="-342900">
              <a:buAutoNum type="alphaLcPeriod"/>
            </a:pPr>
            <a:r>
              <a:rPr lang="en-US" sz="2200" b="1" smtClean="0">
                <a:latin typeface="+mj-lt"/>
              </a:rPr>
              <a:t>Sự nỗ lực của ý chí :</a:t>
            </a:r>
            <a:r>
              <a:rPr lang="en-US" sz="2200" smtClean="0">
                <a:latin typeface="+mj-lt"/>
              </a:rPr>
              <a:t> Hành động ý chí luôn có sự điều khiển , điều chỉnh , kiểm tra của ý thức , luôn có sự  nỗ lực khắc phục khó khăn, thực hiện đến cùng mục đích đã đề ra </a:t>
            </a:r>
          </a:p>
        </p:txBody>
      </p:sp>
      <p:sp>
        <p:nvSpPr>
          <p:cNvPr id="10" name="Rounded Rectangle 9"/>
          <p:cNvSpPr/>
          <p:nvPr/>
        </p:nvSpPr>
        <p:spPr>
          <a:xfrm>
            <a:off x="1640475"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II.Hành động ý chí là gì ?</a:t>
            </a:r>
            <a:endParaRPr lang="en-US" sz="3200">
              <a:latin typeface="+mj-lt"/>
            </a:endParaRPr>
          </a:p>
        </p:txBody>
      </p:sp>
    </p:spTree>
    <p:extLst>
      <p:ext uri="{BB962C8B-B14F-4D97-AF65-F5344CB8AC3E}">
        <p14:creationId xmlns:p14="http://schemas.microsoft.com/office/powerpoint/2010/main" val="192200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9" name="Rectangle 8"/>
          <p:cNvSpPr/>
          <p:nvPr/>
        </p:nvSpPr>
        <p:spPr>
          <a:xfrm>
            <a:off x="3495367" y="2063358"/>
            <a:ext cx="6211423" cy="91440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latin typeface="+mj-lt"/>
              </a:rPr>
              <a:t>Giai đoạn chuẩn bị</a:t>
            </a:r>
            <a:r>
              <a:rPr lang="en-US" smtClean="0">
                <a:solidFill>
                  <a:schemeClr val="tx1"/>
                </a:solidFill>
                <a:latin typeface="+mj-lt"/>
              </a:rPr>
              <a:t>: Cá nhân suy nghĩ cân nhắc các khả năng khác nhau để lập kế hoạch và quyết định hành động  </a:t>
            </a:r>
            <a:endParaRPr lang="en-US">
              <a:solidFill>
                <a:schemeClr val="tx1"/>
              </a:solidFill>
              <a:latin typeface="+mj-lt"/>
            </a:endParaRPr>
          </a:p>
        </p:txBody>
      </p:sp>
      <p:sp>
        <p:nvSpPr>
          <p:cNvPr id="12" name="Down Arrow 11"/>
          <p:cNvSpPr/>
          <p:nvPr/>
        </p:nvSpPr>
        <p:spPr>
          <a:xfrm>
            <a:off x="5431317" y="3114918"/>
            <a:ext cx="484632" cy="5747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448735" y="4928589"/>
            <a:ext cx="484632" cy="5747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750423" y="1554480"/>
            <a:ext cx="4461478" cy="461665"/>
          </a:xfrm>
          <a:prstGeom prst="rect">
            <a:avLst/>
          </a:prstGeom>
          <a:noFill/>
        </p:spPr>
        <p:txBody>
          <a:bodyPr wrap="none" rtlCol="0">
            <a:spAutoFit/>
          </a:bodyPr>
          <a:lstStyle/>
          <a:p>
            <a:r>
              <a:rPr lang="en-US" sz="2400" b="1">
                <a:latin typeface="+mj-lt"/>
              </a:rPr>
              <a:t>4</a:t>
            </a:r>
            <a:r>
              <a:rPr lang="en-US" sz="2400" b="1" smtClean="0">
                <a:latin typeface="+mj-lt"/>
              </a:rPr>
              <a:t>.Các giai đoạn hành động ý chí </a:t>
            </a:r>
            <a:endParaRPr lang="en-US" sz="2400" b="1">
              <a:latin typeface="+mj-lt"/>
            </a:endParaRPr>
          </a:p>
        </p:txBody>
      </p:sp>
      <p:sp>
        <p:nvSpPr>
          <p:cNvPr id="17" name="Rounded Rectangle 16"/>
          <p:cNvSpPr/>
          <p:nvPr/>
        </p:nvSpPr>
        <p:spPr>
          <a:xfrm>
            <a:off x="1640475"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II.Hành động ý chí là gì ?</a:t>
            </a:r>
            <a:endParaRPr lang="en-US" sz="3200">
              <a:latin typeface="+mj-lt"/>
            </a:endParaRPr>
          </a:p>
        </p:txBody>
      </p:sp>
      <p:sp>
        <p:nvSpPr>
          <p:cNvPr id="18" name="Rectangle 17"/>
          <p:cNvSpPr/>
          <p:nvPr/>
        </p:nvSpPr>
        <p:spPr>
          <a:xfrm>
            <a:off x="3495367" y="3806354"/>
            <a:ext cx="6211423" cy="91440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latin typeface="+mj-lt"/>
              </a:rPr>
              <a:t>Giai đoạn thực hiện hành động: </a:t>
            </a:r>
            <a:r>
              <a:rPr lang="en-US" smtClean="0">
                <a:solidFill>
                  <a:schemeClr val="tx1"/>
                </a:solidFill>
                <a:latin typeface="+mj-lt"/>
              </a:rPr>
              <a:t>Cá nhân thực hiện hành động dưới 2 hình thức hành động bên ngoài và ý chí bên trong.</a:t>
            </a:r>
            <a:endParaRPr lang="en-US" b="1">
              <a:solidFill>
                <a:schemeClr val="tx1"/>
              </a:solidFill>
              <a:latin typeface="+mj-lt"/>
            </a:endParaRPr>
          </a:p>
        </p:txBody>
      </p:sp>
      <p:sp>
        <p:nvSpPr>
          <p:cNvPr id="19" name="Rectangle 18"/>
          <p:cNvSpPr/>
          <p:nvPr/>
        </p:nvSpPr>
        <p:spPr>
          <a:xfrm>
            <a:off x="3495367" y="5549350"/>
            <a:ext cx="6211424" cy="914400"/>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latin typeface="+mj-lt"/>
              </a:rPr>
              <a:t>Giai đoạn đánh giá kết quả hành động: </a:t>
            </a:r>
            <a:r>
              <a:rPr lang="en-US" smtClean="0">
                <a:solidFill>
                  <a:schemeClr val="tx1"/>
                </a:solidFill>
                <a:latin typeface="+mj-lt"/>
              </a:rPr>
              <a:t>Cá nhân xem xét , đối chiếu nhìn nhận kết quả hành động với mục đích đề ra.</a:t>
            </a:r>
            <a:endParaRPr lang="en-US" b="1">
              <a:solidFill>
                <a:schemeClr val="tx1"/>
              </a:solidFill>
              <a:latin typeface="+mj-lt"/>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241" y="2117097"/>
            <a:ext cx="2389126" cy="113371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241" y="3516876"/>
            <a:ext cx="2389126" cy="1493356"/>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492" y="4837424"/>
            <a:ext cx="2428875" cy="1876425"/>
          </a:xfrm>
          <a:prstGeom prst="rect">
            <a:avLst/>
          </a:prstGeom>
        </p:spPr>
      </p:pic>
    </p:spTree>
    <p:extLst>
      <p:ext uri="{BB962C8B-B14F-4D97-AF65-F5344CB8AC3E}">
        <p14:creationId xmlns:p14="http://schemas.microsoft.com/office/powerpoint/2010/main" val="318865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17151" y="321874"/>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200" smtClean="0">
                <a:latin typeface="+mj-lt"/>
              </a:rPr>
              <a:t>III.Mối quan hệ giữa ý chí và hành động ý chí </a:t>
            </a:r>
            <a:endParaRPr lang="en-US" sz="3200">
              <a:latin typeface="+mj-lt"/>
            </a:endParaRPr>
          </a:p>
        </p:txBody>
      </p:sp>
      <p:sp>
        <p:nvSpPr>
          <p:cNvPr id="8" name="Diamond 7"/>
          <p:cNvSpPr/>
          <p:nvPr/>
        </p:nvSpPr>
        <p:spPr>
          <a:xfrm>
            <a:off x="206477" y="1486995"/>
            <a:ext cx="4557252" cy="1120877"/>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chemeClr val="tx1"/>
                </a:solidFill>
                <a:latin typeface="+mj-lt"/>
              </a:rPr>
              <a:t>Ý chí </a:t>
            </a:r>
            <a:endParaRPr lang="en-US" sz="3200" b="1">
              <a:solidFill>
                <a:schemeClr val="tx1"/>
              </a:solidFill>
              <a:latin typeface="+mj-lt"/>
            </a:endParaRPr>
          </a:p>
        </p:txBody>
      </p:sp>
      <p:sp>
        <p:nvSpPr>
          <p:cNvPr id="9" name="Diamond 8"/>
          <p:cNvSpPr/>
          <p:nvPr/>
        </p:nvSpPr>
        <p:spPr>
          <a:xfrm>
            <a:off x="7304841" y="1486996"/>
            <a:ext cx="4557252" cy="1120877"/>
          </a:xfrm>
          <a:prstGeom prst="diamon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chemeClr val="tx1"/>
                </a:solidFill>
                <a:latin typeface="+mj-lt"/>
              </a:rPr>
              <a:t>Hành động ý chí </a:t>
            </a:r>
            <a:endParaRPr lang="en-US" sz="3200" b="1">
              <a:solidFill>
                <a:schemeClr val="tx1"/>
              </a:solidFill>
              <a:latin typeface="+mj-lt"/>
            </a:endParaRPr>
          </a:p>
        </p:txBody>
      </p:sp>
      <p:sp>
        <p:nvSpPr>
          <p:cNvPr id="14" name="Left Arrow 13"/>
          <p:cNvSpPr/>
          <p:nvPr/>
        </p:nvSpPr>
        <p:spPr>
          <a:xfrm>
            <a:off x="4763729" y="5196614"/>
            <a:ext cx="2541112" cy="16613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mj-lt"/>
              </a:rPr>
              <a:t>Điều chỉnh cho phù hợp</a:t>
            </a:r>
            <a:endParaRPr lang="en-US" sz="2800">
              <a:latin typeface="+mj-lt"/>
            </a:endParaRPr>
          </a:p>
        </p:txBody>
      </p:sp>
      <p:sp>
        <p:nvSpPr>
          <p:cNvPr id="16" name="Right Arrow 15"/>
          <p:cNvSpPr/>
          <p:nvPr/>
        </p:nvSpPr>
        <p:spPr>
          <a:xfrm>
            <a:off x="4763729" y="2861186"/>
            <a:ext cx="2541112" cy="1710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mj-lt"/>
              </a:rPr>
              <a:t>Quyết định </a:t>
            </a:r>
            <a:endParaRPr lang="en-US" sz="3200">
              <a:latin typeface="+mj-lt"/>
            </a:endParaRPr>
          </a:p>
        </p:txBody>
      </p:sp>
      <p:sp>
        <p:nvSpPr>
          <p:cNvPr id="17" name="Rounded Rectangle 16"/>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079561286"/>
              </p:ext>
            </p:extLst>
          </p:nvPr>
        </p:nvGraphicFramePr>
        <p:xfrm>
          <a:off x="206477" y="2607872"/>
          <a:ext cx="4557252" cy="4250127"/>
        </p:xfrm>
        <a:graphic>
          <a:graphicData uri="http://schemas.openxmlformats.org/drawingml/2006/table">
            <a:tbl>
              <a:tblPr firstRow="1" bandRow="1">
                <a:tableStyleId>{5C22544A-7EE6-4342-B048-85BDC9FD1C3A}</a:tableStyleId>
              </a:tblPr>
              <a:tblGrid>
                <a:gridCol w="4557252">
                  <a:extLst>
                    <a:ext uri="{9D8B030D-6E8A-4147-A177-3AD203B41FA5}">
                      <a16:colId xmlns:a16="http://schemas.microsoft.com/office/drawing/2014/main" val="3554308752"/>
                    </a:ext>
                  </a:extLst>
                </a:gridCol>
              </a:tblGrid>
              <a:tr h="4250127">
                <a:tc>
                  <a:txBody>
                    <a:bodyPr/>
                    <a:lstStyle/>
                    <a:p>
                      <a:pPr marL="285750" indent="-285750">
                        <a:buFont typeface="Arial" panose="020B0604020202020204" pitchFamily="34" charset="0"/>
                        <a:buChar char="•"/>
                      </a:pPr>
                      <a:r>
                        <a:rPr lang="en-US" sz="2400" b="0" smtClean="0">
                          <a:solidFill>
                            <a:schemeClr val="tx1"/>
                          </a:solidFill>
                          <a:latin typeface="+mj-lt"/>
                        </a:rPr>
                        <a:t>Là</a:t>
                      </a:r>
                      <a:r>
                        <a:rPr lang="en-US" sz="2400" b="0" baseline="0" smtClean="0">
                          <a:solidFill>
                            <a:schemeClr val="tx1"/>
                          </a:solidFill>
                          <a:latin typeface="+mj-lt"/>
                        </a:rPr>
                        <a:t> phẩm chất tâm lý của cá nhân</a:t>
                      </a:r>
                    </a:p>
                    <a:p>
                      <a:pPr marL="285750" indent="-285750">
                        <a:buFont typeface="Arial" panose="020B0604020202020204" pitchFamily="34" charset="0"/>
                        <a:buChar char="•"/>
                      </a:pPr>
                      <a:r>
                        <a:rPr lang="en-US" sz="2400" b="0" baseline="0" smtClean="0">
                          <a:solidFill>
                            <a:schemeClr val="tx1"/>
                          </a:solidFill>
                          <a:latin typeface="+mj-lt"/>
                        </a:rPr>
                        <a:t>Thể hiện ở suy nghĩ của cá nhân </a:t>
                      </a:r>
                    </a:p>
                    <a:p>
                      <a:pPr marL="285750" indent="-285750">
                        <a:buFont typeface="Arial" panose="020B0604020202020204" pitchFamily="34" charset="0"/>
                        <a:buChar char="•"/>
                      </a:pPr>
                      <a:r>
                        <a:rPr lang="en-US" sz="2400" b="0" baseline="0" smtClean="0">
                          <a:solidFill>
                            <a:schemeClr val="tx1"/>
                          </a:solidFill>
                          <a:latin typeface="+mj-lt"/>
                        </a:rPr>
                        <a:t>Điều chỉnh hành vi tích cực nhất của con người </a:t>
                      </a:r>
                      <a:endParaRPr lang="en-US" sz="2400" b="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16388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27579688"/>
              </p:ext>
            </p:extLst>
          </p:nvPr>
        </p:nvGraphicFramePr>
        <p:xfrm>
          <a:off x="7304841" y="2607872"/>
          <a:ext cx="4557252" cy="4250128"/>
        </p:xfrm>
        <a:graphic>
          <a:graphicData uri="http://schemas.openxmlformats.org/drawingml/2006/table">
            <a:tbl>
              <a:tblPr firstRow="1" bandRow="1">
                <a:tableStyleId>{5C22544A-7EE6-4342-B048-85BDC9FD1C3A}</a:tableStyleId>
              </a:tblPr>
              <a:tblGrid>
                <a:gridCol w="4557252">
                  <a:extLst>
                    <a:ext uri="{9D8B030D-6E8A-4147-A177-3AD203B41FA5}">
                      <a16:colId xmlns:a16="http://schemas.microsoft.com/office/drawing/2014/main" val="3554308752"/>
                    </a:ext>
                  </a:extLst>
                </a:gridCol>
              </a:tblGrid>
              <a:tr h="4250128">
                <a:tc>
                  <a:txBody>
                    <a:bodyPr/>
                    <a:lstStyle/>
                    <a:p>
                      <a:pPr marL="285750" indent="-285750">
                        <a:buFont typeface="Arial" panose="020B0604020202020204" pitchFamily="34" charset="0"/>
                        <a:buChar char="•"/>
                      </a:pPr>
                      <a:r>
                        <a:rPr lang="en-US" sz="2400" b="0" smtClean="0">
                          <a:solidFill>
                            <a:schemeClr val="tx1"/>
                          </a:solidFill>
                          <a:latin typeface="+mj-lt"/>
                        </a:rPr>
                        <a:t>Là</a:t>
                      </a:r>
                      <a:r>
                        <a:rPr lang="en-US" sz="2400" b="0" baseline="0" smtClean="0">
                          <a:solidFill>
                            <a:schemeClr val="tx1"/>
                          </a:solidFill>
                          <a:latin typeface="+mj-lt"/>
                        </a:rPr>
                        <a:t> một hoạt động của cá nhân</a:t>
                      </a:r>
                      <a:endParaRPr lang="en-US" sz="2400" b="0" smtClean="0">
                        <a:solidFill>
                          <a:schemeClr val="tx1"/>
                        </a:solidFill>
                        <a:latin typeface="+mj-lt"/>
                      </a:endParaRPr>
                    </a:p>
                    <a:p>
                      <a:pPr marL="285750" indent="-285750">
                        <a:buFont typeface="Arial" panose="020B0604020202020204" pitchFamily="34" charset="0"/>
                        <a:buChar char="•"/>
                      </a:pPr>
                      <a:r>
                        <a:rPr lang="en-US" sz="2400" b="0" smtClean="0">
                          <a:solidFill>
                            <a:schemeClr val="tx1"/>
                          </a:solidFill>
                          <a:latin typeface="+mj-lt"/>
                        </a:rPr>
                        <a:t>Là</a:t>
                      </a:r>
                      <a:r>
                        <a:rPr lang="en-US" sz="2400" b="0" baseline="0" smtClean="0">
                          <a:solidFill>
                            <a:schemeClr val="tx1"/>
                          </a:solidFill>
                          <a:latin typeface="+mj-lt"/>
                        </a:rPr>
                        <a:t> thể hiện của ý chí thông qua hành động</a:t>
                      </a:r>
                    </a:p>
                    <a:p>
                      <a:pPr marL="285750" indent="-285750">
                        <a:buFont typeface="Arial" panose="020B0604020202020204" pitchFamily="34" charset="0"/>
                        <a:buChar char="•"/>
                      </a:pPr>
                      <a:r>
                        <a:rPr lang="en-US" sz="2400" b="0" smtClean="0">
                          <a:solidFill>
                            <a:schemeClr val="tx1"/>
                          </a:solidFill>
                          <a:latin typeface="+mj-lt"/>
                        </a:rPr>
                        <a:t>Hành</a:t>
                      </a:r>
                      <a:r>
                        <a:rPr lang="en-US" sz="2400" b="0" baseline="0" smtClean="0">
                          <a:solidFill>
                            <a:schemeClr val="tx1"/>
                          </a:solidFill>
                          <a:latin typeface="+mj-lt"/>
                        </a:rPr>
                        <a:t> động ý chí luôn có sự theo dõi, điều chỉnh khắc phục khó khăn để đạt được mục đích đã đề ra </a:t>
                      </a:r>
                      <a:endParaRPr lang="en-US" sz="2400" b="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63880"/>
                  </a:ext>
                </a:extLst>
              </a:tr>
            </a:tbl>
          </a:graphicData>
        </a:graphic>
      </p:graphicFrame>
    </p:spTree>
    <p:extLst>
      <p:ext uri="{BB962C8B-B14F-4D97-AF65-F5344CB8AC3E}">
        <p14:creationId xmlns:p14="http://schemas.microsoft.com/office/powerpoint/2010/main" val="123323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17151" y="321874"/>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200" smtClean="0">
                <a:latin typeface="+mj-lt"/>
              </a:rPr>
              <a:t>III.Mối quan hệ giữa ý chí và hành động ý chí </a:t>
            </a:r>
            <a:endParaRPr lang="en-US" sz="3200">
              <a:latin typeface="+mj-lt"/>
            </a:endParaRPr>
          </a:p>
        </p:txBody>
      </p:sp>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6" name="TextBox 5"/>
          <p:cNvSpPr txBox="1"/>
          <p:nvPr/>
        </p:nvSpPr>
        <p:spPr>
          <a:xfrm>
            <a:off x="1622323" y="1858297"/>
            <a:ext cx="10445579" cy="2246769"/>
          </a:xfrm>
          <a:prstGeom prst="rect">
            <a:avLst/>
          </a:prstGeom>
          <a:noFill/>
        </p:spPr>
        <p:txBody>
          <a:bodyPr wrap="square" rtlCol="0">
            <a:spAutoFit/>
          </a:bodyPr>
          <a:lstStyle/>
          <a:p>
            <a:r>
              <a:rPr lang="en-US" sz="2000" u="sng" smtClean="0">
                <a:latin typeface="+mj-lt"/>
              </a:rPr>
              <a:t>Ví dụ: </a:t>
            </a:r>
          </a:p>
          <a:p>
            <a:r>
              <a:rPr lang="en-US" sz="2400" b="1" smtClean="0">
                <a:latin typeface="+mj-lt"/>
              </a:rPr>
              <a:t>Ý Chí quyết định  Hành động ý chí :  </a:t>
            </a:r>
            <a:r>
              <a:rPr lang="en-US" sz="2400" i="1" smtClean="0">
                <a:latin typeface="+mj-lt"/>
              </a:rPr>
              <a:t>Việc đi học đầy đủ </a:t>
            </a:r>
          </a:p>
          <a:p>
            <a:r>
              <a:rPr lang="en-US" sz="2400" smtClean="0">
                <a:latin typeface="+mj-lt"/>
              </a:rPr>
              <a:t>Ở đây </a:t>
            </a:r>
            <a:r>
              <a:rPr lang="en-US" sz="2400" u="sng" smtClean="0">
                <a:latin typeface="+mj-lt"/>
              </a:rPr>
              <a:t>ý chí </a:t>
            </a:r>
            <a:r>
              <a:rPr lang="en-US" sz="2400" smtClean="0">
                <a:latin typeface="+mj-lt"/>
              </a:rPr>
              <a:t>là suy nghĩ đi học đầy đủ  còn </a:t>
            </a:r>
            <a:r>
              <a:rPr lang="en-US" sz="2400" u="sng" smtClean="0">
                <a:latin typeface="+mj-lt"/>
              </a:rPr>
              <a:t>hành động ý chí </a:t>
            </a:r>
            <a:r>
              <a:rPr lang="en-US" sz="2400" smtClean="0">
                <a:latin typeface="+mj-lt"/>
              </a:rPr>
              <a:t> là việc chúng ta đi học đầy đủ. Như vậy nếu không có suy nghĩ dậy sớm đi học chúng ta sẽ không thự hiện được hoạt động dạy sớm để đi học.</a:t>
            </a:r>
          </a:p>
          <a:p>
            <a:r>
              <a:rPr lang="en-US" sz="2400" smtClean="0">
                <a:latin typeface="+mj-lt"/>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671" y="3952568"/>
            <a:ext cx="6574796" cy="2728451"/>
          </a:xfrm>
          <a:prstGeom prst="rect">
            <a:avLst/>
          </a:prstGeom>
        </p:spPr>
      </p:pic>
    </p:spTree>
    <p:extLst>
      <p:ext uri="{BB962C8B-B14F-4D97-AF65-F5344CB8AC3E}">
        <p14:creationId xmlns:p14="http://schemas.microsoft.com/office/powerpoint/2010/main" val="125942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17151" y="321874"/>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200" smtClean="0">
                <a:latin typeface="+mj-lt"/>
              </a:rPr>
              <a:t>III.Mối quan hệ giữa ý chí và hành động ý chí </a:t>
            </a:r>
            <a:endParaRPr lang="en-US" sz="3200">
              <a:latin typeface="+mj-lt"/>
            </a:endParaRPr>
          </a:p>
        </p:txBody>
      </p:sp>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6" name="Rectangle 5"/>
          <p:cNvSpPr/>
          <p:nvPr/>
        </p:nvSpPr>
        <p:spPr>
          <a:xfrm>
            <a:off x="1517151" y="1696430"/>
            <a:ext cx="9588384" cy="1938992"/>
          </a:xfrm>
          <a:prstGeom prst="rect">
            <a:avLst/>
          </a:prstGeom>
        </p:spPr>
        <p:txBody>
          <a:bodyPr wrap="square">
            <a:spAutoFit/>
          </a:bodyPr>
          <a:lstStyle/>
          <a:p>
            <a:r>
              <a:rPr lang="en-US" sz="2400" b="1">
                <a:latin typeface="+mj-lt"/>
              </a:rPr>
              <a:t>Hành động ý chí điều chỉnh ngược lại ý chí : </a:t>
            </a:r>
            <a:r>
              <a:rPr lang="en-US" sz="2400" i="1">
                <a:latin typeface="+mj-lt"/>
              </a:rPr>
              <a:t>Bạn muốn trở thành người chạy nhanh nhất thể giới tuy nhiên bạn đang bị bệnh tim rất nặng.</a:t>
            </a:r>
          </a:p>
          <a:p>
            <a:r>
              <a:rPr lang="en-US" sz="2400">
                <a:latin typeface="+mj-lt"/>
              </a:rPr>
              <a:t>Ở đây </a:t>
            </a:r>
            <a:r>
              <a:rPr lang="en-US" sz="2400" u="sng">
                <a:latin typeface="+mj-lt"/>
              </a:rPr>
              <a:t>ý chí </a:t>
            </a:r>
            <a:r>
              <a:rPr lang="en-US" sz="2400">
                <a:latin typeface="+mj-lt"/>
              </a:rPr>
              <a:t>là suy nghĩ muốn trở thành người chạy nhanh nhất thế giới nhưng </a:t>
            </a:r>
            <a:r>
              <a:rPr lang="en-US" sz="2400" u="sng">
                <a:latin typeface="+mj-lt"/>
              </a:rPr>
              <a:t>hành động ý chí </a:t>
            </a:r>
            <a:r>
              <a:rPr lang="en-US" sz="2400">
                <a:latin typeface="+mj-lt"/>
              </a:rPr>
              <a:t>của bạn không thể thực hiện nó do đó nó sẽ điều chỉnh lại ý chí của bạn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702" y="3834581"/>
            <a:ext cx="7042074" cy="3023419"/>
          </a:xfrm>
          <a:prstGeom prst="rect">
            <a:avLst/>
          </a:prstGeom>
        </p:spPr>
      </p:pic>
    </p:spTree>
    <p:extLst>
      <p:ext uri="{BB962C8B-B14F-4D97-AF65-F5344CB8AC3E}">
        <p14:creationId xmlns:p14="http://schemas.microsoft.com/office/powerpoint/2010/main" val="71759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17151" y="321874"/>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200" smtClean="0">
                <a:latin typeface="+mj-lt"/>
              </a:rPr>
              <a:t>IV. Kết luận </a:t>
            </a:r>
            <a:endParaRPr lang="en-US" sz="3200">
              <a:latin typeface="+mj-lt"/>
            </a:endParaRPr>
          </a:p>
        </p:txBody>
      </p:sp>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2" name="TextBox 1"/>
          <p:cNvSpPr txBox="1"/>
          <p:nvPr/>
        </p:nvSpPr>
        <p:spPr>
          <a:xfrm>
            <a:off x="1858297" y="2035277"/>
            <a:ext cx="6361037" cy="1569660"/>
          </a:xfrm>
          <a:prstGeom prst="rect">
            <a:avLst/>
          </a:prstGeom>
          <a:noFill/>
        </p:spPr>
        <p:txBody>
          <a:bodyPr wrap="none" rtlCol="0">
            <a:spAutoFit/>
          </a:bodyPr>
          <a:lstStyle/>
          <a:p>
            <a:r>
              <a:rPr lang="en-US" sz="2400" b="1" smtClean="0">
                <a:latin typeface="+mj-lt"/>
              </a:rPr>
              <a:t>Ý chí:</a:t>
            </a:r>
          </a:p>
          <a:p>
            <a:r>
              <a:rPr lang="en-US" sz="2400" b="1" smtClean="0">
                <a:latin typeface="+mj-lt"/>
              </a:rPr>
              <a:t>-</a:t>
            </a:r>
            <a:r>
              <a:rPr lang="en-US" sz="2400" smtClean="0">
                <a:latin typeface="+mj-lt"/>
              </a:rPr>
              <a:t>Là mặt năng động của ý thức</a:t>
            </a:r>
          </a:p>
          <a:p>
            <a:r>
              <a:rPr lang="en-US" sz="2400" smtClean="0">
                <a:latin typeface="+mj-lt"/>
              </a:rPr>
              <a:t>-Biểu hiện ở những hành động cụ thể</a:t>
            </a:r>
          </a:p>
          <a:p>
            <a:r>
              <a:rPr lang="en-US" sz="2400" smtClean="0">
                <a:latin typeface="+mj-lt"/>
              </a:rPr>
              <a:t>-Có sự khắc phục khó khăn để đạt được mục đích </a:t>
            </a:r>
            <a:endParaRPr lang="en-US" sz="2400" b="1">
              <a:latin typeface="+mj-lt"/>
            </a:endParaRPr>
          </a:p>
        </p:txBody>
      </p:sp>
      <p:sp>
        <p:nvSpPr>
          <p:cNvPr id="3" name="TextBox 2"/>
          <p:cNvSpPr txBox="1"/>
          <p:nvPr/>
        </p:nvSpPr>
        <p:spPr>
          <a:xfrm>
            <a:off x="1858297" y="4034608"/>
            <a:ext cx="8908026" cy="1569660"/>
          </a:xfrm>
          <a:prstGeom prst="rect">
            <a:avLst/>
          </a:prstGeom>
          <a:noFill/>
        </p:spPr>
        <p:txBody>
          <a:bodyPr wrap="square" rtlCol="0">
            <a:spAutoFit/>
          </a:bodyPr>
          <a:lstStyle/>
          <a:p>
            <a:r>
              <a:rPr lang="en-US" sz="2400" b="1" smtClean="0">
                <a:latin typeface="+mj-lt"/>
              </a:rPr>
              <a:t>Hành động ý chí :</a:t>
            </a:r>
            <a:endParaRPr lang="en-US" sz="2400" smtClean="0">
              <a:latin typeface="+mj-lt"/>
            </a:endParaRPr>
          </a:p>
          <a:p>
            <a:r>
              <a:rPr lang="en-US" sz="2400" b="1" smtClean="0">
                <a:latin typeface="+mj-lt"/>
              </a:rPr>
              <a:t>-</a:t>
            </a:r>
            <a:r>
              <a:rPr lang="en-US" sz="2400" smtClean="0">
                <a:latin typeface="+mj-lt"/>
              </a:rPr>
              <a:t>Là sự thể hiện của ý chí bằng hành động</a:t>
            </a:r>
          </a:p>
          <a:p>
            <a:r>
              <a:rPr lang="en-US" sz="2400" b="1" smtClean="0">
                <a:latin typeface="+mj-lt"/>
              </a:rPr>
              <a:t>-</a:t>
            </a:r>
            <a:r>
              <a:rPr lang="en-US" sz="2400" smtClean="0">
                <a:latin typeface="+mj-lt"/>
              </a:rPr>
              <a:t>Có mục đích rõ ràng chứa nội dung đạo đức, có sự lựa chọn phương tiện và biện pháp tiến hành </a:t>
            </a:r>
            <a:endParaRPr lang="en-US" sz="2400" b="1">
              <a:latin typeface="+mj-lt"/>
            </a:endParaRPr>
          </a:p>
        </p:txBody>
      </p:sp>
    </p:spTree>
    <p:extLst>
      <p:ext uri="{BB962C8B-B14F-4D97-AF65-F5344CB8AC3E}">
        <p14:creationId xmlns:p14="http://schemas.microsoft.com/office/powerpoint/2010/main" val="323568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17151" y="321874"/>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200" smtClean="0">
                <a:latin typeface="+mj-lt"/>
              </a:rPr>
              <a:t>IV. Kết luận </a:t>
            </a:r>
            <a:endParaRPr lang="en-US" sz="3200">
              <a:latin typeface="+mj-lt"/>
            </a:endParaRPr>
          </a:p>
        </p:txBody>
      </p:sp>
      <p:sp>
        <p:nvSpPr>
          <p:cNvPr id="6" name="Rounded Rectangle 5"/>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7" name="Rectangle 6"/>
          <p:cNvSpPr/>
          <p:nvPr/>
        </p:nvSpPr>
        <p:spPr>
          <a:xfrm>
            <a:off x="840658" y="1828799"/>
            <a:ext cx="10663084" cy="46752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smtClean="0">
                <a:solidFill>
                  <a:srgbClr val="FF0000"/>
                </a:solidFill>
                <a:latin typeface="+mj-lt"/>
              </a:rPr>
              <a:t>Ý chí</a:t>
            </a:r>
            <a:r>
              <a:rPr lang="en-US" sz="4400" smtClean="0">
                <a:latin typeface="+mj-lt"/>
              </a:rPr>
              <a:t> và </a:t>
            </a:r>
            <a:r>
              <a:rPr lang="en-US" sz="4400" b="1" smtClean="0">
                <a:solidFill>
                  <a:srgbClr val="FFFF00"/>
                </a:solidFill>
                <a:latin typeface="+mj-lt"/>
              </a:rPr>
              <a:t>hành động</a:t>
            </a:r>
            <a:r>
              <a:rPr lang="en-US" sz="4400" smtClean="0">
                <a:latin typeface="+mj-lt"/>
              </a:rPr>
              <a:t> có mối quan hệ chặt chẽ với nhau</a:t>
            </a:r>
          </a:p>
          <a:p>
            <a:pPr algn="ctr"/>
            <a:r>
              <a:rPr lang="en-US" sz="4400" b="1" smtClean="0">
                <a:solidFill>
                  <a:srgbClr val="FF0000"/>
                </a:solidFill>
                <a:latin typeface="+mj-lt"/>
              </a:rPr>
              <a:t>Ý chí</a:t>
            </a:r>
            <a:r>
              <a:rPr lang="en-US" sz="4400" smtClean="0">
                <a:latin typeface="+mj-lt"/>
              </a:rPr>
              <a:t> là tiền đề của </a:t>
            </a:r>
            <a:r>
              <a:rPr lang="en-US" sz="4400" b="1" smtClean="0">
                <a:solidFill>
                  <a:srgbClr val="FFFF00"/>
                </a:solidFill>
                <a:latin typeface="+mj-lt"/>
              </a:rPr>
              <a:t>hành động</a:t>
            </a:r>
            <a:r>
              <a:rPr lang="en-US" sz="4400" smtClean="0">
                <a:latin typeface="+mj-lt"/>
              </a:rPr>
              <a:t> và </a:t>
            </a:r>
            <a:r>
              <a:rPr lang="en-US" sz="4400" b="1" smtClean="0">
                <a:solidFill>
                  <a:srgbClr val="FFFF00"/>
                </a:solidFill>
                <a:latin typeface="+mj-lt"/>
              </a:rPr>
              <a:t>hành động</a:t>
            </a:r>
            <a:r>
              <a:rPr lang="en-US" sz="4400" smtClean="0">
                <a:latin typeface="+mj-lt"/>
              </a:rPr>
              <a:t> chính là sự điều chỉnh kiểm tra </a:t>
            </a:r>
            <a:r>
              <a:rPr lang="en-US" sz="4400" b="1" smtClean="0">
                <a:solidFill>
                  <a:srgbClr val="FF0000"/>
                </a:solidFill>
                <a:latin typeface="+mj-lt"/>
              </a:rPr>
              <a:t>ý chí</a:t>
            </a:r>
            <a:r>
              <a:rPr lang="en-US" sz="4400" smtClean="0">
                <a:latin typeface="+mj-lt"/>
              </a:rPr>
              <a:t> sao cho phù hợp</a:t>
            </a:r>
            <a:endParaRPr lang="en-US" sz="4400">
              <a:latin typeface="+mj-lt"/>
            </a:endParaRPr>
          </a:p>
        </p:txBody>
      </p:sp>
    </p:spTree>
    <p:extLst>
      <p:ext uri="{BB962C8B-B14F-4D97-AF65-F5344CB8AC3E}">
        <p14:creationId xmlns:p14="http://schemas.microsoft.com/office/powerpoint/2010/main" val="334034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9083" y="630696"/>
            <a:ext cx="7262949" cy="5747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bg1"/>
                </a:solidFill>
                <a:latin typeface="Times New Roman" panose="02020603050405020304" pitchFamily="18" charset="0"/>
                <a:cs typeface="Times New Roman" panose="02020603050405020304" pitchFamily="18" charset="0"/>
              </a:rPr>
              <a:t>Danh Sách Thành Viên </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9662032" y="175968"/>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t>Tâm lý học</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08999640"/>
              </p:ext>
            </p:extLst>
          </p:nvPr>
        </p:nvGraphicFramePr>
        <p:xfrm>
          <a:off x="1796869" y="1843071"/>
          <a:ext cx="8128000" cy="4227037"/>
        </p:xfrm>
        <a:graphic>
          <a:graphicData uri="http://schemas.openxmlformats.org/drawingml/2006/table">
            <a:tbl>
              <a:tblPr firstRow="1" bandRow="1">
                <a:tableStyleId>{5C22544A-7EE6-4342-B048-85BDC9FD1C3A}</a:tableStyleId>
              </a:tblPr>
              <a:tblGrid>
                <a:gridCol w="789577">
                  <a:extLst>
                    <a:ext uri="{9D8B030D-6E8A-4147-A177-3AD203B41FA5}">
                      <a16:colId xmlns:a16="http://schemas.microsoft.com/office/drawing/2014/main" val="2406637767"/>
                    </a:ext>
                  </a:extLst>
                </a:gridCol>
                <a:gridCol w="3814355">
                  <a:extLst>
                    <a:ext uri="{9D8B030D-6E8A-4147-A177-3AD203B41FA5}">
                      <a16:colId xmlns:a16="http://schemas.microsoft.com/office/drawing/2014/main" val="3050275073"/>
                    </a:ext>
                  </a:extLst>
                </a:gridCol>
                <a:gridCol w="1685108">
                  <a:extLst>
                    <a:ext uri="{9D8B030D-6E8A-4147-A177-3AD203B41FA5}">
                      <a16:colId xmlns:a16="http://schemas.microsoft.com/office/drawing/2014/main" val="3852885903"/>
                    </a:ext>
                  </a:extLst>
                </a:gridCol>
                <a:gridCol w="1838960">
                  <a:extLst>
                    <a:ext uri="{9D8B030D-6E8A-4147-A177-3AD203B41FA5}">
                      <a16:colId xmlns:a16="http://schemas.microsoft.com/office/drawing/2014/main" val="2060168178"/>
                    </a:ext>
                  </a:extLst>
                </a:gridCol>
              </a:tblGrid>
              <a:tr h="181672">
                <a:tc>
                  <a:txBody>
                    <a:bodyPr/>
                    <a:lstStyle/>
                    <a:p>
                      <a:pPr algn="ctr"/>
                      <a:r>
                        <a:rPr lang="en-US" smtClean="0">
                          <a:latin typeface="Times New Roman" panose="02020603050405020304" pitchFamily="18" charset="0"/>
                          <a:cs typeface="Times New Roman" panose="02020603050405020304" pitchFamily="18" charset="0"/>
                        </a:rPr>
                        <a:t>STT</a:t>
                      </a:r>
                      <a:endParaRPr lang="en-US">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smtClean="0">
                          <a:latin typeface="Times New Roman" panose="02020603050405020304" pitchFamily="18" charset="0"/>
                          <a:cs typeface="Times New Roman" panose="02020603050405020304" pitchFamily="18" charset="0"/>
                        </a:rPr>
                        <a:t>Họ</a:t>
                      </a:r>
                      <a:r>
                        <a:rPr lang="en-US" baseline="0" smtClean="0">
                          <a:latin typeface="Times New Roman" panose="02020603050405020304" pitchFamily="18" charset="0"/>
                          <a:cs typeface="Times New Roman" panose="02020603050405020304" pitchFamily="18" charset="0"/>
                        </a:rPr>
                        <a:t> và Tên </a:t>
                      </a:r>
                      <a:endParaRPr lang="en-US">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smtClean="0">
                          <a:latin typeface="Times New Roman" panose="02020603050405020304" pitchFamily="18" charset="0"/>
                          <a:cs typeface="Times New Roman" panose="02020603050405020304" pitchFamily="18" charset="0"/>
                        </a:rPr>
                        <a:t>MSSV</a:t>
                      </a:r>
                      <a:endParaRPr lang="en-US">
                        <a:latin typeface="Times New Roman" panose="02020603050405020304" pitchFamily="18" charset="0"/>
                        <a:cs typeface="Times New Roman" panose="02020603050405020304" pitchFamily="18" charset="0"/>
                      </a:endParaRPr>
                    </a:p>
                  </a:txBody>
                  <a:tcPr>
                    <a:solidFill>
                      <a:srgbClr val="92D050"/>
                    </a:solidFill>
                  </a:tcPr>
                </a:tc>
                <a:tc>
                  <a:txBody>
                    <a:bodyPr/>
                    <a:lstStyle/>
                    <a:p>
                      <a:pPr algn="ctr"/>
                      <a:r>
                        <a:rPr lang="en-US" smtClean="0">
                          <a:latin typeface="Times New Roman" panose="02020603050405020304" pitchFamily="18" charset="0"/>
                          <a:cs typeface="Times New Roman" panose="02020603050405020304" pitchFamily="18" charset="0"/>
                        </a:rPr>
                        <a:t>Khóa</a:t>
                      </a:r>
                      <a:endParaRPr lang="en-US">
                        <a:latin typeface="Times New Roman" panose="02020603050405020304" pitchFamily="18"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584391473"/>
                  </a:ext>
                </a:extLst>
              </a:tr>
              <a:tr h="442929">
                <a:tc>
                  <a:txBody>
                    <a:bodyPr/>
                    <a:lstStyle/>
                    <a:p>
                      <a:pPr algn="ctr"/>
                      <a:r>
                        <a:rPr lang="en-US" smtClean="0">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Nguyễn</a:t>
                      </a:r>
                      <a:r>
                        <a:rPr lang="en-US" baseline="0" smtClean="0">
                          <a:latin typeface="Times New Roman" panose="02020603050405020304" pitchFamily="18" charset="0"/>
                          <a:cs typeface="Times New Roman" panose="02020603050405020304" pitchFamily="18" charset="0"/>
                        </a:rPr>
                        <a:t> Công Hưng</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20131945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K58</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6032563"/>
                  </a:ext>
                </a:extLst>
              </a:tr>
              <a:tr h="370840">
                <a:tc>
                  <a:txBody>
                    <a:bodyPr/>
                    <a:lstStyle/>
                    <a:p>
                      <a:pPr algn="ctr"/>
                      <a:r>
                        <a:rPr lang="en-US" smtClean="0">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Trần</a:t>
                      </a:r>
                      <a:r>
                        <a:rPr lang="en-US" baseline="0" smtClean="0">
                          <a:latin typeface="Times New Roman" panose="02020603050405020304" pitchFamily="18" charset="0"/>
                          <a:cs typeface="Times New Roman" panose="02020603050405020304" pitchFamily="18" charset="0"/>
                        </a:rPr>
                        <a:t> Trí Dũng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20130704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K58</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1894846"/>
                  </a:ext>
                </a:extLst>
              </a:tr>
              <a:tr h="370840">
                <a:tc>
                  <a:txBody>
                    <a:bodyPr/>
                    <a:lstStyle/>
                    <a:p>
                      <a:pPr algn="ctr"/>
                      <a:r>
                        <a:rPr lang="en-US" smtClean="0">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Nguyễn</a:t>
                      </a:r>
                      <a:r>
                        <a:rPr lang="en-US" baseline="0" smtClean="0">
                          <a:latin typeface="Times New Roman" panose="02020603050405020304" pitchFamily="18" charset="0"/>
                          <a:cs typeface="Times New Roman" panose="02020603050405020304" pitchFamily="18" charset="0"/>
                        </a:rPr>
                        <a:t> Thị Trang</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20134061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K58</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8905303"/>
                  </a:ext>
                </a:extLst>
              </a:tr>
              <a:tr h="370840">
                <a:tc>
                  <a:txBody>
                    <a:bodyPr/>
                    <a:lstStyle/>
                    <a:p>
                      <a:pPr algn="ctr"/>
                      <a:r>
                        <a:rPr lang="en-US" smtClean="0">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Bùi</a:t>
                      </a:r>
                      <a:r>
                        <a:rPr lang="en-US" baseline="0" smtClean="0">
                          <a:latin typeface="Times New Roman" panose="02020603050405020304" pitchFamily="18" charset="0"/>
                          <a:cs typeface="Times New Roman" panose="02020603050405020304" pitchFamily="18" charset="0"/>
                        </a:rPr>
                        <a:t> Văn Lực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20120588</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6380331"/>
                  </a:ext>
                </a:extLst>
              </a:tr>
              <a:tr h="370840">
                <a:tc>
                  <a:txBody>
                    <a:bodyPr/>
                    <a:lstStyle/>
                    <a:p>
                      <a:pPr algn="ctr"/>
                      <a:r>
                        <a:rPr lang="en-US" smtClean="0">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Trần</a:t>
                      </a:r>
                      <a:r>
                        <a:rPr lang="en-US" baseline="0" smtClean="0">
                          <a:latin typeface="Times New Roman" panose="02020603050405020304" pitchFamily="18" charset="0"/>
                          <a:cs typeface="Times New Roman" panose="02020603050405020304" pitchFamily="18" charset="0"/>
                        </a:rPr>
                        <a:t> Tuấn Anh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20100037</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K55</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7356282"/>
                  </a:ext>
                </a:extLst>
              </a:tr>
              <a:tr h="451628">
                <a:tc>
                  <a:txBody>
                    <a:bodyPr/>
                    <a:lstStyle/>
                    <a:p>
                      <a:pPr algn="ctr"/>
                      <a:r>
                        <a:rPr lang="en-US" smtClean="0">
                          <a:latin typeface="Times New Roman" panose="02020603050405020304" pitchFamily="18" charset="0"/>
                          <a:cs typeface="Times New Roman" panose="02020603050405020304" pitchFamily="18" charset="0"/>
                        </a:rPr>
                        <a:t>6</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Lê</a:t>
                      </a:r>
                      <a:r>
                        <a:rPr lang="en-US" baseline="0" smtClean="0">
                          <a:latin typeface="Times New Roman" panose="02020603050405020304" pitchFamily="18" charset="0"/>
                          <a:cs typeface="Times New Roman" panose="02020603050405020304" pitchFamily="18" charset="0"/>
                        </a:rPr>
                        <a:t> Quốc Nguyên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20143247</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K59</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7757985"/>
                  </a:ext>
                </a:extLst>
              </a:tr>
              <a:tr h="370840">
                <a:tc>
                  <a:txBody>
                    <a:bodyPr/>
                    <a:lstStyle/>
                    <a:p>
                      <a:pPr algn="ctr"/>
                      <a:r>
                        <a:rPr lang="en-US" smtClean="0">
                          <a:latin typeface="Times New Roman" panose="02020603050405020304" pitchFamily="18" charset="0"/>
                          <a:cs typeface="Times New Roman" panose="02020603050405020304" pitchFamily="18" charset="0"/>
                        </a:rPr>
                        <a:t>7</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Lưu</a:t>
                      </a:r>
                      <a:r>
                        <a:rPr lang="en-US" baseline="0" smtClean="0">
                          <a:latin typeface="Times New Roman" panose="02020603050405020304" pitchFamily="18" charset="0"/>
                          <a:cs typeface="Times New Roman" panose="02020603050405020304" pitchFamily="18" charset="0"/>
                        </a:rPr>
                        <a:t> Văn Linh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20120551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2034246"/>
                  </a:ext>
                </a:extLst>
              </a:tr>
              <a:tr h="370840">
                <a:tc>
                  <a:txBody>
                    <a:bodyPr/>
                    <a:lstStyle/>
                    <a:p>
                      <a:pPr algn="ctr"/>
                      <a:r>
                        <a:rPr lang="en-US" smtClean="0">
                          <a:latin typeface="Times New Roman" panose="02020603050405020304" pitchFamily="18" charset="0"/>
                          <a:cs typeface="Times New Roman" panose="02020603050405020304" pitchFamily="18" charset="0"/>
                        </a:rPr>
                        <a:t>8</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Lê</a:t>
                      </a:r>
                      <a:r>
                        <a:rPr lang="en-US" baseline="0" smtClean="0">
                          <a:latin typeface="Times New Roman" panose="02020603050405020304" pitchFamily="18" charset="0"/>
                          <a:cs typeface="Times New Roman" panose="02020603050405020304" pitchFamily="18" charset="0"/>
                        </a:rPr>
                        <a:t> Xuân Trung</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20134155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K58</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0340181"/>
                  </a:ext>
                </a:extLst>
              </a:tr>
              <a:tr h="370840">
                <a:tc>
                  <a:txBody>
                    <a:bodyPr/>
                    <a:lstStyle/>
                    <a:p>
                      <a:pPr algn="ctr"/>
                      <a:r>
                        <a:rPr lang="en-US" smtClean="0">
                          <a:latin typeface="Times New Roman" panose="02020603050405020304" pitchFamily="18" charset="0"/>
                          <a:cs typeface="Times New Roman" panose="02020603050405020304" pitchFamily="18" charset="0"/>
                        </a:rPr>
                        <a:t>9</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Vũ</a:t>
                      </a:r>
                      <a:r>
                        <a:rPr lang="en-US" baseline="0" smtClean="0">
                          <a:latin typeface="Times New Roman" panose="02020603050405020304" pitchFamily="18" charset="0"/>
                          <a:cs typeface="Times New Roman" panose="02020603050405020304" pitchFamily="18" charset="0"/>
                        </a:rPr>
                        <a:t> Tuấn Anh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20120053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80673"/>
                  </a:ext>
                </a:extLst>
              </a:tr>
              <a:tr h="370840">
                <a:tc>
                  <a:txBody>
                    <a:bodyPr/>
                    <a:lstStyle/>
                    <a:p>
                      <a:pPr algn="ctr"/>
                      <a:r>
                        <a:rPr lang="en-US" smtClean="0">
                          <a:latin typeface="Times New Roman" panose="02020603050405020304" pitchFamily="18" charset="0"/>
                          <a:cs typeface="Times New Roman" panose="02020603050405020304" pitchFamily="18" charset="0"/>
                        </a:rPr>
                        <a:t>10</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Ngô</a:t>
                      </a:r>
                      <a:r>
                        <a:rPr lang="en-US" baseline="0" smtClean="0">
                          <a:latin typeface="Times New Roman" panose="02020603050405020304" pitchFamily="18" charset="0"/>
                          <a:cs typeface="Times New Roman" panose="02020603050405020304" pitchFamily="18" charset="0"/>
                        </a:rPr>
                        <a:t> Duy Giang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20120312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K57</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2834202"/>
                  </a:ext>
                </a:extLst>
              </a:tr>
            </a:tbl>
          </a:graphicData>
        </a:graphic>
      </p:graphicFrame>
    </p:spTree>
    <p:extLst>
      <p:ext uri="{BB962C8B-B14F-4D97-AF65-F5344CB8AC3E}">
        <p14:creationId xmlns:p14="http://schemas.microsoft.com/office/powerpoint/2010/main" val="206393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7640" y="5176684"/>
            <a:ext cx="10014154" cy="914400"/>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smtClean="0">
                <a:latin typeface="+mj-lt"/>
              </a:rPr>
              <a:t>Thank for Watching</a:t>
            </a:r>
            <a:endParaRPr lang="en-US" sz="4800">
              <a:latin typeface="+mj-lt"/>
            </a:endParaRPr>
          </a:p>
        </p:txBody>
      </p:sp>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40" y="1070125"/>
            <a:ext cx="10014154" cy="4003320"/>
          </a:xfrm>
          <a:prstGeom prst="rect">
            <a:avLst/>
          </a:prstGeom>
        </p:spPr>
      </p:pic>
    </p:spTree>
    <p:extLst>
      <p:ext uri="{BB962C8B-B14F-4D97-AF65-F5344CB8AC3E}">
        <p14:creationId xmlns:p14="http://schemas.microsoft.com/office/powerpoint/2010/main" val="283227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76103" y="600892"/>
            <a:ext cx="9104811" cy="73151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Times New Roman" panose="02020603050405020304" pitchFamily="18" charset="0"/>
                <a:cs typeface="Times New Roman" panose="02020603050405020304" pitchFamily="18" charset="0"/>
              </a:rPr>
              <a:t>Mục Lục</a:t>
            </a:r>
            <a:endParaRPr lang="en-US" sz="3200">
              <a:latin typeface="Times New Roman" panose="02020603050405020304" pitchFamily="18" charset="0"/>
              <a:cs typeface="Times New Roman" panose="02020603050405020304" pitchFamily="18" charset="0"/>
            </a:endParaRPr>
          </a:p>
        </p:txBody>
      </p:sp>
      <p:sp>
        <p:nvSpPr>
          <p:cNvPr id="5" name="TextBox 4"/>
          <p:cNvSpPr txBox="1"/>
          <p:nvPr/>
        </p:nvSpPr>
        <p:spPr>
          <a:xfrm>
            <a:off x="1175657" y="1763485"/>
            <a:ext cx="9405257" cy="4278094"/>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I.  </a:t>
            </a:r>
            <a:r>
              <a:rPr lang="en-US" sz="3200" b="1" smtClean="0">
                <a:latin typeface="Times New Roman" panose="02020603050405020304" pitchFamily="18" charset="0"/>
                <a:cs typeface="Times New Roman" panose="02020603050405020304" pitchFamily="18" charset="0"/>
              </a:rPr>
              <a:t>Ý chí là gì ?</a:t>
            </a:r>
          </a:p>
          <a:p>
            <a:pPr marL="514350" indent="-514350">
              <a:buFont typeface="+mj-lt"/>
              <a:buAutoNum type="arabicPeriod"/>
            </a:pPr>
            <a:r>
              <a:rPr lang="en-US" sz="2400" smtClean="0">
                <a:latin typeface="Times New Roman" panose="02020603050405020304" pitchFamily="18" charset="0"/>
                <a:cs typeface="Times New Roman" panose="02020603050405020304" pitchFamily="18" charset="0"/>
              </a:rPr>
              <a:t>Khái niệm ý chí.</a:t>
            </a:r>
          </a:p>
          <a:p>
            <a:pPr marL="457200" indent="-457200">
              <a:buFont typeface="+mj-lt"/>
              <a:buAutoNum type="arabicPeriod"/>
            </a:pPr>
            <a:r>
              <a:rPr lang="en-US" sz="2400" smtClean="0">
                <a:latin typeface="Times New Roman" panose="02020603050405020304" pitchFamily="18" charset="0"/>
                <a:cs typeface="Times New Roman" panose="02020603050405020304" pitchFamily="18" charset="0"/>
              </a:rPr>
              <a:t>Các phẩm chất của ý chí. </a:t>
            </a:r>
          </a:p>
          <a:p>
            <a:r>
              <a:rPr lang="en-US" sz="3200" smtClean="0">
                <a:latin typeface="Times New Roman" panose="02020603050405020304" pitchFamily="18" charset="0"/>
                <a:cs typeface="Times New Roman" panose="02020603050405020304" pitchFamily="18" charset="0"/>
              </a:rPr>
              <a:t>II. </a:t>
            </a:r>
            <a:r>
              <a:rPr lang="en-US" sz="3200" b="1" smtClean="0">
                <a:latin typeface="Times New Roman" panose="02020603050405020304" pitchFamily="18" charset="0"/>
                <a:cs typeface="Times New Roman" panose="02020603050405020304" pitchFamily="18" charset="0"/>
              </a:rPr>
              <a:t>Hành động ý chí là gì ?</a:t>
            </a:r>
          </a:p>
          <a:p>
            <a:pPr marL="342900" indent="-342900">
              <a:buFont typeface="+mj-lt"/>
              <a:buAutoNum type="arabicPeriod"/>
            </a:pPr>
            <a:r>
              <a:rPr lang="en-US" sz="2400" smtClean="0">
                <a:latin typeface="Times New Roman" panose="02020603050405020304" pitchFamily="18" charset="0"/>
                <a:cs typeface="Times New Roman" panose="02020603050405020304" pitchFamily="18" charset="0"/>
              </a:rPr>
              <a:t>  Khái niệm hành động ý chí.</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Phân loại hành động ý chí.</a:t>
            </a:r>
          </a:p>
          <a:p>
            <a:pPr marL="342900" indent="-342900">
              <a:buFont typeface="+mj-lt"/>
              <a:buAutoNum type="arabicPeriod"/>
            </a:pPr>
            <a:r>
              <a:rPr lang="en-US" sz="2400" smtClean="0">
                <a:latin typeface="Times New Roman" panose="02020603050405020304" pitchFamily="18" charset="0"/>
                <a:cs typeface="Times New Roman" panose="02020603050405020304" pitchFamily="18" charset="0"/>
              </a:rPr>
              <a:t>  Đặc điểm của hành động ý chí </a:t>
            </a:r>
          </a:p>
          <a:p>
            <a:pPr marL="342900" indent="-342900">
              <a:buFont typeface="+mj-lt"/>
              <a:buAutoNum type="arabicPeriod"/>
            </a:pPr>
            <a:r>
              <a:rPr lang="en-US" sz="2400" smtClean="0">
                <a:latin typeface="Times New Roman" panose="02020603050405020304" pitchFamily="18" charset="0"/>
                <a:cs typeface="Times New Roman" panose="02020603050405020304" pitchFamily="18" charset="0"/>
              </a:rPr>
              <a:t>  Các giai đoạn hành động ý chí.</a:t>
            </a:r>
          </a:p>
          <a:p>
            <a:r>
              <a:rPr lang="en-US" sz="3200" b="1" smtClean="0">
                <a:latin typeface="Times New Roman" panose="02020603050405020304" pitchFamily="18" charset="0"/>
                <a:cs typeface="Times New Roman" panose="02020603050405020304" pitchFamily="18" charset="0"/>
              </a:rPr>
              <a:t>III.Mối quan hệ giữa ý chí  và hành động ý chí .</a:t>
            </a:r>
          </a:p>
          <a:p>
            <a:r>
              <a:rPr lang="en-US" sz="3200" b="1" smtClean="0">
                <a:latin typeface="Times New Roman" panose="02020603050405020304" pitchFamily="18" charset="0"/>
                <a:cs typeface="Times New Roman" panose="02020603050405020304" pitchFamily="18" charset="0"/>
              </a:rPr>
              <a:t>IV.Kết luận</a:t>
            </a:r>
            <a:r>
              <a:rPr lang="en-US" sz="3200" smtClean="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p:txBody>
      </p:sp>
      <p:sp>
        <p:nvSpPr>
          <p:cNvPr id="6" name="Rounded Rectangle 5"/>
          <p:cNvSpPr/>
          <p:nvPr/>
        </p:nvSpPr>
        <p:spPr>
          <a:xfrm>
            <a:off x="9662032" y="175968"/>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t>Tâm lý học</a:t>
            </a:r>
            <a:endParaRPr lang="en-US"/>
          </a:p>
        </p:txBody>
      </p:sp>
    </p:spTree>
    <p:extLst>
      <p:ext uri="{BB962C8B-B14F-4D97-AF65-F5344CB8AC3E}">
        <p14:creationId xmlns:p14="http://schemas.microsoft.com/office/powerpoint/2010/main" val="1935439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92084"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9" name="Rounded Rectangle 8"/>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t>Tâm lý học</a:t>
            </a:r>
            <a:endParaRPr lang="en-US"/>
          </a:p>
        </p:txBody>
      </p:sp>
      <p:sp>
        <p:nvSpPr>
          <p:cNvPr id="11" name="TextBox 10"/>
          <p:cNvSpPr txBox="1"/>
          <p:nvPr/>
        </p:nvSpPr>
        <p:spPr>
          <a:xfrm>
            <a:off x="1992084" y="1789611"/>
            <a:ext cx="2579552" cy="830997"/>
          </a:xfrm>
          <a:prstGeom prst="rect">
            <a:avLst/>
          </a:prstGeom>
          <a:noFill/>
        </p:spPr>
        <p:txBody>
          <a:bodyPr wrap="none" rtlCol="0">
            <a:spAutoFit/>
          </a:bodyPr>
          <a:lstStyle/>
          <a:p>
            <a:pPr marL="342900" indent="-342900">
              <a:buAutoNum type="arabicPeriod"/>
            </a:pPr>
            <a:r>
              <a:rPr lang="en-US" sz="2400" smtClean="0">
                <a:latin typeface="+mj-lt"/>
              </a:rPr>
              <a:t>Khái niệm ý chí.</a:t>
            </a:r>
          </a:p>
          <a:p>
            <a:endParaRPr lang="en-US" sz="2400">
              <a:latin typeface="+mj-lt"/>
            </a:endParaRPr>
          </a:p>
        </p:txBody>
      </p:sp>
      <p:sp>
        <p:nvSpPr>
          <p:cNvPr id="17" name="Flowchart: Process 16"/>
          <p:cNvSpPr/>
          <p:nvPr/>
        </p:nvSpPr>
        <p:spPr>
          <a:xfrm>
            <a:off x="2069794" y="2691882"/>
            <a:ext cx="3037783"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mj-lt"/>
              </a:rPr>
              <a:t>Mặt năng động của ý thức</a:t>
            </a:r>
            <a:endParaRPr lang="en-US">
              <a:latin typeface="+mj-lt"/>
            </a:endParaRPr>
          </a:p>
        </p:txBody>
      </p:sp>
      <p:sp>
        <p:nvSpPr>
          <p:cNvPr id="18" name="Flowchart: Process 17"/>
          <p:cNvSpPr/>
          <p:nvPr/>
        </p:nvSpPr>
        <p:spPr>
          <a:xfrm>
            <a:off x="2069793" y="4001572"/>
            <a:ext cx="3037784"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mj-lt"/>
              </a:rPr>
              <a:t>Biểu hiện ở năng lực thực hiện những hành động có mục đích</a:t>
            </a:r>
            <a:endParaRPr lang="en-US">
              <a:latin typeface="+mj-lt"/>
            </a:endParaRPr>
          </a:p>
        </p:txBody>
      </p:sp>
      <p:sp>
        <p:nvSpPr>
          <p:cNvPr id="19" name="Flowchart: Process 18"/>
          <p:cNvSpPr/>
          <p:nvPr/>
        </p:nvSpPr>
        <p:spPr>
          <a:xfrm>
            <a:off x="2069794" y="5311263"/>
            <a:ext cx="3037784"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mj-lt"/>
              </a:rPr>
              <a:t>Đòi hỏi phải có sự khắc phục khó khăn</a:t>
            </a:r>
            <a:endParaRPr lang="en-US">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989" y="2620608"/>
            <a:ext cx="4781005" cy="3303303"/>
          </a:xfrm>
          <a:prstGeom prst="rect">
            <a:avLst/>
          </a:prstGeom>
        </p:spPr>
      </p:pic>
      <p:sp>
        <p:nvSpPr>
          <p:cNvPr id="2" name="TextBox 1"/>
          <p:cNvSpPr txBox="1"/>
          <p:nvPr/>
        </p:nvSpPr>
        <p:spPr>
          <a:xfrm>
            <a:off x="575187" y="6474542"/>
            <a:ext cx="8972328" cy="369332"/>
          </a:xfrm>
          <a:prstGeom prst="rect">
            <a:avLst/>
          </a:prstGeom>
          <a:noFill/>
        </p:spPr>
        <p:txBody>
          <a:bodyPr wrap="none" rtlCol="0">
            <a:spAutoFit/>
          </a:bodyPr>
          <a:lstStyle/>
          <a:p>
            <a:r>
              <a:rPr lang="en-US" smtClean="0"/>
              <a:t>VD : Ý chí thức dậy sớm đi học lúc 6h để lên trường lúc 6h45 trong thời tiết mùa đông</a:t>
            </a:r>
            <a:endParaRPr lang="en-US"/>
          </a:p>
        </p:txBody>
      </p:sp>
    </p:spTree>
    <p:extLst>
      <p:ext uri="{BB962C8B-B14F-4D97-AF65-F5344CB8AC3E}">
        <p14:creationId xmlns:p14="http://schemas.microsoft.com/office/powerpoint/2010/main" val="3188053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89460"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5" name="Rounded Rectangle 4"/>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6" name="TextBox 5"/>
          <p:cNvSpPr txBox="1"/>
          <p:nvPr/>
        </p:nvSpPr>
        <p:spPr>
          <a:xfrm>
            <a:off x="1689460" y="1815737"/>
            <a:ext cx="3555782" cy="461665"/>
          </a:xfrm>
          <a:prstGeom prst="rect">
            <a:avLst/>
          </a:prstGeom>
          <a:noFill/>
        </p:spPr>
        <p:txBody>
          <a:bodyPr wrap="none" rtlCol="0">
            <a:spAutoFit/>
          </a:bodyPr>
          <a:lstStyle/>
          <a:p>
            <a:r>
              <a:rPr lang="en-US" sz="2400" smtClean="0">
                <a:latin typeface="+mj-lt"/>
              </a:rPr>
              <a:t>2. Các phẩm chất của ý trí  </a:t>
            </a:r>
            <a:endParaRPr lang="en-US" sz="2400">
              <a:latin typeface="+mj-lt"/>
            </a:endParaRPr>
          </a:p>
        </p:txBody>
      </p:sp>
      <p:sp>
        <p:nvSpPr>
          <p:cNvPr id="8" name="Rectangle 7"/>
          <p:cNvSpPr/>
          <p:nvPr/>
        </p:nvSpPr>
        <p:spPr>
          <a:xfrm>
            <a:off x="2603860" y="2994203"/>
            <a:ext cx="7053437"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Tính mục đích</a:t>
            </a:r>
            <a:endParaRPr lang="en-US" sz="4000">
              <a:latin typeface="+mj-lt"/>
            </a:endParaRPr>
          </a:p>
        </p:txBody>
      </p:sp>
      <p:sp>
        <p:nvSpPr>
          <p:cNvPr id="10" name="TextBox 9"/>
          <p:cNvSpPr txBox="1"/>
          <p:nvPr/>
        </p:nvSpPr>
        <p:spPr>
          <a:xfrm>
            <a:off x="1305397" y="4625405"/>
            <a:ext cx="9340042" cy="1107996"/>
          </a:xfrm>
          <a:prstGeom prst="rect">
            <a:avLst/>
          </a:prstGeom>
          <a:noFill/>
        </p:spPr>
        <p:txBody>
          <a:bodyPr wrap="square" rtlCol="0">
            <a:spAutoFit/>
          </a:bodyPr>
          <a:lstStyle/>
          <a:p>
            <a:r>
              <a:rPr lang="en-US" sz="2200" smtClean="0">
                <a:latin typeface="+mj-lt"/>
              </a:rPr>
              <a:t>Phẩm chất cần thiết cho ý chí , nó giúp cho con người điều chỉnh hành vi hướng vào mục đích tự giác</a:t>
            </a:r>
          </a:p>
          <a:p>
            <a:endParaRPr lang="en-US" sz="2200">
              <a:latin typeface="+mj-lt"/>
            </a:endParaRPr>
          </a:p>
        </p:txBody>
      </p:sp>
      <p:sp>
        <p:nvSpPr>
          <p:cNvPr id="11" name="Rounded Rectangle 10"/>
          <p:cNvSpPr/>
          <p:nvPr/>
        </p:nvSpPr>
        <p:spPr>
          <a:xfrm>
            <a:off x="1689460" y="295023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mj-lt"/>
              </a:rPr>
              <a:t>a</a:t>
            </a:r>
            <a:r>
              <a:rPr lang="en-US" sz="4000" smtClean="0">
                <a:latin typeface="+mj-lt"/>
              </a:rPr>
              <a:t>.</a:t>
            </a:r>
            <a:endParaRPr lang="en-US" sz="4000">
              <a:latin typeface="+mj-lt"/>
            </a:endParaRPr>
          </a:p>
        </p:txBody>
      </p:sp>
    </p:spTree>
    <p:extLst>
      <p:ext uri="{BB962C8B-B14F-4D97-AF65-F5344CB8AC3E}">
        <p14:creationId xmlns:p14="http://schemas.microsoft.com/office/powerpoint/2010/main" val="9003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5" name="Rounded Rectangle 4"/>
          <p:cNvSpPr/>
          <p:nvPr/>
        </p:nvSpPr>
        <p:spPr>
          <a:xfrm>
            <a:off x="1689460"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6" name="TextBox 5"/>
          <p:cNvSpPr txBox="1"/>
          <p:nvPr/>
        </p:nvSpPr>
        <p:spPr>
          <a:xfrm>
            <a:off x="1689460" y="1815737"/>
            <a:ext cx="3555782" cy="461665"/>
          </a:xfrm>
          <a:prstGeom prst="rect">
            <a:avLst/>
          </a:prstGeom>
          <a:noFill/>
        </p:spPr>
        <p:txBody>
          <a:bodyPr wrap="none" rtlCol="0">
            <a:spAutoFit/>
          </a:bodyPr>
          <a:lstStyle/>
          <a:p>
            <a:r>
              <a:rPr lang="en-US" sz="2400" smtClean="0">
                <a:latin typeface="+mj-lt"/>
              </a:rPr>
              <a:t>2. Các phẩm chất của ý trí  </a:t>
            </a:r>
            <a:endParaRPr lang="en-US" sz="2400">
              <a:latin typeface="+mj-lt"/>
            </a:endParaRPr>
          </a:p>
        </p:txBody>
      </p:sp>
      <p:sp>
        <p:nvSpPr>
          <p:cNvPr id="7" name="Rectangle 6"/>
          <p:cNvSpPr/>
          <p:nvPr/>
        </p:nvSpPr>
        <p:spPr>
          <a:xfrm>
            <a:off x="2556717" y="2905432"/>
            <a:ext cx="8088721"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Tính độc lập</a:t>
            </a:r>
            <a:endParaRPr lang="en-US" sz="4000">
              <a:latin typeface="+mj-lt"/>
            </a:endParaRPr>
          </a:p>
        </p:txBody>
      </p:sp>
      <p:sp>
        <p:nvSpPr>
          <p:cNvPr id="8" name="Rounded Rectangle 7"/>
          <p:cNvSpPr/>
          <p:nvPr/>
        </p:nvSpPr>
        <p:spPr>
          <a:xfrm>
            <a:off x="1642318" y="290543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latin typeface="+mj-lt"/>
              </a:rPr>
              <a:t>b.</a:t>
            </a:r>
            <a:endParaRPr lang="en-US" sz="4000">
              <a:latin typeface="+mj-lt"/>
            </a:endParaRPr>
          </a:p>
        </p:txBody>
      </p:sp>
      <p:sp>
        <p:nvSpPr>
          <p:cNvPr id="9" name="TextBox 8"/>
          <p:cNvSpPr txBox="1"/>
          <p:nvPr/>
        </p:nvSpPr>
        <p:spPr>
          <a:xfrm>
            <a:off x="1689461" y="4321277"/>
            <a:ext cx="8955977" cy="1107996"/>
          </a:xfrm>
          <a:prstGeom prst="rect">
            <a:avLst/>
          </a:prstGeom>
          <a:noFill/>
        </p:spPr>
        <p:txBody>
          <a:bodyPr wrap="square" rtlCol="0">
            <a:spAutoFit/>
          </a:bodyPr>
          <a:lstStyle/>
          <a:p>
            <a:r>
              <a:rPr lang="en-US" sz="2200" smtClean="0">
                <a:latin typeface="+mj-lt"/>
              </a:rPr>
              <a:t>Là phẩm chất ý chí cho phép con người có khả năng quyết định và thực hiện hành động theo những qua điểm và niềm tin của mình , không bị chi  phối bởi tác động bên ngoài </a:t>
            </a:r>
            <a:endParaRPr lang="en-US" sz="2200">
              <a:latin typeface="+mj-lt"/>
            </a:endParaRPr>
          </a:p>
        </p:txBody>
      </p:sp>
    </p:spTree>
    <p:extLst>
      <p:ext uri="{BB962C8B-B14F-4D97-AF65-F5344CB8AC3E}">
        <p14:creationId xmlns:p14="http://schemas.microsoft.com/office/powerpoint/2010/main" val="338600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5" name="Rounded Rectangle 4"/>
          <p:cNvSpPr/>
          <p:nvPr/>
        </p:nvSpPr>
        <p:spPr>
          <a:xfrm>
            <a:off x="1689460"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6" name="TextBox 5"/>
          <p:cNvSpPr txBox="1"/>
          <p:nvPr/>
        </p:nvSpPr>
        <p:spPr>
          <a:xfrm>
            <a:off x="1689460" y="1815737"/>
            <a:ext cx="3555782" cy="461665"/>
          </a:xfrm>
          <a:prstGeom prst="rect">
            <a:avLst/>
          </a:prstGeom>
          <a:noFill/>
        </p:spPr>
        <p:txBody>
          <a:bodyPr wrap="none" rtlCol="0">
            <a:spAutoFit/>
          </a:bodyPr>
          <a:lstStyle/>
          <a:p>
            <a:r>
              <a:rPr lang="en-US" sz="2400" smtClean="0">
                <a:latin typeface="+mj-lt"/>
              </a:rPr>
              <a:t>2. Các phẩm chất của ý trí  </a:t>
            </a:r>
            <a:endParaRPr lang="en-US" sz="2400">
              <a:latin typeface="+mj-lt"/>
            </a:endParaRPr>
          </a:p>
        </p:txBody>
      </p:sp>
      <p:sp>
        <p:nvSpPr>
          <p:cNvPr id="7" name="Rectangle 6"/>
          <p:cNvSpPr/>
          <p:nvPr/>
        </p:nvSpPr>
        <p:spPr>
          <a:xfrm>
            <a:off x="2556717" y="2905432"/>
            <a:ext cx="8088721"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Tính quyết đoán</a:t>
            </a:r>
            <a:endParaRPr lang="en-US" sz="4000">
              <a:latin typeface="+mj-lt"/>
            </a:endParaRPr>
          </a:p>
        </p:txBody>
      </p:sp>
      <p:sp>
        <p:nvSpPr>
          <p:cNvPr id="8" name="Rounded Rectangle 7"/>
          <p:cNvSpPr/>
          <p:nvPr/>
        </p:nvSpPr>
        <p:spPr>
          <a:xfrm>
            <a:off x="1642318" y="290543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mj-lt"/>
              </a:rPr>
              <a:t>c</a:t>
            </a:r>
            <a:r>
              <a:rPr lang="en-US" sz="4000" smtClean="0">
                <a:latin typeface="+mj-lt"/>
              </a:rPr>
              <a:t>.</a:t>
            </a:r>
            <a:endParaRPr lang="en-US" sz="4000">
              <a:latin typeface="+mj-lt"/>
            </a:endParaRPr>
          </a:p>
        </p:txBody>
      </p:sp>
      <p:sp>
        <p:nvSpPr>
          <p:cNvPr id="9" name="TextBox 8"/>
          <p:cNvSpPr txBox="1"/>
          <p:nvPr/>
        </p:nvSpPr>
        <p:spPr>
          <a:xfrm>
            <a:off x="1642319" y="4572000"/>
            <a:ext cx="9003120" cy="769441"/>
          </a:xfrm>
          <a:prstGeom prst="rect">
            <a:avLst/>
          </a:prstGeom>
          <a:noFill/>
        </p:spPr>
        <p:txBody>
          <a:bodyPr wrap="square" rtlCol="0">
            <a:spAutoFit/>
          </a:bodyPr>
          <a:lstStyle/>
          <a:p>
            <a:r>
              <a:rPr lang="en-US" sz="2200" smtClean="0">
                <a:latin typeface="+mj-lt"/>
              </a:rPr>
              <a:t>Là khả năng đưa ra quyết định kịp thời , dứt khoát trên cơ sở tính toán , cân nhắc kỹ càng , chắc chắn</a:t>
            </a:r>
            <a:endParaRPr lang="en-US" sz="2200">
              <a:latin typeface="+mj-lt"/>
            </a:endParaRPr>
          </a:p>
        </p:txBody>
      </p:sp>
    </p:spTree>
    <p:extLst>
      <p:ext uri="{BB962C8B-B14F-4D97-AF65-F5344CB8AC3E}">
        <p14:creationId xmlns:p14="http://schemas.microsoft.com/office/powerpoint/2010/main" val="35814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89460"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5" name="TextBox 4"/>
          <p:cNvSpPr txBox="1"/>
          <p:nvPr/>
        </p:nvSpPr>
        <p:spPr>
          <a:xfrm>
            <a:off x="1689460" y="1815737"/>
            <a:ext cx="3555782" cy="461665"/>
          </a:xfrm>
          <a:prstGeom prst="rect">
            <a:avLst/>
          </a:prstGeom>
          <a:noFill/>
        </p:spPr>
        <p:txBody>
          <a:bodyPr wrap="none" rtlCol="0">
            <a:spAutoFit/>
          </a:bodyPr>
          <a:lstStyle/>
          <a:p>
            <a:r>
              <a:rPr lang="en-US" sz="2400" smtClean="0">
                <a:latin typeface="+mj-lt"/>
              </a:rPr>
              <a:t>2. Các phẩm chất của ý trí  </a:t>
            </a:r>
            <a:endParaRPr lang="en-US" sz="2400">
              <a:latin typeface="+mj-lt"/>
            </a:endParaRPr>
          </a:p>
        </p:txBody>
      </p:sp>
      <p:sp>
        <p:nvSpPr>
          <p:cNvPr id="6" name="Rectangle 5"/>
          <p:cNvSpPr/>
          <p:nvPr/>
        </p:nvSpPr>
        <p:spPr>
          <a:xfrm>
            <a:off x="2556717" y="2905432"/>
            <a:ext cx="8088721"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Tính bền bỉ</a:t>
            </a:r>
            <a:endParaRPr lang="en-US" sz="4000">
              <a:latin typeface="+mj-lt"/>
            </a:endParaRPr>
          </a:p>
        </p:txBody>
      </p:sp>
      <p:sp>
        <p:nvSpPr>
          <p:cNvPr id="7" name="Rounded Rectangle 6"/>
          <p:cNvSpPr/>
          <p:nvPr/>
        </p:nvSpPr>
        <p:spPr>
          <a:xfrm>
            <a:off x="1642318" y="290543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latin typeface="+mj-lt"/>
              </a:rPr>
              <a:t>d.</a:t>
            </a:r>
            <a:endParaRPr lang="en-US" sz="4000">
              <a:latin typeface="+mj-lt"/>
            </a:endParaRPr>
          </a:p>
        </p:txBody>
      </p:sp>
      <p:sp>
        <p:nvSpPr>
          <p:cNvPr id="8" name="Rounded Rectangle 7"/>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9" name="TextBox 8"/>
          <p:cNvSpPr txBox="1"/>
          <p:nvPr/>
        </p:nvSpPr>
        <p:spPr>
          <a:xfrm>
            <a:off x="1689461" y="4513006"/>
            <a:ext cx="8955977" cy="769441"/>
          </a:xfrm>
          <a:prstGeom prst="rect">
            <a:avLst/>
          </a:prstGeom>
          <a:noFill/>
        </p:spPr>
        <p:txBody>
          <a:bodyPr wrap="square" rtlCol="0">
            <a:spAutoFit/>
          </a:bodyPr>
          <a:lstStyle/>
          <a:p>
            <a:r>
              <a:rPr lang="en-US" sz="2200" smtClean="0">
                <a:latin typeface="+mj-lt"/>
              </a:rPr>
              <a:t>Phẩm chất bền bỉ của ý chí được thể hiện ở sự khắc phục khó khăn , trở ngại khách quan và chủ quan để đạt được mục đích đã đề ra </a:t>
            </a:r>
            <a:endParaRPr lang="en-US" sz="2200">
              <a:latin typeface="+mj-lt"/>
            </a:endParaRPr>
          </a:p>
        </p:txBody>
      </p:sp>
    </p:spTree>
    <p:extLst>
      <p:ext uri="{BB962C8B-B14F-4D97-AF65-F5344CB8AC3E}">
        <p14:creationId xmlns:p14="http://schemas.microsoft.com/office/powerpoint/2010/main" val="166777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89460" y="539128"/>
            <a:ext cx="8066316" cy="914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r>
              <a:rPr lang="en-US" sz="3200" b="1" smtClean="0">
                <a:solidFill>
                  <a:schemeClr val="bg1"/>
                </a:solidFill>
                <a:latin typeface="+mj-lt"/>
              </a:rPr>
              <a:t>I.Ý chí là gì ?</a:t>
            </a:r>
          </a:p>
        </p:txBody>
      </p:sp>
      <p:sp>
        <p:nvSpPr>
          <p:cNvPr id="5" name="TextBox 4"/>
          <p:cNvSpPr txBox="1"/>
          <p:nvPr/>
        </p:nvSpPr>
        <p:spPr>
          <a:xfrm>
            <a:off x="1689460" y="1815737"/>
            <a:ext cx="3555782" cy="461665"/>
          </a:xfrm>
          <a:prstGeom prst="rect">
            <a:avLst/>
          </a:prstGeom>
          <a:noFill/>
        </p:spPr>
        <p:txBody>
          <a:bodyPr wrap="none" rtlCol="0">
            <a:spAutoFit/>
          </a:bodyPr>
          <a:lstStyle/>
          <a:p>
            <a:r>
              <a:rPr lang="en-US" sz="2400" smtClean="0">
                <a:latin typeface="+mj-lt"/>
              </a:rPr>
              <a:t>2. Các phẩm chất của ý trí  </a:t>
            </a:r>
            <a:endParaRPr lang="en-US" sz="2400">
              <a:latin typeface="+mj-lt"/>
            </a:endParaRPr>
          </a:p>
        </p:txBody>
      </p:sp>
      <p:sp>
        <p:nvSpPr>
          <p:cNvPr id="6" name="Rectangle 5"/>
          <p:cNvSpPr/>
          <p:nvPr/>
        </p:nvSpPr>
        <p:spPr>
          <a:xfrm>
            <a:off x="2556717" y="2905432"/>
            <a:ext cx="8088721"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Tính tự chủ</a:t>
            </a:r>
            <a:endParaRPr lang="en-US" sz="4000">
              <a:latin typeface="+mj-lt"/>
            </a:endParaRPr>
          </a:p>
        </p:txBody>
      </p:sp>
      <p:sp>
        <p:nvSpPr>
          <p:cNvPr id="7" name="Rounded Rectangle 6"/>
          <p:cNvSpPr/>
          <p:nvPr/>
        </p:nvSpPr>
        <p:spPr>
          <a:xfrm>
            <a:off x="1642318" y="290543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mj-lt"/>
              </a:rPr>
              <a:t>e</a:t>
            </a:r>
            <a:r>
              <a:rPr lang="en-US" sz="4000" smtClean="0">
                <a:latin typeface="+mj-lt"/>
              </a:rPr>
              <a:t>.</a:t>
            </a:r>
            <a:endParaRPr lang="en-US" sz="4000">
              <a:latin typeface="+mj-lt"/>
            </a:endParaRPr>
          </a:p>
        </p:txBody>
      </p:sp>
      <p:sp>
        <p:nvSpPr>
          <p:cNvPr id="8" name="Rounded Rectangle 7"/>
          <p:cNvSpPr/>
          <p:nvPr/>
        </p:nvSpPr>
        <p:spPr>
          <a:xfrm>
            <a:off x="9755776" y="147243"/>
            <a:ext cx="2312126" cy="391885"/>
          </a:xfrm>
          <a:prstGeom prst="roundRect">
            <a:avLst/>
          </a:prstGeom>
          <a:solidFill>
            <a:srgbClr val="92D050"/>
          </a:solidFill>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smtClean="0">
                <a:latin typeface="+mj-lt"/>
              </a:rPr>
              <a:t>Tâm lý học</a:t>
            </a:r>
            <a:endParaRPr lang="en-US">
              <a:latin typeface="+mj-lt"/>
            </a:endParaRPr>
          </a:p>
        </p:txBody>
      </p:sp>
      <p:sp>
        <p:nvSpPr>
          <p:cNvPr id="9" name="TextBox 8"/>
          <p:cNvSpPr txBox="1"/>
          <p:nvPr/>
        </p:nvSpPr>
        <p:spPr>
          <a:xfrm>
            <a:off x="1642318" y="4513006"/>
            <a:ext cx="9528602" cy="769441"/>
          </a:xfrm>
          <a:prstGeom prst="rect">
            <a:avLst/>
          </a:prstGeom>
          <a:noFill/>
        </p:spPr>
        <p:txBody>
          <a:bodyPr wrap="square" rtlCol="0">
            <a:spAutoFit/>
          </a:bodyPr>
          <a:lstStyle/>
          <a:p>
            <a:r>
              <a:rPr lang="en-US" sz="2200" smtClean="0">
                <a:latin typeface="+mj-lt"/>
              </a:rPr>
              <a:t>Là khả năng  và thói quen kiểm tra hành vi làm chủ bản thân , kìm hãm những hoạt động cho là không cần thiết hoặc có hại trong những trường hợp cụ thể  </a:t>
            </a:r>
            <a:endParaRPr lang="en-US" sz="2200">
              <a:latin typeface="+mj-lt"/>
            </a:endParaRPr>
          </a:p>
        </p:txBody>
      </p:sp>
    </p:spTree>
    <p:extLst>
      <p:ext uri="{BB962C8B-B14F-4D97-AF65-F5344CB8AC3E}">
        <p14:creationId xmlns:p14="http://schemas.microsoft.com/office/powerpoint/2010/main" val="4281981469"/>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691</TotalTime>
  <Words>1411</Words>
  <Application>Microsoft Office PowerPoint</Application>
  <PresentationFormat>Widescreen</PresentationFormat>
  <Paragraphs>176</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Nguyen</dc:creator>
  <cp:lastModifiedBy>Nam Nguyen</cp:lastModifiedBy>
  <cp:revision>53</cp:revision>
  <dcterms:created xsi:type="dcterms:W3CDTF">2016-12-07T08:57:03Z</dcterms:created>
  <dcterms:modified xsi:type="dcterms:W3CDTF">2016-12-14T17:37:01Z</dcterms:modified>
</cp:coreProperties>
</file>