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4">
  <p:sldMasterIdLst>
    <p:sldMasterId id="2147483648" r:id="rId1"/>
  </p:sldMasterIdLst>
  <p:notesMasterIdLst>
    <p:notesMasterId r:id="rId49"/>
  </p:notesMasterIdLst>
  <p:handoutMasterIdLst>
    <p:handoutMasterId r:id="rId50"/>
  </p:handoutMasterIdLst>
  <p:sldIdLst>
    <p:sldId id="257" r:id="rId2"/>
    <p:sldId id="258" r:id="rId3"/>
    <p:sldId id="278" r:id="rId4"/>
    <p:sldId id="316" r:id="rId5"/>
    <p:sldId id="271" r:id="rId6"/>
    <p:sldId id="272" r:id="rId7"/>
    <p:sldId id="273" r:id="rId8"/>
    <p:sldId id="317" r:id="rId9"/>
    <p:sldId id="274" r:id="rId10"/>
    <p:sldId id="290" r:id="rId11"/>
    <p:sldId id="291" r:id="rId12"/>
    <p:sldId id="275" r:id="rId13"/>
    <p:sldId id="276" r:id="rId14"/>
    <p:sldId id="280" r:id="rId15"/>
    <p:sldId id="308" r:id="rId16"/>
    <p:sldId id="281" r:id="rId17"/>
    <p:sldId id="318" r:id="rId18"/>
    <p:sldId id="282" r:id="rId19"/>
    <p:sldId id="284" r:id="rId20"/>
    <p:sldId id="309" r:id="rId21"/>
    <p:sldId id="310" r:id="rId22"/>
    <p:sldId id="311" r:id="rId23"/>
    <p:sldId id="312" r:id="rId24"/>
    <p:sldId id="313" r:id="rId25"/>
    <p:sldId id="314" r:id="rId26"/>
    <p:sldId id="292" r:id="rId27"/>
    <p:sldId id="285" r:id="rId28"/>
    <p:sldId id="294" r:id="rId29"/>
    <p:sldId id="293" r:id="rId30"/>
    <p:sldId id="315" r:id="rId31"/>
    <p:sldId id="295" r:id="rId32"/>
    <p:sldId id="283" r:id="rId33"/>
    <p:sldId id="296" r:id="rId34"/>
    <p:sldId id="279" r:id="rId35"/>
    <p:sldId id="288" r:id="rId36"/>
    <p:sldId id="297" r:id="rId37"/>
    <p:sldId id="298" r:id="rId38"/>
    <p:sldId id="299" r:id="rId39"/>
    <p:sldId id="300" r:id="rId40"/>
    <p:sldId id="301" r:id="rId41"/>
    <p:sldId id="302" r:id="rId42"/>
    <p:sldId id="303" r:id="rId43"/>
    <p:sldId id="304" r:id="rId44"/>
    <p:sldId id="307" r:id="rId45"/>
    <p:sldId id="306" r:id="rId46"/>
    <p:sldId id="305" r:id="rId47"/>
    <p:sldId id="28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45BA1-980A-4507-BE5A-5C1E7C2FFD8F}" type="datetimeFigureOut">
              <a:rPr lang="en-US"/>
              <a:t>12/12/2016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E03411-58E2-43FD-AE1D-AD77DFF8CB20}" type="slidenum">
              <a:rPr/>
              <a:t>‹#›</a:t>
            </a:fld>
            <a:endParaRPr/>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3416D-7FED-43BC-AA7C-D92DBA01ED64}" type="datetimeFigureOut">
              <a:rPr lang="en-US"/>
              <a:t>12/12/2016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C57A8-AE18-4654-B6AF-04B3577165BE}" type="slidenum">
              <a:rPr/>
              <a:t>‹#›</a:t>
            </a:fld>
            <a:endParaRPr/>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rPr lang="en-US" smtClean="0"/>
              <a:t>Click to edit Master title style</a:t>
            </a:r>
            <a:endParaRP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66214" y="421594"/>
            <a:ext cx="2286000" cy="1885508"/>
          </a:xfrm>
        </p:spPr>
        <p:txBody>
          <a:bodyPr>
            <a:normAutofit/>
          </a:bodyPr>
          <a:lstStyle>
            <a:lvl1pPr>
              <a:defRPr sz="2400"/>
            </a:lvl1pPr>
          </a:lstStyle>
          <a:p>
            <a:r>
              <a:rPr lang="en-US" smtClean="0"/>
              <a:t>Click to edit Master title style</a:t>
            </a:r>
            <a:endParaRPr lang="en-US"/>
          </a:p>
        </p:txBody>
      </p:sp>
      <p:grpSp>
        <p:nvGrpSpPr>
          <p:cNvPr id="84" name="Group 83"/>
          <p:cNvGrpSpPr>
            <a:grpSpLocks noChangeAspect="1"/>
          </p:cNvGrpSpPr>
          <p:nvPr/>
        </p:nvGrpSpPr>
        <p:grpSpPr>
          <a:xfrm rot="16200000" flipV="1">
            <a:off x="274315" y="1102304"/>
            <a:ext cx="5053664" cy="4411852"/>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97" name="Picture Placeholder 33" descr="An empty placeholder to add an image. Click on the placeholder and select the image that you wish to add."/>
          <p:cNvSpPr>
            <a:spLocks noGrp="1"/>
          </p:cNvSpPr>
          <p:nvPr>
            <p:ph type="pic" sz="quarter" idx="17"/>
          </p:nvPr>
        </p:nvSpPr>
        <p:spPr>
          <a:xfrm>
            <a:off x="840795" y="1020193"/>
            <a:ext cx="3886200" cy="4572000"/>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98" name="Group 97"/>
          <p:cNvGrpSpPr/>
          <p:nvPr/>
        </p:nvGrpSpPr>
        <p:grpSpPr>
          <a:xfrm>
            <a:off x="5322489" y="319177"/>
            <a:ext cx="3389607" cy="2710838"/>
            <a:chOff x="895350" y="3313113"/>
            <a:chExt cx="3613151" cy="2790825"/>
          </a:xfrm>
          <a:solidFill>
            <a:schemeClr val="tx1">
              <a:lumMod val="50000"/>
            </a:schemeClr>
          </a:solidFill>
        </p:grpSpPr>
        <p:sp>
          <p:nvSpPr>
            <p:cNvPr id="99"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0"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11" name="Picture Placeholder 33" descr="An empty placeholder to add an image. Click on the placeholder and select the image that you wish to add."/>
          <p:cNvSpPr>
            <a:spLocks noGrp="1" noChangeAspect="1"/>
          </p:cNvSpPr>
          <p:nvPr>
            <p:ph type="pic" sz="quarter" idx="18"/>
          </p:nvPr>
        </p:nvSpPr>
        <p:spPr>
          <a:xfrm>
            <a:off x="5546780" y="529603"/>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grpSp>
        <p:nvGrpSpPr>
          <p:cNvPr id="112" name="Group 111"/>
          <p:cNvGrpSpPr/>
          <p:nvPr/>
        </p:nvGrpSpPr>
        <p:grpSpPr>
          <a:xfrm>
            <a:off x="5322489" y="3245640"/>
            <a:ext cx="3389607" cy="2710838"/>
            <a:chOff x="895350" y="3313113"/>
            <a:chExt cx="3613151" cy="2790825"/>
          </a:xfrm>
          <a:solidFill>
            <a:schemeClr val="tx1">
              <a:lumMod val="50000"/>
            </a:schemeClr>
          </a:solidFill>
        </p:grpSpPr>
        <p:sp>
          <p:nvSpPr>
            <p:cNvPr id="11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125" name="Picture Placeholder 33" descr="An empty placeholder to add an image. Click on the placeholder and select the image that you wish to add."/>
          <p:cNvSpPr>
            <a:spLocks noGrp="1" noChangeAspect="1"/>
          </p:cNvSpPr>
          <p:nvPr>
            <p:ph type="pic" sz="quarter" idx="19"/>
          </p:nvPr>
        </p:nvSpPr>
        <p:spPr>
          <a:xfrm>
            <a:off x="5546780" y="3456066"/>
            <a:ext cx="2993366" cy="230533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126" name="Text Placeholder 3"/>
          <p:cNvSpPr>
            <a:spLocks noGrp="1"/>
          </p:cNvSpPr>
          <p:nvPr>
            <p:ph type="body" sz="half" idx="21"/>
          </p:nvPr>
        </p:nvSpPr>
        <p:spPr>
          <a:xfrm>
            <a:off x="9066214" y="2484992"/>
            <a:ext cx="2286000" cy="3248729"/>
          </a:xfrm>
        </p:spPr>
        <p:txBody>
          <a:bodyPr anchor="t" anchorCtr="0">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12/12/2016</a:t>
            </a:fld>
            <a:endParaRPr/>
          </a:p>
        </p:txBody>
      </p:sp>
    </p:spTree>
    <p:extLst>
      <p:ext uri="{BB962C8B-B14F-4D97-AF65-F5344CB8AC3E}">
        <p14:creationId xmlns:p14="http://schemas.microsoft.com/office/powerpoint/2010/main" val="78742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11732" y="1330347"/>
            <a:ext cx="3840480" cy="2103120"/>
          </a:xfrm>
        </p:spPr>
        <p:txBody>
          <a:bodyPr anchor="b">
            <a:normAutofit/>
          </a:bodyPr>
          <a:lstStyle>
            <a:lvl1pPr>
              <a:defRPr sz="3600"/>
            </a:lvl1pPr>
          </a:lstStyle>
          <a:p>
            <a:r>
              <a:rPr lang="en-US" smtClean="0"/>
              <a:t>Click to edit Master title style</a:t>
            </a:r>
            <a:endParaRPr dirty="0"/>
          </a:p>
        </p:txBody>
      </p:sp>
      <p:sp>
        <p:nvSpPr>
          <p:cNvPr id="3" name="Content Placeholder 2"/>
          <p:cNvSpPr>
            <a:spLocks noGrp="1"/>
          </p:cNvSpPr>
          <p:nvPr>
            <p:ph idx="1"/>
          </p:nvPr>
        </p:nvSpPr>
        <p:spPr>
          <a:xfrm>
            <a:off x="836613" y="914400"/>
            <a:ext cx="6172201" cy="5029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511732" y="3555523"/>
            <a:ext cx="3840480" cy="238807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a:xfrm>
            <a:off x="1065213" y="6019801"/>
            <a:ext cx="762000" cy="228600"/>
          </a:xfrm>
        </p:spPr>
        <p:txBody>
          <a:bodyPr/>
          <a:lstStyle>
            <a:lvl1pPr algn="l">
              <a:defRPr/>
            </a:lvl1pPr>
          </a:lstStyle>
          <a:p>
            <a:fld id="{022B156B-59AE-415F-B24B-8756D48BB977}" type="slidenum">
              <a:rPr/>
              <a:p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a:xfrm>
            <a:off x="8075611" y="6019801"/>
            <a:ext cx="1396260" cy="228600"/>
          </a:xfrm>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123976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92891" y="1330347"/>
            <a:ext cx="3840480" cy="2103120"/>
          </a:xfrm>
        </p:spPr>
        <p:txBody>
          <a:bodyPr anchor="b">
            <a:normAutofit/>
          </a:bodyPr>
          <a:lstStyle>
            <a:lvl1pPr>
              <a:defRPr sz="3600"/>
            </a:lvl1pPr>
          </a:lstStyle>
          <a:p>
            <a:r>
              <a:rPr lang="en-US" smtClean="0"/>
              <a:t>Click to edit Master title style</a:t>
            </a:r>
            <a:endParaRPr dirty="0"/>
          </a:p>
        </p:txBody>
      </p:sp>
      <p:grpSp>
        <p:nvGrpSpPr>
          <p:cNvPr id="8" name="Group 7"/>
          <p:cNvGrpSpPr/>
          <p:nvPr/>
        </p:nvGrpSpPr>
        <p:grpSpPr>
          <a:xfrm>
            <a:off x="595546" y="781398"/>
            <a:ext cx="6433398" cy="5053665"/>
            <a:chOff x="5162444" y="781398"/>
            <a:chExt cx="6433398" cy="5053665"/>
          </a:xfrm>
        </p:grpSpPr>
        <p:sp>
          <p:nvSpPr>
            <p:cNvPr id="9" name="Freeform 42"/>
            <p:cNvSpPr>
              <a:spLocks/>
            </p:cNvSpPr>
            <p:nvPr/>
          </p:nvSpPr>
          <p:spPr bwMode="auto">
            <a:xfrm rot="16200000" flipV="1">
              <a:off x="3342557" y="3275021"/>
              <a:ext cx="3827994" cy="17568"/>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43"/>
            <p:cNvSpPr>
              <a:spLocks/>
            </p:cNvSpPr>
            <p:nvPr/>
          </p:nvSpPr>
          <p:spPr bwMode="auto">
            <a:xfrm rot="16200000" flipV="1">
              <a:off x="9565728" y="3299447"/>
              <a:ext cx="3836876" cy="17568"/>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nvGrpSpPr>
            <p:cNvPr id="11" name="Group 10"/>
            <p:cNvGrpSpPr/>
            <p:nvPr/>
          </p:nvGrpSpPr>
          <p:grpSpPr>
            <a:xfrm>
              <a:off x="5814205" y="859113"/>
              <a:ext cx="5129146" cy="4880471"/>
              <a:chOff x="7856559" y="859113"/>
              <a:chExt cx="3086791" cy="4880471"/>
            </a:xfrm>
          </p:grpSpPr>
          <p:sp>
            <p:nvSpPr>
              <p:cNvPr id="20" name="Freeform 41"/>
              <p:cNvSpPr>
                <a:spLocks/>
              </p:cNvSpPr>
              <p:nvPr/>
            </p:nvSpPr>
            <p:spPr bwMode="auto">
              <a:xfrm rot="16200000" flipV="1">
                <a:off x="9392183" y="4188416"/>
                <a:ext cx="15544" cy="3086791"/>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44"/>
              <p:cNvSpPr>
                <a:spLocks/>
              </p:cNvSpPr>
              <p:nvPr/>
            </p:nvSpPr>
            <p:spPr bwMode="auto">
              <a:xfrm rot="16200000" flipV="1">
                <a:off x="9366943" y="-651271"/>
                <a:ext cx="13322" cy="3034090"/>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12" name="Freeform 45"/>
            <p:cNvSpPr>
              <a:spLocks noEditPoints="1"/>
            </p:cNvSpPr>
            <p:nvPr/>
          </p:nvSpPr>
          <p:spPr bwMode="auto">
            <a:xfrm rot="16200000" flipV="1">
              <a:off x="5186001" y="5323012"/>
              <a:ext cx="477390" cy="524504"/>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46"/>
            <p:cNvSpPr>
              <a:spLocks noEditPoints="1"/>
            </p:cNvSpPr>
            <p:nvPr/>
          </p:nvSpPr>
          <p:spPr bwMode="auto">
            <a:xfrm rot="16200000" flipV="1">
              <a:off x="5197295" y="5324846"/>
              <a:ext cx="477390" cy="511956"/>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47"/>
            <p:cNvSpPr>
              <a:spLocks noEditPoints="1"/>
            </p:cNvSpPr>
            <p:nvPr/>
          </p:nvSpPr>
          <p:spPr bwMode="auto">
            <a:xfrm rot="16200000" flipV="1">
              <a:off x="11076843" y="5321082"/>
              <a:ext cx="508476" cy="519485"/>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48"/>
            <p:cNvSpPr>
              <a:spLocks noEditPoints="1"/>
            </p:cNvSpPr>
            <p:nvPr/>
          </p:nvSpPr>
          <p:spPr bwMode="auto">
            <a:xfrm rot="16200000" flipV="1">
              <a:off x="11093207" y="5321324"/>
              <a:ext cx="470728" cy="534543"/>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49"/>
            <p:cNvSpPr>
              <a:spLocks noEditPoints="1"/>
            </p:cNvSpPr>
            <p:nvPr/>
          </p:nvSpPr>
          <p:spPr bwMode="auto">
            <a:xfrm rot="16200000" flipV="1">
              <a:off x="11051654" y="771453"/>
              <a:ext cx="468508" cy="519485"/>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50"/>
            <p:cNvSpPr>
              <a:spLocks noEditPoints="1"/>
            </p:cNvSpPr>
            <p:nvPr/>
          </p:nvSpPr>
          <p:spPr bwMode="auto">
            <a:xfrm rot="16200000" flipV="1">
              <a:off x="11044126" y="786511"/>
              <a:ext cx="468508" cy="489370"/>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51"/>
            <p:cNvSpPr>
              <a:spLocks noEditPoints="1"/>
            </p:cNvSpPr>
            <p:nvPr/>
          </p:nvSpPr>
          <p:spPr bwMode="auto">
            <a:xfrm rot="16200000" flipV="1">
              <a:off x="5232723" y="721157"/>
              <a:ext cx="424100" cy="544581"/>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52"/>
            <p:cNvSpPr>
              <a:spLocks noEditPoints="1"/>
            </p:cNvSpPr>
            <p:nvPr/>
          </p:nvSpPr>
          <p:spPr bwMode="auto">
            <a:xfrm rot="16200000" flipV="1">
              <a:off x="5241796" y="749729"/>
              <a:ext cx="428541" cy="491879"/>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grpSp>
      <p:sp>
        <p:nvSpPr>
          <p:cNvPr id="3" name="Picture Placeholder 2" descr="An empty placeholder to add an image. Click on the placeholder and select the image that you wish to add."/>
          <p:cNvSpPr>
            <a:spLocks noGrp="1"/>
          </p:cNvSpPr>
          <p:nvPr>
            <p:ph type="pic" idx="1"/>
          </p:nvPr>
        </p:nvSpPr>
        <p:spPr>
          <a:xfrm>
            <a:off x="836613" y="1031195"/>
            <a:ext cx="5943600" cy="4572000"/>
          </a:xfrm>
          <a:solidFill>
            <a:schemeClr val="accent2">
              <a:lumMod val="40000"/>
              <a:lumOff val="60000"/>
            </a:schemeClr>
          </a:solidFill>
          <a:ln w="38100">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492891" y="3555521"/>
            <a:ext cx="3840480" cy="2168517"/>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265957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244793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24268" y="304800"/>
            <a:ext cx="1729531" cy="56769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199" y="304800"/>
            <a:ext cx="8633671" cy="5676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4205803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Slide Number Placeholder 5"/>
          <p:cNvSpPr>
            <a:spLocks noGrp="1"/>
          </p:cNvSpPr>
          <p:nvPr>
            <p:ph type="sldNum" sz="quarter" idx="12"/>
          </p:nvPr>
        </p:nvSpPr>
        <p:spPr/>
        <p:txBody>
          <a:bodyPr/>
          <a:lstStyle/>
          <a:p>
            <a:fld id="{022B156B-59AE-415F-B24B-8756D48BB977}" type="slidenum">
              <a:rPr/>
              <a:t>‹#›</a:t>
            </a:fld>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33963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5613" y="1828800"/>
            <a:ext cx="6858002" cy="1828800"/>
          </a:xfrm>
        </p:spPr>
        <p:txBody>
          <a:bodyPr anchor="b">
            <a:normAutofit/>
          </a:bodyPr>
          <a:lstStyle>
            <a:lvl1pPr>
              <a:defRPr sz="4400"/>
            </a:lvl1pPr>
          </a:lstStyle>
          <a:p>
            <a:r>
              <a:rPr lang="en-US" smtClean="0"/>
              <a:t>Click to edit Master title style</a:t>
            </a:r>
            <a:endParaRPr/>
          </a:p>
        </p:txBody>
      </p:sp>
      <p:sp>
        <p:nvSpPr>
          <p:cNvPr id="3" name="Text Placeholder 2"/>
          <p:cNvSpPr>
            <a:spLocks noGrp="1"/>
          </p:cNvSpPr>
          <p:nvPr>
            <p:ph type="body" idx="1"/>
          </p:nvPr>
        </p:nvSpPr>
        <p:spPr>
          <a:xfrm>
            <a:off x="4265610" y="3733800"/>
            <a:ext cx="6858002" cy="914400"/>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22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5625"/>
            <a:ext cx="4954588"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5625"/>
            <a:ext cx="4951414" cy="41879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Slide Number Placeholder 6"/>
          <p:cNvSpPr>
            <a:spLocks noGrp="1"/>
          </p:cNvSpPr>
          <p:nvPr>
            <p:ph type="sldNum" sz="quarter" idx="12"/>
          </p:nvPr>
        </p:nvSpPr>
        <p:spPr/>
        <p:txBody>
          <a:bodyPr/>
          <a:lstStyle/>
          <a:p>
            <a:fld id="{022B156B-59AE-415F-B24B-8756D48BB977}"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297275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9848"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72200" y="1681163"/>
            <a:ext cx="4956048"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4956048" cy="3476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Slide Number Placeholder 8"/>
          <p:cNvSpPr>
            <a:spLocks noGrp="1"/>
          </p:cNvSpPr>
          <p:nvPr>
            <p:ph type="sldNum" sz="quarter" idx="12"/>
          </p:nvPr>
        </p:nvSpPr>
        <p:spPr/>
        <p:txBody>
          <a:bodyPr/>
          <a:lstStyle/>
          <a:p>
            <a:fld id="{022B156B-59AE-415F-B24B-8756D48BB977}"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231857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Slide Number Placeholder 4"/>
          <p:cNvSpPr>
            <a:spLocks noGrp="1"/>
          </p:cNvSpPr>
          <p:nvPr>
            <p:ph type="sldNum" sz="quarter" idx="12"/>
          </p:nvPr>
        </p:nvSpPr>
        <p:spPr/>
        <p:txBody>
          <a:bodyPr/>
          <a:lstStyle/>
          <a:p>
            <a:fld id="{022B156B-59AE-415F-B24B-8756D48BB977}"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351281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22B156B-59AE-415F-B24B-8756D48BB977}" type="slidenum">
              <a:rPr/>
              <a:t>‹#›</a:t>
            </a:fld>
            <a:endParaRPr/>
          </a:p>
        </p:txBody>
      </p:sp>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4CF99945-0A15-4715-AB6C-F5E56CF20F70}" type="datetimeFigureOut">
              <a:rPr lang="en-US"/>
              <a:t>12/12/2016</a:t>
            </a:fld>
            <a:endParaRPr/>
          </a:p>
        </p:txBody>
      </p:sp>
    </p:spTree>
    <p:extLst>
      <p:ext uri="{BB962C8B-B14F-4D97-AF65-F5344CB8AC3E}">
        <p14:creationId xmlns:p14="http://schemas.microsoft.com/office/powerpoint/2010/main" val="84787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1065212" y="304799"/>
            <a:ext cx="10058402" cy="1216152"/>
          </a:xfrm>
        </p:spPr>
        <p:txBody>
          <a:bodyPr/>
          <a:lstStyle>
            <a:lvl1pPr>
              <a:defRPr/>
            </a:lvl1pPr>
          </a:lstStyle>
          <a:p>
            <a:r>
              <a:rPr lang="en-US" smtClean="0"/>
              <a:t>Click to edit Master title style</a:t>
            </a:r>
            <a:endParaRPr lang="en-US" dirty="0"/>
          </a:p>
        </p:txBody>
      </p:sp>
      <p:grpSp>
        <p:nvGrpSpPr>
          <p:cNvPr id="9" name="Group 8"/>
          <p:cNvGrpSpPr/>
          <p:nvPr/>
        </p:nvGrpSpPr>
        <p:grpSpPr>
          <a:xfrm>
            <a:off x="1052422" y="1733550"/>
            <a:ext cx="4360503" cy="3050038"/>
            <a:chOff x="895350" y="3313113"/>
            <a:chExt cx="3613151" cy="2790825"/>
          </a:xfrm>
          <a:solidFill>
            <a:schemeClr val="tx1">
              <a:lumMod val="50000"/>
            </a:schemeClr>
          </a:solidFill>
        </p:grpSpPr>
        <p:sp>
          <p:nvSpPr>
            <p:cNvPr id="10"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1"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2"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3"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4"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5"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6"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7"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8"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9"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0"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1"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6" name="Picture Placeholder 33" descr="An empty placeholder to add an image. Click on the placeholder and select the image that you wish to add."/>
          <p:cNvSpPr>
            <a:spLocks noGrp="1" noChangeAspect="1"/>
          </p:cNvSpPr>
          <p:nvPr>
            <p:ph type="pic" sz="quarter" idx="17"/>
          </p:nvPr>
        </p:nvSpPr>
        <p:spPr>
          <a:xfrm>
            <a:off x="1265028"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39" name="Text Placeholder 3"/>
          <p:cNvSpPr>
            <a:spLocks noGrp="1"/>
          </p:cNvSpPr>
          <p:nvPr>
            <p:ph type="body" sz="half" idx="2"/>
          </p:nvPr>
        </p:nvSpPr>
        <p:spPr>
          <a:xfrm>
            <a:off x="1052423"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22" name="Group 21"/>
          <p:cNvGrpSpPr/>
          <p:nvPr/>
        </p:nvGrpSpPr>
        <p:grpSpPr>
          <a:xfrm>
            <a:off x="6763111" y="1733550"/>
            <a:ext cx="4360503" cy="3050038"/>
            <a:chOff x="895350" y="3313113"/>
            <a:chExt cx="3613151" cy="2790825"/>
          </a:xfrm>
          <a:solidFill>
            <a:schemeClr val="tx1">
              <a:lumMod val="50000"/>
            </a:schemeClr>
          </a:solidFill>
        </p:grpSpPr>
        <p:sp>
          <p:nvSpPr>
            <p:cNvPr id="2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2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3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37" name="Picture Placeholder 33" descr="An empty placeholder to add an image. Click on the placeholder and select the image that you wish to add."/>
          <p:cNvSpPr>
            <a:spLocks noGrp="1" noChangeAspect="1"/>
          </p:cNvSpPr>
          <p:nvPr>
            <p:ph type="pic" sz="quarter" idx="18"/>
          </p:nvPr>
        </p:nvSpPr>
        <p:spPr>
          <a:xfrm>
            <a:off x="6975717" y="1900210"/>
            <a:ext cx="3935536" cy="2571736"/>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40" name="Text Placeholder 3"/>
          <p:cNvSpPr>
            <a:spLocks noGrp="1"/>
          </p:cNvSpPr>
          <p:nvPr>
            <p:ph type="body" sz="half" idx="19"/>
          </p:nvPr>
        </p:nvSpPr>
        <p:spPr>
          <a:xfrm>
            <a:off x="6742908" y="4935990"/>
            <a:ext cx="4368980" cy="100761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12/12/2016</a:t>
            </a:fld>
            <a:endParaRPr/>
          </a:p>
        </p:txBody>
      </p:sp>
    </p:spTree>
    <p:extLst>
      <p:ext uri="{BB962C8B-B14F-4D97-AF65-F5344CB8AC3E}">
        <p14:creationId xmlns:p14="http://schemas.microsoft.com/office/powerpoint/2010/main" val="116827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grpSp>
        <p:nvGrpSpPr>
          <p:cNvPr id="52" name="Group 51"/>
          <p:cNvGrpSpPr>
            <a:grpSpLocks noChangeAspect="1"/>
          </p:cNvGrpSpPr>
          <p:nvPr/>
        </p:nvGrpSpPr>
        <p:grpSpPr>
          <a:xfrm rot="5400000">
            <a:off x="1045139" y="1678105"/>
            <a:ext cx="3123347" cy="3089730"/>
            <a:chOff x="895350" y="3313113"/>
            <a:chExt cx="3613151" cy="2790825"/>
          </a:xfrm>
          <a:solidFill>
            <a:schemeClr val="tx1">
              <a:lumMod val="50000"/>
            </a:schemeClr>
          </a:solidFill>
        </p:grpSpPr>
        <p:sp>
          <p:nvSpPr>
            <p:cNvPr id="53"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4"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5"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6"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7"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8"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59"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0"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1"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2"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3"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64"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9" name="Picture Placeholder 33" descr="An empty placeholder to add an image. Click on the placeholder and select the image that you wish to add."/>
          <p:cNvSpPr>
            <a:spLocks noGrp="1"/>
          </p:cNvSpPr>
          <p:nvPr>
            <p:ph type="pic" sz="quarter" idx="19"/>
          </p:nvPr>
        </p:nvSpPr>
        <p:spPr>
          <a:xfrm>
            <a:off x="1249168" y="1824285"/>
            <a:ext cx="2715289"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1" name="Text Placeholder 3"/>
          <p:cNvSpPr>
            <a:spLocks noGrp="1"/>
          </p:cNvSpPr>
          <p:nvPr>
            <p:ph type="body" sz="half" idx="2"/>
          </p:nvPr>
        </p:nvSpPr>
        <p:spPr>
          <a:xfrm>
            <a:off x="123521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84" name="Group 83"/>
          <p:cNvGrpSpPr>
            <a:grpSpLocks noChangeAspect="1"/>
          </p:cNvGrpSpPr>
          <p:nvPr userDrawn="1"/>
        </p:nvGrpSpPr>
        <p:grpSpPr>
          <a:xfrm rot="5400000">
            <a:off x="4517135" y="1678105"/>
            <a:ext cx="3123347" cy="3089730"/>
            <a:chOff x="895350" y="3313113"/>
            <a:chExt cx="3613151" cy="2790825"/>
          </a:xfrm>
          <a:solidFill>
            <a:schemeClr val="tx1">
              <a:lumMod val="50000"/>
            </a:schemeClr>
          </a:solidFill>
        </p:grpSpPr>
        <p:sp>
          <p:nvSpPr>
            <p:cNvPr id="85"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6"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7"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8"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89"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0"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1"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2"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3"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4"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5"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6"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78" name="Picture Placeholder 33" descr="An empty placeholder to add an image. Click on the placeholder and select the image that you wish to add."/>
          <p:cNvSpPr>
            <a:spLocks noGrp="1"/>
          </p:cNvSpPr>
          <p:nvPr>
            <p:ph type="pic" sz="quarter" idx="18"/>
          </p:nvPr>
        </p:nvSpPr>
        <p:spPr>
          <a:xfrm>
            <a:off x="4720924"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2" name="Text Placeholder 3"/>
          <p:cNvSpPr>
            <a:spLocks noGrp="1"/>
          </p:cNvSpPr>
          <p:nvPr>
            <p:ph type="body" sz="half" idx="21"/>
          </p:nvPr>
        </p:nvSpPr>
        <p:spPr>
          <a:xfrm>
            <a:off x="4707208"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grpSp>
        <p:nvGrpSpPr>
          <p:cNvPr id="97" name="Group 96"/>
          <p:cNvGrpSpPr>
            <a:grpSpLocks noChangeAspect="1"/>
          </p:cNvGrpSpPr>
          <p:nvPr userDrawn="1"/>
        </p:nvGrpSpPr>
        <p:grpSpPr>
          <a:xfrm rot="5400000">
            <a:off x="8019009" y="1678105"/>
            <a:ext cx="3123347" cy="3089730"/>
            <a:chOff x="895350" y="3313113"/>
            <a:chExt cx="3613151" cy="2790825"/>
          </a:xfrm>
          <a:solidFill>
            <a:schemeClr val="tx1">
              <a:lumMod val="50000"/>
            </a:schemeClr>
          </a:solidFill>
        </p:grpSpPr>
        <p:sp>
          <p:nvSpPr>
            <p:cNvPr id="98" name="Freeform 41"/>
            <p:cNvSpPr>
              <a:spLocks/>
            </p:cNvSpPr>
            <p:nvPr/>
          </p:nvSpPr>
          <p:spPr bwMode="auto">
            <a:xfrm>
              <a:off x="963613" y="3725863"/>
              <a:ext cx="11113" cy="1952625"/>
            </a:xfrm>
            <a:custGeom>
              <a:avLst/>
              <a:gdLst>
                <a:gd name="T0" fmla="*/ 3 w 5"/>
                <a:gd name="T1" fmla="*/ 0 h 868"/>
                <a:gd name="T2" fmla="*/ 4 w 5"/>
                <a:gd name="T3" fmla="*/ 217 h 868"/>
                <a:gd name="T4" fmla="*/ 3 w 5"/>
                <a:gd name="T5" fmla="*/ 326 h 868"/>
                <a:gd name="T6" fmla="*/ 4 w 5"/>
                <a:gd name="T7" fmla="*/ 434 h 868"/>
                <a:gd name="T8" fmla="*/ 4 w 5"/>
                <a:gd name="T9" fmla="*/ 651 h 868"/>
                <a:gd name="T10" fmla="*/ 4 w 5"/>
                <a:gd name="T11" fmla="*/ 760 h 868"/>
                <a:gd name="T12" fmla="*/ 3 w 5"/>
                <a:gd name="T13" fmla="*/ 868 h 868"/>
                <a:gd name="T14" fmla="*/ 2 w 5"/>
                <a:gd name="T15" fmla="*/ 868 h 868"/>
                <a:gd name="T16" fmla="*/ 1 w 5"/>
                <a:gd name="T17" fmla="*/ 760 h 868"/>
                <a:gd name="T18" fmla="*/ 0 w 5"/>
                <a:gd name="T19" fmla="*/ 651 h 868"/>
                <a:gd name="T20" fmla="*/ 1 w 5"/>
                <a:gd name="T21" fmla="*/ 434 h 868"/>
                <a:gd name="T22" fmla="*/ 2 w 5"/>
                <a:gd name="T23" fmla="*/ 326 h 868"/>
                <a:gd name="T24" fmla="*/ 1 w 5"/>
                <a:gd name="T25" fmla="*/ 217 h 868"/>
                <a:gd name="T26" fmla="*/ 2 w 5"/>
                <a:gd name="T27" fmla="*/ 0 h 868"/>
                <a:gd name="T28" fmla="*/ 3 w 5"/>
                <a:gd name="T29" fmla="*/ 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868">
                  <a:moveTo>
                    <a:pt x="3" y="0"/>
                  </a:moveTo>
                  <a:cubicBezTo>
                    <a:pt x="4" y="73"/>
                    <a:pt x="4" y="145"/>
                    <a:pt x="4" y="217"/>
                  </a:cubicBezTo>
                  <a:cubicBezTo>
                    <a:pt x="4" y="253"/>
                    <a:pt x="3" y="290"/>
                    <a:pt x="3" y="326"/>
                  </a:cubicBezTo>
                  <a:cubicBezTo>
                    <a:pt x="3" y="362"/>
                    <a:pt x="3" y="398"/>
                    <a:pt x="4" y="434"/>
                  </a:cubicBezTo>
                  <a:cubicBezTo>
                    <a:pt x="4" y="507"/>
                    <a:pt x="5" y="579"/>
                    <a:pt x="4" y="651"/>
                  </a:cubicBezTo>
                  <a:cubicBezTo>
                    <a:pt x="5" y="687"/>
                    <a:pt x="4" y="724"/>
                    <a:pt x="4" y="760"/>
                  </a:cubicBezTo>
                  <a:cubicBezTo>
                    <a:pt x="4" y="796"/>
                    <a:pt x="3" y="832"/>
                    <a:pt x="3" y="868"/>
                  </a:cubicBezTo>
                  <a:cubicBezTo>
                    <a:pt x="2" y="868"/>
                    <a:pt x="2" y="868"/>
                    <a:pt x="2" y="868"/>
                  </a:cubicBezTo>
                  <a:cubicBezTo>
                    <a:pt x="2" y="832"/>
                    <a:pt x="1" y="796"/>
                    <a:pt x="1" y="760"/>
                  </a:cubicBezTo>
                  <a:cubicBezTo>
                    <a:pt x="1" y="724"/>
                    <a:pt x="0" y="687"/>
                    <a:pt x="0" y="651"/>
                  </a:cubicBezTo>
                  <a:cubicBezTo>
                    <a:pt x="0" y="579"/>
                    <a:pt x="1" y="507"/>
                    <a:pt x="1" y="434"/>
                  </a:cubicBezTo>
                  <a:cubicBezTo>
                    <a:pt x="2" y="398"/>
                    <a:pt x="2" y="362"/>
                    <a:pt x="2" y="326"/>
                  </a:cubicBezTo>
                  <a:cubicBezTo>
                    <a:pt x="2" y="290"/>
                    <a:pt x="1" y="253"/>
                    <a:pt x="1" y="217"/>
                  </a:cubicBezTo>
                  <a:cubicBezTo>
                    <a:pt x="0" y="145"/>
                    <a:pt x="1" y="73"/>
                    <a:pt x="2" y="0"/>
                  </a:cubicBezTo>
                  <a:lnTo>
                    <a:pt x="3" y="0"/>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99" name="Freeform 42"/>
            <p:cNvSpPr>
              <a:spLocks/>
            </p:cNvSpPr>
            <p:nvPr/>
          </p:nvSpPr>
          <p:spPr bwMode="auto">
            <a:xfrm>
              <a:off x="1350963" y="6038850"/>
              <a:ext cx="2736850" cy="11113"/>
            </a:xfrm>
            <a:custGeom>
              <a:avLst/>
              <a:gdLst>
                <a:gd name="T0" fmla="*/ 0 w 1216"/>
                <a:gd name="T1" fmla="*/ 2 h 5"/>
                <a:gd name="T2" fmla="*/ 304 w 1216"/>
                <a:gd name="T3" fmla="*/ 1 h 5"/>
                <a:gd name="T4" fmla="*/ 456 w 1216"/>
                <a:gd name="T5" fmla="*/ 2 h 5"/>
                <a:gd name="T6" fmla="*/ 608 w 1216"/>
                <a:gd name="T7" fmla="*/ 1 h 5"/>
                <a:gd name="T8" fmla="*/ 912 w 1216"/>
                <a:gd name="T9" fmla="*/ 0 h 5"/>
                <a:gd name="T10" fmla="*/ 1064 w 1216"/>
                <a:gd name="T11" fmla="*/ 1 h 5"/>
                <a:gd name="T12" fmla="*/ 1216 w 1216"/>
                <a:gd name="T13" fmla="*/ 2 h 5"/>
                <a:gd name="T14" fmla="*/ 1216 w 1216"/>
                <a:gd name="T15" fmla="*/ 2 h 5"/>
                <a:gd name="T16" fmla="*/ 1064 w 1216"/>
                <a:gd name="T17" fmla="*/ 4 h 5"/>
                <a:gd name="T18" fmla="*/ 912 w 1216"/>
                <a:gd name="T19" fmla="*/ 4 h 5"/>
                <a:gd name="T20" fmla="*/ 608 w 1216"/>
                <a:gd name="T21" fmla="*/ 3 h 5"/>
                <a:gd name="T22" fmla="*/ 456 w 1216"/>
                <a:gd name="T23" fmla="*/ 3 h 5"/>
                <a:gd name="T24" fmla="*/ 304 w 1216"/>
                <a:gd name="T25" fmla="*/ 4 h 5"/>
                <a:gd name="T26" fmla="*/ 0 w 1216"/>
                <a:gd name="T2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6" h="5">
                  <a:moveTo>
                    <a:pt x="0" y="2"/>
                  </a:moveTo>
                  <a:cubicBezTo>
                    <a:pt x="101" y="1"/>
                    <a:pt x="202" y="0"/>
                    <a:pt x="304" y="1"/>
                  </a:cubicBezTo>
                  <a:cubicBezTo>
                    <a:pt x="354" y="1"/>
                    <a:pt x="405" y="2"/>
                    <a:pt x="456" y="2"/>
                  </a:cubicBezTo>
                  <a:cubicBezTo>
                    <a:pt x="506" y="2"/>
                    <a:pt x="557" y="1"/>
                    <a:pt x="608" y="1"/>
                  </a:cubicBezTo>
                  <a:cubicBezTo>
                    <a:pt x="709" y="1"/>
                    <a:pt x="810" y="0"/>
                    <a:pt x="912" y="0"/>
                  </a:cubicBezTo>
                  <a:cubicBezTo>
                    <a:pt x="962" y="0"/>
                    <a:pt x="1013" y="1"/>
                    <a:pt x="1064" y="1"/>
                  </a:cubicBezTo>
                  <a:cubicBezTo>
                    <a:pt x="1114" y="1"/>
                    <a:pt x="1165" y="1"/>
                    <a:pt x="1216" y="2"/>
                  </a:cubicBezTo>
                  <a:cubicBezTo>
                    <a:pt x="1216" y="2"/>
                    <a:pt x="1216" y="2"/>
                    <a:pt x="1216" y="2"/>
                  </a:cubicBezTo>
                  <a:cubicBezTo>
                    <a:pt x="1165" y="3"/>
                    <a:pt x="1114" y="3"/>
                    <a:pt x="1064" y="4"/>
                  </a:cubicBezTo>
                  <a:cubicBezTo>
                    <a:pt x="1013" y="4"/>
                    <a:pt x="962" y="4"/>
                    <a:pt x="912" y="4"/>
                  </a:cubicBezTo>
                  <a:cubicBezTo>
                    <a:pt x="810" y="5"/>
                    <a:pt x="709" y="4"/>
                    <a:pt x="608" y="3"/>
                  </a:cubicBezTo>
                  <a:cubicBezTo>
                    <a:pt x="557" y="3"/>
                    <a:pt x="506" y="3"/>
                    <a:pt x="456" y="3"/>
                  </a:cubicBezTo>
                  <a:cubicBezTo>
                    <a:pt x="405" y="3"/>
                    <a:pt x="354" y="4"/>
                    <a:pt x="304" y="4"/>
                  </a:cubicBezTo>
                  <a:cubicBezTo>
                    <a:pt x="202" y="4"/>
                    <a:pt x="101" y="4"/>
                    <a:pt x="0" y="2"/>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0" name="Freeform 43"/>
            <p:cNvSpPr>
              <a:spLocks/>
            </p:cNvSpPr>
            <p:nvPr/>
          </p:nvSpPr>
          <p:spPr bwMode="auto">
            <a:xfrm>
              <a:off x="1330325" y="3378200"/>
              <a:ext cx="2743200" cy="11113"/>
            </a:xfrm>
            <a:custGeom>
              <a:avLst/>
              <a:gdLst>
                <a:gd name="T0" fmla="*/ 0 w 1219"/>
                <a:gd name="T1" fmla="*/ 2 h 5"/>
                <a:gd name="T2" fmla="*/ 304 w 1219"/>
                <a:gd name="T3" fmla="*/ 1 h 5"/>
                <a:gd name="T4" fmla="*/ 457 w 1219"/>
                <a:gd name="T5" fmla="*/ 2 h 5"/>
                <a:gd name="T6" fmla="*/ 609 w 1219"/>
                <a:gd name="T7" fmla="*/ 1 h 5"/>
                <a:gd name="T8" fmla="*/ 914 w 1219"/>
                <a:gd name="T9" fmla="*/ 0 h 5"/>
                <a:gd name="T10" fmla="*/ 1067 w 1219"/>
                <a:gd name="T11" fmla="*/ 1 h 5"/>
                <a:gd name="T12" fmla="*/ 1219 w 1219"/>
                <a:gd name="T13" fmla="*/ 2 h 5"/>
                <a:gd name="T14" fmla="*/ 1219 w 1219"/>
                <a:gd name="T15" fmla="*/ 3 h 5"/>
                <a:gd name="T16" fmla="*/ 1067 w 1219"/>
                <a:gd name="T17" fmla="*/ 4 h 5"/>
                <a:gd name="T18" fmla="*/ 914 w 1219"/>
                <a:gd name="T19" fmla="*/ 4 h 5"/>
                <a:gd name="T20" fmla="*/ 609 w 1219"/>
                <a:gd name="T21" fmla="*/ 3 h 5"/>
                <a:gd name="T22" fmla="*/ 457 w 1219"/>
                <a:gd name="T23" fmla="*/ 3 h 5"/>
                <a:gd name="T24" fmla="*/ 304 w 1219"/>
                <a:gd name="T25" fmla="*/ 4 h 5"/>
                <a:gd name="T26" fmla="*/ 0 w 1219"/>
                <a:gd name="T27" fmla="*/ 3 h 5"/>
                <a:gd name="T28" fmla="*/ 0 w 1219"/>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19" h="5">
                  <a:moveTo>
                    <a:pt x="0" y="2"/>
                  </a:moveTo>
                  <a:cubicBezTo>
                    <a:pt x="101" y="1"/>
                    <a:pt x="203" y="0"/>
                    <a:pt x="304" y="1"/>
                  </a:cubicBezTo>
                  <a:cubicBezTo>
                    <a:pt x="355" y="1"/>
                    <a:pt x="406" y="2"/>
                    <a:pt x="457" y="2"/>
                  </a:cubicBezTo>
                  <a:cubicBezTo>
                    <a:pt x="508" y="2"/>
                    <a:pt x="559" y="1"/>
                    <a:pt x="609" y="1"/>
                  </a:cubicBezTo>
                  <a:cubicBezTo>
                    <a:pt x="711" y="1"/>
                    <a:pt x="813" y="0"/>
                    <a:pt x="914" y="0"/>
                  </a:cubicBezTo>
                  <a:cubicBezTo>
                    <a:pt x="965" y="0"/>
                    <a:pt x="1016" y="1"/>
                    <a:pt x="1067" y="1"/>
                  </a:cubicBezTo>
                  <a:cubicBezTo>
                    <a:pt x="1117" y="1"/>
                    <a:pt x="1168" y="1"/>
                    <a:pt x="1219" y="2"/>
                  </a:cubicBezTo>
                  <a:cubicBezTo>
                    <a:pt x="1219" y="3"/>
                    <a:pt x="1219" y="3"/>
                    <a:pt x="1219" y="3"/>
                  </a:cubicBezTo>
                  <a:cubicBezTo>
                    <a:pt x="1168" y="3"/>
                    <a:pt x="1117" y="4"/>
                    <a:pt x="1067" y="4"/>
                  </a:cubicBezTo>
                  <a:cubicBezTo>
                    <a:pt x="1016" y="4"/>
                    <a:pt x="965" y="4"/>
                    <a:pt x="914" y="4"/>
                  </a:cubicBezTo>
                  <a:cubicBezTo>
                    <a:pt x="813" y="5"/>
                    <a:pt x="711" y="4"/>
                    <a:pt x="609" y="3"/>
                  </a:cubicBezTo>
                  <a:cubicBezTo>
                    <a:pt x="559" y="3"/>
                    <a:pt x="508" y="3"/>
                    <a:pt x="457" y="3"/>
                  </a:cubicBezTo>
                  <a:cubicBezTo>
                    <a:pt x="406" y="3"/>
                    <a:pt x="355" y="4"/>
                    <a:pt x="304" y="4"/>
                  </a:cubicBezTo>
                  <a:cubicBezTo>
                    <a:pt x="203" y="4"/>
                    <a:pt x="101" y="4"/>
                    <a:pt x="0" y="3"/>
                  </a:cubicBezTo>
                  <a:lnTo>
                    <a:pt x="0" y="2"/>
                  </a:ln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1" name="Freeform 44"/>
            <p:cNvSpPr>
              <a:spLocks/>
            </p:cNvSpPr>
            <p:nvPr/>
          </p:nvSpPr>
          <p:spPr bwMode="auto">
            <a:xfrm>
              <a:off x="4443413" y="3759200"/>
              <a:ext cx="9525" cy="1919288"/>
            </a:xfrm>
            <a:custGeom>
              <a:avLst/>
              <a:gdLst>
                <a:gd name="T0" fmla="*/ 2 w 4"/>
                <a:gd name="T1" fmla="*/ 853 h 853"/>
                <a:gd name="T2" fmla="*/ 0 w 4"/>
                <a:gd name="T3" fmla="*/ 640 h 853"/>
                <a:gd name="T4" fmla="*/ 1 w 4"/>
                <a:gd name="T5" fmla="*/ 533 h 853"/>
                <a:gd name="T6" fmla="*/ 1 w 4"/>
                <a:gd name="T7" fmla="*/ 427 h 853"/>
                <a:gd name="T8" fmla="*/ 0 w 4"/>
                <a:gd name="T9" fmla="*/ 213 h 853"/>
                <a:gd name="T10" fmla="*/ 0 w 4"/>
                <a:gd name="T11" fmla="*/ 107 h 853"/>
                <a:gd name="T12" fmla="*/ 2 w 4"/>
                <a:gd name="T13" fmla="*/ 0 h 853"/>
                <a:gd name="T14" fmla="*/ 2 w 4"/>
                <a:gd name="T15" fmla="*/ 0 h 853"/>
                <a:gd name="T16" fmla="*/ 3 w 4"/>
                <a:gd name="T17" fmla="*/ 107 h 853"/>
                <a:gd name="T18" fmla="*/ 4 w 4"/>
                <a:gd name="T19" fmla="*/ 213 h 853"/>
                <a:gd name="T20" fmla="*/ 3 w 4"/>
                <a:gd name="T21" fmla="*/ 427 h 853"/>
                <a:gd name="T22" fmla="*/ 2 w 4"/>
                <a:gd name="T23" fmla="*/ 533 h 853"/>
                <a:gd name="T24" fmla="*/ 3 w 4"/>
                <a:gd name="T25" fmla="*/ 640 h 853"/>
                <a:gd name="T26" fmla="*/ 2 w 4"/>
                <a:gd name="T27"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853">
                  <a:moveTo>
                    <a:pt x="2" y="853"/>
                  </a:moveTo>
                  <a:cubicBezTo>
                    <a:pt x="0" y="782"/>
                    <a:pt x="0" y="711"/>
                    <a:pt x="0" y="640"/>
                  </a:cubicBezTo>
                  <a:cubicBezTo>
                    <a:pt x="0" y="604"/>
                    <a:pt x="1" y="569"/>
                    <a:pt x="1" y="533"/>
                  </a:cubicBezTo>
                  <a:cubicBezTo>
                    <a:pt x="1" y="498"/>
                    <a:pt x="1" y="462"/>
                    <a:pt x="1" y="427"/>
                  </a:cubicBezTo>
                  <a:cubicBezTo>
                    <a:pt x="0" y="356"/>
                    <a:pt x="0" y="284"/>
                    <a:pt x="0" y="213"/>
                  </a:cubicBezTo>
                  <a:cubicBezTo>
                    <a:pt x="0" y="178"/>
                    <a:pt x="0" y="142"/>
                    <a:pt x="0" y="107"/>
                  </a:cubicBezTo>
                  <a:cubicBezTo>
                    <a:pt x="1" y="71"/>
                    <a:pt x="1" y="36"/>
                    <a:pt x="2" y="0"/>
                  </a:cubicBezTo>
                  <a:cubicBezTo>
                    <a:pt x="2" y="0"/>
                    <a:pt x="2" y="0"/>
                    <a:pt x="2" y="0"/>
                  </a:cubicBezTo>
                  <a:cubicBezTo>
                    <a:pt x="3" y="36"/>
                    <a:pt x="3" y="71"/>
                    <a:pt x="3" y="107"/>
                  </a:cubicBezTo>
                  <a:cubicBezTo>
                    <a:pt x="4" y="142"/>
                    <a:pt x="4" y="178"/>
                    <a:pt x="4" y="213"/>
                  </a:cubicBezTo>
                  <a:cubicBezTo>
                    <a:pt x="4" y="284"/>
                    <a:pt x="3" y="356"/>
                    <a:pt x="3" y="427"/>
                  </a:cubicBezTo>
                  <a:cubicBezTo>
                    <a:pt x="3" y="462"/>
                    <a:pt x="2" y="498"/>
                    <a:pt x="2" y="533"/>
                  </a:cubicBezTo>
                  <a:cubicBezTo>
                    <a:pt x="3" y="569"/>
                    <a:pt x="3" y="604"/>
                    <a:pt x="3" y="640"/>
                  </a:cubicBezTo>
                  <a:cubicBezTo>
                    <a:pt x="4" y="711"/>
                    <a:pt x="3" y="782"/>
                    <a:pt x="2" y="85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2" name="Freeform 45"/>
            <p:cNvSpPr>
              <a:spLocks noEditPoints="1"/>
            </p:cNvSpPr>
            <p:nvPr/>
          </p:nvSpPr>
          <p:spPr bwMode="auto">
            <a:xfrm>
              <a:off x="903288" y="5772150"/>
              <a:ext cx="341313" cy="331788"/>
            </a:xfrm>
            <a:custGeom>
              <a:avLst/>
              <a:gdLst>
                <a:gd name="T0" fmla="*/ 127 w 152"/>
                <a:gd name="T1" fmla="*/ 122 h 148"/>
                <a:gd name="T2" fmla="*/ 84 w 152"/>
                <a:gd name="T3" fmla="*/ 134 h 148"/>
                <a:gd name="T4" fmla="*/ 112 w 152"/>
                <a:gd name="T5" fmla="*/ 131 h 148"/>
                <a:gd name="T6" fmla="*/ 48 w 152"/>
                <a:gd name="T7" fmla="*/ 142 h 148"/>
                <a:gd name="T8" fmla="*/ 4 w 152"/>
                <a:gd name="T9" fmla="*/ 95 h 148"/>
                <a:gd name="T10" fmla="*/ 20 w 152"/>
                <a:gd name="T11" fmla="*/ 61 h 148"/>
                <a:gd name="T12" fmla="*/ 26 w 152"/>
                <a:gd name="T13" fmla="*/ 58 h 148"/>
                <a:gd name="T14" fmla="*/ 31 w 152"/>
                <a:gd name="T15" fmla="*/ 23 h 148"/>
                <a:gd name="T16" fmla="*/ 19 w 152"/>
                <a:gd name="T17" fmla="*/ 0 h 148"/>
                <a:gd name="T18" fmla="*/ 33 w 152"/>
                <a:gd name="T19" fmla="*/ 57 h 148"/>
                <a:gd name="T20" fmla="*/ 41 w 152"/>
                <a:gd name="T21" fmla="*/ 63 h 148"/>
                <a:gd name="T22" fmla="*/ 36 w 152"/>
                <a:gd name="T23" fmla="*/ 80 h 148"/>
                <a:gd name="T24" fmla="*/ 26 w 152"/>
                <a:gd name="T25" fmla="*/ 67 h 148"/>
                <a:gd name="T26" fmla="*/ 64 w 152"/>
                <a:gd name="T27" fmla="*/ 132 h 148"/>
                <a:gd name="T28" fmla="*/ 84 w 152"/>
                <a:gd name="T29" fmla="*/ 112 h 148"/>
                <a:gd name="T30" fmla="*/ 77 w 152"/>
                <a:gd name="T31" fmla="*/ 131 h 148"/>
                <a:gd name="T32" fmla="*/ 152 w 152"/>
                <a:gd name="T33" fmla="*/ 129 h 148"/>
                <a:gd name="T34" fmla="*/ 114 w 152"/>
                <a:gd name="T35" fmla="*/ 131 h 148"/>
                <a:gd name="T36" fmla="*/ 127 w 152"/>
                <a:gd name="T37" fmla="*/ 122 h 148"/>
                <a:gd name="T38" fmla="*/ 74 w 152"/>
                <a:gd name="T39" fmla="*/ 128 h 148"/>
                <a:gd name="T40" fmla="*/ 68 w 152"/>
                <a:gd name="T41" fmla="*/ 112 h 148"/>
                <a:gd name="T42" fmla="*/ 66 w 152"/>
                <a:gd name="T43" fmla="*/ 117 h 148"/>
                <a:gd name="T44" fmla="*/ 66 w 152"/>
                <a:gd name="T45" fmla="*/ 125 h 148"/>
                <a:gd name="T46" fmla="*/ 73 w 152"/>
                <a:gd name="T47" fmla="*/ 128 h 148"/>
                <a:gd name="T48" fmla="*/ 74 w 152"/>
                <a:gd name="T49" fmla="*/ 114 h 148"/>
                <a:gd name="T50" fmla="*/ 74 w 152"/>
                <a:gd name="T51" fmla="*/ 128 h 148"/>
                <a:gd name="T52" fmla="*/ 9 w 152"/>
                <a:gd name="T53" fmla="*/ 88 h 148"/>
                <a:gd name="T54" fmla="*/ 56 w 152"/>
                <a:gd name="T55" fmla="*/ 135 h 148"/>
                <a:gd name="T56" fmla="*/ 9 w 152"/>
                <a:gd name="T57" fmla="*/ 88 h 148"/>
                <a:gd name="T58" fmla="*/ 37 w 152"/>
                <a:gd name="T59" fmla="*/ 61 h 148"/>
                <a:gd name="T60" fmla="*/ 31 w 152"/>
                <a:gd name="T61" fmla="*/ 77 h 148"/>
                <a:gd name="T62" fmla="*/ 37 w 152"/>
                <a:gd name="T63" fmla="*/ 61 h 148"/>
                <a:gd name="T64" fmla="*/ 30 w 152"/>
                <a:gd name="T65" fmla="*/ 57 h 148"/>
                <a:gd name="T66" fmla="*/ 33 w 152"/>
                <a:gd name="T67" fmla="*/ 31 h 148"/>
                <a:gd name="T68" fmla="*/ 30 w 152"/>
                <a:gd name="T69" fmla="*/ 57 h 148"/>
                <a:gd name="T70" fmla="*/ 30 w 152"/>
                <a:gd name="T71" fmla="*/ 61 h 148"/>
                <a:gd name="T72" fmla="*/ 30 w 152"/>
                <a:gd name="T73" fmla="*/ 74 h 148"/>
                <a:gd name="T74" fmla="*/ 30 w 152"/>
                <a:gd name="T75" fmla="*/ 6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48">
                  <a:moveTo>
                    <a:pt x="127" y="122"/>
                  </a:moveTo>
                  <a:cubicBezTo>
                    <a:pt x="115" y="118"/>
                    <a:pt x="99" y="137"/>
                    <a:pt x="84" y="134"/>
                  </a:cubicBezTo>
                  <a:cubicBezTo>
                    <a:pt x="92" y="142"/>
                    <a:pt x="106" y="130"/>
                    <a:pt x="112" y="131"/>
                  </a:cubicBezTo>
                  <a:cubicBezTo>
                    <a:pt x="95" y="147"/>
                    <a:pt x="66" y="127"/>
                    <a:pt x="48" y="142"/>
                  </a:cubicBezTo>
                  <a:cubicBezTo>
                    <a:pt x="19" y="142"/>
                    <a:pt x="1" y="123"/>
                    <a:pt x="4" y="95"/>
                  </a:cubicBezTo>
                  <a:cubicBezTo>
                    <a:pt x="6" y="82"/>
                    <a:pt x="19" y="74"/>
                    <a:pt x="20" y="61"/>
                  </a:cubicBezTo>
                  <a:cubicBezTo>
                    <a:pt x="23" y="58"/>
                    <a:pt x="22" y="60"/>
                    <a:pt x="26" y="58"/>
                  </a:cubicBezTo>
                  <a:cubicBezTo>
                    <a:pt x="25" y="45"/>
                    <a:pt x="33" y="34"/>
                    <a:pt x="31" y="23"/>
                  </a:cubicBezTo>
                  <a:cubicBezTo>
                    <a:pt x="30" y="12"/>
                    <a:pt x="19" y="8"/>
                    <a:pt x="19" y="0"/>
                  </a:cubicBezTo>
                  <a:cubicBezTo>
                    <a:pt x="36" y="7"/>
                    <a:pt x="41" y="36"/>
                    <a:pt x="33" y="57"/>
                  </a:cubicBezTo>
                  <a:cubicBezTo>
                    <a:pt x="34" y="60"/>
                    <a:pt x="40" y="59"/>
                    <a:pt x="41" y="63"/>
                  </a:cubicBezTo>
                  <a:cubicBezTo>
                    <a:pt x="43" y="69"/>
                    <a:pt x="40" y="75"/>
                    <a:pt x="36" y="80"/>
                  </a:cubicBezTo>
                  <a:cubicBezTo>
                    <a:pt x="27" y="79"/>
                    <a:pt x="20" y="74"/>
                    <a:pt x="26" y="67"/>
                  </a:cubicBezTo>
                  <a:cubicBezTo>
                    <a:pt x="1" y="88"/>
                    <a:pt x="14" y="148"/>
                    <a:pt x="64" y="132"/>
                  </a:cubicBezTo>
                  <a:cubicBezTo>
                    <a:pt x="54" y="118"/>
                    <a:pt x="73" y="97"/>
                    <a:pt x="84" y="112"/>
                  </a:cubicBezTo>
                  <a:cubicBezTo>
                    <a:pt x="86" y="123"/>
                    <a:pt x="81" y="126"/>
                    <a:pt x="77" y="131"/>
                  </a:cubicBezTo>
                  <a:cubicBezTo>
                    <a:pt x="101" y="137"/>
                    <a:pt x="133" y="102"/>
                    <a:pt x="152" y="129"/>
                  </a:cubicBezTo>
                  <a:cubicBezTo>
                    <a:pt x="143" y="117"/>
                    <a:pt x="124" y="124"/>
                    <a:pt x="114" y="131"/>
                  </a:cubicBezTo>
                  <a:cubicBezTo>
                    <a:pt x="116" y="126"/>
                    <a:pt x="123" y="126"/>
                    <a:pt x="127" y="122"/>
                  </a:cubicBezTo>
                  <a:close/>
                  <a:moveTo>
                    <a:pt x="74" y="128"/>
                  </a:moveTo>
                  <a:cubicBezTo>
                    <a:pt x="91" y="127"/>
                    <a:pt x="78" y="98"/>
                    <a:pt x="68" y="112"/>
                  </a:cubicBezTo>
                  <a:cubicBezTo>
                    <a:pt x="75" y="112"/>
                    <a:pt x="69" y="117"/>
                    <a:pt x="66" y="117"/>
                  </a:cubicBezTo>
                  <a:cubicBezTo>
                    <a:pt x="66" y="119"/>
                    <a:pt x="66" y="122"/>
                    <a:pt x="66" y="125"/>
                  </a:cubicBezTo>
                  <a:cubicBezTo>
                    <a:pt x="68" y="126"/>
                    <a:pt x="69" y="128"/>
                    <a:pt x="73" y="128"/>
                  </a:cubicBezTo>
                  <a:cubicBezTo>
                    <a:pt x="75" y="124"/>
                    <a:pt x="80" y="117"/>
                    <a:pt x="74" y="114"/>
                  </a:cubicBezTo>
                  <a:cubicBezTo>
                    <a:pt x="84" y="115"/>
                    <a:pt x="78" y="125"/>
                    <a:pt x="74" y="128"/>
                  </a:cubicBezTo>
                  <a:close/>
                  <a:moveTo>
                    <a:pt x="9" y="88"/>
                  </a:moveTo>
                  <a:cubicBezTo>
                    <a:pt x="0" y="121"/>
                    <a:pt x="28" y="148"/>
                    <a:pt x="56" y="135"/>
                  </a:cubicBezTo>
                  <a:cubicBezTo>
                    <a:pt x="20" y="145"/>
                    <a:pt x="13" y="115"/>
                    <a:pt x="9" y="88"/>
                  </a:cubicBezTo>
                  <a:close/>
                  <a:moveTo>
                    <a:pt x="37" y="61"/>
                  </a:moveTo>
                  <a:cubicBezTo>
                    <a:pt x="38" y="69"/>
                    <a:pt x="34" y="72"/>
                    <a:pt x="31" y="77"/>
                  </a:cubicBezTo>
                  <a:cubicBezTo>
                    <a:pt x="40" y="78"/>
                    <a:pt x="42" y="66"/>
                    <a:pt x="37" y="61"/>
                  </a:cubicBezTo>
                  <a:close/>
                  <a:moveTo>
                    <a:pt x="30" y="57"/>
                  </a:moveTo>
                  <a:cubicBezTo>
                    <a:pt x="30" y="49"/>
                    <a:pt x="38" y="40"/>
                    <a:pt x="33" y="31"/>
                  </a:cubicBezTo>
                  <a:cubicBezTo>
                    <a:pt x="34" y="41"/>
                    <a:pt x="26" y="49"/>
                    <a:pt x="30" y="57"/>
                  </a:cubicBezTo>
                  <a:close/>
                  <a:moveTo>
                    <a:pt x="30" y="61"/>
                  </a:moveTo>
                  <a:cubicBezTo>
                    <a:pt x="28" y="63"/>
                    <a:pt x="27" y="72"/>
                    <a:pt x="30" y="74"/>
                  </a:cubicBezTo>
                  <a:cubicBezTo>
                    <a:pt x="33" y="70"/>
                    <a:pt x="36" y="63"/>
                    <a:pt x="30" y="6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3" name="Freeform 46"/>
            <p:cNvSpPr>
              <a:spLocks noEditPoints="1"/>
            </p:cNvSpPr>
            <p:nvPr/>
          </p:nvSpPr>
          <p:spPr bwMode="auto">
            <a:xfrm>
              <a:off x="906463" y="5768975"/>
              <a:ext cx="341313" cy="323850"/>
            </a:xfrm>
            <a:custGeom>
              <a:avLst/>
              <a:gdLst>
                <a:gd name="T0" fmla="*/ 2 w 151"/>
                <a:gd name="T1" fmla="*/ 96 h 144"/>
                <a:gd name="T2" fmla="*/ 21 w 151"/>
                <a:gd name="T3" fmla="*/ 59 h 144"/>
                <a:gd name="T4" fmla="*/ 22 w 151"/>
                <a:gd name="T5" fmla="*/ 12 h 144"/>
                <a:gd name="T6" fmla="*/ 32 w 151"/>
                <a:gd name="T7" fmla="*/ 58 h 144"/>
                <a:gd name="T8" fmla="*/ 34 w 151"/>
                <a:gd name="T9" fmla="*/ 81 h 144"/>
                <a:gd name="T10" fmla="*/ 15 w 151"/>
                <a:gd name="T11" fmla="*/ 112 h 144"/>
                <a:gd name="T12" fmla="*/ 73 w 151"/>
                <a:gd name="T13" fmla="*/ 107 h 144"/>
                <a:gd name="T14" fmla="*/ 76 w 151"/>
                <a:gd name="T15" fmla="*/ 131 h 144"/>
                <a:gd name="T16" fmla="*/ 151 w 151"/>
                <a:gd name="T17" fmla="*/ 130 h 144"/>
                <a:gd name="T18" fmla="*/ 110 w 151"/>
                <a:gd name="T19" fmla="*/ 134 h 144"/>
                <a:gd name="T20" fmla="*/ 66 w 151"/>
                <a:gd name="T21" fmla="*/ 138 h 144"/>
                <a:gd name="T22" fmla="*/ 12 w 151"/>
                <a:gd name="T23" fmla="*/ 128 h 144"/>
                <a:gd name="T24" fmla="*/ 86 w 151"/>
                <a:gd name="T25" fmla="*/ 138 h 144"/>
                <a:gd name="T26" fmla="*/ 86 w 151"/>
                <a:gd name="T27" fmla="*/ 134 h 144"/>
                <a:gd name="T28" fmla="*/ 75 w 151"/>
                <a:gd name="T29" fmla="*/ 133 h 144"/>
                <a:gd name="T30" fmla="*/ 77 w 151"/>
                <a:gd name="T31" fmla="*/ 128 h 144"/>
                <a:gd name="T32" fmla="*/ 66 w 151"/>
                <a:gd name="T33" fmla="*/ 128 h 144"/>
                <a:gd name="T34" fmla="*/ 64 w 151"/>
                <a:gd name="T35" fmla="*/ 117 h 144"/>
                <a:gd name="T36" fmla="*/ 65 w 151"/>
                <a:gd name="T37" fmla="*/ 114 h 144"/>
                <a:gd name="T38" fmla="*/ 63 w 151"/>
                <a:gd name="T39" fmla="*/ 133 h 144"/>
                <a:gd name="T40" fmla="*/ 54 w 151"/>
                <a:gd name="T41" fmla="*/ 137 h 144"/>
                <a:gd name="T42" fmla="*/ 7 w 151"/>
                <a:gd name="T43" fmla="*/ 86 h 144"/>
                <a:gd name="T44" fmla="*/ 41 w 151"/>
                <a:gd name="T45" fmla="*/ 139 h 144"/>
                <a:gd name="T46" fmla="*/ 92 w 151"/>
                <a:gd name="T47" fmla="*/ 138 h 144"/>
                <a:gd name="T48" fmla="*/ 41 w 151"/>
                <a:gd name="T49" fmla="*/ 137 h 144"/>
                <a:gd name="T50" fmla="*/ 26 w 151"/>
                <a:gd name="T51" fmla="*/ 65 h 144"/>
                <a:gd name="T52" fmla="*/ 32 w 151"/>
                <a:gd name="T53" fmla="*/ 64 h 144"/>
                <a:gd name="T54" fmla="*/ 26 w 151"/>
                <a:gd name="T55" fmla="*/ 72 h 144"/>
                <a:gd name="T56" fmla="*/ 33 w 151"/>
                <a:gd name="T57" fmla="*/ 80 h 144"/>
                <a:gd name="T58" fmla="*/ 38 w 151"/>
                <a:gd name="T59" fmla="*/ 73 h 144"/>
                <a:gd name="T60" fmla="*/ 28 w 151"/>
                <a:gd name="T61" fmla="*/ 78 h 144"/>
                <a:gd name="T62" fmla="*/ 34 w 151"/>
                <a:gd name="T63" fmla="*/ 61 h 144"/>
                <a:gd name="T64" fmla="*/ 18 w 151"/>
                <a:gd name="T65" fmla="*/ 2 h 144"/>
                <a:gd name="T66" fmla="*/ 31 w 151"/>
                <a:gd name="T67" fmla="*/ 32 h 144"/>
                <a:gd name="T68" fmla="*/ 27 w 151"/>
                <a:gd name="T69" fmla="*/ 58 h 144"/>
                <a:gd name="T70" fmla="*/ 28 w 151"/>
                <a:gd name="T71" fmla="*/ 42 h 144"/>
                <a:gd name="T72" fmla="*/ 21 w 151"/>
                <a:gd name="T73" fmla="*/ 61 h 144"/>
                <a:gd name="T74" fmla="*/ 7 w 151"/>
                <a:gd name="T75" fmla="*/ 86 h 144"/>
                <a:gd name="T76" fmla="*/ 110 w 151"/>
                <a:gd name="T77" fmla="*/ 131 h 144"/>
                <a:gd name="T78" fmla="*/ 121 w 151"/>
                <a:gd name="T79" fmla="*/ 123 h 144"/>
                <a:gd name="T80" fmla="*/ 67 w 151"/>
                <a:gd name="T81" fmla="*/ 127 h 144"/>
                <a:gd name="T82" fmla="*/ 74 w 151"/>
                <a:gd name="T83" fmla="*/ 118 h 144"/>
                <a:gd name="T84" fmla="*/ 64 w 151"/>
                <a:gd name="T85" fmla="*/ 118 h 144"/>
                <a:gd name="T86" fmla="*/ 75 w 151"/>
                <a:gd name="T87" fmla="*/ 118 h 144"/>
                <a:gd name="T88" fmla="*/ 70 w 151"/>
                <a:gd name="T89" fmla="*/ 114 h 144"/>
                <a:gd name="T90" fmla="*/ 79 w 151"/>
                <a:gd name="T91" fmla="*/ 120 h 144"/>
                <a:gd name="T92" fmla="*/ 122 w 151"/>
                <a:gd name="T93" fmla="*/ 122 h 144"/>
                <a:gd name="T94" fmla="*/ 123 w 151"/>
                <a:gd name="T95" fmla="*/ 125 h 144"/>
                <a:gd name="T96" fmla="*/ 122 w 151"/>
                <a:gd name="T97" fmla="*/ 122 h 144"/>
                <a:gd name="T98" fmla="*/ 81 w 151"/>
                <a:gd name="T99" fmla="*/ 114 h 144"/>
                <a:gd name="T100" fmla="*/ 32 w 151"/>
                <a:gd name="T101" fmla="*/ 74 h 144"/>
                <a:gd name="T102" fmla="*/ 28 w 151"/>
                <a:gd name="T103" fmla="*/ 63 h 144"/>
                <a:gd name="T104" fmla="*/ 28 w 151"/>
                <a:gd name="T105" fmla="*/ 63 h 144"/>
                <a:gd name="T106" fmla="*/ 29 w 151"/>
                <a:gd name="T107" fmla="*/ 4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 h="144">
                  <a:moveTo>
                    <a:pt x="47" y="144"/>
                  </a:moveTo>
                  <a:cubicBezTo>
                    <a:pt x="46" y="144"/>
                    <a:pt x="46" y="144"/>
                    <a:pt x="46" y="144"/>
                  </a:cubicBezTo>
                  <a:cubicBezTo>
                    <a:pt x="32" y="144"/>
                    <a:pt x="19" y="139"/>
                    <a:pt x="11" y="129"/>
                  </a:cubicBezTo>
                  <a:cubicBezTo>
                    <a:pt x="3" y="121"/>
                    <a:pt x="0" y="109"/>
                    <a:pt x="2" y="96"/>
                  </a:cubicBezTo>
                  <a:cubicBezTo>
                    <a:pt x="3" y="90"/>
                    <a:pt x="6" y="84"/>
                    <a:pt x="10" y="79"/>
                  </a:cubicBezTo>
                  <a:cubicBezTo>
                    <a:pt x="13" y="73"/>
                    <a:pt x="17" y="68"/>
                    <a:pt x="17" y="62"/>
                  </a:cubicBezTo>
                  <a:cubicBezTo>
                    <a:pt x="17" y="62"/>
                    <a:pt x="17" y="62"/>
                    <a:pt x="17" y="62"/>
                  </a:cubicBezTo>
                  <a:cubicBezTo>
                    <a:pt x="19" y="60"/>
                    <a:pt x="20" y="59"/>
                    <a:pt x="21" y="59"/>
                  </a:cubicBezTo>
                  <a:cubicBezTo>
                    <a:pt x="21" y="59"/>
                    <a:pt x="22" y="59"/>
                    <a:pt x="23" y="59"/>
                  </a:cubicBezTo>
                  <a:cubicBezTo>
                    <a:pt x="23" y="53"/>
                    <a:pt x="24" y="47"/>
                    <a:pt x="26" y="41"/>
                  </a:cubicBezTo>
                  <a:cubicBezTo>
                    <a:pt x="28" y="35"/>
                    <a:pt x="30" y="30"/>
                    <a:pt x="29" y="24"/>
                  </a:cubicBezTo>
                  <a:cubicBezTo>
                    <a:pt x="28" y="19"/>
                    <a:pt x="25" y="15"/>
                    <a:pt x="22" y="12"/>
                  </a:cubicBezTo>
                  <a:cubicBezTo>
                    <a:pt x="19" y="8"/>
                    <a:pt x="16" y="5"/>
                    <a:pt x="16" y="1"/>
                  </a:cubicBezTo>
                  <a:cubicBezTo>
                    <a:pt x="16" y="0"/>
                    <a:pt x="16" y="0"/>
                    <a:pt x="16" y="0"/>
                  </a:cubicBezTo>
                  <a:cubicBezTo>
                    <a:pt x="17" y="0"/>
                    <a:pt x="17" y="0"/>
                    <a:pt x="17" y="0"/>
                  </a:cubicBezTo>
                  <a:cubicBezTo>
                    <a:pt x="35" y="8"/>
                    <a:pt x="40" y="37"/>
                    <a:pt x="32" y="58"/>
                  </a:cubicBezTo>
                  <a:cubicBezTo>
                    <a:pt x="32" y="59"/>
                    <a:pt x="34" y="59"/>
                    <a:pt x="35" y="60"/>
                  </a:cubicBezTo>
                  <a:cubicBezTo>
                    <a:pt x="37" y="61"/>
                    <a:pt x="39" y="61"/>
                    <a:pt x="40" y="63"/>
                  </a:cubicBezTo>
                  <a:cubicBezTo>
                    <a:pt x="43" y="72"/>
                    <a:pt x="37" y="78"/>
                    <a:pt x="34" y="81"/>
                  </a:cubicBezTo>
                  <a:cubicBezTo>
                    <a:pt x="34" y="81"/>
                    <a:pt x="34" y="81"/>
                    <a:pt x="34" y="81"/>
                  </a:cubicBezTo>
                  <a:cubicBezTo>
                    <a:pt x="34" y="81"/>
                    <a:pt x="34" y="81"/>
                    <a:pt x="34" y="81"/>
                  </a:cubicBezTo>
                  <a:cubicBezTo>
                    <a:pt x="28" y="81"/>
                    <a:pt x="23" y="79"/>
                    <a:pt x="22" y="76"/>
                  </a:cubicBezTo>
                  <a:cubicBezTo>
                    <a:pt x="21" y="75"/>
                    <a:pt x="21" y="73"/>
                    <a:pt x="21" y="71"/>
                  </a:cubicBezTo>
                  <a:cubicBezTo>
                    <a:pt x="12" y="82"/>
                    <a:pt x="10" y="98"/>
                    <a:pt x="15" y="112"/>
                  </a:cubicBezTo>
                  <a:cubicBezTo>
                    <a:pt x="20" y="127"/>
                    <a:pt x="32" y="135"/>
                    <a:pt x="46" y="135"/>
                  </a:cubicBezTo>
                  <a:cubicBezTo>
                    <a:pt x="51" y="135"/>
                    <a:pt x="56" y="134"/>
                    <a:pt x="61" y="133"/>
                  </a:cubicBezTo>
                  <a:cubicBezTo>
                    <a:pt x="58" y="128"/>
                    <a:pt x="57" y="122"/>
                    <a:pt x="60" y="116"/>
                  </a:cubicBezTo>
                  <a:cubicBezTo>
                    <a:pt x="63" y="111"/>
                    <a:pt x="68" y="107"/>
                    <a:pt x="73" y="107"/>
                  </a:cubicBezTo>
                  <a:cubicBezTo>
                    <a:pt x="75" y="107"/>
                    <a:pt x="79" y="108"/>
                    <a:pt x="83" y="113"/>
                  </a:cubicBezTo>
                  <a:cubicBezTo>
                    <a:pt x="83" y="113"/>
                    <a:pt x="83" y="113"/>
                    <a:pt x="83" y="113"/>
                  </a:cubicBezTo>
                  <a:cubicBezTo>
                    <a:pt x="84" y="122"/>
                    <a:pt x="81" y="126"/>
                    <a:pt x="77" y="130"/>
                  </a:cubicBezTo>
                  <a:cubicBezTo>
                    <a:pt x="77" y="130"/>
                    <a:pt x="77" y="131"/>
                    <a:pt x="76" y="131"/>
                  </a:cubicBezTo>
                  <a:cubicBezTo>
                    <a:pt x="78" y="132"/>
                    <a:pt x="80" y="132"/>
                    <a:pt x="82" y="132"/>
                  </a:cubicBezTo>
                  <a:cubicBezTo>
                    <a:pt x="90" y="132"/>
                    <a:pt x="98" y="129"/>
                    <a:pt x="107" y="125"/>
                  </a:cubicBezTo>
                  <a:cubicBezTo>
                    <a:pt x="115" y="122"/>
                    <a:pt x="123" y="119"/>
                    <a:pt x="131" y="119"/>
                  </a:cubicBezTo>
                  <a:cubicBezTo>
                    <a:pt x="139" y="119"/>
                    <a:pt x="146" y="123"/>
                    <a:pt x="151" y="130"/>
                  </a:cubicBezTo>
                  <a:cubicBezTo>
                    <a:pt x="150" y="131"/>
                    <a:pt x="150" y="131"/>
                    <a:pt x="150" y="131"/>
                  </a:cubicBezTo>
                  <a:cubicBezTo>
                    <a:pt x="146" y="127"/>
                    <a:pt x="142" y="124"/>
                    <a:pt x="136" y="124"/>
                  </a:cubicBezTo>
                  <a:cubicBezTo>
                    <a:pt x="126" y="124"/>
                    <a:pt x="115" y="131"/>
                    <a:pt x="112" y="132"/>
                  </a:cubicBezTo>
                  <a:cubicBezTo>
                    <a:pt x="110" y="134"/>
                    <a:pt x="110" y="134"/>
                    <a:pt x="110" y="134"/>
                  </a:cubicBezTo>
                  <a:cubicBezTo>
                    <a:pt x="110" y="133"/>
                    <a:pt x="110" y="133"/>
                    <a:pt x="110" y="133"/>
                  </a:cubicBezTo>
                  <a:cubicBezTo>
                    <a:pt x="105" y="137"/>
                    <a:pt x="99" y="139"/>
                    <a:pt x="90" y="139"/>
                  </a:cubicBezTo>
                  <a:cubicBezTo>
                    <a:pt x="86" y="139"/>
                    <a:pt x="82" y="139"/>
                    <a:pt x="78" y="139"/>
                  </a:cubicBezTo>
                  <a:cubicBezTo>
                    <a:pt x="74" y="138"/>
                    <a:pt x="70" y="138"/>
                    <a:pt x="66" y="138"/>
                  </a:cubicBezTo>
                  <a:cubicBezTo>
                    <a:pt x="58" y="138"/>
                    <a:pt x="52" y="140"/>
                    <a:pt x="47" y="144"/>
                  </a:cubicBezTo>
                  <a:close/>
                  <a:moveTo>
                    <a:pt x="7" y="86"/>
                  </a:moveTo>
                  <a:cubicBezTo>
                    <a:pt x="5" y="89"/>
                    <a:pt x="4" y="93"/>
                    <a:pt x="3" y="96"/>
                  </a:cubicBezTo>
                  <a:cubicBezTo>
                    <a:pt x="2" y="109"/>
                    <a:pt x="5" y="120"/>
                    <a:pt x="12" y="128"/>
                  </a:cubicBezTo>
                  <a:cubicBezTo>
                    <a:pt x="20" y="137"/>
                    <a:pt x="32" y="142"/>
                    <a:pt x="46" y="142"/>
                  </a:cubicBezTo>
                  <a:cubicBezTo>
                    <a:pt x="51" y="138"/>
                    <a:pt x="57" y="136"/>
                    <a:pt x="66" y="136"/>
                  </a:cubicBezTo>
                  <a:cubicBezTo>
                    <a:pt x="70" y="136"/>
                    <a:pt x="74" y="137"/>
                    <a:pt x="78" y="137"/>
                  </a:cubicBezTo>
                  <a:cubicBezTo>
                    <a:pt x="81" y="137"/>
                    <a:pt x="83" y="138"/>
                    <a:pt x="86" y="138"/>
                  </a:cubicBezTo>
                  <a:cubicBezTo>
                    <a:pt x="84" y="137"/>
                    <a:pt x="83" y="136"/>
                    <a:pt x="81" y="135"/>
                  </a:cubicBezTo>
                  <a:cubicBezTo>
                    <a:pt x="80" y="133"/>
                    <a:pt x="80" y="133"/>
                    <a:pt x="80" y="133"/>
                  </a:cubicBezTo>
                  <a:cubicBezTo>
                    <a:pt x="82" y="134"/>
                    <a:pt x="82" y="134"/>
                    <a:pt x="82" y="134"/>
                  </a:cubicBezTo>
                  <a:cubicBezTo>
                    <a:pt x="83" y="134"/>
                    <a:pt x="84" y="134"/>
                    <a:pt x="86" y="134"/>
                  </a:cubicBezTo>
                  <a:cubicBezTo>
                    <a:pt x="92" y="134"/>
                    <a:pt x="99" y="131"/>
                    <a:pt x="105" y="128"/>
                  </a:cubicBezTo>
                  <a:cubicBezTo>
                    <a:pt x="105" y="128"/>
                    <a:pt x="105" y="128"/>
                    <a:pt x="105" y="128"/>
                  </a:cubicBezTo>
                  <a:cubicBezTo>
                    <a:pt x="97" y="131"/>
                    <a:pt x="89" y="133"/>
                    <a:pt x="82" y="133"/>
                  </a:cubicBezTo>
                  <a:cubicBezTo>
                    <a:pt x="79" y="133"/>
                    <a:pt x="77" y="133"/>
                    <a:pt x="75" y="133"/>
                  </a:cubicBezTo>
                  <a:cubicBezTo>
                    <a:pt x="74" y="132"/>
                    <a:pt x="74" y="132"/>
                    <a:pt x="74" y="132"/>
                  </a:cubicBezTo>
                  <a:cubicBezTo>
                    <a:pt x="74" y="131"/>
                    <a:pt x="74" y="131"/>
                    <a:pt x="74" y="131"/>
                  </a:cubicBezTo>
                  <a:cubicBezTo>
                    <a:pt x="75" y="131"/>
                    <a:pt x="76" y="130"/>
                    <a:pt x="76" y="129"/>
                  </a:cubicBezTo>
                  <a:cubicBezTo>
                    <a:pt x="77" y="129"/>
                    <a:pt x="77" y="128"/>
                    <a:pt x="77" y="128"/>
                  </a:cubicBezTo>
                  <a:cubicBezTo>
                    <a:pt x="76" y="129"/>
                    <a:pt x="74" y="130"/>
                    <a:pt x="72" y="130"/>
                  </a:cubicBezTo>
                  <a:cubicBezTo>
                    <a:pt x="70" y="130"/>
                    <a:pt x="70" y="130"/>
                    <a:pt x="70" y="130"/>
                  </a:cubicBezTo>
                  <a:cubicBezTo>
                    <a:pt x="70" y="130"/>
                    <a:pt x="70" y="130"/>
                    <a:pt x="70" y="130"/>
                  </a:cubicBezTo>
                  <a:cubicBezTo>
                    <a:pt x="68" y="130"/>
                    <a:pt x="67" y="129"/>
                    <a:pt x="66" y="128"/>
                  </a:cubicBezTo>
                  <a:cubicBezTo>
                    <a:pt x="65" y="128"/>
                    <a:pt x="64" y="127"/>
                    <a:pt x="63" y="127"/>
                  </a:cubicBezTo>
                  <a:cubicBezTo>
                    <a:pt x="63" y="127"/>
                    <a:pt x="63" y="127"/>
                    <a:pt x="63" y="127"/>
                  </a:cubicBezTo>
                  <a:cubicBezTo>
                    <a:pt x="63" y="117"/>
                    <a:pt x="63" y="117"/>
                    <a:pt x="63" y="117"/>
                  </a:cubicBezTo>
                  <a:cubicBezTo>
                    <a:pt x="64" y="117"/>
                    <a:pt x="64" y="117"/>
                    <a:pt x="64" y="117"/>
                  </a:cubicBezTo>
                  <a:cubicBezTo>
                    <a:pt x="64" y="117"/>
                    <a:pt x="64" y="117"/>
                    <a:pt x="64" y="117"/>
                  </a:cubicBezTo>
                  <a:cubicBezTo>
                    <a:pt x="66" y="117"/>
                    <a:pt x="68" y="115"/>
                    <a:pt x="68" y="114"/>
                  </a:cubicBezTo>
                  <a:cubicBezTo>
                    <a:pt x="68" y="114"/>
                    <a:pt x="68" y="114"/>
                    <a:pt x="66" y="114"/>
                  </a:cubicBezTo>
                  <a:cubicBezTo>
                    <a:pt x="65" y="114"/>
                    <a:pt x="65" y="114"/>
                    <a:pt x="65" y="114"/>
                  </a:cubicBezTo>
                  <a:cubicBezTo>
                    <a:pt x="66" y="113"/>
                    <a:pt x="66" y="113"/>
                    <a:pt x="66" y="113"/>
                  </a:cubicBezTo>
                  <a:cubicBezTo>
                    <a:pt x="67" y="110"/>
                    <a:pt x="69" y="109"/>
                    <a:pt x="71" y="109"/>
                  </a:cubicBezTo>
                  <a:cubicBezTo>
                    <a:pt x="67" y="110"/>
                    <a:pt x="64" y="113"/>
                    <a:pt x="62" y="117"/>
                  </a:cubicBezTo>
                  <a:cubicBezTo>
                    <a:pt x="59" y="122"/>
                    <a:pt x="59" y="128"/>
                    <a:pt x="63" y="133"/>
                  </a:cubicBezTo>
                  <a:cubicBezTo>
                    <a:pt x="63" y="134"/>
                    <a:pt x="63" y="134"/>
                    <a:pt x="63" y="134"/>
                  </a:cubicBezTo>
                  <a:cubicBezTo>
                    <a:pt x="62" y="134"/>
                    <a:pt x="62" y="134"/>
                    <a:pt x="62" y="134"/>
                  </a:cubicBezTo>
                  <a:cubicBezTo>
                    <a:pt x="59" y="135"/>
                    <a:pt x="56" y="136"/>
                    <a:pt x="54" y="136"/>
                  </a:cubicBezTo>
                  <a:cubicBezTo>
                    <a:pt x="54" y="137"/>
                    <a:pt x="54" y="137"/>
                    <a:pt x="54" y="137"/>
                  </a:cubicBezTo>
                  <a:cubicBezTo>
                    <a:pt x="49" y="139"/>
                    <a:pt x="44" y="140"/>
                    <a:pt x="39" y="140"/>
                  </a:cubicBezTo>
                  <a:cubicBezTo>
                    <a:pt x="29" y="140"/>
                    <a:pt x="19" y="135"/>
                    <a:pt x="13" y="127"/>
                  </a:cubicBezTo>
                  <a:cubicBezTo>
                    <a:pt x="5" y="116"/>
                    <a:pt x="2" y="103"/>
                    <a:pt x="6" y="89"/>
                  </a:cubicBezTo>
                  <a:lnTo>
                    <a:pt x="7" y="86"/>
                  </a:lnTo>
                  <a:close/>
                  <a:moveTo>
                    <a:pt x="7" y="93"/>
                  </a:moveTo>
                  <a:cubicBezTo>
                    <a:pt x="4" y="105"/>
                    <a:pt x="7" y="117"/>
                    <a:pt x="14" y="126"/>
                  </a:cubicBezTo>
                  <a:cubicBezTo>
                    <a:pt x="21" y="135"/>
                    <a:pt x="31" y="139"/>
                    <a:pt x="41" y="139"/>
                  </a:cubicBezTo>
                  <a:cubicBezTo>
                    <a:pt x="41" y="139"/>
                    <a:pt x="41" y="139"/>
                    <a:pt x="41" y="139"/>
                  </a:cubicBezTo>
                  <a:cubicBezTo>
                    <a:pt x="16" y="139"/>
                    <a:pt x="10" y="113"/>
                    <a:pt x="7" y="93"/>
                  </a:cubicBezTo>
                  <a:close/>
                  <a:moveTo>
                    <a:pt x="108" y="133"/>
                  </a:moveTo>
                  <a:cubicBezTo>
                    <a:pt x="106" y="133"/>
                    <a:pt x="104" y="134"/>
                    <a:pt x="102" y="135"/>
                  </a:cubicBezTo>
                  <a:cubicBezTo>
                    <a:pt x="99" y="136"/>
                    <a:pt x="95" y="137"/>
                    <a:pt x="92" y="138"/>
                  </a:cubicBezTo>
                  <a:cubicBezTo>
                    <a:pt x="99" y="138"/>
                    <a:pt x="104" y="136"/>
                    <a:pt x="108" y="133"/>
                  </a:cubicBezTo>
                  <a:close/>
                  <a:moveTo>
                    <a:pt x="7" y="86"/>
                  </a:moveTo>
                  <a:cubicBezTo>
                    <a:pt x="7" y="89"/>
                    <a:pt x="7" y="89"/>
                    <a:pt x="7" y="89"/>
                  </a:cubicBezTo>
                  <a:cubicBezTo>
                    <a:pt x="12" y="114"/>
                    <a:pt x="17" y="137"/>
                    <a:pt x="41" y="137"/>
                  </a:cubicBezTo>
                  <a:cubicBezTo>
                    <a:pt x="43" y="137"/>
                    <a:pt x="45" y="137"/>
                    <a:pt x="48" y="137"/>
                  </a:cubicBezTo>
                  <a:cubicBezTo>
                    <a:pt x="32" y="137"/>
                    <a:pt x="19" y="128"/>
                    <a:pt x="13" y="113"/>
                  </a:cubicBezTo>
                  <a:cubicBezTo>
                    <a:pt x="7" y="96"/>
                    <a:pt x="12" y="77"/>
                    <a:pt x="23" y="67"/>
                  </a:cubicBezTo>
                  <a:cubicBezTo>
                    <a:pt x="26" y="65"/>
                    <a:pt x="26" y="65"/>
                    <a:pt x="26" y="65"/>
                  </a:cubicBezTo>
                  <a:cubicBezTo>
                    <a:pt x="26" y="63"/>
                    <a:pt x="27" y="62"/>
                    <a:pt x="27" y="62"/>
                  </a:cubicBezTo>
                  <a:cubicBezTo>
                    <a:pt x="28" y="61"/>
                    <a:pt x="28" y="61"/>
                    <a:pt x="28" y="61"/>
                  </a:cubicBezTo>
                  <a:cubicBezTo>
                    <a:pt x="28" y="61"/>
                    <a:pt x="28" y="61"/>
                    <a:pt x="28" y="61"/>
                  </a:cubicBezTo>
                  <a:cubicBezTo>
                    <a:pt x="30" y="62"/>
                    <a:pt x="31" y="63"/>
                    <a:pt x="32" y="64"/>
                  </a:cubicBezTo>
                  <a:cubicBezTo>
                    <a:pt x="33" y="68"/>
                    <a:pt x="30" y="73"/>
                    <a:pt x="29" y="75"/>
                  </a:cubicBezTo>
                  <a:cubicBezTo>
                    <a:pt x="28" y="76"/>
                    <a:pt x="28" y="76"/>
                    <a:pt x="28" y="76"/>
                  </a:cubicBezTo>
                  <a:cubicBezTo>
                    <a:pt x="28" y="76"/>
                    <a:pt x="28" y="76"/>
                    <a:pt x="28" y="76"/>
                  </a:cubicBezTo>
                  <a:cubicBezTo>
                    <a:pt x="27" y="75"/>
                    <a:pt x="26" y="74"/>
                    <a:pt x="26" y="72"/>
                  </a:cubicBezTo>
                  <a:cubicBezTo>
                    <a:pt x="25" y="70"/>
                    <a:pt x="26" y="68"/>
                    <a:pt x="26" y="66"/>
                  </a:cubicBezTo>
                  <a:cubicBezTo>
                    <a:pt x="24" y="68"/>
                    <a:pt x="24" y="68"/>
                    <a:pt x="24" y="68"/>
                  </a:cubicBezTo>
                  <a:cubicBezTo>
                    <a:pt x="22" y="71"/>
                    <a:pt x="22" y="73"/>
                    <a:pt x="23" y="75"/>
                  </a:cubicBezTo>
                  <a:cubicBezTo>
                    <a:pt x="24" y="78"/>
                    <a:pt x="28" y="80"/>
                    <a:pt x="33" y="80"/>
                  </a:cubicBezTo>
                  <a:cubicBezTo>
                    <a:pt x="36" y="77"/>
                    <a:pt x="41" y="71"/>
                    <a:pt x="39" y="64"/>
                  </a:cubicBezTo>
                  <a:cubicBezTo>
                    <a:pt x="38" y="63"/>
                    <a:pt x="37" y="62"/>
                    <a:pt x="35" y="62"/>
                  </a:cubicBezTo>
                  <a:cubicBezTo>
                    <a:pt x="36" y="62"/>
                    <a:pt x="36" y="62"/>
                    <a:pt x="36" y="62"/>
                  </a:cubicBezTo>
                  <a:cubicBezTo>
                    <a:pt x="38" y="64"/>
                    <a:pt x="39" y="69"/>
                    <a:pt x="38" y="73"/>
                  </a:cubicBezTo>
                  <a:cubicBezTo>
                    <a:pt x="36" y="77"/>
                    <a:pt x="34" y="79"/>
                    <a:pt x="30" y="79"/>
                  </a:cubicBezTo>
                  <a:cubicBezTo>
                    <a:pt x="30" y="79"/>
                    <a:pt x="30" y="79"/>
                    <a:pt x="30" y="79"/>
                  </a:cubicBezTo>
                  <a:cubicBezTo>
                    <a:pt x="30" y="79"/>
                    <a:pt x="30" y="79"/>
                    <a:pt x="29" y="79"/>
                  </a:cubicBezTo>
                  <a:cubicBezTo>
                    <a:pt x="28" y="78"/>
                    <a:pt x="28" y="78"/>
                    <a:pt x="28" y="78"/>
                  </a:cubicBezTo>
                  <a:cubicBezTo>
                    <a:pt x="29" y="78"/>
                    <a:pt x="29" y="78"/>
                    <a:pt x="29" y="78"/>
                  </a:cubicBezTo>
                  <a:cubicBezTo>
                    <a:pt x="29" y="76"/>
                    <a:pt x="30" y="75"/>
                    <a:pt x="31" y="74"/>
                  </a:cubicBezTo>
                  <a:cubicBezTo>
                    <a:pt x="33" y="71"/>
                    <a:pt x="35" y="68"/>
                    <a:pt x="34" y="62"/>
                  </a:cubicBezTo>
                  <a:cubicBezTo>
                    <a:pt x="34" y="61"/>
                    <a:pt x="34" y="61"/>
                    <a:pt x="34" y="61"/>
                  </a:cubicBezTo>
                  <a:cubicBezTo>
                    <a:pt x="33" y="61"/>
                    <a:pt x="31" y="60"/>
                    <a:pt x="30" y="58"/>
                  </a:cubicBezTo>
                  <a:cubicBezTo>
                    <a:pt x="30" y="58"/>
                    <a:pt x="30" y="58"/>
                    <a:pt x="30" y="58"/>
                  </a:cubicBezTo>
                  <a:cubicBezTo>
                    <a:pt x="30" y="58"/>
                    <a:pt x="30" y="58"/>
                    <a:pt x="30" y="58"/>
                  </a:cubicBezTo>
                  <a:cubicBezTo>
                    <a:pt x="38" y="39"/>
                    <a:pt x="34" y="10"/>
                    <a:pt x="18" y="2"/>
                  </a:cubicBezTo>
                  <a:cubicBezTo>
                    <a:pt x="18" y="5"/>
                    <a:pt x="20" y="8"/>
                    <a:pt x="23" y="11"/>
                  </a:cubicBezTo>
                  <a:cubicBezTo>
                    <a:pt x="26" y="14"/>
                    <a:pt x="29" y="18"/>
                    <a:pt x="30" y="24"/>
                  </a:cubicBezTo>
                  <a:cubicBezTo>
                    <a:pt x="30" y="26"/>
                    <a:pt x="30" y="28"/>
                    <a:pt x="30" y="30"/>
                  </a:cubicBezTo>
                  <a:cubicBezTo>
                    <a:pt x="31" y="32"/>
                    <a:pt x="31" y="32"/>
                    <a:pt x="31" y="32"/>
                  </a:cubicBezTo>
                  <a:cubicBezTo>
                    <a:pt x="35" y="38"/>
                    <a:pt x="33" y="44"/>
                    <a:pt x="31" y="49"/>
                  </a:cubicBezTo>
                  <a:cubicBezTo>
                    <a:pt x="30" y="52"/>
                    <a:pt x="29" y="55"/>
                    <a:pt x="29" y="58"/>
                  </a:cubicBezTo>
                  <a:cubicBezTo>
                    <a:pt x="29" y="61"/>
                    <a:pt x="29" y="61"/>
                    <a:pt x="29" y="61"/>
                  </a:cubicBezTo>
                  <a:cubicBezTo>
                    <a:pt x="27" y="58"/>
                    <a:pt x="27" y="58"/>
                    <a:pt x="27" y="58"/>
                  </a:cubicBezTo>
                  <a:cubicBezTo>
                    <a:pt x="25" y="53"/>
                    <a:pt x="26" y="49"/>
                    <a:pt x="28" y="44"/>
                  </a:cubicBezTo>
                  <a:cubicBezTo>
                    <a:pt x="29" y="40"/>
                    <a:pt x="31" y="36"/>
                    <a:pt x="30" y="32"/>
                  </a:cubicBezTo>
                  <a:cubicBezTo>
                    <a:pt x="30" y="32"/>
                    <a:pt x="30" y="32"/>
                    <a:pt x="30" y="32"/>
                  </a:cubicBezTo>
                  <a:cubicBezTo>
                    <a:pt x="30" y="35"/>
                    <a:pt x="29" y="38"/>
                    <a:pt x="28" y="42"/>
                  </a:cubicBezTo>
                  <a:cubicBezTo>
                    <a:pt x="26" y="47"/>
                    <a:pt x="24" y="53"/>
                    <a:pt x="24" y="59"/>
                  </a:cubicBezTo>
                  <a:cubicBezTo>
                    <a:pt x="25" y="60"/>
                    <a:pt x="25" y="60"/>
                    <a:pt x="25" y="60"/>
                  </a:cubicBezTo>
                  <a:cubicBezTo>
                    <a:pt x="24" y="60"/>
                    <a:pt x="24" y="60"/>
                    <a:pt x="24" y="60"/>
                  </a:cubicBezTo>
                  <a:cubicBezTo>
                    <a:pt x="23" y="61"/>
                    <a:pt x="22" y="61"/>
                    <a:pt x="21" y="61"/>
                  </a:cubicBezTo>
                  <a:cubicBezTo>
                    <a:pt x="21" y="61"/>
                    <a:pt x="21" y="61"/>
                    <a:pt x="21" y="61"/>
                  </a:cubicBezTo>
                  <a:cubicBezTo>
                    <a:pt x="20" y="61"/>
                    <a:pt x="20" y="61"/>
                    <a:pt x="19" y="62"/>
                  </a:cubicBezTo>
                  <a:cubicBezTo>
                    <a:pt x="18" y="69"/>
                    <a:pt x="14" y="74"/>
                    <a:pt x="11" y="79"/>
                  </a:cubicBezTo>
                  <a:cubicBezTo>
                    <a:pt x="10" y="82"/>
                    <a:pt x="8" y="84"/>
                    <a:pt x="7" y="86"/>
                  </a:cubicBezTo>
                  <a:close/>
                  <a:moveTo>
                    <a:pt x="85" y="136"/>
                  </a:moveTo>
                  <a:cubicBezTo>
                    <a:pt x="86" y="136"/>
                    <a:pt x="87" y="137"/>
                    <a:pt x="89" y="137"/>
                  </a:cubicBezTo>
                  <a:cubicBezTo>
                    <a:pt x="93" y="137"/>
                    <a:pt x="97" y="135"/>
                    <a:pt x="101" y="133"/>
                  </a:cubicBezTo>
                  <a:cubicBezTo>
                    <a:pt x="105" y="132"/>
                    <a:pt x="108" y="131"/>
                    <a:pt x="110" y="131"/>
                  </a:cubicBezTo>
                  <a:cubicBezTo>
                    <a:pt x="111" y="131"/>
                    <a:pt x="111" y="131"/>
                    <a:pt x="111" y="131"/>
                  </a:cubicBezTo>
                  <a:cubicBezTo>
                    <a:pt x="113" y="129"/>
                    <a:pt x="116" y="127"/>
                    <a:pt x="118" y="126"/>
                  </a:cubicBezTo>
                  <a:cubicBezTo>
                    <a:pt x="120" y="125"/>
                    <a:pt x="122" y="125"/>
                    <a:pt x="123" y="124"/>
                  </a:cubicBezTo>
                  <a:cubicBezTo>
                    <a:pt x="122" y="124"/>
                    <a:pt x="122" y="123"/>
                    <a:pt x="121" y="123"/>
                  </a:cubicBezTo>
                  <a:cubicBezTo>
                    <a:pt x="117" y="123"/>
                    <a:pt x="111" y="126"/>
                    <a:pt x="106" y="129"/>
                  </a:cubicBezTo>
                  <a:cubicBezTo>
                    <a:pt x="99" y="132"/>
                    <a:pt x="92" y="136"/>
                    <a:pt x="85" y="136"/>
                  </a:cubicBezTo>
                  <a:close/>
                  <a:moveTo>
                    <a:pt x="64" y="126"/>
                  </a:moveTo>
                  <a:cubicBezTo>
                    <a:pt x="65" y="126"/>
                    <a:pt x="66" y="126"/>
                    <a:pt x="67" y="127"/>
                  </a:cubicBezTo>
                  <a:cubicBezTo>
                    <a:pt x="68" y="128"/>
                    <a:pt x="69" y="128"/>
                    <a:pt x="70" y="128"/>
                  </a:cubicBezTo>
                  <a:cubicBezTo>
                    <a:pt x="70" y="128"/>
                    <a:pt x="70" y="128"/>
                    <a:pt x="70" y="128"/>
                  </a:cubicBezTo>
                  <a:cubicBezTo>
                    <a:pt x="70" y="128"/>
                    <a:pt x="71" y="128"/>
                    <a:pt x="71" y="127"/>
                  </a:cubicBezTo>
                  <a:cubicBezTo>
                    <a:pt x="72" y="125"/>
                    <a:pt x="75" y="121"/>
                    <a:pt x="74" y="118"/>
                  </a:cubicBezTo>
                  <a:cubicBezTo>
                    <a:pt x="74" y="117"/>
                    <a:pt x="73" y="116"/>
                    <a:pt x="72" y="115"/>
                  </a:cubicBezTo>
                  <a:cubicBezTo>
                    <a:pt x="70" y="114"/>
                    <a:pt x="70" y="114"/>
                    <a:pt x="70" y="114"/>
                  </a:cubicBezTo>
                  <a:cubicBezTo>
                    <a:pt x="70" y="114"/>
                    <a:pt x="70" y="114"/>
                    <a:pt x="70" y="114"/>
                  </a:cubicBezTo>
                  <a:cubicBezTo>
                    <a:pt x="70" y="116"/>
                    <a:pt x="67" y="118"/>
                    <a:pt x="64" y="118"/>
                  </a:cubicBezTo>
                  <a:cubicBezTo>
                    <a:pt x="64" y="118"/>
                    <a:pt x="64" y="118"/>
                    <a:pt x="64" y="118"/>
                  </a:cubicBezTo>
                  <a:lnTo>
                    <a:pt x="64" y="126"/>
                  </a:lnTo>
                  <a:close/>
                  <a:moveTo>
                    <a:pt x="75" y="116"/>
                  </a:moveTo>
                  <a:cubicBezTo>
                    <a:pt x="75" y="117"/>
                    <a:pt x="75" y="117"/>
                    <a:pt x="75" y="118"/>
                  </a:cubicBezTo>
                  <a:cubicBezTo>
                    <a:pt x="76" y="121"/>
                    <a:pt x="74" y="125"/>
                    <a:pt x="72" y="128"/>
                  </a:cubicBezTo>
                  <a:cubicBezTo>
                    <a:pt x="75" y="126"/>
                    <a:pt x="77" y="121"/>
                    <a:pt x="77" y="118"/>
                  </a:cubicBezTo>
                  <a:cubicBezTo>
                    <a:pt x="76" y="118"/>
                    <a:pt x="76" y="117"/>
                    <a:pt x="75" y="116"/>
                  </a:cubicBezTo>
                  <a:close/>
                  <a:moveTo>
                    <a:pt x="70" y="114"/>
                  </a:moveTo>
                  <a:cubicBezTo>
                    <a:pt x="72" y="114"/>
                    <a:pt x="72" y="114"/>
                    <a:pt x="72" y="114"/>
                  </a:cubicBezTo>
                  <a:cubicBezTo>
                    <a:pt x="76" y="115"/>
                    <a:pt x="78" y="117"/>
                    <a:pt x="78" y="118"/>
                  </a:cubicBezTo>
                  <a:cubicBezTo>
                    <a:pt x="79" y="121"/>
                    <a:pt x="77" y="125"/>
                    <a:pt x="74" y="128"/>
                  </a:cubicBezTo>
                  <a:cubicBezTo>
                    <a:pt x="79" y="126"/>
                    <a:pt x="79" y="122"/>
                    <a:pt x="79" y="120"/>
                  </a:cubicBezTo>
                  <a:cubicBezTo>
                    <a:pt x="79" y="116"/>
                    <a:pt x="76" y="110"/>
                    <a:pt x="72" y="110"/>
                  </a:cubicBezTo>
                  <a:cubicBezTo>
                    <a:pt x="71" y="110"/>
                    <a:pt x="69" y="111"/>
                    <a:pt x="68" y="113"/>
                  </a:cubicBezTo>
                  <a:cubicBezTo>
                    <a:pt x="69" y="113"/>
                    <a:pt x="69" y="113"/>
                    <a:pt x="70" y="114"/>
                  </a:cubicBezTo>
                  <a:close/>
                  <a:moveTo>
                    <a:pt x="122" y="122"/>
                  </a:moveTo>
                  <a:cubicBezTo>
                    <a:pt x="123" y="122"/>
                    <a:pt x="124" y="122"/>
                    <a:pt x="125" y="123"/>
                  </a:cubicBezTo>
                  <a:cubicBezTo>
                    <a:pt x="126" y="123"/>
                    <a:pt x="126" y="123"/>
                    <a:pt x="126" y="123"/>
                  </a:cubicBezTo>
                  <a:cubicBezTo>
                    <a:pt x="125" y="124"/>
                    <a:pt x="125" y="124"/>
                    <a:pt x="125" y="124"/>
                  </a:cubicBezTo>
                  <a:cubicBezTo>
                    <a:pt x="125" y="124"/>
                    <a:pt x="124" y="125"/>
                    <a:pt x="123" y="125"/>
                  </a:cubicBezTo>
                  <a:cubicBezTo>
                    <a:pt x="127" y="124"/>
                    <a:pt x="131" y="123"/>
                    <a:pt x="136" y="123"/>
                  </a:cubicBezTo>
                  <a:cubicBezTo>
                    <a:pt x="139" y="123"/>
                    <a:pt x="141" y="123"/>
                    <a:pt x="143" y="124"/>
                  </a:cubicBezTo>
                  <a:cubicBezTo>
                    <a:pt x="140" y="122"/>
                    <a:pt x="136" y="121"/>
                    <a:pt x="131" y="121"/>
                  </a:cubicBezTo>
                  <a:cubicBezTo>
                    <a:pt x="128" y="121"/>
                    <a:pt x="125" y="121"/>
                    <a:pt x="122" y="122"/>
                  </a:cubicBezTo>
                  <a:close/>
                  <a:moveTo>
                    <a:pt x="72" y="109"/>
                  </a:moveTo>
                  <a:cubicBezTo>
                    <a:pt x="77" y="109"/>
                    <a:pt x="81" y="115"/>
                    <a:pt x="81" y="120"/>
                  </a:cubicBezTo>
                  <a:cubicBezTo>
                    <a:pt x="81" y="121"/>
                    <a:pt x="81" y="122"/>
                    <a:pt x="81" y="123"/>
                  </a:cubicBezTo>
                  <a:cubicBezTo>
                    <a:pt x="82" y="121"/>
                    <a:pt x="82" y="118"/>
                    <a:pt x="81" y="114"/>
                  </a:cubicBezTo>
                  <a:cubicBezTo>
                    <a:pt x="79" y="110"/>
                    <a:pt x="75" y="108"/>
                    <a:pt x="71" y="109"/>
                  </a:cubicBezTo>
                  <a:cubicBezTo>
                    <a:pt x="72" y="109"/>
                    <a:pt x="72" y="109"/>
                    <a:pt x="72" y="109"/>
                  </a:cubicBezTo>
                  <a:close/>
                  <a:moveTo>
                    <a:pt x="36" y="65"/>
                  </a:moveTo>
                  <a:cubicBezTo>
                    <a:pt x="36" y="69"/>
                    <a:pt x="34" y="72"/>
                    <a:pt x="32" y="74"/>
                  </a:cubicBezTo>
                  <a:cubicBezTo>
                    <a:pt x="32" y="75"/>
                    <a:pt x="31" y="76"/>
                    <a:pt x="31" y="77"/>
                  </a:cubicBezTo>
                  <a:cubicBezTo>
                    <a:pt x="34" y="77"/>
                    <a:pt x="36" y="74"/>
                    <a:pt x="36" y="73"/>
                  </a:cubicBezTo>
                  <a:cubicBezTo>
                    <a:pt x="37" y="70"/>
                    <a:pt x="37" y="67"/>
                    <a:pt x="36" y="65"/>
                  </a:cubicBezTo>
                  <a:close/>
                  <a:moveTo>
                    <a:pt x="28" y="63"/>
                  </a:moveTo>
                  <a:cubicBezTo>
                    <a:pt x="27" y="65"/>
                    <a:pt x="27" y="69"/>
                    <a:pt x="27" y="72"/>
                  </a:cubicBezTo>
                  <a:cubicBezTo>
                    <a:pt x="27" y="73"/>
                    <a:pt x="28" y="73"/>
                    <a:pt x="28" y="74"/>
                  </a:cubicBezTo>
                  <a:cubicBezTo>
                    <a:pt x="30" y="71"/>
                    <a:pt x="32" y="67"/>
                    <a:pt x="31" y="65"/>
                  </a:cubicBezTo>
                  <a:cubicBezTo>
                    <a:pt x="30" y="64"/>
                    <a:pt x="30" y="63"/>
                    <a:pt x="28" y="63"/>
                  </a:cubicBezTo>
                  <a:close/>
                  <a:moveTo>
                    <a:pt x="32" y="36"/>
                  </a:moveTo>
                  <a:cubicBezTo>
                    <a:pt x="31" y="39"/>
                    <a:pt x="30" y="42"/>
                    <a:pt x="29" y="44"/>
                  </a:cubicBezTo>
                  <a:cubicBezTo>
                    <a:pt x="28" y="48"/>
                    <a:pt x="27" y="51"/>
                    <a:pt x="28" y="55"/>
                  </a:cubicBezTo>
                  <a:cubicBezTo>
                    <a:pt x="28" y="53"/>
                    <a:pt x="29" y="51"/>
                    <a:pt x="29" y="49"/>
                  </a:cubicBezTo>
                  <a:cubicBezTo>
                    <a:pt x="31" y="45"/>
                    <a:pt x="32" y="41"/>
                    <a:pt x="32" y="36"/>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4" name="Freeform 47"/>
            <p:cNvSpPr>
              <a:spLocks noEditPoints="1"/>
            </p:cNvSpPr>
            <p:nvPr/>
          </p:nvSpPr>
          <p:spPr bwMode="auto">
            <a:xfrm>
              <a:off x="895350" y="3316288"/>
              <a:ext cx="363538" cy="328613"/>
            </a:xfrm>
            <a:custGeom>
              <a:avLst/>
              <a:gdLst>
                <a:gd name="T0" fmla="*/ 50 w 161"/>
                <a:gd name="T1" fmla="*/ 8 h 146"/>
                <a:gd name="T2" fmla="*/ 60 w 161"/>
                <a:gd name="T3" fmla="*/ 25 h 146"/>
                <a:gd name="T4" fmla="*/ 54 w 161"/>
                <a:gd name="T5" fmla="*/ 17 h 146"/>
                <a:gd name="T6" fmla="*/ 63 w 161"/>
                <a:gd name="T7" fmla="*/ 34 h 146"/>
                <a:gd name="T8" fmla="*/ 49 w 161"/>
                <a:gd name="T9" fmla="*/ 37 h 146"/>
                <a:gd name="T10" fmla="*/ 41 w 161"/>
                <a:gd name="T11" fmla="*/ 13 h 146"/>
                <a:gd name="T12" fmla="*/ 16 w 161"/>
                <a:gd name="T13" fmla="*/ 62 h 146"/>
                <a:gd name="T14" fmla="*/ 34 w 161"/>
                <a:gd name="T15" fmla="*/ 92 h 146"/>
                <a:gd name="T16" fmla="*/ 27 w 161"/>
                <a:gd name="T17" fmla="*/ 146 h 146"/>
                <a:gd name="T18" fmla="*/ 33 w 161"/>
                <a:gd name="T19" fmla="*/ 104 h 146"/>
                <a:gd name="T20" fmla="*/ 26 w 161"/>
                <a:gd name="T21" fmla="*/ 102 h 146"/>
                <a:gd name="T22" fmla="*/ 30 w 161"/>
                <a:gd name="T23" fmla="*/ 101 h 146"/>
                <a:gd name="T24" fmla="*/ 4 w 161"/>
                <a:gd name="T25" fmla="*/ 60 h 146"/>
                <a:gd name="T26" fmla="*/ 41 w 161"/>
                <a:gd name="T27" fmla="*/ 10 h 146"/>
                <a:gd name="T28" fmla="*/ 51 w 161"/>
                <a:gd name="T29" fmla="*/ 4 h 146"/>
                <a:gd name="T30" fmla="*/ 145 w 161"/>
                <a:gd name="T31" fmla="*/ 13 h 146"/>
                <a:gd name="T32" fmla="*/ 142 w 161"/>
                <a:gd name="T33" fmla="*/ 0 h 146"/>
                <a:gd name="T34" fmla="*/ 141 w 161"/>
                <a:gd name="T35" fmla="*/ 33 h 146"/>
                <a:gd name="T36" fmla="*/ 50 w 161"/>
                <a:gd name="T37" fmla="*/ 8 h 146"/>
                <a:gd name="T38" fmla="*/ 137 w 161"/>
                <a:gd name="T39" fmla="*/ 31 h 146"/>
                <a:gd name="T40" fmla="*/ 148 w 161"/>
                <a:gd name="T41" fmla="*/ 16 h 146"/>
                <a:gd name="T42" fmla="*/ 70 w 161"/>
                <a:gd name="T43" fmla="*/ 8 h 146"/>
                <a:gd name="T44" fmla="*/ 137 w 161"/>
                <a:gd name="T45" fmla="*/ 31 h 146"/>
                <a:gd name="T46" fmla="*/ 26 w 161"/>
                <a:gd name="T47" fmla="*/ 84 h 146"/>
                <a:gd name="T48" fmla="*/ 22 w 161"/>
                <a:gd name="T49" fmla="*/ 16 h 146"/>
                <a:gd name="T50" fmla="*/ 26 w 161"/>
                <a:gd name="T51" fmla="*/ 84 h 146"/>
                <a:gd name="T52" fmla="*/ 57 w 161"/>
                <a:gd name="T53" fmla="*/ 28 h 146"/>
                <a:gd name="T54" fmla="*/ 46 w 161"/>
                <a:gd name="T55" fmla="*/ 16 h 146"/>
                <a:gd name="T56" fmla="*/ 57 w 161"/>
                <a:gd name="T57" fmla="*/ 28 h 146"/>
                <a:gd name="T58" fmla="*/ 57 w 161"/>
                <a:gd name="T59" fmla="*/ 31 h 146"/>
                <a:gd name="T60" fmla="*/ 46 w 161"/>
                <a:gd name="T61" fmla="*/ 28 h 146"/>
                <a:gd name="T62" fmla="*/ 57 w 161"/>
                <a:gd name="T63" fmla="*/ 3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46">
                  <a:moveTo>
                    <a:pt x="50" y="8"/>
                  </a:moveTo>
                  <a:cubicBezTo>
                    <a:pt x="55" y="14"/>
                    <a:pt x="53" y="20"/>
                    <a:pt x="60" y="25"/>
                  </a:cubicBezTo>
                  <a:cubicBezTo>
                    <a:pt x="62" y="23"/>
                    <a:pt x="58" y="18"/>
                    <a:pt x="54" y="17"/>
                  </a:cubicBezTo>
                  <a:cubicBezTo>
                    <a:pt x="64" y="13"/>
                    <a:pt x="65" y="25"/>
                    <a:pt x="63" y="34"/>
                  </a:cubicBezTo>
                  <a:cubicBezTo>
                    <a:pt x="59" y="36"/>
                    <a:pt x="55" y="37"/>
                    <a:pt x="49" y="37"/>
                  </a:cubicBezTo>
                  <a:cubicBezTo>
                    <a:pt x="43" y="31"/>
                    <a:pt x="43" y="19"/>
                    <a:pt x="41" y="13"/>
                  </a:cubicBezTo>
                  <a:cubicBezTo>
                    <a:pt x="14" y="14"/>
                    <a:pt x="9" y="41"/>
                    <a:pt x="16" y="62"/>
                  </a:cubicBezTo>
                  <a:cubicBezTo>
                    <a:pt x="19" y="72"/>
                    <a:pt x="30" y="81"/>
                    <a:pt x="34" y="92"/>
                  </a:cubicBezTo>
                  <a:cubicBezTo>
                    <a:pt x="41" y="111"/>
                    <a:pt x="38" y="129"/>
                    <a:pt x="27" y="146"/>
                  </a:cubicBezTo>
                  <a:cubicBezTo>
                    <a:pt x="28" y="137"/>
                    <a:pt x="39" y="121"/>
                    <a:pt x="33" y="104"/>
                  </a:cubicBezTo>
                  <a:cubicBezTo>
                    <a:pt x="31" y="102"/>
                    <a:pt x="29" y="102"/>
                    <a:pt x="26" y="102"/>
                  </a:cubicBezTo>
                  <a:cubicBezTo>
                    <a:pt x="26" y="100"/>
                    <a:pt x="28" y="101"/>
                    <a:pt x="30" y="101"/>
                  </a:cubicBezTo>
                  <a:cubicBezTo>
                    <a:pt x="28" y="89"/>
                    <a:pt x="7" y="79"/>
                    <a:pt x="4" y="60"/>
                  </a:cubicBezTo>
                  <a:cubicBezTo>
                    <a:pt x="1" y="34"/>
                    <a:pt x="12" y="6"/>
                    <a:pt x="41" y="10"/>
                  </a:cubicBezTo>
                  <a:cubicBezTo>
                    <a:pt x="45" y="9"/>
                    <a:pt x="47" y="5"/>
                    <a:pt x="51" y="4"/>
                  </a:cubicBezTo>
                  <a:cubicBezTo>
                    <a:pt x="86" y="1"/>
                    <a:pt x="128" y="46"/>
                    <a:pt x="145" y="13"/>
                  </a:cubicBezTo>
                  <a:cubicBezTo>
                    <a:pt x="146" y="6"/>
                    <a:pt x="144" y="3"/>
                    <a:pt x="142" y="0"/>
                  </a:cubicBezTo>
                  <a:cubicBezTo>
                    <a:pt x="161" y="2"/>
                    <a:pt x="149" y="29"/>
                    <a:pt x="141" y="33"/>
                  </a:cubicBezTo>
                  <a:cubicBezTo>
                    <a:pt x="111" y="47"/>
                    <a:pt x="71" y="4"/>
                    <a:pt x="50" y="8"/>
                  </a:cubicBezTo>
                  <a:close/>
                  <a:moveTo>
                    <a:pt x="137" y="31"/>
                  </a:moveTo>
                  <a:cubicBezTo>
                    <a:pt x="142" y="29"/>
                    <a:pt x="151" y="17"/>
                    <a:pt x="148" y="16"/>
                  </a:cubicBezTo>
                  <a:cubicBezTo>
                    <a:pt x="130" y="43"/>
                    <a:pt x="93" y="14"/>
                    <a:pt x="70" y="8"/>
                  </a:cubicBezTo>
                  <a:cubicBezTo>
                    <a:pt x="87" y="21"/>
                    <a:pt x="105" y="33"/>
                    <a:pt x="137" y="31"/>
                  </a:cubicBezTo>
                  <a:close/>
                  <a:moveTo>
                    <a:pt x="26" y="84"/>
                  </a:moveTo>
                  <a:cubicBezTo>
                    <a:pt x="10" y="71"/>
                    <a:pt x="7" y="27"/>
                    <a:pt x="22" y="16"/>
                  </a:cubicBezTo>
                  <a:cubicBezTo>
                    <a:pt x="0" y="29"/>
                    <a:pt x="5" y="78"/>
                    <a:pt x="26" y="84"/>
                  </a:cubicBezTo>
                  <a:close/>
                  <a:moveTo>
                    <a:pt x="57" y="28"/>
                  </a:moveTo>
                  <a:cubicBezTo>
                    <a:pt x="55" y="22"/>
                    <a:pt x="53" y="16"/>
                    <a:pt x="46" y="16"/>
                  </a:cubicBezTo>
                  <a:cubicBezTo>
                    <a:pt x="46" y="23"/>
                    <a:pt x="50" y="27"/>
                    <a:pt x="57" y="28"/>
                  </a:cubicBezTo>
                  <a:close/>
                  <a:moveTo>
                    <a:pt x="57" y="31"/>
                  </a:moveTo>
                  <a:cubicBezTo>
                    <a:pt x="51" y="33"/>
                    <a:pt x="49" y="24"/>
                    <a:pt x="46" y="28"/>
                  </a:cubicBezTo>
                  <a:cubicBezTo>
                    <a:pt x="47" y="31"/>
                    <a:pt x="56" y="40"/>
                    <a:pt x="57" y="3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5" name="Freeform 48"/>
            <p:cNvSpPr>
              <a:spLocks noEditPoints="1"/>
            </p:cNvSpPr>
            <p:nvPr/>
          </p:nvSpPr>
          <p:spPr bwMode="auto">
            <a:xfrm>
              <a:off x="903288" y="3313113"/>
              <a:ext cx="336550" cy="338138"/>
            </a:xfrm>
            <a:custGeom>
              <a:avLst/>
              <a:gdLst>
                <a:gd name="T0" fmla="*/ 81 w 150"/>
                <a:gd name="T1" fmla="*/ 22 h 150"/>
                <a:gd name="T2" fmla="*/ 52 w 150"/>
                <a:gd name="T3" fmla="*/ 17 h 150"/>
                <a:gd name="T4" fmla="*/ 60 w 150"/>
                <a:gd name="T5" fmla="*/ 35 h 150"/>
                <a:gd name="T6" fmla="*/ 45 w 150"/>
                <a:gd name="T7" fmla="*/ 39 h 150"/>
                <a:gd name="T8" fmla="*/ 39 w 150"/>
                <a:gd name="T9" fmla="*/ 20 h 150"/>
                <a:gd name="T10" fmla="*/ 14 w 150"/>
                <a:gd name="T11" fmla="*/ 63 h 150"/>
                <a:gd name="T12" fmla="*/ 25 w 150"/>
                <a:gd name="T13" fmla="*/ 148 h 150"/>
                <a:gd name="T14" fmla="*/ 26 w 150"/>
                <a:gd name="T15" fmla="*/ 137 h 150"/>
                <a:gd name="T16" fmla="*/ 23 w 150"/>
                <a:gd name="T17" fmla="*/ 104 h 150"/>
                <a:gd name="T18" fmla="*/ 26 w 150"/>
                <a:gd name="T19" fmla="*/ 101 h 150"/>
                <a:gd name="T20" fmla="*/ 1 w 150"/>
                <a:gd name="T21" fmla="*/ 61 h 150"/>
                <a:gd name="T22" fmla="*/ 38 w 150"/>
                <a:gd name="T23" fmla="*/ 10 h 150"/>
                <a:gd name="T24" fmla="*/ 91 w 150"/>
                <a:gd name="T25" fmla="*/ 16 h 150"/>
                <a:gd name="T26" fmla="*/ 139 w 150"/>
                <a:gd name="T27" fmla="*/ 2 h 150"/>
                <a:gd name="T28" fmla="*/ 150 w 150"/>
                <a:gd name="T29" fmla="*/ 12 h 150"/>
                <a:gd name="T30" fmla="*/ 82 w 150"/>
                <a:gd name="T31" fmla="*/ 20 h 150"/>
                <a:gd name="T32" fmla="*/ 141 w 150"/>
                <a:gd name="T33" fmla="*/ 2 h 150"/>
                <a:gd name="T34" fmla="*/ 143 w 150"/>
                <a:gd name="T35" fmla="*/ 14 h 150"/>
                <a:gd name="T36" fmla="*/ 44 w 150"/>
                <a:gd name="T37" fmla="*/ 9 h 150"/>
                <a:gd name="T38" fmla="*/ 38 w 150"/>
                <a:gd name="T39" fmla="*/ 12 h 150"/>
                <a:gd name="T40" fmla="*/ 2 w 150"/>
                <a:gd name="T41" fmla="*/ 60 h 150"/>
                <a:gd name="T42" fmla="*/ 28 w 150"/>
                <a:gd name="T43" fmla="*/ 102 h 150"/>
                <a:gd name="T44" fmla="*/ 30 w 150"/>
                <a:gd name="T45" fmla="*/ 104 h 150"/>
                <a:gd name="T46" fmla="*/ 32 w 150"/>
                <a:gd name="T47" fmla="*/ 116 h 150"/>
                <a:gd name="T48" fmla="*/ 31 w 150"/>
                <a:gd name="T49" fmla="*/ 93 h 150"/>
                <a:gd name="T50" fmla="*/ 11 w 150"/>
                <a:gd name="T51" fmla="*/ 61 h 150"/>
                <a:gd name="T52" fmla="*/ 23 w 150"/>
                <a:gd name="T53" fmla="*/ 85 h 150"/>
                <a:gd name="T54" fmla="*/ 19 w 150"/>
                <a:gd name="T55" fmla="*/ 17 h 150"/>
                <a:gd name="T56" fmla="*/ 39 w 150"/>
                <a:gd name="T57" fmla="*/ 13 h 150"/>
                <a:gd name="T58" fmla="*/ 42 w 150"/>
                <a:gd name="T59" fmla="*/ 29 h 150"/>
                <a:gd name="T60" fmla="*/ 48 w 150"/>
                <a:gd name="T61" fmla="*/ 29 h 150"/>
                <a:gd name="T62" fmla="*/ 55 w 150"/>
                <a:gd name="T63" fmla="*/ 32 h 150"/>
                <a:gd name="T64" fmla="*/ 42 w 150"/>
                <a:gd name="T65" fmla="*/ 30 h 150"/>
                <a:gd name="T66" fmla="*/ 60 w 150"/>
                <a:gd name="T67" fmla="*/ 27 h 150"/>
                <a:gd name="T68" fmla="*/ 58 w 150"/>
                <a:gd name="T69" fmla="*/ 25 h 150"/>
                <a:gd name="T70" fmla="*/ 56 w 150"/>
                <a:gd name="T71" fmla="*/ 27 h 150"/>
                <a:gd name="T72" fmla="*/ 50 w 150"/>
                <a:gd name="T73" fmla="*/ 18 h 150"/>
                <a:gd name="T74" fmla="*/ 45 w 150"/>
                <a:gd name="T75" fmla="*/ 9 h 150"/>
                <a:gd name="T76" fmla="*/ 57 w 150"/>
                <a:gd name="T77" fmla="*/ 25 h 150"/>
                <a:gd name="T78" fmla="*/ 53 w 150"/>
                <a:gd name="T79" fmla="*/ 33 h 150"/>
                <a:gd name="T80" fmla="*/ 44 w 150"/>
                <a:gd name="T81" fmla="*/ 29 h 150"/>
                <a:gd name="T82" fmla="*/ 8 w 150"/>
                <a:gd name="T83" fmla="*/ 46 h 150"/>
                <a:gd name="T84" fmla="*/ 146 w 150"/>
                <a:gd name="T85" fmla="*/ 18 h 150"/>
                <a:gd name="T86" fmla="*/ 134 w 150"/>
                <a:gd name="T87" fmla="*/ 33 h 150"/>
                <a:gd name="T88" fmla="*/ 67 w 150"/>
                <a:gd name="T89" fmla="*/ 9 h 150"/>
                <a:gd name="T90" fmla="*/ 145 w 150"/>
                <a:gd name="T91" fmla="*/ 16 h 150"/>
                <a:gd name="T92" fmla="*/ 133 w 150"/>
                <a:gd name="T93" fmla="*/ 31 h 150"/>
                <a:gd name="T94" fmla="*/ 71 w 150"/>
                <a:gd name="T95" fmla="*/ 11 h 150"/>
                <a:gd name="T96" fmla="*/ 54 w 150"/>
                <a:gd name="T97" fmla="*/ 30 h 150"/>
                <a:gd name="T98" fmla="*/ 43 w 150"/>
                <a:gd name="T99" fmla="*/ 16 h 150"/>
                <a:gd name="T100" fmla="*/ 43 w 150"/>
                <a:gd name="T101" fmla="*/ 1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 h="150">
                  <a:moveTo>
                    <a:pt x="150" y="12"/>
                  </a:moveTo>
                  <a:cubicBezTo>
                    <a:pt x="150" y="20"/>
                    <a:pt x="143" y="32"/>
                    <a:pt x="138" y="34"/>
                  </a:cubicBezTo>
                  <a:cubicBezTo>
                    <a:pt x="120" y="43"/>
                    <a:pt x="99" y="32"/>
                    <a:pt x="81" y="22"/>
                  </a:cubicBezTo>
                  <a:cubicBezTo>
                    <a:pt x="69" y="15"/>
                    <a:pt x="57" y="9"/>
                    <a:pt x="48" y="10"/>
                  </a:cubicBezTo>
                  <a:cubicBezTo>
                    <a:pt x="50" y="12"/>
                    <a:pt x="51" y="15"/>
                    <a:pt x="52" y="17"/>
                  </a:cubicBezTo>
                  <a:cubicBezTo>
                    <a:pt x="52" y="17"/>
                    <a:pt x="52" y="17"/>
                    <a:pt x="52" y="17"/>
                  </a:cubicBezTo>
                  <a:cubicBezTo>
                    <a:pt x="54" y="16"/>
                    <a:pt x="56" y="16"/>
                    <a:pt x="58" y="17"/>
                  </a:cubicBezTo>
                  <a:cubicBezTo>
                    <a:pt x="61" y="19"/>
                    <a:pt x="61" y="24"/>
                    <a:pt x="61" y="27"/>
                  </a:cubicBezTo>
                  <a:cubicBezTo>
                    <a:pt x="61" y="30"/>
                    <a:pt x="61" y="33"/>
                    <a:pt x="60" y="35"/>
                  </a:cubicBezTo>
                  <a:cubicBezTo>
                    <a:pt x="60" y="35"/>
                    <a:pt x="60" y="35"/>
                    <a:pt x="60" y="35"/>
                  </a:cubicBezTo>
                  <a:cubicBezTo>
                    <a:pt x="60" y="36"/>
                    <a:pt x="60" y="36"/>
                    <a:pt x="60" y="36"/>
                  </a:cubicBezTo>
                  <a:cubicBezTo>
                    <a:pt x="57" y="38"/>
                    <a:pt x="52" y="39"/>
                    <a:pt x="45" y="39"/>
                  </a:cubicBezTo>
                  <a:cubicBezTo>
                    <a:pt x="45" y="39"/>
                    <a:pt x="45" y="39"/>
                    <a:pt x="45" y="39"/>
                  </a:cubicBezTo>
                  <a:cubicBezTo>
                    <a:pt x="45" y="38"/>
                    <a:pt x="45" y="38"/>
                    <a:pt x="45" y="38"/>
                  </a:cubicBezTo>
                  <a:cubicBezTo>
                    <a:pt x="41" y="34"/>
                    <a:pt x="40" y="26"/>
                    <a:pt x="39" y="20"/>
                  </a:cubicBezTo>
                  <a:cubicBezTo>
                    <a:pt x="39" y="18"/>
                    <a:pt x="38" y="16"/>
                    <a:pt x="38" y="14"/>
                  </a:cubicBezTo>
                  <a:cubicBezTo>
                    <a:pt x="21" y="15"/>
                    <a:pt x="11" y="27"/>
                    <a:pt x="11" y="47"/>
                  </a:cubicBezTo>
                  <a:cubicBezTo>
                    <a:pt x="11" y="52"/>
                    <a:pt x="12" y="58"/>
                    <a:pt x="14" y="63"/>
                  </a:cubicBezTo>
                  <a:cubicBezTo>
                    <a:pt x="15" y="68"/>
                    <a:pt x="18" y="72"/>
                    <a:pt x="22" y="77"/>
                  </a:cubicBezTo>
                  <a:cubicBezTo>
                    <a:pt x="26" y="82"/>
                    <a:pt x="30" y="87"/>
                    <a:pt x="32" y="93"/>
                  </a:cubicBezTo>
                  <a:cubicBezTo>
                    <a:pt x="39" y="111"/>
                    <a:pt x="36" y="130"/>
                    <a:pt x="25" y="148"/>
                  </a:cubicBezTo>
                  <a:cubicBezTo>
                    <a:pt x="23" y="150"/>
                    <a:pt x="23" y="150"/>
                    <a:pt x="23" y="150"/>
                  </a:cubicBezTo>
                  <a:cubicBezTo>
                    <a:pt x="23" y="147"/>
                    <a:pt x="23" y="147"/>
                    <a:pt x="23" y="147"/>
                  </a:cubicBezTo>
                  <a:cubicBezTo>
                    <a:pt x="24" y="144"/>
                    <a:pt x="25" y="141"/>
                    <a:pt x="26" y="137"/>
                  </a:cubicBezTo>
                  <a:cubicBezTo>
                    <a:pt x="28" y="131"/>
                    <a:pt x="31" y="123"/>
                    <a:pt x="31" y="116"/>
                  </a:cubicBezTo>
                  <a:cubicBezTo>
                    <a:pt x="31" y="112"/>
                    <a:pt x="30" y="108"/>
                    <a:pt x="29" y="105"/>
                  </a:cubicBezTo>
                  <a:cubicBezTo>
                    <a:pt x="28" y="104"/>
                    <a:pt x="26" y="104"/>
                    <a:pt x="23" y="104"/>
                  </a:cubicBezTo>
                  <a:cubicBezTo>
                    <a:pt x="22" y="104"/>
                    <a:pt x="22" y="104"/>
                    <a:pt x="22" y="104"/>
                  </a:cubicBezTo>
                  <a:cubicBezTo>
                    <a:pt x="22" y="103"/>
                    <a:pt x="22" y="103"/>
                    <a:pt x="22" y="103"/>
                  </a:cubicBezTo>
                  <a:cubicBezTo>
                    <a:pt x="22" y="101"/>
                    <a:pt x="24" y="101"/>
                    <a:pt x="26" y="101"/>
                  </a:cubicBezTo>
                  <a:cubicBezTo>
                    <a:pt x="26" y="101"/>
                    <a:pt x="26" y="101"/>
                    <a:pt x="26" y="101"/>
                  </a:cubicBezTo>
                  <a:cubicBezTo>
                    <a:pt x="25" y="97"/>
                    <a:pt x="21" y="93"/>
                    <a:pt x="17" y="88"/>
                  </a:cubicBezTo>
                  <a:cubicBezTo>
                    <a:pt x="10" y="81"/>
                    <a:pt x="2" y="72"/>
                    <a:pt x="1" y="61"/>
                  </a:cubicBezTo>
                  <a:cubicBezTo>
                    <a:pt x="0" y="58"/>
                    <a:pt x="0" y="55"/>
                    <a:pt x="0" y="52"/>
                  </a:cubicBezTo>
                  <a:cubicBezTo>
                    <a:pt x="0" y="37"/>
                    <a:pt x="5" y="24"/>
                    <a:pt x="13" y="17"/>
                  </a:cubicBezTo>
                  <a:cubicBezTo>
                    <a:pt x="20" y="11"/>
                    <a:pt x="28" y="9"/>
                    <a:pt x="38" y="10"/>
                  </a:cubicBezTo>
                  <a:cubicBezTo>
                    <a:pt x="40" y="10"/>
                    <a:pt x="41" y="9"/>
                    <a:pt x="43" y="7"/>
                  </a:cubicBezTo>
                  <a:cubicBezTo>
                    <a:pt x="44" y="6"/>
                    <a:pt x="46" y="5"/>
                    <a:pt x="48" y="4"/>
                  </a:cubicBezTo>
                  <a:cubicBezTo>
                    <a:pt x="62" y="3"/>
                    <a:pt x="77" y="9"/>
                    <a:pt x="91" y="16"/>
                  </a:cubicBezTo>
                  <a:cubicBezTo>
                    <a:pt x="113" y="25"/>
                    <a:pt x="131" y="33"/>
                    <a:pt x="141" y="13"/>
                  </a:cubicBezTo>
                  <a:cubicBezTo>
                    <a:pt x="142" y="12"/>
                    <a:pt x="142" y="11"/>
                    <a:pt x="142" y="10"/>
                  </a:cubicBezTo>
                  <a:cubicBezTo>
                    <a:pt x="142" y="7"/>
                    <a:pt x="140" y="4"/>
                    <a:pt x="139" y="2"/>
                  </a:cubicBezTo>
                  <a:cubicBezTo>
                    <a:pt x="138" y="0"/>
                    <a:pt x="138" y="0"/>
                    <a:pt x="138" y="0"/>
                  </a:cubicBezTo>
                  <a:cubicBezTo>
                    <a:pt x="139" y="0"/>
                    <a:pt x="139" y="0"/>
                    <a:pt x="139" y="0"/>
                  </a:cubicBezTo>
                  <a:cubicBezTo>
                    <a:pt x="146" y="1"/>
                    <a:pt x="150" y="5"/>
                    <a:pt x="150" y="12"/>
                  </a:cubicBezTo>
                  <a:close/>
                  <a:moveTo>
                    <a:pt x="45" y="9"/>
                  </a:moveTo>
                  <a:cubicBezTo>
                    <a:pt x="47" y="9"/>
                    <a:pt x="47" y="9"/>
                    <a:pt x="47" y="9"/>
                  </a:cubicBezTo>
                  <a:cubicBezTo>
                    <a:pt x="56" y="7"/>
                    <a:pt x="68" y="13"/>
                    <a:pt x="82" y="20"/>
                  </a:cubicBezTo>
                  <a:cubicBezTo>
                    <a:pt x="100" y="30"/>
                    <a:pt x="120" y="41"/>
                    <a:pt x="138" y="33"/>
                  </a:cubicBezTo>
                  <a:cubicBezTo>
                    <a:pt x="142" y="31"/>
                    <a:pt x="148" y="20"/>
                    <a:pt x="148" y="12"/>
                  </a:cubicBezTo>
                  <a:cubicBezTo>
                    <a:pt x="148" y="8"/>
                    <a:pt x="147" y="3"/>
                    <a:pt x="141" y="2"/>
                  </a:cubicBezTo>
                  <a:cubicBezTo>
                    <a:pt x="142" y="4"/>
                    <a:pt x="143" y="7"/>
                    <a:pt x="143" y="10"/>
                  </a:cubicBezTo>
                  <a:cubicBezTo>
                    <a:pt x="143" y="11"/>
                    <a:pt x="143" y="13"/>
                    <a:pt x="143" y="14"/>
                  </a:cubicBezTo>
                  <a:cubicBezTo>
                    <a:pt x="143" y="14"/>
                    <a:pt x="143" y="14"/>
                    <a:pt x="143" y="14"/>
                  </a:cubicBezTo>
                  <a:cubicBezTo>
                    <a:pt x="132" y="35"/>
                    <a:pt x="112" y="26"/>
                    <a:pt x="91" y="17"/>
                  </a:cubicBezTo>
                  <a:cubicBezTo>
                    <a:pt x="76" y="11"/>
                    <a:pt x="62" y="5"/>
                    <a:pt x="48" y="6"/>
                  </a:cubicBezTo>
                  <a:cubicBezTo>
                    <a:pt x="46" y="6"/>
                    <a:pt x="45" y="7"/>
                    <a:pt x="44" y="9"/>
                  </a:cubicBezTo>
                  <a:cubicBezTo>
                    <a:pt x="42" y="10"/>
                    <a:pt x="41" y="11"/>
                    <a:pt x="39" y="12"/>
                  </a:cubicBezTo>
                  <a:cubicBezTo>
                    <a:pt x="38" y="12"/>
                    <a:pt x="38" y="12"/>
                    <a:pt x="38" y="12"/>
                  </a:cubicBezTo>
                  <a:cubicBezTo>
                    <a:pt x="38" y="12"/>
                    <a:pt x="38" y="12"/>
                    <a:pt x="38" y="12"/>
                  </a:cubicBezTo>
                  <a:cubicBezTo>
                    <a:pt x="29" y="10"/>
                    <a:pt x="20" y="13"/>
                    <a:pt x="14" y="18"/>
                  </a:cubicBezTo>
                  <a:cubicBezTo>
                    <a:pt x="6" y="25"/>
                    <a:pt x="2" y="37"/>
                    <a:pt x="2" y="52"/>
                  </a:cubicBezTo>
                  <a:cubicBezTo>
                    <a:pt x="2" y="55"/>
                    <a:pt x="2" y="58"/>
                    <a:pt x="2" y="60"/>
                  </a:cubicBezTo>
                  <a:cubicBezTo>
                    <a:pt x="4" y="72"/>
                    <a:pt x="11" y="80"/>
                    <a:pt x="18" y="87"/>
                  </a:cubicBezTo>
                  <a:cubicBezTo>
                    <a:pt x="23" y="92"/>
                    <a:pt x="27" y="97"/>
                    <a:pt x="28" y="102"/>
                  </a:cubicBezTo>
                  <a:cubicBezTo>
                    <a:pt x="28" y="102"/>
                    <a:pt x="28" y="102"/>
                    <a:pt x="28" y="102"/>
                  </a:cubicBezTo>
                  <a:cubicBezTo>
                    <a:pt x="27" y="102"/>
                    <a:pt x="27" y="102"/>
                    <a:pt x="27" y="102"/>
                  </a:cubicBezTo>
                  <a:cubicBezTo>
                    <a:pt x="27" y="102"/>
                    <a:pt x="27" y="102"/>
                    <a:pt x="27" y="102"/>
                  </a:cubicBezTo>
                  <a:cubicBezTo>
                    <a:pt x="28" y="103"/>
                    <a:pt x="29" y="103"/>
                    <a:pt x="30" y="104"/>
                  </a:cubicBezTo>
                  <a:cubicBezTo>
                    <a:pt x="31" y="104"/>
                    <a:pt x="31" y="104"/>
                    <a:pt x="31" y="104"/>
                  </a:cubicBezTo>
                  <a:cubicBezTo>
                    <a:pt x="31" y="104"/>
                    <a:pt x="31" y="104"/>
                    <a:pt x="31" y="104"/>
                  </a:cubicBezTo>
                  <a:cubicBezTo>
                    <a:pt x="32" y="108"/>
                    <a:pt x="32" y="112"/>
                    <a:pt x="32" y="116"/>
                  </a:cubicBezTo>
                  <a:cubicBezTo>
                    <a:pt x="32" y="124"/>
                    <a:pt x="30" y="131"/>
                    <a:pt x="28" y="138"/>
                  </a:cubicBezTo>
                  <a:cubicBezTo>
                    <a:pt x="27" y="140"/>
                    <a:pt x="26" y="141"/>
                    <a:pt x="26" y="143"/>
                  </a:cubicBezTo>
                  <a:cubicBezTo>
                    <a:pt x="35" y="127"/>
                    <a:pt x="37" y="110"/>
                    <a:pt x="31" y="93"/>
                  </a:cubicBezTo>
                  <a:cubicBezTo>
                    <a:pt x="28" y="88"/>
                    <a:pt x="25" y="83"/>
                    <a:pt x="21" y="78"/>
                  </a:cubicBezTo>
                  <a:cubicBezTo>
                    <a:pt x="17" y="73"/>
                    <a:pt x="14" y="69"/>
                    <a:pt x="12" y="64"/>
                  </a:cubicBezTo>
                  <a:cubicBezTo>
                    <a:pt x="12" y="63"/>
                    <a:pt x="12" y="62"/>
                    <a:pt x="11" y="61"/>
                  </a:cubicBezTo>
                  <a:cubicBezTo>
                    <a:pt x="13" y="71"/>
                    <a:pt x="17" y="79"/>
                    <a:pt x="23" y="84"/>
                  </a:cubicBezTo>
                  <a:cubicBezTo>
                    <a:pt x="26" y="86"/>
                    <a:pt x="26" y="86"/>
                    <a:pt x="26" y="86"/>
                  </a:cubicBezTo>
                  <a:cubicBezTo>
                    <a:pt x="23" y="85"/>
                    <a:pt x="23" y="85"/>
                    <a:pt x="23" y="85"/>
                  </a:cubicBezTo>
                  <a:cubicBezTo>
                    <a:pt x="10" y="82"/>
                    <a:pt x="4" y="64"/>
                    <a:pt x="4" y="49"/>
                  </a:cubicBezTo>
                  <a:cubicBezTo>
                    <a:pt x="4" y="34"/>
                    <a:pt x="9" y="21"/>
                    <a:pt x="18" y="16"/>
                  </a:cubicBezTo>
                  <a:cubicBezTo>
                    <a:pt x="19" y="17"/>
                    <a:pt x="19" y="17"/>
                    <a:pt x="19" y="17"/>
                  </a:cubicBezTo>
                  <a:cubicBezTo>
                    <a:pt x="15" y="21"/>
                    <a:pt x="12" y="28"/>
                    <a:pt x="10" y="37"/>
                  </a:cubicBezTo>
                  <a:cubicBezTo>
                    <a:pt x="13" y="22"/>
                    <a:pt x="23" y="14"/>
                    <a:pt x="38" y="13"/>
                  </a:cubicBezTo>
                  <a:cubicBezTo>
                    <a:pt x="39" y="13"/>
                    <a:pt x="39" y="13"/>
                    <a:pt x="39" y="13"/>
                  </a:cubicBezTo>
                  <a:cubicBezTo>
                    <a:pt x="39" y="13"/>
                    <a:pt x="39" y="13"/>
                    <a:pt x="39" y="13"/>
                  </a:cubicBezTo>
                  <a:cubicBezTo>
                    <a:pt x="40" y="15"/>
                    <a:pt x="40" y="18"/>
                    <a:pt x="40" y="20"/>
                  </a:cubicBezTo>
                  <a:cubicBezTo>
                    <a:pt x="41" y="23"/>
                    <a:pt x="41" y="26"/>
                    <a:pt x="42" y="29"/>
                  </a:cubicBezTo>
                  <a:cubicBezTo>
                    <a:pt x="42" y="29"/>
                    <a:pt x="42" y="29"/>
                    <a:pt x="42" y="29"/>
                  </a:cubicBezTo>
                  <a:cubicBezTo>
                    <a:pt x="43" y="28"/>
                    <a:pt x="44" y="27"/>
                    <a:pt x="44" y="27"/>
                  </a:cubicBezTo>
                  <a:cubicBezTo>
                    <a:pt x="46" y="27"/>
                    <a:pt x="47" y="28"/>
                    <a:pt x="48" y="29"/>
                  </a:cubicBezTo>
                  <a:cubicBezTo>
                    <a:pt x="50" y="31"/>
                    <a:pt x="52" y="32"/>
                    <a:pt x="54" y="31"/>
                  </a:cubicBezTo>
                  <a:cubicBezTo>
                    <a:pt x="55" y="31"/>
                    <a:pt x="55" y="31"/>
                    <a:pt x="55" y="31"/>
                  </a:cubicBezTo>
                  <a:cubicBezTo>
                    <a:pt x="55" y="32"/>
                    <a:pt x="55" y="32"/>
                    <a:pt x="55" y="32"/>
                  </a:cubicBezTo>
                  <a:cubicBezTo>
                    <a:pt x="54" y="35"/>
                    <a:pt x="53" y="36"/>
                    <a:pt x="52" y="37"/>
                  </a:cubicBezTo>
                  <a:cubicBezTo>
                    <a:pt x="48" y="38"/>
                    <a:pt x="43" y="32"/>
                    <a:pt x="42" y="30"/>
                  </a:cubicBezTo>
                  <a:cubicBezTo>
                    <a:pt x="42" y="30"/>
                    <a:pt x="42" y="30"/>
                    <a:pt x="42" y="30"/>
                  </a:cubicBezTo>
                  <a:cubicBezTo>
                    <a:pt x="43" y="33"/>
                    <a:pt x="44" y="35"/>
                    <a:pt x="46" y="37"/>
                  </a:cubicBezTo>
                  <a:cubicBezTo>
                    <a:pt x="52" y="38"/>
                    <a:pt x="56" y="37"/>
                    <a:pt x="59" y="35"/>
                  </a:cubicBezTo>
                  <a:cubicBezTo>
                    <a:pt x="60" y="32"/>
                    <a:pt x="60" y="30"/>
                    <a:pt x="60" y="27"/>
                  </a:cubicBezTo>
                  <a:cubicBezTo>
                    <a:pt x="60" y="23"/>
                    <a:pt x="59" y="20"/>
                    <a:pt x="57" y="18"/>
                  </a:cubicBezTo>
                  <a:cubicBezTo>
                    <a:pt x="56" y="18"/>
                    <a:pt x="55" y="18"/>
                    <a:pt x="53" y="18"/>
                  </a:cubicBezTo>
                  <a:cubicBezTo>
                    <a:pt x="56" y="19"/>
                    <a:pt x="58" y="22"/>
                    <a:pt x="58" y="25"/>
                  </a:cubicBezTo>
                  <a:cubicBezTo>
                    <a:pt x="58" y="26"/>
                    <a:pt x="58" y="26"/>
                    <a:pt x="57" y="27"/>
                  </a:cubicBezTo>
                  <a:cubicBezTo>
                    <a:pt x="57" y="27"/>
                    <a:pt x="57" y="27"/>
                    <a:pt x="57" y="27"/>
                  </a:cubicBezTo>
                  <a:cubicBezTo>
                    <a:pt x="56" y="27"/>
                    <a:pt x="56" y="27"/>
                    <a:pt x="56" y="27"/>
                  </a:cubicBezTo>
                  <a:cubicBezTo>
                    <a:pt x="53" y="24"/>
                    <a:pt x="52" y="21"/>
                    <a:pt x="51" y="19"/>
                  </a:cubicBezTo>
                  <a:cubicBezTo>
                    <a:pt x="49" y="18"/>
                    <a:pt x="49" y="18"/>
                    <a:pt x="49" y="18"/>
                  </a:cubicBezTo>
                  <a:cubicBezTo>
                    <a:pt x="50" y="18"/>
                    <a:pt x="50" y="18"/>
                    <a:pt x="50" y="18"/>
                  </a:cubicBezTo>
                  <a:cubicBezTo>
                    <a:pt x="50" y="17"/>
                    <a:pt x="50" y="17"/>
                    <a:pt x="50" y="17"/>
                  </a:cubicBezTo>
                  <a:cubicBezTo>
                    <a:pt x="49" y="15"/>
                    <a:pt x="49" y="12"/>
                    <a:pt x="46" y="10"/>
                  </a:cubicBezTo>
                  <a:lnTo>
                    <a:pt x="45" y="9"/>
                  </a:lnTo>
                  <a:close/>
                  <a:moveTo>
                    <a:pt x="57" y="25"/>
                  </a:moveTo>
                  <a:cubicBezTo>
                    <a:pt x="57" y="24"/>
                    <a:pt x="55" y="21"/>
                    <a:pt x="53" y="19"/>
                  </a:cubicBezTo>
                  <a:cubicBezTo>
                    <a:pt x="53" y="21"/>
                    <a:pt x="54" y="23"/>
                    <a:pt x="57" y="25"/>
                  </a:cubicBezTo>
                  <a:close/>
                  <a:moveTo>
                    <a:pt x="44" y="29"/>
                  </a:moveTo>
                  <a:cubicBezTo>
                    <a:pt x="45" y="32"/>
                    <a:pt x="49" y="36"/>
                    <a:pt x="51" y="35"/>
                  </a:cubicBezTo>
                  <a:cubicBezTo>
                    <a:pt x="52" y="35"/>
                    <a:pt x="53" y="34"/>
                    <a:pt x="53" y="33"/>
                  </a:cubicBezTo>
                  <a:cubicBezTo>
                    <a:pt x="51" y="33"/>
                    <a:pt x="49" y="32"/>
                    <a:pt x="47" y="30"/>
                  </a:cubicBezTo>
                  <a:cubicBezTo>
                    <a:pt x="46" y="30"/>
                    <a:pt x="45" y="29"/>
                    <a:pt x="45" y="29"/>
                  </a:cubicBezTo>
                  <a:cubicBezTo>
                    <a:pt x="44" y="29"/>
                    <a:pt x="44" y="29"/>
                    <a:pt x="44" y="29"/>
                  </a:cubicBezTo>
                  <a:close/>
                  <a:moveTo>
                    <a:pt x="5" y="49"/>
                  </a:moveTo>
                  <a:cubicBezTo>
                    <a:pt x="5" y="62"/>
                    <a:pt x="10" y="77"/>
                    <a:pt x="19" y="82"/>
                  </a:cubicBezTo>
                  <a:cubicBezTo>
                    <a:pt x="12" y="74"/>
                    <a:pt x="8" y="58"/>
                    <a:pt x="8" y="46"/>
                  </a:cubicBezTo>
                  <a:cubicBezTo>
                    <a:pt x="8" y="36"/>
                    <a:pt x="10" y="28"/>
                    <a:pt x="13" y="22"/>
                  </a:cubicBezTo>
                  <a:cubicBezTo>
                    <a:pt x="8" y="29"/>
                    <a:pt x="5" y="38"/>
                    <a:pt x="5" y="49"/>
                  </a:cubicBezTo>
                  <a:close/>
                  <a:moveTo>
                    <a:pt x="146" y="18"/>
                  </a:moveTo>
                  <a:cubicBezTo>
                    <a:pt x="146" y="18"/>
                    <a:pt x="146" y="18"/>
                    <a:pt x="146" y="18"/>
                  </a:cubicBezTo>
                  <a:cubicBezTo>
                    <a:pt x="146" y="21"/>
                    <a:pt x="139" y="31"/>
                    <a:pt x="134" y="33"/>
                  </a:cubicBezTo>
                  <a:cubicBezTo>
                    <a:pt x="134" y="33"/>
                    <a:pt x="134" y="33"/>
                    <a:pt x="134" y="33"/>
                  </a:cubicBezTo>
                  <a:cubicBezTo>
                    <a:pt x="103" y="35"/>
                    <a:pt x="85" y="24"/>
                    <a:pt x="66" y="10"/>
                  </a:cubicBezTo>
                  <a:cubicBezTo>
                    <a:pt x="63" y="8"/>
                    <a:pt x="63" y="8"/>
                    <a:pt x="63" y="8"/>
                  </a:cubicBezTo>
                  <a:cubicBezTo>
                    <a:pt x="67" y="9"/>
                    <a:pt x="67" y="9"/>
                    <a:pt x="67" y="9"/>
                  </a:cubicBezTo>
                  <a:cubicBezTo>
                    <a:pt x="73" y="10"/>
                    <a:pt x="80" y="13"/>
                    <a:pt x="88" y="17"/>
                  </a:cubicBezTo>
                  <a:cubicBezTo>
                    <a:pt x="108" y="26"/>
                    <a:pt x="131" y="36"/>
                    <a:pt x="144" y="16"/>
                  </a:cubicBezTo>
                  <a:cubicBezTo>
                    <a:pt x="145" y="16"/>
                    <a:pt x="145" y="16"/>
                    <a:pt x="145" y="16"/>
                  </a:cubicBezTo>
                  <a:cubicBezTo>
                    <a:pt x="145" y="16"/>
                    <a:pt x="145" y="16"/>
                    <a:pt x="145" y="16"/>
                  </a:cubicBezTo>
                  <a:cubicBezTo>
                    <a:pt x="146" y="16"/>
                    <a:pt x="146" y="16"/>
                    <a:pt x="146" y="18"/>
                  </a:cubicBezTo>
                  <a:close/>
                  <a:moveTo>
                    <a:pt x="133" y="31"/>
                  </a:moveTo>
                  <a:cubicBezTo>
                    <a:pt x="138" y="29"/>
                    <a:pt x="144" y="21"/>
                    <a:pt x="145" y="18"/>
                  </a:cubicBezTo>
                  <a:cubicBezTo>
                    <a:pt x="131" y="37"/>
                    <a:pt x="108" y="27"/>
                    <a:pt x="87" y="18"/>
                  </a:cubicBezTo>
                  <a:cubicBezTo>
                    <a:pt x="81" y="15"/>
                    <a:pt x="76" y="13"/>
                    <a:pt x="71" y="11"/>
                  </a:cubicBezTo>
                  <a:cubicBezTo>
                    <a:pt x="88" y="23"/>
                    <a:pt x="105" y="33"/>
                    <a:pt x="133" y="31"/>
                  </a:cubicBezTo>
                  <a:close/>
                  <a:moveTo>
                    <a:pt x="55" y="30"/>
                  </a:moveTo>
                  <a:cubicBezTo>
                    <a:pt x="54" y="30"/>
                    <a:pt x="54" y="30"/>
                    <a:pt x="54" y="30"/>
                  </a:cubicBezTo>
                  <a:cubicBezTo>
                    <a:pt x="47" y="29"/>
                    <a:pt x="42" y="25"/>
                    <a:pt x="42" y="17"/>
                  </a:cubicBezTo>
                  <a:cubicBezTo>
                    <a:pt x="42" y="16"/>
                    <a:pt x="42" y="16"/>
                    <a:pt x="42" y="16"/>
                  </a:cubicBezTo>
                  <a:cubicBezTo>
                    <a:pt x="43" y="16"/>
                    <a:pt x="43" y="16"/>
                    <a:pt x="43" y="16"/>
                  </a:cubicBezTo>
                  <a:cubicBezTo>
                    <a:pt x="50" y="17"/>
                    <a:pt x="53" y="23"/>
                    <a:pt x="55" y="29"/>
                  </a:cubicBezTo>
                  <a:lnTo>
                    <a:pt x="55" y="30"/>
                  </a:lnTo>
                  <a:close/>
                  <a:moveTo>
                    <a:pt x="43" y="17"/>
                  </a:moveTo>
                  <a:cubicBezTo>
                    <a:pt x="44" y="24"/>
                    <a:pt x="47" y="27"/>
                    <a:pt x="53" y="28"/>
                  </a:cubicBezTo>
                  <a:cubicBezTo>
                    <a:pt x="51" y="23"/>
                    <a:pt x="49" y="19"/>
                    <a:pt x="43" y="17"/>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6" name="Freeform 49"/>
            <p:cNvSpPr>
              <a:spLocks noEditPoints="1"/>
            </p:cNvSpPr>
            <p:nvPr/>
          </p:nvSpPr>
          <p:spPr bwMode="auto">
            <a:xfrm>
              <a:off x="4162425" y="3344863"/>
              <a:ext cx="334963" cy="328613"/>
            </a:xfrm>
            <a:custGeom>
              <a:avLst/>
              <a:gdLst>
                <a:gd name="T0" fmla="*/ 61 w 149"/>
                <a:gd name="T1" fmla="*/ 17 h 146"/>
                <a:gd name="T2" fmla="*/ 70 w 149"/>
                <a:gd name="T3" fmla="*/ 13 h 146"/>
                <a:gd name="T4" fmla="*/ 67 w 149"/>
                <a:gd name="T5" fmla="*/ 22 h 146"/>
                <a:gd name="T6" fmla="*/ 71 w 149"/>
                <a:gd name="T7" fmla="*/ 8 h 146"/>
                <a:gd name="T8" fmla="*/ 77 w 149"/>
                <a:gd name="T9" fmla="*/ 20 h 146"/>
                <a:gd name="T10" fmla="*/ 146 w 149"/>
                <a:gd name="T11" fmla="*/ 39 h 146"/>
                <a:gd name="T12" fmla="*/ 125 w 149"/>
                <a:gd name="T13" fmla="*/ 103 h 146"/>
                <a:gd name="T14" fmla="*/ 146 w 149"/>
                <a:gd name="T15" fmla="*/ 99 h 146"/>
                <a:gd name="T16" fmla="*/ 148 w 149"/>
                <a:gd name="T17" fmla="*/ 120 h 146"/>
                <a:gd name="T18" fmla="*/ 129 w 149"/>
                <a:gd name="T19" fmla="*/ 119 h 146"/>
                <a:gd name="T20" fmla="*/ 141 w 149"/>
                <a:gd name="T21" fmla="*/ 143 h 146"/>
                <a:gd name="T22" fmla="*/ 124 w 149"/>
                <a:gd name="T23" fmla="*/ 108 h 146"/>
                <a:gd name="T24" fmla="*/ 121 w 149"/>
                <a:gd name="T25" fmla="*/ 76 h 146"/>
                <a:gd name="T26" fmla="*/ 132 w 149"/>
                <a:gd name="T27" fmla="*/ 18 h 146"/>
                <a:gd name="T28" fmla="*/ 46 w 149"/>
                <a:gd name="T29" fmla="*/ 31 h 146"/>
                <a:gd name="T30" fmla="*/ 0 w 149"/>
                <a:gd name="T31" fmla="*/ 27 h 146"/>
                <a:gd name="T32" fmla="*/ 60 w 149"/>
                <a:gd name="T33" fmla="*/ 24 h 146"/>
                <a:gd name="T34" fmla="*/ 58 w 149"/>
                <a:gd name="T35" fmla="*/ 11 h 146"/>
                <a:gd name="T36" fmla="*/ 68 w 149"/>
                <a:gd name="T37" fmla="*/ 8 h 146"/>
                <a:gd name="T38" fmla="*/ 61 w 149"/>
                <a:gd name="T39" fmla="*/ 17 h 146"/>
                <a:gd name="T40" fmla="*/ 58 w 149"/>
                <a:gd name="T41" fmla="*/ 27 h 146"/>
                <a:gd name="T42" fmla="*/ 31 w 149"/>
                <a:gd name="T43" fmla="*/ 25 h 146"/>
                <a:gd name="T44" fmla="*/ 58 w 149"/>
                <a:gd name="T45" fmla="*/ 27 h 146"/>
                <a:gd name="T46" fmla="*/ 101 w 149"/>
                <a:gd name="T47" fmla="*/ 11 h 146"/>
                <a:gd name="T48" fmla="*/ 88 w 149"/>
                <a:gd name="T49" fmla="*/ 20 h 146"/>
                <a:gd name="T50" fmla="*/ 101 w 149"/>
                <a:gd name="T51" fmla="*/ 11 h 146"/>
                <a:gd name="T52" fmla="*/ 142 w 149"/>
                <a:gd name="T53" fmla="*/ 32 h 146"/>
                <a:gd name="T54" fmla="*/ 141 w 149"/>
                <a:gd name="T55" fmla="*/ 34 h 146"/>
                <a:gd name="T56" fmla="*/ 122 w 149"/>
                <a:gd name="T57" fmla="*/ 95 h 146"/>
                <a:gd name="T58" fmla="*/ 142 w 149"/>
                <a:gd name="T59" fmla="*/ 32 h 146"/>
                <a:gd name="T60" fmla="*/ 145 w 149"/>
                <a:gd name="T61" fmla="*/ 119 h 146"/>
                <a:gd name="T62" fmla="*/ 142 w 149"/>
                <a:gd name="T63" fmla="*/ 106 h 146"/>
                <a:gd name="T64" fmla="*/ 132 w 149"/>
                <a:gd name="T65" fmla="*/ 106 h 146"/>
                <a:gd name="T66" fmla="*/ 145 w 149"/>
                <a:gd name="T67" fmla="*/ 119 h 146"/>
                <a:gd name="T68" fmla="*/ 146 w 149"/>
                <a:gd name="T69" fmla="*/ 103 h 146"/>
                <a:gd name="T70" fmla="*/ 134 w 149"/>
                <a:gd name="T71" fmla="*/ 103 h 146"/>
                <a:gd name="T72" fmla="*/ 146 w 149"/>
                <a:gd name="T73" fmla="*/ 10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46">
                  <a:moveTo>
                    <a:pt x="61" y="17"/>
                  </a:moveTo>
                  <a:cubicBezTo>
                    <a:pt x="64" y="17"/>
                    <a:pt x="67" y="9"/>
                    <a:pt x="70" y="13"/>
                  </a:cubicBezTo>
                  <a:cubicBezTo>
                    <a:pt x="68" y="15"/>
                    <a:pt x="65" y="17"/>
                    <a:pt x="67" y="22"/>
                  </a:cubicBezTo>
                  <a:cubicBezTo>
                    <a:pt x="78" y="22"/>
                    <a:pt x="72" y="11"/>
                    <a:pt x="71" y="8"/>
                  </a:cubicBezTo>
                  <a:cubicBezTo>
                    <a:pt x="75" y="4"/>
                    <a:pt x="81" y="15"/>
                    <a:pt x="77" y="20"/>
                  </a:cubicBezTo>
                  <a:cubicBezTo>
                    <a:pt x="103" y="0"/>
                    <a:pt x="144" y="7"/>
                    <a:pt x="146" y="39"/>
                  </a:cubicBezTo>
                  <a:cubicBezTo>
                    <a:pt x="148" y="63"/>
                    <a:pt x="123" y="79"/>
                    <a:pt x="125" y="103"/>
                  </a:cubicBezTo>
                  <a:cubicBezTo>
                    <a:pt x="130" y="105"/>
                    <a:pt x="138" y="94"/>
                    <a:pt x="146" y="99"/>
                  </a:cubicBezTo>
                  <a:cubicBezTo>
                    <a:pt x="149" y="104"/>
                    <a:pt x="147" y="114"/>
                    <a:pt x="148" y="120"/>
                  </a:cubicBezTo>
                  <a:cubicBezTo>
                    <a:pt x="142" y="125"/>
                    <a:pt x="135" y="122"/>
                    <a:pt x="129" y="119"/>
                  </a:cubicBezTo>
                  <a:cubicBezTo>
                    <a:pt x="129" y="131"/>
                    <a:pt x="129" y="143"/>
                    <a:pt x="141" y="143"/>
                  </a:cubicBezTo>
                  <a:cubicBezTo>
                    <a:pt x="120" y="146"/>
                    <a:pt x="125" y="125"/>
                    <a:pt x="124" y="108"/>
                  </a:cubicBezTo>
                  <a:cubicBezTo>
                    <a:pt x="123" y="95"/>
                    <a:pt x="118" y="88"/>
                    <a:pt x="121" y="76"/>
                  </a:cubicBezTo>
                  <a:cubicBezTo>
                    <a:pt x="125" y="57"/>
                    <a:pt x="149" y="40"/>
                    <a:pt x="132" y="18"/>
                  </a:cubicBezTo>
                  <a:cubicBezTo>
                    <a:pt x="101" y="5"/>
                    <a:pt x="76" y="33"/>
                    <a:pt x="46" y="31"/>
                  </a:cubicBezTo>
                  <a:cubicBezTo>
                    <a:pt x="31" y="30"/>
                    <a:pt x="16" y="16"/>
                    <a:pt x="0" y="27"/>
                  </a:cubicBezTo>
                  <a:cubicBezTo>
                    <a:pt x="14" y="12"/>
                    <a:pt x="37" y="23"/>
                    <a:pt x="60" y="24"/>
                  </a:cubicBezTo>
                  <a:cubicBezTo>
                    <a:pt x="62" y="22"/>
                    <a:pt x="58" y="15"/>
                    <a:pt x="58" y="11"/>
                  </a:cubicBezTo>
                  <a:cubicBezTo>
                    <a:pt x="61" y="10"/>
                    <a:pt x="64" y="4"/>
                    <a:pt x="68" y="8"/>
                  </a:cubicBezTo>
                  <a:cubicBezTo>
                    <a:pt x="67" y="9"/>
                    <a:pt x="59" y="9"/>
                    <a:pt x="61" y="17"/>
                  </a:cubicBezTo>
                  <a:close/>
                  <a:moveTo>
                    <a:pt x="58" y="27"/>
                  </a:moveTo>
                  <a:cubicBezTo>
                    <a:pt x="49" y="25"/>
                    <a:pt x="41" y="22"/>
                    <a:pt x="31" y="25"/>
                  </a:cubicBezTo>
                  <a:cubicBezTo>
                    <a:pt x="41" y="26"/>
                    <a:pt x="49" y="32"/>
                    <a:pt x="58" y="27"/>
                  </a:cubicBezTo>
                  <a:close/>
                  <a:moveTo>
                    <a:pt x="101" y="11"/>
                  </a:moveTo>
                  <a:cubicBezTo>
                    <a:pt x="98" y="14"/>
                    <a:pt x="85" y="15"/>
                    <a:pt x="88" y="20"/>
                  </a:cubicBezTo>
                  <a:cubicBezTo>
                    <a:pt x="90" y="15"/>
                    <a:pt x="104" y="16"/>
                    <a:pt x="101" y="11"/>
                  </a:cubicBezTo>
                  <a:close/>
                  <a:moveTo>
                    <a:pt x="142" y="32"/>
                  </a:moveTo>
                  <a:cubicBezTo>
                    <a:pt x="140" y="29"/>
                    <a:pt x="138" y="30"/>
                    <a:pt x="141" y="34"/>
                  </a:cubicBezTo>
                  <a:cubicBezTo>
                    <a:pt x="139" y="59"/>
                    <a:pt x="121" y="67"/>
                    <a:pt x="122" y="95"/>
                  </a:cubicBezTo>
                  <a:cubicBezTo>
                    <a:pt x="127" y="73"/>
                    <a:pt x="146" y="59"/>
                    <a:pt x="142" y="32"/>
                  </a:cubicBezTo>
                  <a:close/>
                  <a:moveTo>
                    <a:pt x="145" y="119"/>
                  </a:moveTo>
                  <a:cubicBezTo>
                    <a:pt x="145" y="113"/>
                    <a:pt x="145" y="109"/>
                    <a:pt x="142" y="106"/>
                  </a:cubicBezTo>
                  <a:cubicBezTo>
                    <a:pt x="139" y="106"/>
                    <a:pt x="135" y="106"/>
                    <a:pt x="132" y="106"/>
                  </a:cubicBezTo>
                  <a:cubicBezTo>
                    <a:pt x="126" y="113"/>
                    <a:pt x="134" y="121"/>
                    <a:pt x="145" y="119"/>
                  </a:cubicBezTo>
                  <a:close/>
                  <a:moveTo>
                    <a:pt x="146" y="103"/>
                  </a:moveTo>
                  <a:cubicBezTo>
                    <a:pt x="142" y="100"/>
                    <a:pt x="137" y="100"/>
                    <a:pt x="134" y="103"/>
                  </a:cubicBezTo>
                  <a:cubicBezTo>
                    <a:pt x="139" y="101"/>
                    <a:pt x="144" y="107"/>
                    <a:pt x="146" y="103"/>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7" name="Freeform 50"/>
            <p:cNvSpPr>
              <a:spLocks noEditPoints="1"/>
            </p:cNvSpPr>
            <p:nvPr/>
          </p:nvSpPr>
          <p:spPr bwMode="auto">
            <a:xfrm>
              <a:off x="4162425" y="3359150"/>
              <a:ext cx="334963" cy="309563"/>
            </a:xfrm>
            <a:custGeom>
              <a:avLst/>
              <a:gdLst>
                <a:gd name="T0" fmla="*/ 69 w 149"/>
                <a:gd name="T1" fmla="*/ 3 h 138"/>
                <a:gd name="T2" fmla="*/ 64 w 149"/>
                <a:gd name="T3" fmla="*/ 7 h 138"/>
                <a:gd name="T4" fmla="*/ 70 w 149"/>
                <a:gd name="T5" fmla="*/ 7 h 138"/>
                <a:gd name="T6" fmla="*/ 70 w 149"/>
                <a:gd name="T7" fmla="*/ 3 h 138"/>
                <a:gd name="T8" fmla="*/ 73 w 149"/>
                <a:gd name="T9" fmla="*/ 1 h 138"/>
                <a:gd name="T10" fmla="*/ 147 w 149"/>
                <a:gd name="T11" fmla="*/ 33 h 138"/>
                <a:gd name="T12" fmla="*/ 142 w 149"/>
                <a:gd name="T13" fmla="*/ 91 h 138"/>
                <a:gd name="T14" fmla="*/ 149 w 149"/>
                <a:gd name="T15" fmla="*/ 114 h 138"/>
                <a:gd name="T16" fmla="*/ 130 w 149"/>
                <a:gd name="T17" fmla="*/ 114 h 138"/>
                <a:gd name="T18" fmla="*/ 137 w 149"/>
                <a:gd name="T19" fmla="*/ 138 h 138"/>
                <a:gd name="T20" fmla="*/ 122 w 149"/>
                <a:gd name="T21" fmla="*/ 94 h 138"/>
                <a:gd name="T22" fmla="*/ 129 w 149"/>
                <a:gd name="T23" fmla="*/ 51 h 138"/>
                <a:gd name="T24" fmla="*/ 49 w 149"/>
                <a:gd name="T25" fmla="*/ 26 h 138"/>
                <a:gd name="T26" fmla="*/ 1 w 149"/>
                <a:gd name="T27" fmla="*/ 21 h 138"/>
                <a:gd name="T28" fmla="*/ 39 w 149"/>
                <a:gd name="T29" fmla="*/ 15 h 138"/>
                <a:gd name="T30" fmla="*/ 58 w 149"/>
                <a:gd name="T31" fmla="*/ 5 h 138"/>
                <a:gd name="T32" fmla="*/ 67 w 149"/>
                <a:gd name="T33" fmla="*/ 2 h 138"/>
                <a:gd name="T34" fmla="*/ 60 w 149"/>
                <a:gd name="T35" fmla="*/ 10 h 138"/>
                <a:gd name="T36" fmla="*/ 77 w 149"/>
                <a:gd name="T37" fmla="*/ 14 h 138"/>
                <a:gd name="T38" fmla="*/ 73 w 149"/>
                <a:gd name="T39" fmla="*/ 15 h 138"/>
                <a:gd name="T40" fmla="*/ 68 w 149"/>
                <a:gd name="T41" fmla="*/ 8 h 138"/>
                <a:gd name="T42" fmla="*/ 61 w 149"/>
                <a:gd name="T43" fmla="*/ 12 h 138"/>
                <a:gd name="T44" fmla="*/ 60 w 149"/>
                <a:gd name="T45" fmla="*/ 19 h 138"/>
                <a:gd name="T46" fmla="*/ 7 w 149"/>
                <a:gd name="T47" fmla="*/ 17 h 138"/>
                <a:gd name="T48" fmla="*/ 40 w 149"/>
                <a:gd name="T49" fmla="*/ 17 h 138"/>
                <a:gd name="T50" fmla="*/ 60 w 149"/>
                <a:gd name="T51" fmla="*/ 20 h 138"/>
                <a:gd name="T52" fmla="*/ 31 w 149"/>
                <a:gd name="T53" fmla="*/ 20 h 138"/>
                <a:gd name="T54" fmla="*/ 49 w 149"/>
                <a:gd name="T55" fmla="*/ 24 h 138"/>
                <a:gd name="T56" fmla="*/ 87 w 149"/>
                <a:gd name="T57" fmla="*/ 12 h 138"/>
                <a:gd name="T58" fmla="*/ 77 w 149"/>
                <a:gd name="T59" fmla="*/ 14 h 138"/>
                <a:gd name="T60" fmla="*/ 124 w 149"/>
                <a:gd name="T61" fmla="*/ 97 h 138"/>
                <a:gd name="T62" fmla="*/ 101 w 149"/>
                <a:gd name="T63" fmla="*/ 4 h 138"/>
                <a:gd name="T64" fmla="*/ 89 w 149"/>
                <a:gd name="T65" fmla="*/ 14 h 138"/>
                <a:gd name="T66" fmla="*/ 133 w 149"/>
                <a:gd name="T67" fmla="*/ 12 h 138"/>
                <a:gd name="T68" fmla="*/ 131 w 149"/>
                <a:gd name="T69" fmla="*/ 55 h 138"/>
                <a:gd name="T70" fmla="*/ 140 w 149"/>
                <a:gd name="T71" fmla="*/ 24 h 138"/>
                <a:gd name="T72" fmla="*/ 123 w 149"/>
                <a:gd name="T73" fmla="*/ 89 h 138"/>
                <a:gd name="T74" fmla="*/ 135 w 149"/>
                <a:gd name="T75" fmla="*/ 137 h 138"/>
                <a:gd name="T76" fmla="*/ 141 w 149"/>
                <a:gd name="T77" fmla="*/ 116 h 138"/>
                <a:gd name="T78" fmla="*/ 147 w 149"/>
                <a:gd name="T79" fmla="*/ 98 h 138"/>
                <a:gd name="T80" fmla="*/ 131 w 149"/>
                <a:gd name="T81" fmla="*/ 99 h 138"/>
                <a:gd name="T82" fmla="*/ 146 w 149"/>
                <a:gd name="T83" fmla="*/ 94 h 138"/>
                <a:gd name="T84" fmla="*/ 88 w 149"/>
                <a:gd name="T85" fmla="*/ 12 h 138"/>
                <a:gd name="T86" fmla="*/ 95 w 149"/>
                <a:gd name="T87" fmla="*/ 9 h 138"/>
                <a:gd name="T88" fmla="*/ 40 w 149"/>
                <a:gd name="T89" fmla="*/ 19 h 138"/>
                <a:gd name="T90" fmla="*/ 56 w 149"/>
                <a:gd name="T91" fmla="*/ 21 h 138"/>
                <a:gd name="T92" fmla="*/ 141 w 149"/>
                <a:gd name="T93" fmla="*/ 28 h 138"/>
                <a:gd name="T94" fmla="*/ 131 w 149"/>
                <a:gd name="T95" fmla="*/ 66 h 138"/>
                <a:gd name="T96" fmla="*/ 141 w 149"/>
                <a:gd name="T97" fmla="*/ 97 h 138"/>
                <a:gd name="T98" fmla="*/ 143 w 149"/>
                <a:gd name="T99" fmla="*/ 100 h 138"/>
                <a:gd name="T100" fmla="*/ 130 w 149"/>
                <a:gd name="T101" fmla="*/ 108 h 138"/>
                <a:gd name="T102" fmla="*/ 131 w 149"/>
                <a:gd name="T103"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9" h="138">
                  <a:moveTo>
                    <a:pt x="65" y="0"/>
                  </a:moveTo>
                  <a:cubicBezTo>
                    <a:pt x="66" y="0"/>
                    <a:pt x="68" y="1"/>
                    <a:pt x="69" y="2"/>
                  </a:cubicBezTo>
                  <a:cubicBezTo>
                    <a:pt x="69" y="2"/>
                    <a:pt x="69" y="2"/>
                    <a:pt x="69" y="2"/>
                  </a:cubicBezTo>
                  <a:cubicBezTo>
                    <a:pt x="69" y="3"/>
                    <a:pt x="69" y="3"/>
                    <a:pt x="69" y="3"/>
                  </a:cubicBezTo>
                  <a:cubicBezTo>
                    <a:pt x="68" y="3"/>
                    <a:pt x="68" y="3"/>
                    <a:pt x="67" y="4"/>
                  </a:cubicBezTo>
                  <a:cubicBezTo>
                    <a:pt x="65" y="4"/>
                    <a:pt x="63" y="4"/>
                    <a:pt x="62" y="6"/>
                  </a:cubicBezTo>
                  <a:cubicBezTo>
                    <a:pt x="62" y="7"/>
                    <a:pt x="61" y="8"/>
                    <a:pt x="62" y="10"/>
                  </a:cubicBezTo>
                  <a:cubicBezTo>
                    <a:pt x="63" y="9"/>
                    <a:pt x="63" y="8"/>
                    <a:pt x="64" y="7"/>
                  </a:cubicBezTo>
                  <a:cubicBezTo>
                    <a:pt x="66" y="6"/>
                    <a:pt x="67" y="5"/>
                    <a:pt x="68" y="5"/>
                  </a:cubicBezTo>
                  <a:cubicBezTo>
                    <a:pt x="69" y="5"/>
                    <a:pt x="70" y="5"/>
                    <a:pt x="70" y="6"/>
                  </a:cubicBezTo>
                  <a:cubicBezTo>
                    <a:pt x="71" y="6"/>
                    <a:pt x="71" y="6"/>
                    <a:pt x="71" y="6"/>
                  </a:cubicBezTo>
                  <a:cubicBezTo>
                    <a:pt x="70" y="7"/>
                    <a:pt x="70" y="7"/>
                    <a:pt x="70" y="7"/>
                  </a:cubicBezTo>
                  <a:cubicBezTo>
                    <a:pt x="70" y="8"/>
                    <a:pt x="69" y="8"/>
                    <a:pt x="69" y="9"/>
                  </a:cubicBezTo>
                  <a:cubicBezTo>
                    <a:pt x="68" y="11"/>
                    <a:pt x="67" y="12"/>
                    <a:pt x="67" y="16"/>
                  </a:cubicBezTo>
                  <a:cubicBezTo>
                    <a:pt x="70" y="16"/>
                    <a:pt x="71" y="15"/>
                    <a:pt x="72" y="14"/>
                  </a:cubicBezTo>
                  <a:cubicBezTo>
                    <a:pt x="74" y="11"/>
                    <a:pt x="71" y="5"/>
                    <a:pt x="70" y="3"/>
                  </a:cubicBezTo>
                  <a:cubicBezTo>
                    <a:pt x="70" y="2"/>
                    <a:pt x="70" y="2"/>
                    <a:pt x="70" y="2"/>
                  </a:cubicBezTo>
                  <a:cubicBezTo>
                    <a:pt x="71" y="2"/>
                    <a:pt x="71" y="2"/>
                    <a:pt x="71" y="2"/>
                  </a:cubicBezTo>
                  <a:cubicBezTo>
                    <a:pt x="71" y="1"/>
                    <a:pt x="72" y="1"/>
                    <a:pt x="73" y="1"/>
                  </a:cubicBezTo>
                  <a:cubicBezTo>
                    <a:pt x="73" y="1"/>
                    <a:pt x="73" y="1"/>
                    <a:pt x="73" y="1"/>
                  </a:cubicBezTo>
                  <a:cubicBezTo>
                    <a:pt x="75" y="1"/>
                    <a:pt x="77" y="3"/>
                    <a:pt x="78" y="5"/>
                  </a:cubicBezTo>
                  <a:cubicBezTo>
                    <a:pt x="79" y="7"/>
                    <a:pt x="79" y="9"/>
                    <a:pt x="79" y="11"/>
                  </a:cubicBezTo>
                  <a:cubicBezTo>
                    <a:pt x="88" y="5"/>
                    <a:pt x="99" y="2"/>
                    <a:pt x="110" y="2"/>
                  </a:cubicBezTo>
                  <a:cubicBezTo>
                    <a:pt x="131" y="2"/>
                    <a:pt x="145" y="14"/>
                    <a:pt x="147" y="33"/>
                  </a:cubicBezTo>
                  <a:cubicBezTo>
                    <a:pt x="148" y="45"/>
                    <a:pt x="142" y="55"/>
                    <a:pt x="137" y="65"/>
                  </a:cubicBezTo>
                  <a:cubicBezTo>
                    <a:pt x="131" y="75"/>
                    <a:pt x="125" y="85"/>
                    <a:pt x="126" y="97"/>
                  </a:cubicBezTo>
                  <a:cubicBezTo>
                    <a:pt x="127" y="97"/>
                    <a:pt x="130" y="96"/>
                    <a:pt x="132" y="95"/>
                  </a:cubicBezTo>
                  <a:cubicBezTo>
                    <a:pt x="135" y="93"/>
                    <a:pt x="138" y="91"/>
                    <a:pt x="142" y="91"/>
                  </a:cubicBezTo>
                  <a:cubicBezTo>
                    <a:pt x="144" y="91"/>
                    <a:pt x="145" y="92"/>
                    <a:pt x="147" y="93"/>
                  </a:cubicBezTo>
                  <a:cubicBezTo>
                    <a:pt x="147" y="93"/>
                    <a:pt x="147" y="93"/>
                    <a:pt x="147" y="93"/>
                  </a:cubicBezTo>
                  <a:cubicBezTo>
                    <a:pt x="149" y="96"/>
                    <a:pt x="149" y="101"/>
                    <a:pt x="149" y="106"/>
                  </a:cubicBezTo>
                  <a:cubicBezTo>
                    <a:pt x="148" y="109"/>
                    <a:pt x="148" y="112"/>
                    <a:pt x="149" y="114"/>
                  </a:cubicBezTo>
                  <a:cubicBezTo>
                    <a:pt x="149" y="115"/>
                    <a:pt x="149" y="115"/>
                    <a:pt x="149" y="115"/>
                  </a:cubicBezTo>
                  <a:cubicBezTo>
                    <a:pt x="148" y="115"/>
                    <a:pt x="148" y="115"/>
                    <a:pt x="148" y="115"/>
                  </a:cubicBezTo>
                  <a:cubicBezTo>
                    <a:pt x="146" y="117"/>
                    <a:pt x="143" y="118"/>
                    <a:pt x="141" y="118"/>
                  </a:cubicBezTo>
                  <a:cubicBezTo>
                    <a:pt x="137" y="118"/>
                    <a:pt x="134" y="116"/>
                    <a:pt x="130" y="114"/>
                  </a:cubicBezTo>
                  <a:cubicBezTo>
                    <a:pt x="130" y="115"/>
                    <a:pt x="130" y="115"/>
                    <a:pt x="130" y="115"/>
                  </a:cubicBezTo>
                  <a:cubicBezTo>
                    <a:pt x="130" y="126"/>
                    <a:pt x="130" y="136"/>
                    <a:pt x="141" y="136"/>
                  </a:cubicBezTo>
                  <a:cubicBezTo>
                    <a:pt x="141" y="138"/>
                    <a:pt x="141" y="138"/>
                    <a:pt x="141" y="138"/>
                  </a:cubicBezTo>
                  <a:cubicBezTo>
                    <a:pt x="139" y="138"/>
                    <a:pt x="138" y="138"/>
                    <a:pt x="137" y="138"/>
                  </a:cubicBezTo>
                  <a:cubicBezTo>
                    <a:pt x="123" y="138"/>
                    <a:pt x="123" y="125"/>
                    <a:pt x="123" y="112"/>
                  </a:cubicBezTo>
                  <a:cubicBezTo>
                    <a:pt x="123" y="108"/>
                    <a:pt x="123" y="105"/>
                    <a:pt x="123" y="102"/>
                  </a:cubicBezTo>
                  <a:cubicBezTo>
                    <a:pt x="123" y="99"/>
                    <a:pt x="122" y="96"/>
                    <a:pt x="122" y="94"/>
                  </a:cubicBezTo>
                  <a:cubicBezTo>
                    <a:pt x="122" y="94"/>
                    <a:pt x="122" y="94"/>
                    <a:pt x="122" y="94"/>
                  </a:cubicBezTo>
                  <a:cubicBezTo>
                    <a:pt x="122" y="93"/>
                    <a:pt x="122" y="93"/>
                    <a:pt x="122" y="93"/>
                  </a:cubicBezTo>
                  <a:cubicBezTo>
                    <a:pt x="121" y="92"/>
                    <a:pt x="121" y="91"/>
                    <a:pt x="121" y="90"/>
                  </a:cubicBezTo>
                  <a:cubicBezTo>
                    <a:pt x="120" y="84"/>
                    <a:pt x="118" y="78"/>
                    <a:pt x="120" y="70"/>
                  </a:cubicBezTo>
                  <a:cubicBezTo>
                    <a:pt x="122" y="64"/>
                    <a:pt x="125" y="57"/>
                    <a:pt x="129" y="51"/>
                  </a:cubicBezTo>
                  <a:cubicBezTo>
                    <a:pt x="136" y="39"/>
                    <a:pt x="143" y="27"/>
                    <a:pt x="132" y="13"/>
                  </a:cubicBezTo>
                  <a:cubicBezTo>
                    <a:pt x="126" y="11"/>
                    <a:pt x="121" y="10"/>
                    <a:pt x="115" y="10"/>
                  </a:cubicBezTo>
                  <a:cubicBezTo>
                    <a:pt x="104" y="10"/>
                    <a:pt x="93" y="14"/>
                    <a:pt x="83" y="18"/>
                  </a:cubicBezTo>
                  <a:cubicBezTo>
                    <a:pt x="72" y="22"/>
                    <a:pt x="61" y="26"/>
                    <a:pt x="49" y="26"/>
                  </a:cubicBezTo>
                  <a:cubicBezTo>
                    <a:pt x="48" y="26"/>
                    <a:pt x="47" y="26"/>
                    <a:pt x="45" y="26"/>
                  </a:cubicBezTo>
                  <a:cubicBezTo>
                    <a:pt x="40" y="25"/>
                    <a:pt x="35" y="23"/>
                    <a:pt x="30" y="22"/>
                  </a:cubicBezTo>
                  <a:cubicBezTo>
                    <a:pt x="25" y="19"/>
                    <a:pt x="19" y="17"/>
                    <a:pt x="13" y="17"/>
                  </a:cubicBezTo>
                  <a:cubicBezTo>
                    <a:pt x="9" y="17"/>
                    <a:pt x="4" y="19"/>
                    <a:pt x="1" y="21"/>
                  </a:cubicBezTo>
                  <a:cubicBezTo>
                    <a:pt x="0" y="20"/>
                    <a:pt x="0" y="20"/>
                    <a:pt x="0" y="20"/>
                  </a:cubicBezTo>
                  <a:cubicBezTo>
                    <a:pt x="5" y="15"/>
                    <a:pt x="11" y="13"/>
                    <a:pt x="20" y="13"/>
                  </a:cubicBezTo>
                  <a:cubicBezTo>
                    <a:pt x="20" y="13"/>
                    <a:pt x="20" y="13"/>
                    <a:pt x="20" y="13"/>
                  </a:cubicBezTo>
                  <a:cubicBezTo>
                    <a:pt x="26" y="13"/>
                    <a:pt x="33" y="14"/>
                    <a:pt x="39" y="15"/>
                  </a:cubicBezTo>
                  <a:cubicBezTo>
                    <a:pt x="46" y="16"/>
                    <a:pt x="53" y="17"/>
                    <a:pt x="59" y="17"/>
                  </a:cubicBezTo>
                  <a:cubicBezTo>
                    <a:pt x="61" y="16"/>
                    <a:pt x="60" y="13"/>
                    <a:pt x="59" y="10"/>
                  </a:cubicBezTo>
                  <a:cubicBezTo>
                    <a:pt x="58" y="8"/>
                    <a:pt x="58" y="7"/>
                    <a:pt x="58" y="5"/>
                  </a:cubicBezTo>
                  <a:cubicBezTo>
                    <a:pt x="58" y="5"/>
                    <a:pt x="58" y="5"/>
                    <a:pt x="58" y="5"/>
                  </a:cubicBezTo>
                  <a:cubicBezTo>
                    <a:pt x="58" y="4"/>
                    <a:pt x="58" y="4"/>
                    <a:pt x="58" y="4"/>
                  </a:cubicBezTo>
                  <a:cubicBezTo>
                    <a:pt x="59" y="4"/>
                    <a:pt x="59" y="3"/>
                    <a:pt x="60" y="3"/>
                  </a:cubicBezTo>
                  <a:cubicBezTo>
                    <a:pt x="62" y="1"/>
                    <a:pt x="63" y="0"/>
                    <a:pt x="65" y="0"/>
                  </a:cubicBezTo>
                  <a:close/>
                  <a:moveTo>
                    <a:pt x="67" y="2"/>
                  </a:moveTo>
                  <a:cubicBezTo>
                    <a:pt x="65" y="1"/>
                    <a:pt x="63" y="2"/>
                    <a:pt x="61" y="4"/>
                  </a:cubicBezTo>
                  <a:cubicBezTo>
                    <a:pt x="60" y="4"/>
                    <a:pt x="60" y="5"/>
                    <a:pt x="59" y="5"/>
                  </a:cubicBezTo>
                  <a:cubicBezTo>
                    <a:pt x="59" y="7"/>
                    <a:pt x="60" y="8"/>
                    <a:pt x="60" y="10"/>
                  </a:cubicBezTo>
                  <a:cubicBezTo>
                    <a:pt x="60" y="10"/>
                    <a:pt x="60" y="10"/>
                    <a:pt x="60" y="10"/>
                  </a:cubicBezTo>
                  <a:cubicBezTo>
                    <a:pt x="60" y="8"/>
                    <a:pt x="60" y="7"/>
                    <a:pt x="61" y="5"/>
                  </a:cubicBezTo>
                  <a:cubicBezTo>
                    <a:pt x="62" y="3"/>
                    <a:pt x="65" y="3"/>
                    <a:pt x="66" y="2"/>
                  </a:cubicBezTo>
                  <a:cubicBezTo>
                    <a:pt x="66" y="2"/>
                    <a:pt x="67" y="2"/>
                    <a:pt x="67" y="2"/>
                  </a:cubicBezTo>
                  <a:close/>
                  <a:moveTo>
                    <a:pt x="77" y="14"/>
                  </a:moveTo>
                  <a:cubicBezTo>
                    <a:pt x="76" y="13"/>
                    <a:pt x="76" y="13"/>
                    <a:pt x="76" y="13"/>
                  </a:cubicBezTo>
                  <a:cubicBezTo>
                    <a:pt x="78" y="11"/>
                    <a:pt x="78" y="8"/>
                    <a:pt x="77" y="6"/>
                  </a:cubicBezTo>
                  <a:cubicBezTo>
                    <a:pt x="75" y="3"/>
                    <a:pt x="73" y="1"/>
                    <a:pt x="72" y="2"/>
                  </a:cubicBezTo>
                  <a:cubicBezTo>
                    <a:pt x="73" y="5"/>
                    <a:pt x="76" y="11"/>
                    <a:pt x="73" y="15"/>
                  </a:cubicBezTo>
                  <a:cubicBezTo>
                    <a:pt x="72" y="16"/>
                    <a:pt x="70" y="17"/>
                    <a:pt x="67" y="17"/>
                  </a:cubicBezTo>
                  <a:cubicBezTo>
                    <a:pt x="66" y="17"/>
                    <a:pt x="66" y="17"/>
                    <a:pt x="66" y="17"/>
                  </a:cubicBezTo>
                  <a:cubicBezTo>
                    <a:pt x="66" y="17"/>
                    <a:pt x="66" y="17"/>
                    <a:pt x="66" y="17"/>
                  </a:cubicBezTo>
                  <a:cubicBezTo>
                    <a:pt x="65" y="12"/>
                    <a:pt x="66" y="10"/>
                    <a:pt x="68" y="8"/>
                  </a:cubicBezTo>
                  <a:cubicBezTo>
                    <a:pt x="68" y="8"/>
                    <a:pt x="68" y="7"/>
                    <a:pt x="69" y="7"/>
                  </a:cubicBezTo>
                  <a:cubicBezTo>
                    <a:pt x="69" y="6"/>
                    <a:pt x="68" y="6"/>
                    <a:pt x="68" y="6"/>
                  </a:cubicBezTo>
                  <a:cubicBezTo>
                    <a:pt x="67" y="6"/>
                    <a:pt x="66" y="7"/>
                    <a:pt x="65" y="8"/>
                  </a:cubicBezTo>
                  <a:cubicBezTo>
                    <a:pt x="64" y="10"/>
                    <a:pt x="63" y="11"/>
                    <a:pt x="61" y="12"/>
                  </a:cubicBezTo>
                  <a:cubicBezTo>
                    <a:pt x="61" y="12"/>
                    <a:pt x="61" y="12"/>
                    <a:pt x="61" y="12"/>
                  </a:cubicBezTo>
                  <a:cubicBezTo>
                    <a:pt x="61" y="14"/>
                    <a:pt x="62" y="17"/>
                    <a:pt x="60" y="18"/>
                  </a:cubicBezTo>
                  <a:cubicBezTo>
                    <a:pt x="60" y="19"/>
                    <a:pt x="60" y="19"/>
                    <a:pt x="60" y="19"/>
                  </a:cubicBezTo>
                  <a:cubicBezTo>
                    <a:pt x="60" y="19"/>
                    <a:pt x="60" y="19"/>
                    <a:pt x="60" y="19"/>
                  </a:cubicBezTo>
                  <a:cubicBezTo>
                    <a:pt x="53" y="18"/>
                    <a:pt x="46" y="17"/>
                    <a:pt x="39" y="16"/>
                  </a:cubicBezTo>
                  <a:cubicBezTo>
                    <a:pt x="32" y="15"/>
                    <a:pt x="26" y="14"/>
                    <a:pt x="20" y="14"/>
                  </a:cubicBezTo>
                  <a:cubicBezTo>
                    <a:pt x="20" y="14"/>
                    <a:pt x="20" y="14"/>
                    <a:pt x="20" y="14"/>
                  </a:cubicBezTo>
                  <a:cubicBezTo>
                    <a:pt x="15" y="14"/>
                    <a:pt x="11" y="15"/>
                    <a:pt x="7" y="17"/>
                  </a:cubicBezTo>
                  <a:cubicBezTo>
                    <a:pt x="9" y="16"/>
                    <a:pt x="11" y="16"/>
                    <a:pt x="13" y="16"/>
                  </a:cubicBezTo>
                  <a:cubicBezTo>
                    <a:pt x="18" y="16"/>
                    <a:pt x="24" y="18"/>
                    <a:pt x="29" y="19"/>
                  </a:cubicBezTo>
                  <a:cubicBezTo>
                    <a:pt x="31" y="19"/>
                    <a:pt x="31" y="19"/>
                    <a:pt x="31" y="19"/>
                  </a:cubicBezTo>
                  <a:cubicBezTo>
                    <a:pt x="34" y="18"/>
                    <a:pt x="37" y="17"/>
                    <a:pt x="40" y="17"/>
                  </a:cubicBezTo>
                  <a:cubicBezTo>
                    <a:pt x="40" y="17"/>
                    <a:pt x="40" y="17"/>
                    <a:pt x="40" y="17"/>
                  </a:cubicBezTo>
                  <a:cubicBezTo>
                    <a:pt x="45" y="17"/>
                    <a:pt x="49" y="18"/>
                    <a:pt x="54" y="19"/>
                  </a:cubicBezTo>
                  <a:cubicBezTo>
                    <a:pt x="55" y="19"/>
                    <a:pt x="57" y="20"/>
                    <a:pt x="58" y="20"/>
                  </a:cubicBezTo>
                  <a:cubicBezTo>
                    <a:pt x="60" y="20"/>
                    <a:pt x="60" y="20"/>
                    <a:pt x="60" y="20"/>
                  </a:cubicBezTo>
                  <a:cubicBezTo>
                    <a:pt x="59" y="21"/>
                    <a:pt x="59" y="21"/>
                    <a:pt x="59" y="21"/>
                  </a:cubicBezTo>
                  <a:cubicBezTo>
                    <a:pt x="56" y="23"/>
                    <a:pt x="53" y="24"/>
                    <a:pt x="50" y="24"/>
                  </a:cubicBezTo>
                  <a:cubicBezTo>
                    <a:pt x="47" y="24"/>
                    <a:pt x="43" y="23"/>
                    <a:pt x="40" y="22"/>
                  </a:cubicBezTo>
                  <a:cubicBezTo>
                    <a:pt x="37" y="21"/>
                    <a:pt x="34" y="20"/>
                    <a:pt x="31" y="20"/>
                  </a:cubicBezTo>
                  <a:cubicBezTo>
                    <a:pt x="30" y="20"/>
                    <a:pt x="30" y="20"/>
                    <a:pt x="30" y="20"/>
                  </a:cubicBezTo>
                  <a:cubicBezTo>
                    <a:pt x="30" y="20"/>
                    <a:pt x="31" y="20"/>
                    <a:pt x="31" y="20"/>
                  </a:cubicBezTo>
                  <a:cubicBezTo>
                    <a:pt x="36" y="22"/>
                    <a:pt x="41" y="24"/>
                    <a:pt x="46" y="24"/>
                  </a:cubicBezTo>
                  <a:cubicBezTo>
                    <a:pt x="47" y="24"/>
                    <a:pt x="48" y="24"/>
                    <a:pt x="49" y="24"/>
                  </a:cubicBezTo>
                  <a:cubicBezTo>
                    <a:pt x="61" y="24"/>
                    <a:pt x="72" y="20"/>
                    <a:pt x="82" y="16"/>
                  </a:cubicBezTo>
                  <a:cubicBezTo>
                    <a:pt x="84" y="16"/>
                    <a:pt x="86" y="15"/>
                    <a:pt x="88" y="14"/>
                  </a:cubicBezTo>
                  <a:cubicBezTo>
                    <a:pt x="88" y="14"/>
                    <a:pt x="88" y="14"/>
                    <a:pt x="88" y="14"/>
                  </a:cubicBezTo>
                  <a:cubicBezTo>
                    <a:pt x="87" y="13"/>
                    <a:pt x="87" y="12"/>
                    <a:pt x="87" y="12"/>
                  </a:cubicBezTo>
                  <a:cubicBezTo>
                    <a:pt x="88" y="10"/>
                    <a:pt x="91" y="9"/>
                    <a:pt x="94" y="7"/>
                  </a:cubicBezTo>
                  <a:cubicBezTo>
                    <a:pt x="97" y="7"/>
                    <a:pt x="99" y="6"/>
                    <a:pt x="100" y="5"/>
                  </a:cubicBezTo>
                  <a:cubicBezTo>
                    <a:pt x="101" y="4"/>
                    <a:pt x="101" y="4"/>
                    <a:pt x="101" y="4"/>
                  </a:cubicBezTo>
                  <a:cubicBezTo>
                    <a:pt x="92" y="6"/>
                    <a:pt x="84" y="9"/>
                    <a:pt x="77" y="14"/>
                  </a:cubicBezTo>
                  <a:close/>
                  <a:moveTo>
                    <a:pt x="126" y="98"/>
                  </a:moveTo>
                  <a:cubicBezTo>
                    <a:pt x="126" y="98"/>
                    <a:pt x="125" y="98"/>
                    <a:pt x="125" y="98"/>
                  </a:cubicBezTo>
                  <a:cubicBezTo>
                    <a:pt x="124" y="98"/>
                    <a:pt x="124" y="98"/>
                    <a:pt x="124" y="98"/>
                  </a:cubicBezTo>
                  <a:cubicBezTo>
                    <a:pt x="124" y="97"/>
                    <a:pt x="124" y="97"/>
                    <a:pt x="124" y="97"/>
                  </a:cubicBezTo>
                  <a:cubicBezTo>
                    <a:pt x="123" y="85"/>
                    <a:pt x="129" y="74"/>
                    <a:pt x="135" y="64"/>
                  </a:cubicBezTo>
                  <a:cubicBezTo>
                    <a:pt x="141" y="54"/>
                    <a:pt x="147" y="45"/>
                    <a:pt x="146" y="34"/>
                  </a:cubicBezTo>
                  <a:cubicBezTo>
                    <a:pt x="144" y="15"/>
                    <a:pt x="130" y="4"/>
                    <a:pt x="110" y="4"/>
                  </a:cubicBezTo>
                  <a:cubicBezTo>
                    <a:pt x="107" y="4"/>
                    <a:pt x="104" y="4"/>
                    <a:pt x="101" y="4"/>
                  </a:cubicBezTo>
                  <a:cubicBezTo>
                    <a:pt x="102" y="5"/>
                    <a:pt x="102" y="5"/>
                    <a:pt x="102" y="5"/>
                  </a:cubicBezTo>
                  <a:cubicBezTo>
                    <a:pt x="102" y="6"/>
                    <a:pt x="102" y="6"/>
                    <a:pt x="102" y="7"/>
                  </a:cubicBezTo>
                  <a:cubicBezTo>
                    <a:pt x="101" y="9"/>
                    <a:pt x="99" y="10"/>
                    <a:pt x="96" y="11"/>
                  </a:cubicBezTo>
                  <a:cubicBezTo>
                    <a:pt x="93" y="11"/>
                    <a:pt x="90" y="12"/>
                    <a:pt x="89" y="14"/>
                  </a:cubicBezTo>
                  <a:cubicBezTo>
                    <a:pt x="97" y="11"/>
                    <a:pt x="106" y="8"/>
                    <a:pt x="115" y="8"/>
                  </a:cubicBezTo>
                  <a:cubicBezTo>
                    <a:pt x="121" y="8"/>
                    <a:pt x="127" y="9"/>
                    <a:pt x="132" y="12"/>
                  </a:cubicBezTo>
                  <a:cubicBezTo>
                    <a:pt x="133" y="12"/>
                    <a:pt x="133" y="12"/>
                    <a:pt x="133" y="12"/>
                  </a:cubicBezTo>
                  <a:cubicBezTo>
                    <a:pt x="133" y="12"/>
                    <a:pt x="133" y="12"/>
                    <a:pt x="133" y="12"/>
                  </a:cubicBezTo>
                  <a:cubicBezTo>
                    <a:pt x="145" y="27"/>
                    <a:pt x="137" y="40"/>
                    <a:pt x="130" y="52"/>
                  </a:cubicBezTo>
                  <a:cubicBezTo>
                    <a:pt x="126" y="58"/>
                    <a:pt x="123" y="64"/>
                    <a:pt x="122" y="71"/>
                  </a:cubicBezTo>
                  <a:cubicBezTo>
                    <a:pt x="120" y="76"/>
                    <a:pt x="121" y="80"/>
                    <a:pt x="121" y="84"/>
                  </a:cubicBezTo>
                  <a:cubicBezTo>
                    <a:pt x="122" y="72"/>
                    <a:pt x="126" y="63"/>
                    <a:pt x="131" y="55"/>
                  </a:cubicBezTo>
                  <a:cubicBezTo>
                    <a:pt x="135" y="47"/>
                    <a:pt x="139" y="39"/>
                    <a:pt x="140" y="28"/>
                  </a:cubicBezTo>
                  <a:cubicBezTo>
                    <a:pt x="139" y="27"/>
                    <a:pt x="138" y="25"/>
                    <a:pt x="139" y="24"/>
                  </a:cubicBezTo>
                  <a:cubicBezTo>
                    <a:pt x="139" y="24"/>
                    <a:pt x="139" y="24"/>
                    <a:pt x="140" y="24"/>
                  </a:cubicBezTo>
                  <a:cubicBezTo>
                    <a:pt x="140" y="24"/>
                    <a:pt x="140" y="24"/>
                    <a:pt x="140" y="24"/>
                  </a:cubicBezTo>
                  <a:cubicBezTo>
                    <a:pt x="141" y="24"/>
                    <a:pt x="142" y="24"/>
                    <a:pt x="143" y="26"/>
                  </a:cubicBezTo>
                  <a:cubicBezTo>
                    <a:pt x="143" y="26"/>
                    <a:pt x="143" y="26"/>
                    <a:pt x="143" y="26"/>
                  </a:cubicBezTo>
                  <a:cubicBezTo>
                    <a:pt x="145" y="43"/>
                    <a:pt x="139" y="55"/>
                    <a:pt x="133" y="66"/>
                  </a:cubicBezTo>
                  <a:cubicBezTo>
                    <a:pt x="129" y="73"/>
                    <a:pt x="125" y="81"/>
                    <a:pt x="123" y="89"/>
                  </a:cubicBezTo>
                  <a:cubicBezTo>
                    <a:pt x="123" y="90"/>
                    <a:pt x="123" y="90"/>
                    <a:pt x="123" y="90"/>
                  </a:cubicBezTo>
                  <a:cubicBezTo>
                    <a:pt x="123" y="94"/>
                    <a:pt x="124" y="97"/>
                    <a:pt x="124" y="102"/>
                  </a:cubicBezTo>
                  <a:cubicBezTo>
                    <a:pt x="125" y="105"/>
                    <a:pt x="125" y="108"/>
                    <a:pt x="125" y="112"/>
                  </a:cubicBezTo>
                  <a:cubicBezTo>
                    <a:pt x="125" y="124"/>
                    <a:pt x="125" y="135"/>
                    <a:pt x="135" y="137"/>
                  </a:cubicBezTo>
                  <a:cubicBezTo>
                    <a:pt x="129" y="133"/>
                    <a:pt x="129" y="124"/>
                    <a:pt x="129" y="115"/>
                  </a:cubicBezTo>
                  <a:cubicBezTo>
                    <a:pt x="129" y="112"/>
                    <a:pt x="129" y="112"/>
                    <a:pt x="129" y="112"/>
                  </a:cubicBezTo>
                  <a:cubicBezTo>
                    <a:pt x="130" y="112"/>
                    <a:pt x="130" y="112"/>
                    <a:pt x="130" y="112"/>
                  </a:cubicBezTo>
                  <a:cubicBezTo>
                    <a:pt x="133" y="115"/>
                    <a:pt x="137" y="116"/>
                    <a:pt x="141" y="116"/>
                  </a:cubicBezTo>
                  <a:cubicBezTo>
                    <a:pt x="143" y="116"/>
                    <a:pt x="145" y="115"/>
                    <a:pt x="147" y="114"/>
                  </a:cubicBezTo>
                  <a:cubicBezTo>
                    <a:pt x="147" y="112"/>
                    <a:pt x="147" y="109"/>
                    <a:pt x="147" y="106"/>
                  </a:cubicBezTo>
                  <a:cubicBezTo>
                    <a:pt x="147" y="103"/>
                    <a:pt x="147" y="100"/>
                    <a:pt x="147" y="98"/>
                  </a:cubicBezTo>
                  <a:cubicBezTo>
                    <a:pt x="147" y="98"/>
                    <a:pt x="147" y="98"/>
                    <a:pt x="147" y="98"/>
                  </a:cubicBezTo>
                  <a:cubicBezTo>
                    <a:pt x="146" y="99"/>
                    <a:pt x="145" y="99"/>
                    <a:pt x="144" y="99"/>
                  </a:cubicBezTo>
                  <a:cubicBezTo>
                    <a:pt x="143" y="99"/>
                    <a:pt x="142" y="99"/>
                    <a:pt x="141" y="99"/>
                  </a:cubicBezTo>
                  <a:cubicBezTo>
                    <a:pt x="138" y="98"/>
                    <a:pt x="136" y="97"/>
                    <a:pt x="134" y="98"/>
                  </a:cubicBezTo>
                  <a:cubicBezTo>
                    <a:pt x="131" y="99"/>
                    <a:pt x="131" y="99"/>
                    <a:pt x="131" y="99"/>
                  </a:cubicBezTo>
                  <a:cubicBezTo>
                    <a:pt x="133" y="97"/>
                    <a:pt x="133" y="97"/>
                    <a:pt x="133" y="97"/>
                  </a:cubicBezTo>
                  <a:cubicBezTo>
                    <a:pt x="137" y="93"/>
                    <a:pt x="142" y="93"/>
                    <a:pt x="147" y="97"/>
                  </a:cubicBezTo>
                  <a:cubicBezTo>
                    <a:pt x="147" y="97"/>
                    <a:pt x="147" y="97"/>
                    <a:pt x="147" y="97"/>
                  </a:cubicBezTo>
                  <a:cubicBezTo>
                    <a:pt x="147" y="96"/>
                    <a:pt x="146" y="95"/>
                    <a:pt x="146" y="94"/>
                  </a:cubicBezTo>
                  <a:cubicBezTo>
                    <a:pt x="145" y="93"/>
                    <a:pt x="143" y="93"/>
                    <a:pt x="142" y="93"/>
                  </a:cubicBezTo>
                  <a:cubicBezTo>
                    <a:pt x="139" y="93"/>
                    <a:pt x="136" y="94"/>
                    <a:pt x="133" y="96"/>
                  </a:cubicBezTo>
                  <a:cubicBezTo>
                    <a:pt x="130" y="97"/>
                    <a:pt x="128" y="98"/>
                    <a:pt x="126" y="98"/>
                  </a:cubicBezTo>
                  <a:close/>
                  <a:moveTo>
                    <a:pt x="88" y="12"/>
                  </a:moveTo>
                  <a:cubicBezTo>
                    <a:pt x="90" y="11"/>
                    <a:pt x="93" y="10"/>
                    <a:pt x="95" y="9"/>
                  </a:cubicBezTo>
                  <a:cubicBezTo>
                    <a:pt x="98" y="8"/>
                    <a:pt x="100" y="8"/>
                    <a:pt x="101" y="7"/>
                  </a:cubicBezTo>
                  <a:cubicBezTo>
                    <a:pt x="101" y="7"/>
                    <a:pt x="101" y="6"/>
                    <a:pt x="101" y="6"/>
                  </a:cubicBezTo>
                  <a:cubicBezTo>
                    <a:pt x="99" y="7"/>
                    <a:pt x="97" y="8"/>
                    <a:pt x="95" y="9"/>
                  </a:cubicBezTo>
                  <a:cubicBezTo>
                    <a:pt x="92" y="10"/>
                    <a:pt x="89" y="11"/>
                    <a:pt x="88" y="12"/>
                  </a:cubicBezTo>
                  <a:close/>
                  <a:moveTo>
                    <a:pt x="56" y="21"/>
                  </a:moveTo>
                  <a:cubicBezTo>
                    <a:pt x="55" y="21"/>
                    <a:pt x="54" y="21"/>
                    <a:pt x="53" y="20"/>
                  </a:cubicBezTo>
                  <a:cubicBezTo>
                    <a:pt x="49" y="19"/>
                    <a:pt x="45" y="19"/>
                    <a:pt x="40" y="19"/>
                  </a:cubicBezTo>
                  <a:cubicBezTo>
                    <a:pt x="39" y="19"/>
                    <a:pt x="37" y="19"/>
                    <a:pt x="35" y="19"/>
                  </a:cubicBezTo>
                  <a:cubicBezTo>
                    <a:pt x="37" y="20"/>
                    <a:pt x="38" y="20"/>
                    <a:pt x="40" y="20"/>
                  </a:cubicBezTo>
                  <a:cubicBezTo>
                    <a:pt x="44" y="21"/>
                    <a:pt x="47" y="22"/>
                    <a:pt x="50" y="22"/>
                  </a:cubicBezTo>
                  <a:cubicBezTo>
                    <a:pt x="52" y="22"/>
                    <a:pt x="54" y="22"/>
                    <a:pt x="56" y="21"/>
                  </a:cubicBezTo>
                  <a:close/>
                  <a:moveTo>
                    <a:pt x="141" y="27"/>
                  </a:moveTo>
                  <a:cubicBezTo>
                    <a:pt x="141" y="26"/>
                    <a:pt x="141" y="26"/>
                    <a:pt x="140" y="25"/>
                  </a:cubicBezTo>
                  <a:cubicBezTo>
                    <a:pt x="141" y="26"/>
                    <a:pt x="141" y="27"/>
                    <a:pt x="141" y="27"/>
                  </a:cubicBezTo>
                  <a:cubicBezTo>
                    <a:pt x="141" y="28"/>
                    <a:pt x="141" y="28"/>
                    <a:pt x="141" y="28"/>
                  </a:cubicBezTo>
                  <a:cubicBezTo>
                    <a:pt x="141" y="28"/>
                    <a:pt x="141" y="28"/>
                    <a:pt x="141" y="28"/>
                  </a:cubicBezTo>
                  <a:cubicBezTo>
                    <a:pt x="141" y="40"/>
                    <a:pt x="136" y="48"/>
                    <a:pt x="132" y="56"/>
                  </a:cubicBezTo>
                  <a:cubicBezTo>
                    <a:pt x="128" y="64"/>
                    <a:pt x="123" y="72"/>
                    <a:pt x="123" y="84"/>
                  </a:cubicBezTo>
                  <a:cubicBezTo>
                    <a:pt x="125" y="77"/>
                    <a:pt x="128" y="71"/>
                    <a:pt x="131" y="66"/>
                  </a:cubicBezTo>
                  <a:cubicBezTo>
                    <a:pt x="138" y="54"/>
                    <a:pt x="144" y="43"/>
                    <a:pt x="141" y="27"/>
                  </a:cubicBezTo>
                  <a:close/>
                  <a:moveTo>
                    <a:pt x="145" y="98"/>
                  </a:moveTo>
                  <a:cubicBezTo>
                    <a:pt x="142" y="95"/>
                    <a:pt x="139" y="95"/>
                    <a:pt x="136" y="96"/>
                  </a:cubicBezTo>
                  <a:cubicBezTo>
                    <a:pt x="138" y="96"/>
                    <a:pt x="140" y="97"/>
                    <a:pt x="141" y="97"/>
                  </a:cubicBezTo>
                  <a:cubicBezTo>
                    <a:pt x="143" y="98"/>
                    <a:pt x="144" y="98"/>
                    <a:pt x="145" y="98"/>
                  </a:cubicBezTo>
                  <a:close/>
                  <a:moveTo>
                    <a:pt x="132" y="100"/>
                  </a:moveTo>
                  <a:cubicBezTo>
                    <a:pt x="142" y="100"/>
                    <a:pt x="142" y="100"/>
                    <a:pt x="142" y="100"/>
                  </a:cubicBezTo>
                  <a:cubicBezTo>
                    <a:pt x="143" y="100"/>
                    <a:pt x="143" y="100"/>
                    <a:pt x="143" y="100"/>
                  </a:cubicBezTo>
                  <a:cubicBezTo>
                    <a:pt x="146" y="102"/>
                    <a:pt x="146" y="108"/>
                    <a:pt x="146" y="113"/>
                  </a:cubicBezTo>
                  <a:cubicBezTo>
                    <a:pt x="146" y="114"/>
                    <a:pt x="146" y="114"/>
                    <a:pt x="146" y="114"/>
                  </a:cubicBezTo>
                  <a:cubicBezTo>
                    <a:pt x="145" y="114"/>
                    <a:pt x="145" y="114"/>
                    <a:pt x="145" y="114"/>
                  </a:cubicBezTo>
                  <a:cubicBezTo>
                    <a:pt x="138" y="115"/>
                    <a:pt x="132" y="112"/>
                    <a:pt x="130" y="108"/>
                  </a:cubicBezTo>
                  <a:cubicBezTo>
                    <a:pt x="129" y="105"/>
                    <a:pt x="129" y="102"/>
                    <a:pt x="132" y="100"/>
                  </a:cubicBezTo>
                  <a:close/>
                  <a:moveTo>
                    <a:pt x="142" y="101"/>
                  </a:moveTo>
                  <a:cubicBezTo>
                    <a:pt x="133" y="101"/>
                    <a:pt x="133" y="101"/>
                    <a:pt x="133" y="101"/>
                  </a:cubicBezTo>
                  <a:cubicBezTo>
                    <a:pt x="131" y="103"/>
                    <a:pt x="130" y="105"/>
                    <a:pt x="131" y="107"/>
                  </a:cubicBezTo>
                  <a:cubicBezTo>
                    <a:pt x="133" y="111"/>
                    <a:pt x="138" y="113"/>
                    <a:pt x="144" y="112"/>
                  </a:cubicBezTo>
                  <a:cubicBezTo>
                    <a:pt x="145" y="106"/>
                    <a:pt x="144" y="103"/>
                    <a:pt x="142" y="101"/>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8" name="Freeform 51"/>
            <p:cNvSpPr>
              <a:spLocks noEditPoints="1"/>
            </p:cNvSpPr>
            <p:nvPr/>
          </p:nvSpPr>
          <p:spPr bwMode="auto">
            <a:xfrm>
              <a:off x="4205288" y="5753100"/>
              <a:ext cx="303213" cy="344488"/>
            </a:xfrm>
            <a:custGeom>
              <a:avLst/>
              <a:gdLst>
                <a:gd name="T0" fmla="*/ 47 w 135"/>
                <a:gd name="T1" fmla="*/ 133 h 153"/>
                <a:gd name="T2" fmla="*/ 91 w 135"/>
                <a:gd name="T3" fmla="*/ 114 h 153"/>
                <a:gd name="T4" fmla="*/ 47 w 135"/>
                <a:gd name="T5" fmla="*/ 138 h 153"/>
                <a:gd name="T6" fmla="*/ 0 w 135"/>
                <a:gd name="T7" fmla="*/ 124 h 153"/>
                <a:gd name="T8" fmla="*/ 4 w 135"/>
                <a:gd name="T9" fmla="*/ 133 h 153"/>
                <a:gd name="T10" fmla="*/ 97 w 135"/>
                <a:gd name="T11" fmla="*/ 109 h 153"/>
                <a:gd name="T12" fmla="*/ 100 w 135"/>
                <a:gd name="T13" fmla="*/ 94 h 153"/>
                <a:gd name="T14" fmla="*/ 125 w 135"/>
                <a:gd name="T15" fmla="*/ 22 h 153"/>
                <a:gd name="T16" fmla="*/ 101 w 135"/>
                <a:gd name="T17" fmla="*/ 15 h 153"/>
                <a:gd name="T18" fmla="*/ 114 w 135"/>
                <a:gd name="T19" fmla="*/ 5 h 153"/>
                <a:gd name="T20" fmla="*/ 132 w 135"/>
                <a:gd name="T21" fmla="*/ 30 h 153"/>
                <a:gd name="T22" fmla="*/ 107 w 135"/>
                <a:gd name="T23" fmla="*/ 106 h 153"/>
                <a:gd name="T24" fmla="*/ 100 w 135"/>
                <a:gd name="T25" fmla="*/ 137 h 153"/>
                <a:gd name="T26" fmla="*/ 95 w 135"/>
                <a:gd name="T27" fmla="*/ 113 h 153"/>
                <a:gd name="T28" fmla="*/ 47 w 135"/>
                <a:gd name="T29" fmla="*/ 133 h 153"/>
                <a:gd name="T30" fmla="*/ 102 w 135"/>
                <a:gd name="T31" fmla="*/ 107 h 153"/>
                <a:gd name="T32" fmla="*/ 128 w 135"/>
                <a:gd name="T33" fmla="*/ 36 h 153"/>
                <a:gd name="T34" fmla="*/ 102 w 135"/>
                <a:gd name="T35" fmla="*/ 107 h 153"/>
                <a:gd name="T36" fmla="*/ 114 w 135"/>
                <a:gd name="T37" fmla="*/ 110 h 153"/>
                <a:gd name="T38" fmla="*/ 118 w 135"/>
                <a:gd name="T39" fmla="*/ 128 h 153"/>
                <a:gd name="T40" fmla="*/ 114 w 135"/>
                <a:gd name="T41" fmla="*/ 110 h 153"/>
                <a:gd name="T42" fmla="*/ 104 w 135"/>
                <a:gd name="T43" fmla="*/ 110 h 153"/>
                <a:gd name="T44" fmla="*/ 102 w 135"/>
                <a:gd name="T45" fmla="*/ 131 h 153"/>
                <a:gd name="T46" fmla="*/ 115 w 135"/>
                <a:gd name="T47" fmla="*/ 133 h 153"/>
                <a:gd name="T48" fmla="*/ 104 w 135"/>
                <a:gd name="T49" fmla="*/ 11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5" h="153">
                  <a:moveTo>
                    <a:pt x="47" y="133"/>
                  </a:moveTo>
                  <a:cubicBezTo>
                    <a:pt x="62" y="133"/>
                    <a:pt x="76" y="119"/>
                    <a:pt x="91" y="114"/>
                  </a:cubicBezTo>
                  <a:cubicBezTo>
                    <a:pt x="82" y="120"/>
                    <a:pt x="63" y="134"/>
                    <a:pt x="47" y="138"/>
                  </a:cubicBezTo>
                  <a:cubicBezTo>
                    <a:pt x="28" y="143"/>
                    <a:pt x="0" y="144"/>
                    <a:pt x="0" y="124"/>
                  </a:cubicBezTo>
                  <a:cubicBezTo>
                    <a:pt x="6" y="123"/>
                    <a:pt x="1" y="132"/>
                    <a:pt x="4" y="133"/>
                  </a:cubicBezTo>
                  <a:cubicBezTo>
                    <a:pt x="38" y="148"/>
                    <a:pt x="65" y="113"/>
                    <a:pt x="97" y="109"/>
                  </a:cubicBezTo>
                  <a:cubicBezTo>
                    <a:pt x="98" y="104"/>
                    <a:pt x="100" y="100"/>
                    <a:pt x="100" y="94"/>
                  </a:cubicBezTo>
                  <a:cubicBezTo>
                    <a:pt x="109" y="85"/>
                    <a:pt x="131" y="46"/>
                    <a:pt x="125" y="22"/>
                  </a:cubicBezTo>
                  <a:cubicBezTo>
                    <a:pt x="123" y="12"/>
                    <a:pt x="109" y="0"/>
                    <a:pt x="101" y="15"/>
                  </a:cubicBezTo>
                  <a:cubicBezTo>
                    <a:pt x="97" y="9"/>
                    <a:pt x="107" y="4"/>
                    <a:pt x="114" y="5"/>
                  </a:cubicBezTo>
                  <a:cubicBezTo>
                    <a:pt x="125" y="6"/>
                    <a:pt x="131" y="18"/>
                    <a:pt x="132" y="30"/>
                  </a:cubicBezTo>
                  <a:cubicBezTo>
                    <a:pt x="135" y="56"/>
                    <a:pt x="111" y="90"/>
                    <a:pt x="107" y="106"/>
                  </a:cubicBezTo>
                  <a:cubicBezTo>
                    <a:pt x="133" y="105"/>
                    <a:pt x="126" y="153"/>
                    <a:pt x="100" y="137"/>
                  </a:cubicBezTo>
                  <a:cubicBezTo>
                    <a:pt x="97" y="130"/>
                    <a:pt x="98" y="120"/>
                    <a:pt x="95" y="113"/>
                  </a:cubicBezTo>
                  <a:cubicBezTo>
                    <a:pt x="78" y="113"/>
                    <a:pt x="63" y="127"/>
                    <a:pt x="47" y="133"/>
                  </a:cubicBezTo>
                  <a:close/>
                  <a:moveTo>
                    <a:pt x="102" y="107"/>
                  </a:moveTo>
                  <a:cubicBezTo>
                    <a:pt x="112" y="84"/>
                    <a:pt x="130" y="63"/>
                    <a:pt x="128" y="36"/>
                  </a:cubicBezTo>
                  <a:cubicBezTo>
                    <a:pt x="126" y="65"/>
                    <a:pt x="105" y="83"/>
                    <a:pt x="102" y="107"/>
                  </a:cubicBezTo>
                  <a:close/>
                  <a:moveTo>
                    <a:pt x="114" y="110"/>
                  </a:moveTo>
                  <a:cubicBezTo>
                    <a:pt x="117" y="118"/>
                    <a:pt x="121" y="121"/>
                    <a:pt x="118" y="128"/>
                  </a:cubicBezTo>
                  <a:cubicBezTo>
                    <a:pt x="128" y="125"/>
                    <a:pt x="119" y="112"/>
                    <a:pt x="114" y="110"/>
                  </a:cubicBezTo>
                  <a:close/>
                  <a:moveTo>
                    <a:pt x="104" y="110"/>
                  </a:moveTo>
                  <a:cubicBezTo>
                    <a:pt x="100" y="114"/>
                    <a:pt x="100" y="125"/>
                    <a:pt x="102" y="131"/>
                  </a:cubicBezTo>
                  <a:cubicBezTo>
                    <a:pt x="108" y="132"/>
                    <a:pt x="110" y="135"/>
                    <a:pt x="115" y="133"/>
                  </a:cubicBezTo>
                  <a:cubicBezTo>
                    <a:pt x="120" y="121"/>
                    <a:pt x="114" y="111"/>
                    <a:pt x="104" y="110"/>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sp>
          <p:nvSpPr>
            <p:cNvPr id="109" name="Freeform 52"/>
            <p:cNvSpPr>
              <a:spLocks noEditPoints="1"/>
            </p:cNvSpPr>
            <p:nvPr/>
          </p:nvSpPr>
          <p:spPr bwMode="auto">
            <a:xfrm>
              <a:off x="4202113" y="5762625"/>
              <a:ext cx="306388" cy="311150"/>
            </a:xfrm>
            <a:custGeom>
              <a:avLst/>
              <a:gdLst>
                <a:gd name="T0" fmla="*/ 0 w 136"/>
                <a:gd name="T1" fmla="*/ 120 h 138"/>
                <a:gd name="T2" fmla="*/ 4 w 136"/>
                <a:gd name="T3" fmla="*/ 120 h 138"/>
                <a:gd name="T4" fmla="*/ 23 w 136"/>
                <a:gd name="T5" fmla="*/ 132 h 138"/>
                <a:gd name="T6" fmla="*/ 97 w 136"/>
                <a:gd name="T7" fmla="*/ 104 h 138"/>
                <a:gd name="T8" fmla="*/ 100 w 136"/>
                <a:gd name="T9" fmla="*/ 90 h 138"/>
                <a:gd name="T10" fmla="*/ 103 w 136"/>
                <a:gd name="T11" fmla="*/ 11 h 138"/>
                <a:gd name="T12" fmla="*/ 101 w 136"/>
                <a:gd name="T13" fmla="*/ 6 h 138"/>
                <a:gd name="T14" fmla="*/ 134 w 136"/>
                <a:gd name="T15" fmla="*/ 26 h 138"/>
                <a:gd name="T16" fmla="*/ 125 w 136"/>
                <a:gd name="T17" fmla="*/ 119 h 138"/>
                <a:gd name="T18" fmla="*/ 100 w 136"/>
                <a:gd name="T19" fmla="*/ 133 h 138"/>
                <a:gd name="T20" fmla="*/ 96 w 136"/>
                <a:gd name="T21" fmla="*/ 110 h 138"/>
                <a:gd name="T22" fmla="*/ 87 w 136"/>
                <a:gd name="T23" fmla="*/ 115 h 138"/>
                <a:gd name="T24" fmla="*/ 5 w 136"/>
                <a:gd name="T25" fmla="*/ 129 h 138"/>
                <a:gd name="T26" fmla="*/ 48 w 136"/>
                <a:gd name="T27" fmla="*/ 134 h 138"/>
                <a:gd name="T28" fmla="*/ 48 w 136"/>
                <a:gd name="T29" fmla="*/ 129 h 138"/>
                <a:gd name="T30" fmla="*/ 65 w 136"/>
                <a:gd name="T31" fmla="*/ 120 h 138"/>
                <a:gd name="T32" fmla="*/ 97 w 136"/>
                <a:gd name="T33" fmla="*/ 108 h 138"/>
                <a:gd name="T34" fmla="*/ 97 w 136"/>
                <a:gd name="T35" fmla="*/ 109 h 138"/>
                <a:gd name="T36" fmla="*/ 111 w 136"/>
                <a:gd name="T37" fmla="*/ 135 h 138"/>
                <a:gd name="T38" fmla="*/ 118 w 136"/>
                <a:gd name="T39" fmla="*/ 125 h 138"/>
                <a:gd name="T40" fmla="*/ 117 w 136"/>
                <a:gd name="T41" fmla="*/ 129 h 138"/>
                <a:gd name="T42" fmla="*/ 108 w 136"/>
                <a:gd name="T43" fmla="*/ 129 h 138"/>
                <a:gd name="T44" fmla="*/ 103 w 136"/>
                <a:gd name="T45" fmla="*/ 128 h 138"/>
                <a:gd name="T46" fmla="*/ 105 w 136"/>
                <a:gd name="T47" fmla="*/ 105 h 138"/>
                <a:gd name="T48" fmla="*/ 118 w 136"/>
                <a:gd name="T49" fmla="*/ 124 h 138"/>
                <a:gd name="T50" fmla="*/ 114 w 136"/>
                <a:gd name="T51" fmla="*/ 105 h 138"/>
                <a:gd name="T52" fmla="*/ 108 w 136"/>
                <a:gd name="T53" fmla="*/ 102 h 138"/>
                <a:gd name="T54" fmla="*/ 115 w 136"/>
                <a:gd name="T55" fmla="*/ 82 h 138"/>
                <a:gd name="T56" fmla="*/ 102 w 136"/>
                <a:gd name="T57" fmla="*/ 7 h 138"/>
                <a:gd name="T58" fmla="*/ 127 w 136"/>
                <a:gd name="T59" fmla="*/ 18 h 138"/>
                <a:gd name="T60" fmla="*/ 98 w 136"/>
                <a:gd name="T61" fmla="*/ 105 h 138"/>
                <a:gd name="T62" fmla="*/ 23 w 136"/>
                <a:gd name="T63" fmla="*/ 133 h 138"/>
                <a:gd name="T64" fmla="*/ 104 w 136"/>
                <a:gd name="T65" fmla="*/ 127 h 138"/>
                <a:gd name="T66" fmla="*/ 115 w 136"/>
                <a:gd name="T67" fmla="*/ 113 h 138"/>
                <a:gd name="T68" fmla="*/ 89 w 136"/>
                <a:gd name="T69" fmla="*/ 110 h 138"/>
                <a:gd name="T70" fmla="*/ 74 w 136"/>
                <a:gd name="T71" fmla="*/ 118 h 138"/>
                <a:gd name="T72" fmla="*/ 4 w 136"/>
                <a:gd name="T73" fmla="*/ 127 h 138"/>
                <a:gd name="T74" fmla="*/ 2 w 136"/>
                <a:gd name="T75" fmla="*/ 121 h 138"/>
                <a:gd name="T76" fmla="*/ 120 w 136"/>
                <a:gd name="T77" fmla="*/ 123 h 138"/>
                <a:gd name="T78" fmla="*/ 102 w 136"/>
                <a:gd name="T79" fmla="*/ 108 h 138"/>
                <a:gd name="T80" fmla="*/ 128 w 136"/>
                <a:gd name="T81" fmla="*/ 32 h 138"/>
                <a:gd name="T82" fmla="*/ 104 w 136"/>
                <a:gd name="T83" fmla="*/ 103 h 138"/>
                <a:gd name="T84" fmla="*/ 116 w 136"/>
                <a:gd name="T85" fmla="*/ 72 h 138"/>
                <a:gd name="T86" fmla="*/ 128 w 136"/>
                <a:gd name="T87"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138">
                  <a:moveTo>
                    <a:pt x="26" y="138"/>
                  </a:moveTo>
                  <a:cubicBezTo>
                    <a:pt x="16" y="138"/>
                    <a:pt x="9" y="136"/>
                    <a:pt x="5" y="131"/>
                  </a:cubicBezTo>
                  <a:cubicBezTo>
                    <a:pt x="2" y="129"/>
                    <a:pt x="0" y="125"/>
                    <a:pt x="0" y="120"/>
                  </a:cubicBezTo>
                  <a:cubicBezTo>
                    <a:pt x="0" y="120"/>
                    <a:pt x="0" y="120"/>
                    <a:pt x="0" y="120"/>
                  </a:cubicBezTo>
                  <a:cubicBezTo>
                    <a:pt x="1" y="119"/>
                    <a:pt x="1" y="119"/>
                    <a:pt x="1" y="119"/>
                  </a:cubicBezTo>
                  <a:cubicBezTo>
                    <a:pt x="2" y="119"/>
                    <a:pt x="3" y="119"/>
                    <a:pt x="4" y="120"/>
                  </a:cubicBezTo>
                  <a:cubicBezTo>
                    <a:pt x="5" y="121"/>
                    <a:pt x="5" y="123"/>
                    <a:pt x="5" y="124"/>
                  </a:cubicBezTo>
                  <a:cubicBezTo>
                    <a:pt x="5" y="126"/>
                    <a:pt x="5" y="128"/>
                    <a:pt x="6" y="128"/>
                  </a:cubicBezTo>
                  <a:cubicBezTo>
                    <a:pt x="11" y="131"/>
                    <a:pt x="17" y="132"/>
                    <a:pt x="23" y="132"/>
                  </a:cubicBezTo>
                  <a:cubicBezTo>
                    <a:pt x="37" y="132"/>
                    <a:pt x="49" y="125"/>
                    <a:pt x="63" y="118"/>
                  </a:cubicBezTo>
                  <a:cubicBezTo>
                    <a:pt x="74" y="112"/>
                    <a:pt x="85" y="106"/>
                    <a:pt x="97" y="104"/>
                  </a:cubicBezTo>
                  <a:cubicBezTo>
                    <a:pt x="97" y="104"/>
                    <a:pt x="97" y="104"/>
                    <a:pt x="97" y="104"/>
                  </a:cubicBezTo>
                  <a:cubicBezTo>
                    <a:pt x="99" y="100"/>
                    <a:pt x="100" y="96"/>
                    <a:pt x="100" y="90"/>
                  </a:cubicBezTo>
                  <a:cubicBezTo>
                    <a:pt x="100" y="90"/>
                    <a:pt x="100" y="90"/>
                    <a:pt x="100" y="90"/>
                  </a:cubicBezTo>
                  <a:cubicBezTo>
                    <a:pt x="100" y="90"/>
                    <a:pt x="100" y="90"/>
                    <a:pt x="100" y="90"/>
                  </a:cubicBezTo>
                  <a:cubicBezTo>
                    <a:pt x="109" y="81"/>
                    <a:pt x="132" y="42"/>
                    <a:pt x="125" y="18"/>
                  </a:cubicBezTo>
                  <a:cubicBezTo>
                    <a:pt x="124" y="12"/>
                    <a:pt x="117" y="4"/>
                    <a:pt x="111" y="4"/>
                  </a:cubicBezTo>
                  <a:cubicBezTo>
                    <a:pt x="108" y="4"/>
                    <a:pt x="105" y="7"/>
                    <a:pt x="103" y="11"/>
                  </a:cubicBezTo>
                  <a:cubicBezTo>
                    <a:pt x="102" y="12"/>
                    <a:pt x="102" y="12"/>
                    <a:pt x="102" y="12"/>
                  </a:cubicBezTo>
                  <a:cubicBezTo>
                    <a:pt x="101" y="11"/>
                    <a:pt x="101" y="11"/>
                    <a:pt x="101" y="11"/>
                  </a:cubicBezTo>
                  <a:cubicBezTo>
                    <a:pt x="100" y="9"/>
                    <a:pt x="100" y="8"/>
                    <a:pt x="101" y="6"/>
                  </a:cubicBezTo>
                  <a:cubicBezTo>
                    <a:pt x="103" y="2"/>
                    <a:pt x="109" y="0"/>
                    <a:pt x="114" y="0"/>
                  </a:cubicBezTo>
                  <a:cubicBezTo>
                    <a:pt x="114" y="0"/>
                    <a:pt x="114" y="0"/>
                    <a:pt x="115" y="0"/>
                  </a:cubicBezTo>
                  <a:cubicBezTo>
                    <a:pt x="127" y="1"/>
                    <a:pt x="133" y="14"/>
                    <a:pt x="134" y="26"/>
                  </a:cubicBezTo>
                  <a:cubicBezTo>
                    <a:pt x="136" y="44"/>
                    <a:pt x="125" y="66"/>
                    <a:pt x="117" y="83"/>
                  </a:cubicBezTo>
                  <a:cubicBezTo>
                    <a:pt x="113" y="90"/>
                    <a:pt x="110" y="96"/>
                    <a:pt x="109" y="101"/>
                  </a:cubicBezTo>
                  <a:cubicBezTo>
                    <a:pt x="120" y="101"/>
                    <a:pt x="125" y="110"/>
                    <a:pt x="125" y="119"/>
                  </a:cubicBezTo>
                  <a:cubicBezTo>
                    <a:pt x="125" y="128"/>
                    <a:pt x="120" y="137"/>
                    <a:pt x="111" y="137"/>
                  </a:cubicBezTo>
                  <a:cubicBezTo>
                    <a:pt x="107" y="137"/>
                    <a:pt x="104" y="136"/>
                    <a:pt x="100" y="134"/>
                  </a:cubicBezTo>
                  <a:cubicBezTo>
                    <a:pt x="100" y="133"/>
                    <a:pt x="100" y="133"/>
                    <a:pt x="100" y="133"/>
                  </a:cubicBezTo>
                  <a:cubicBezTo>
                    <a:pt x="100" y="133"/>
                    <a:pt x="100" y="133"/>
                    <a:pt x="100" y="133"/>
                  </a:cubicBezTo>
                  <a:cubicBezTo>
                    <a:pt x="98" y="130"/>
                    <a:pt x="98" y="125"/>
                    <a:pt x="97" y="120"/>
                  </a:cubicBezTo>
                  <a:cubicBezTo>
                    <a:pt x="97" y="116"/>
                    <a:pt x="97" y="113"/>
                    <a:pt x="96" y="110"/>
                  </a:cubicBezTo>
                  <a:cubicBezTo>
                    <a:pt x="95" y="110"/>
                    <a:pt x="95" y="110"/>
                    <a:pt x="94" y="110"/>
                  </a:cubicBezTo>
                  <a:cubicBezTo>
                    <a:pt x="92" y="111"/>
                    <a:pt x="92" y="111"/>
                    <a:pt x="92" y="111"/>
                  </a:cubicBezTo>
                  <a:cubicBezTo>
                    <a:pt x="91" y="112"/>
                    <a:pt x="89" y="113"/>
                    <a:pt x="87" y="115"/>
                  </a:cubicBezTo>
                  <a:cubicBezTo>
                    <a:pt x="77" y="121"/>
                    <a:pt x="61" y="132"/>
                    <a:pt x="48" y="135"/>
                  </a:cubicBezTo>
                  <a:cubicBezTo>
                    <a:pt x="41" y="137"/>
                    <a:pt x="33" y="138"/>
                    <a:pt x="26" y="138"/>
                  </a:cubicBezTo>
                  <a:close/>
                  <a:moveTo>
                    <a:pt x="5" y="129"/>
                  </a:moveTo>
                  <a:cubicBezTo>
                    <a:pt x="5" y="130"/>
                    <a:pt x="5" y="130"/>
                    <a:pt x="6" y="130"/>
                  </a:cubicBezTo>
                  <a:cubicBezTo>
                    <a:pt x="10" y="134"/>
                    <a:pt x="17" y="137"/>
                    <a:pt x="26" y="137"/>
                  </a:cubicBezTo>
                  <a:cubicBezTo>
                    <a:pt x="33" y="137"/>
                    <a:pt x="41" y="135"/>
                    <a:pt x="48" y="134"/>
                  </a:cubicBezTo>
                  <a:cubicBezTo>
                    <a:pt x="61" y="130"/>
                    <a:pt x="76" y="120"/>
                    <a:pt x="86" y="114"/>
                  </a:cubicBezTo>
                  <a:cubicBezTo>
                    <a:pt x="82" y="115"/>
                    <a:pt x="78" y="117"/>
                    <a:pt x="75" y="119"/>
                  </a:cubicBezTo>
                  <a:cubicBezTo>
                    <a:pt x="66" y="124"/>
                    <a:pt x="57" y="129"/>
                    <a:pt x="48" y="129"/>
                  </a:cubicBezTo>
                  <a:cubicBezTo>
                    <a:pt x="44" y="129"/>
                    <a:pt x="44" y="129"/>
                    <a:pt x="44" y="129"/>
                  </a:cubicBezTo>
                  <a:cubicBezTo>
                    <a:pt x="48" y="128"/>
                    <a:pt x="48" y="128"/>
                    <a:pt x="48" y="128"/>
                  </a:cubicBezTo>
                  <a:cubicBezTo>
                    <a:pt x="54" y="126"/>
                    <a:pt x="59" y="123"/>
                    <a:pt x="65" y="120"/>
                  </a:cubicBezTo>
                  <a:cubicBezTo>
                    <a:pt x="75" y="114"/>
                    <a:pt x="85" y="108"/>
                    <a:pt x="96" y="108"/>
                  </a:cubicBezTo>
                  <a:cubicBezTo>
                    <a:pt x="96" y="108"/>
                    <a:pt x="96" y="108"/>
                    <a:pt x="96" y="108"/>
                  </a:cubicBezTo>
                  <a:cubicBezTo>
                    <a:pt x="97" y="108"/>
                    <a:pt x="97" y="108"/>
                    <a:pt x="97" y="108"/>
                  </a:cubicBezTo>
                  <a:cubicBezTo>
                    <a:pt x="97" y="108"/>
                    <a:pt x="97" y="108"/>
                    <a:pt x="97" y="108"/>
                  </a:cubicBezTo>
                  <a:cubicBezTo>
                    <a:pt x="97" y="108"/>
                    <a:pt x="97" y="108"/>
                    <a:pt x="97" y="108"/>
                  </a:cubicBezTo>
                  <a:cubicBezTo>
                    <a:pt x="97" y="109"/>
                    <a:pt x="97" y="109"/>
                    <a:pt x="97" y="109"/>
                  </a:cubicBezTo>
                  <a:cubicBezTo>
                    <a:pt x="98" y="112"/>
                    <a:pt x="99" y="116"/>
                    <a:pt x="99" y="120"/>
                  </a:cubicBezTo>
                  <a:cubicBezTo>
                    <a:pt x="99" y="124"/>
                    <a:pt x="100" y="129"/>
                    <a:pt x="101" y="132"/>
                  </a:cubicBezTo>
                  <a:cubicBezTo>
                    <a:pt x="104" y="134"/>
                    <a:pt x="108" y="135"/>
                    <a:pt x="111" y="135"/>
                  </a:cubicBezTo>
                  <a:cubicBezTo>
                    <a:pt x="118" y="135"/>
                    <a:pt x="122" y="129"/>
                    <a:pt x="123" y="123"/>
                  </a:cubicBezTo>
                  <a:cubicBezTo>
                    <a:pt x="122" y="124"/>
                    <a:pt x="121" y="125"/>
                    <a:pt x="119" y="125"/>
                  </a:cubicBezTo>
                  <a:cubicBezTo>
                    <a:pt x="118" y="125"/>
                    <a:pt x="118" y="125"/>
                    <a:pt x="118" y="125"/>
                  </a:cubicBezTo>
                  <a:cubicBezTo>
                    <a:pt x="118" y="127"/>
                    <a:pt x="117" y="128"/>
                    <a:pt x="117" y="129"/>
                  </a:cubicBezTo>
                  <a:cubicBezTo>
                    <a:pt x="117" y="129"/>
                    <a:pt x="117" y="129"/>
                    <a:pt x="117" y="129"/>
                  </a:cubicBezTo>
                  <a:cubicBezTo>
                    <a:pt x="117" y="129"/>
                    <a:pt x="117" y="129"/>
                    <a:pt x="117" y="129"/>
                  </a:cubicBezTo>
                  <a:cubicBezTo>
                    <a:pt x="115" y="130"/>
                    <a:pt x="114" y="130"/>
                    <a:pt x="113" y="130"/>
                  </a:cubicBezTo>
                  <a:cubicBezTo>
                    <a:pt x="113" y="130"/>
                    <a:pt x="113" y="130"/>
                    <a:pt x="113" y="130"/>
                  </a:cubicBezTo>
                  <a:cubicBezTo>
                    <a:pt x="111" y="130"/>
                    <a:pt x="109" y="130"/>
                    <a:pt x="108" y="129"/>
                  </a:cubicBezTo>
                  <a:cubicBezTo>
                    <a:pt x="106" y="129"/>
                    <a:pt x="105" y="128"/>
                    <a:pt x="103" y="128"/>
                  </a:cubicBezTo>
                  <a:cubicBezTo>
                    <a:pt x="103" y="128"/>
                    <a:pt x="103" y="128"/>
                    <a:pt x="103" y="128"/>
                  </a:cubicBezTo>
                  <a:cubicBezTo>
                    <a:pt x="103" y="128"/>
                    <a:pt x="103" y="128"/>
                    <a:pt x="103" y="128"/>
                  </a:cubicBezTo>
                  <a:cubicBezTo>
                    <a:pt x="100" y="122"/>
                    <a:pt x="100" y="110"/>
                    <a:pt x="104" y="105"/>
                  </a:cubicBezTo>
                  <a:cubicBezTo>
                    <a:pt x="105" y="105"/>
                    <a:pt x="105" y="105"/>
                    <a:pt x="105" y="105"/>
                  </a:cubicBezTo>
                  <a:cubicBezTo>
                    <a:pt x="105" y="105"/>
                    <a:pt x="105" y="105"/>
                    <a:pt x="105" y="105"/>
                  </a:cubicBezTo>
                  <a:cubicBezTo>
                    <a:pt x="110" y="106"/>
                    <a:pt x="114" y="108"/>
                    <a:pt x="116" y="112"/>
                  </a:cubicBezTo>
                  <a:cubicBezTo>
                    <a:pt x="118" y="116"/>
                    <a:pt x="119" y="120"/>
                    <a:pt x="118" y="124"/>
                  </a:cubicBezTo>
                  <a:cubicBezTo>
                    <a:pt x="118" y="124"/>
                    <a:pt x="118" y="124"/>
                    <a:pt x="118" y="124"/>
                  </a:cubicBezTo>
                  <a:cubicBezTo>
                    <a:pt x="121" y="119"/>
                    <a:pt x="119" y="116"/>
                    <a:pt x="117" y="112"/>
                  </a:cubicBezTo>
                  <a:cubicBezTo>
                    <a:pt x="116" y="110"/>
                    <a:pt x="115" y="109"/>
                    <a:pt x="114" y="106"/>
                  </a:cubicBezTo>
                  <a:cubicBezTo>
                    <a:pt x="114" y="105"/>
                    <a:pt x="114" y="105"/>
                    <a:pt x="114" y="105"/>
                  </a:cubicBezTo>
                  <a:cubicBezTo>
                    <a:pt x="115" y="105"/>
                    <a:pt x="115" y="105"/>
                    <a:pt x="115" y="105"/>
                  </a:cubicBezTo>
                  <a:cubicBezTo>
                    <a:pt x="117" y="106"/>
                    <a:pt x="121" y="109"/>
                    <a:pt x="123" y="113"/>
                  </a:cubicBezTo>
                  <a:cubicBezTo>
                    <a:pt x="121" y="107"/>
                    <a:pt x="116" y="102"/>
                    <a:pt x="108" y="102"/>
                  </a:cubicBezTo>
                  <a:cubicBezTo>
                    <a:pt x="107" y="102"/>
                    <a:pt x="107" y="102"/>
                    <a:pt x="107" y="102"/>
                  </a:cubicBezTo>
                  <a:cubicBezTo>
                    <a:pt x="107" y="101"/>
                    <a:pt x="107" y="101"/>
                    <a:pt x="107" y="101"/>
                  </a:cubicBezTo>
                  <a:cubicBezTo>
                    <a:pt x="108" y="97"/>
                    <a:pt x="112" y="90"/>
                    <a:pt x="115" y="82"/>
                  </a:cubicBezTo>
                  <a:cubicBezTo>
                    <a:pt x="124" y="65"/>
                    <a:pt x="134" y="44"/>
                    <a:pt x="133" y="26"/>
                  </a:cubicBezTo>
                  <a:cubicBezTo>
                    <a:pt x="131" y="15"/>
                    <a:pt x="126" y="3"/>
                    <a:pt x="115" y="2"/>
                  </a:cubicBezTo>
                  <a:cubicBezTo>
                    <a:pt x="110" y="1"/>
                    <a:pt x="104" y="4"/>
                    <a:pt x="102" y="7"/>
                  </a:cubicBezTo>
                  <a:cubicBezTo>
                    <a:pt x="102" y="7"/>
                    <a:pt x="102" y="8"/>
                    <a:pt x="102" y="9"/>
                  </a:cubicBezTo>
                  <a:cubicBezTo>
                    <a:pt x="105" y="4"/>
                    <a:pt x="109" y="3"/>
                    <a:pt x="111" y="3"/>
                  </a:cubicBezTo>
                  <a:cubicBezTo>
                    <a:pt x="118" y="3"/>
                    <a:pt x="125" y="11"/>
                    <a:pt x="127" y="18"/>
                  </a:cubicBezTo>
                  <a:cubicBezTo>
                    <a:pt x="133" y="42"/>
                    <a:pt x="110" y="81"/>
                    <a:pt x="101" y="91"/>
                  </a:cubicBezTo>
                  <a:cubicBezTo>
                    <a:pt x="102" y="96"/>
                    <a:pt x="100" y="100"/>
                    <a:pt x="99" y="104"/>
                  </a:cubicBezTo>
                  <a:cubicBezTo>
                    <a:pt x="98" y="105"/>
                    <a:pt x="98" y="105"/>
                    <a:pt x="98" y="105"/>
                  </a:cubicBezTo>
                  <a:cubicBezTo>
                    <a:pt x="98" y="105"/>
                    <a:pt x="98" y="105"/>
                    <a:pt x="98" y="105"/>
                  </a:cubicBezTo>
                  <a:cubicBezTo>
                    <a:pt x="86" y="107"/>
                    <a:pt x="75" y="113"/>
                    <a:pt x="64" y="119"/>
                  </a:cubicBezTo>
                  <a:cubicBezTo>
                    <a:pt x="51" y="126"/>
                    <a:pt x="37" y="133"/>
                    <a:pt x="23" y="133"/>
                  </a:cubicBezTo>
                  <a:cubicBezTo>
                    <a:pt x="17" y="133"/>
                    <a:pt x="11" y="132"/>
                    <a:pt x="5" y="129"/>
                  </a:cubicBezTo>
                  <a:cubicBezTo>
                    <a:pt x="5" y="129"/>
                    <a:pt x="5" y="129"/>
                    <a:pt x="5" y="129"/>
                  </a:cubicBezTo>
                  <a:close/>
                  <a:moveTo>
                    <a:pt x="104" y="127"/>
                  </a:moveTo>
                  <a:cubicBezTo>
                    <a:pt x="106" y="127"/>
                    <a:pt x="107" y="127"/>
                    <a:pt x="108" y="128"/>
                  </a:cubicBezTo>
                  <a:cubicBezTo>
                    <a:pt x="111" y="129"/>
                    <a:pt x="113" y="129"/>
                    <a:pt x="116" y="128"/>
                  </a:cubicBezTo>
                  <a:cubicBezTo>
                    <a:pt x="118" y="123"/>
                    <a:pt x="118" y="117"/>
                    <a:pt x="115" y="113"/>
                  </a:cubicBezTo>
                  <a:cubicBezTo>
                    <a:pt x="113" y="110"/>
                    <a:pt x="109" y="107"/>
                    <a:pt x="105" y="107"/>
                  </a:cubicBezTo>
                  <a:cubicBezTo>
                    <a:pt x="102" y="111"/>
                    <a:pt x="102" y="121"/>
                    <a:pt x="104" y="127"/>
                  </a:cubicBezTo>
                  <a:close/>
                  <a:moveTo>
                    <a:pt x="89" y="110"/>
                  </a:moveTo>
                  <a:cubicBezTo>
                    <a:pt x="81" y="112"/>
                    <a:pt x="73" y="117"/>
                    <a:pt x="65" y="121"/>
                  </a:cubicBezTo>
                  <a:cubicBezTo>
                    <a:pt x="61" y="123"/>
                    <a:pt x="57" y="125"/>
                    <a:pt x="53" y="127"/>
                  </a:cubicBezTo>
                  <a:cubicBezTo>
                    <a:pt x="60" y="126"/>
                    <a:pt x="67" y="122"/>
                    <a:pt x="74" y="118"/>
                  </a:cubicBezTo>
                  <a:cubicBezTo>
                    <a:pt x="79" y="115"/>
                    <a:pt x="84" y="112"/>
                    <a:pt x="89" y="110"/>
                  </a:cubicBezTo>
                  <a:close/>
                  <a:moveTo>
                    <a:pt x="2" y="121"/>
                  </a:moveTo>
                  <a:cubicBezTo>
                    <a:pt x="2" y="123"/>
                    <a:pt x="3" y="125"/>
                    <a:pt x="4" y="127"/>
                  </a:cubicBezTo>
                  <a:cubicBezTo>
                    <a:pt x="3" y="127"/>
                    <a:pt x="3" y="125"/>
                    <a:pt x="3" y="124"/>
                  </a:cubicBezTo>
                  <a:cubicBezTo>
                    <a:pt x="3" y="123"/>
                    <a:pt x="4" y="122"/>
                    <a:pt x="3" y="121"/>
                  </a:cubicBezTo>
                  <a:cubicBezTo>
                    <a:pt x="3" y="121"/>
                    <a:pt x="3" y="121"/>
                    <a:pt x="2" y="121"/>
                  </a:cubicBezTo>
                  <a:close/>
                  <a:moveTo>
                    <a:pt x="116" y="108"/>
                  </a:moveTo>
                  <a:cubicBezTo>
                    <a:pt x="117" y="109"/>
                    <a:pt x="118" y="110"/>
                    <a:pt x="118" y="111"/>
                  </a:cubicBezTo>
                  <a:cubicBezTo>
                    <a:pt x="120" y="115"/>
                    <a:pt x="122" y="118"/>
                    <a:pt x="120" y="123"/>
                  </a:cubicBezTo>
                  <a:cubicBezTo>
                    <a:pt x="122" y="122"/>
                    <a:pt x="123" y="121"/>
                    <a:pt x="123" y="119"/>
                  </a:cubicBezTo>
                  <a:cubicBezTo>
                    <a:pt x="123" y="115"/>
                    <a:pt x="119" y="110"/>
                    <a:pt x="116" y="108"/>
                  </a:cubicBezTo>
                  <a:close/>
                  <a:moveTo>
                    <a:pt x="102" y="108"/>
                  </a:moveTo>
                  <a:cubicBezTo>
                    <a:pt x="103" y="103"/>
                    <a:pt x="103" y="103"/>
                    <a:pt x="103" y="103"/>
                  </a:cubicBezTo>
                  <a:cubicBezTo>
                    <a:pt x="104" y="92"/>
                    <a:pt x="109" y="82"/>
                    <a:pt x="114" y="72"/>
                  </a:cubicBezTo>
                  <a:cubicBezTo>
                    <a:pt x="121" y="60"/>
                    <a:pt x="127" y="47"/>
                    <a:pt x="128" y="32"/>
                  </a:cubicBezTo>
                  <a:cubicBezTo>
                    <a:pt x="130" y="32"/>
                    <a:pt x="130" y="32"/>
                    <a:pt x="130" y="32"/>
                  </a:cubicBezTo>
                  <a:cubicBezTo>
                    <a:pt x="131" y="51"/>
                    <a:pt x="122" y="68"/>
                    <a:pt x="114" y="84"/>
                  </a:cubicBezTo>
                  <a:cubicBezTo>
                    <a:pt x="110" y="90"/>
                    <a:pt x="107" y="97"/>
                    <a:pt x="104" y="103"/>
                  </a:cubicBezTo>
                  <a:lnTo>
                    <a:pt x="102" y="108"/>
                  </a:lnTo>
                  <a:close/>
                  <a:moveTo>
                    <a:pt x="128" y="44"/>
                  </a:moveTo>
                  <a:cubicBezTo>
                    <a:pt x="125" y="54"/>
                    <a:pt x="120" y="63"/>
                    <a:pt x="116" y="72"/>
                  </a:cubicBezTo>
                  <a:cubicBezTo>
                    <a:pt x="111" y="81"/>
                    <a:pt x="107" y="89"/>
                    <a:pt x="105" y="97"/>
                  </a:cubicBezTo>
                  <a:cubicBezTo>
                    <a:pt x="108" y="92"/>
                    <a:pt x="110" y="88"/>
                    <a:pt x="112" y="83"/>
                  </a:cubicBezTo>
                  <a:cubicBezTo>
                    <a:pt x="119" y="71"/>
                    <a:pt x="126" y="58"/>
                    <a:pt x="128" y="44"/>
                  </a:cubicBezTo>
                  <a:close/>
                </a:path>
              </a:pathLst>
            </a:custGeom>
            <a:grpFill/>
            <a:ln>
              <a:noFill/>
            </a:ln>
          </p:spPr>
          <p:txBody>
            <a:bodyPr vert="horz" wrap="square" lIns="91440" tIns="45720" rIns="91440" bIns="45720" numCol="1" anchor="t" anchorCtr="0" compatLnSpc="1">
              <a:prstTxWarp prst="textNoShape">
                <a:avLst/>
              </a:prstTxWarp>
            </a:bodyPr>
            <a:lstStyle/>
            <a:p>
              <a:endParaRPr/>
            </a:p>
          </p:txBody>
        </p:sp>
      </p:grpSp>
      <p:sp>
        <p:nvSpPr>
          <p:cNvPr id="80" name="Picture Placeholder 33" descr="An empty placeholder to add an image. Click on the placeholder and select the image that you wish to add."/>
          <p:cNvSpPr>
            <a:spLocks noGrp="1"/>
          </p:cNvSpPr>
          <p:nvPr>
            <p:ph type="pic" sz="quarter" idx="20"/>
          </p:nvPr>
        </p:nvSpPr>
        <p:spPr>
          <a:xfrm>
            <a:off x="8222798" y="1824285"/>
            <a:ext cx="2715768" cy="2776308"/>
          </a:xfrm>
          <a:solidFill>
            <a:schemeClr val="bg2"/>
          </a:solidFill>
          <a:ln w="38100">
            <a:solidFill>
              <a:schemeClr val="bg1"/>
            </a:solidFill>
          </a:ln>
        </p:spPr>
        <p:txBody>
          <a:bodyPr/>
          <a:lstStyle>
            <a:lvl1pPr marL="0" indent="0" algn="ctr">
              <a:buNone/>
              <a:defRPr/>
            </a:lvl1pPr>
          </a:lstStyle>
          <a:p>
            <a:r>
              <a:rPr lang="en-US" smtClean="0"/>
              <a:t>Click icon to add picture</a:t>
            </a:r>
            <a:endParaRPr dirty="0"/>
          </a:p>
        </p:txBody>
      </p:sp>
      <p:sp>
        <p:nvSpPr>
          <p:cNvPr id="83" name="Text Placeholder 3"/>
          <p:cNvSpPr>
            <a:spLocks noGrp="1"/>
          </p:cNvSpPr>
          <p:nvPr>
            <p:ph type="body" sz="half" idx="22"/>
          </p:nvPr>
        </p:nvSpPr>
        <p:spPr>
          <a:xfrm>
            <a:off x="8209082" y="4947405"/>
            <a:ext cx="2743200" cy="914400"/>
          </a:xfrm>
        </p:spPr>
        <p:txBody>
          <a:bodyPr>
            <a:normAutofit/>
          </a:bodyPr>
          <a:lstStyle>
            <a:lvl1pPr marL="0" indent="0">
              <a:spcBef>
                <a:spcPts val="16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Slide Number Placeholder 7"/>
          <p:cNvSpPr>
            <a:spLocks noGrp="1"/>
          </p:cNvSpPr>
          <p:nvPr>
            <p:ph type="sldNum" sz="quarter" idx="12"/>
          </p:nvPr>
        </p:nvSpPr>
        <p:spPr/>
        <p:txBody>
          <a:bodyPr/>
          <a:lstStyle/>
          <a:p>
            <a:fld id="{022B156B-59AE-415F-B24B-8756D48BB977}" type="slidenum">
              <a:rPr/>
              <a:pPr/>
              <a:t>‹#›</a:t>
            </a:fld>
            <a:endParaRPr/>
          </a:p>
        </p:txBody>
      </p:sp>
      <p:sp>
        <p:nvSpPr>
          <p:cNvPr id="7" name="Footer Placeholder 6"/>
          <p:cNvSpPr>
            <a:spLocks noGrp="1"/>
          </p:cNvSpPr>
          <p:nvPr>
            <p:ph type="ftr" sz="quarter" idx="11"/>
          </p:nvPr>
        </p:nvSpPr>
        <p:spPr/>
        <p:txBody>
          <a:bodyPr/>
          <a:lstStyle/>
          <a:p>
            <a:endParaRPr/>
          </a:p>
        </p:txBody>
      </p:sp>
      <p:sp>
        <p:nvSpPr>
          <p:cNvPr id="6" name="Date Placeholder 5"/>
          <p:cNvSpPr>
            <a:spLocks noGrp="1"/>
          </p:cNvSpPr>
          <p:nvPr>
            <p:ph type="dt" sz="half" idx="10"/>
          </p:nvPr>
        </p:nvSpPr>
        <p:spPr/>
        <p:txBody>
          <a:bodyPr/>
          <a:lstStyle/>
          <a:p>
            <a:fld id="{4CF99945-0A15-4715-AB6C-F5E56CF20F70}" type="datetimeFigureOut">
              <a:rPr lang="en-US"/>
              <a:pPr/>
              <a:t>12/12/2016</a:t>
            </a:fld>
            <a:endParaRPr/>
          </a:p>
        </p:txBody>
      </p:sp>
    </p:spTree>
    <p:extLst>
      <p:ext uri="{BB962C8B-B14F-4D97-AF65-F5344CB8AC3E}">
        <p14:creationId xmlns:p14="http://schemas.microsoft.com/office/powerpoint/2010/main" val="16819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100">
                <a:solidFill>
                  <a:schemeClr val="tx1"/>
                </a:solidFill>
              </a:defRPr>
            </a:lvl1pPr>
          </a:lstStyle>
          <a:p>
            <a:fld id="{022B156B-59AE-415F-B24B-8756D48BB977}" type="slidenum">
              <a:rPr lang="en-US" smtClean="0"/>
              <a:pPr/>
              <a:t>‹#›</a:t>
            </a:fld>
            <a:endParaRPr lang="en-US"/>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100">
                <a:solidFill>
                  <a:schemeClr val="tx1"/>
                </a:solidFill>
              </a:defRPr>
            </a:lvl1pPr>
          </a:lstStyle>
          <a:p>
            <a:fld id="{4CF99945-0A15-4715-AB6C-F5E56CF20F70}" type="datetimeFigureOut">
              <a:rPr lang="en-US" smtClean="0"/>
              <a:pPr/>
              <a:t>12/12/2016</a:t>
            </a:fld>
            <a:endParaRPr lang="en-US"/>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0736" y="601904"/>
            <a:ext cx="6792244" cy="1379621"/>
          </a:xfrm>
        </p:spPr>
        <p:txBody>
          <a:bodyPr>
            <a:normAutofit fontScale="90000"/>
          </a:bodyPr>
          <a:lstStyle/>
          <a:p>
            <a:pPr algn="ctr"/>
            <a:r>
              <a:rPr lang="en-US" sz="5000" dirty="0" err="1" smtClean="0">
                <a:latin typeface="Arial" panose="020B0604020202020204" pitchFamily="34" charset="0"/>
                <a:ea typeface="Tahoma" panose="020B0604030504040204" pitchFamily="34" charset="0"/>
                <a:cs typeface="Arial" panose="020B0604020202020204" pitchFamily="34" charset="0"/>
              </a:rPr>
              <a:t>Truyền</a:t>
            </a:r>
            <a:r>
              <a:rPr lang="en-US" sz="5000" dirty="0" smtClean="0">
                <a:latin typeface="Arial" panose="020B0604020202020204" pitchFamily="34" charset="0"/>
                <a:ea typeface="Tahoma" panose="020B0604030504040204" pitchFamily="34" charset="0"/>
                <a:cs typeface="Arial" panose="020B0604020202020204" pitchFamily="34" charset="0"/>
              </a:rPr>
              <a:t> </a:t>
            </a:r>
            <a:r>
              <a:rPr lang="en-US" sz="5000" dirty="0" err="1" smtClean="0">
                <a:latin typeface="Arial" panose="020B0604020202020204" pitchFamily="34" charset="0"/>
                <a:ea typeface="Tahoma" panose="020B0604030504040204" pitchFamily="34" charset="0"/>
                <a:cs typeface="Arial" panose="020B0604020202020204" pitchFamily="34" charset="0"/>
              </a:rPr>
              <a:t>Thông</a:t>
            </a:r>
            <a:r>
              <a:rPr lang="en-US" sz="5000" dirty="0" smtClean="0">
                <a:latin typeface="Arial" panose="020B0604020202020204" pitchFamily="34" charset="0"/>
                <a:ea typeface="Tahoma" panose="020B0604030504040204" pitchFamily="34" charset="0"/>
                <a:cs typeface="Arial" panose="020B0604020202020204" pitchFamily="34" charset="0"/>
              </a:rPr>
              <a:t> </a:t>
            </a:r>
            <a:r>
              <a:rPr lang="en-US" sz="5000" dirty="0" err="1" smtClean="0">
                <a:latin typeface="Arial" panose="020B0604020202020204" pitchFamily="34" charset="0"/>
                <a:ea typeface="Tahoma" panose="020B0604030504040204" pitchFamily="34" charset="0"/>
                <a:cs typeface="Arial" panose="020B0604020202020204" pitchFamily="34" charset="0"/>
              </a:rPr>
              <a:t>Đa</a:t>
            </a:r>
            <a:r>
              <a:rPr lang="en-US" sz="5000" dirty="0" smtClean="0">
                <a:latin typeface="Arial" panose="020B0604020202020204" pitchFamily="34" charset="0"/>
                <a:ea typeface="Tahoma" panose="020B0604030504040204" pitchFamily="34" charset="0"/>
                <a:cs typeface="Arial" panose="020B0604020202020204" pitchFamily="34" charset="0"/>
              </a:rPr>
              <a:t> </a:t>
            </a:r>
            <a:r>
              <a:rPr lang="en-US" sz="5000" dirty="0" err="1" smtClean="0">
                <a:latin typeface="Arial" panose="020B0604020202020204" pitchFamily="34" charset="0"/>
                <a:ea typeface="Tahoma" panose="020B0604030504040204" pitchFamily="34" charset="0"/>
                <a:cs typeface="Arial" panose="020B0604020202020204" pitchFamily="34" charset="0"/>
              </a:rPr>
              <a:t>Phương</a:t>
            </a:r>
            <a:r>
              <a:rPr lang="en-US" sz="5000" dirty="0" smtClean="0">
                <a:latin typeface="Arial" panose="020B0604020202020204" pitchFamily="34" charset="0"/>
                <a:ea typeface="Tahoma" panose="020B0604030504040204" pitchFamily="34" charset="0"/>
                <a:cs typeface="Arial" panose="020B0604020202020204" pitchFamily="34" charset="0"/>
              </a:rPr>
              <a:t> </a:t>
            </a:r>
            <a:r>
              <a:rPr lang="en-US" sz="5000" dirty="0" err="1" smtClean="0">
                <a:latin typeface="Arial" panose="020B0604020202020204" pitchFamily="34" charset="0"/>
                <a:ea typeface="Tahoma" panose="020B0604030504040204" pitchFamily="34" charset="0"/>
                <a:cs typeface="Arial" panose="020B0604020202020204" pitchFamily="34" charset="0"/>
              </a:rPr>
              <a:t>Tiện</a:t>
            </a:r>
            <a:endParaRPr lang="en-US" sz="5000" dirty="0">
              <a:latin typeface="Arial" panose="020B0604020202020204" pitchFamily="34" charset="0"/>
              <a:ea typeface="Tahoma" panose="020B0604030504040204" pitchFamily="34" charset="0"/>
              <a:cs typeface="Arial" panose="020B0604020202020204" pitchFamily="34" charset="0"/>
            </a:endParaRPr>
          </a:p>
        </p:txBody>
      </p:sp>
      <p:sp>
        <p:nvSpPr>
          <p:cNvPr id="3" name="Subtitle 2"/>
          <p:cNvSpPr>
            <a:spLocks noGrp="1"/>
          </p:cNvSpPr>
          <p:nvPr>
            <p:ph type="subTitle" idx="1"/>
          </p:nvPr>
        </p:nvSpPr>
        <p:spPr>
          <a:xfrm>
            <a:off x="3961606" y="2170767"/>
            <a:ext cx="7050505" cy="791985"/>
          </a:xfrm>
        </p:spPr>
        <p:txBody>
          <a:bodyPr>
            <a:noAutofit/>
          </a:bodyPr>
          <a:lstStyle/>
          <a:p>
            <a:r>
              <a:rPr lang="en-US" b="1" dirty="0" err="1"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Đề</a:t>
            </a:r>
            <a:r>
              <a:rPr lang="en-US" b="1"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tài</a:t>
            </a:r>
            <a:r>
              <a:rPr lang="en-US" b="1"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Tìm</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hiểu</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về</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giao</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thức</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truyền</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thông</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thời</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g</a:t>
            </a:r>
            <a:r>
              <a:rPr lang="en-US" i="1" dirty="0" err="1" smtClean="0">
                <a:solidFill>
                  <a:schemeClr val="tx1">
                    <a:lumMod val="50000"/>
                  </a:schemeClr>
                </a:solidFill>
                <a:latin typeface="Arial" panose="020B0604020202020204" pitchFamily="34" charset="0"/>
                <a:cs typeface="Arial" panose="020B0604020202020204" pitchFamily="34" charset="0"/>
              </a:rPr>
              <a:t>ian</a:t>
            </a:r>
            <a:r>
              <a:rPr lang="en-US" i="1" dirty="0" smtClean="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thực</a:t>
            </a:r>
            <a:r>
              <a:rPr lang="en-US" i="1" dirty="0">
                <a:solidFill>
                  <a:schemeClr val="tx1">
                    <a:lumMod val="50000"/>
                  </a:schemeClr>
                </a:solidFill>
                <a:latin typeface="Arial" panose="020B0604020202020204" pitchFamily="34" charset="0"/>
                <a:cs typeface="Arial" panose="020B0604020202020204" pitchFamily="34" charset="0"/>
              </a:rPr>
              <a:t> RTP/RTCP </a:t>
            </a:r>
            <a:r>
              <a:rPr lang="en-US" i="1" dirty="0" err="1">
                <a:solidFill>
                  <a:schemeClr val="tx1">
                    <a:lumMod val="50000"/>
                  </a:schemeClr>
                </a:solidFill>
                <a:latin typeface="Arial" panose="020B0604020202020204" pitchFamily="34" charset="0"/>
                <a:cs typeface="Arial" panose="020B0604020202020204" pitchFamily="34" charset="0"/>
              </a:rPr>
              <a:t>và</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ứng</a:t>
            </a:r>
            <a:r>
              <a:rPr lang="en-US" i="1" dirty="0">
                <a:solidFill>
                  <a:schemeClr val="tx1">
                    <a:lumMod val="50000"/>
                  </a:schemeClr>
                </a:solidFill>
                <a:latin typeface="Arial" panose="020B060402020202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cs typeface="Arial" panose="020B0604020202020204" pitchFamily="34" charset="0"/>
              </a:rPr>
              <a:t>dụng</a:t>
            </a:r>
            <a:endParaRPr lang="en-US"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15803985"/>
              </p:ext>
            </p:extLst>
          </p:nvPr>
        </p:nvGraphicFramePr>
        <p:xfrm>
          <a:off x="4614456" y="3695240"/>
          <a:ext cx="5962064" cy="1173823"/>
        </p:xfrm>
        <a:graphic>
          <a:graphicData uri="http://schemas.openxmlformats.org/drawingml/2006/table">
            <a:tbl>
              <a:tblPr firstRow="1" firstCol="1" bandRow="1">
                <a:tableStyleId>{F5AB1C69-6EDB-4FF4-983F-18BD219EF322}</a:tableStyleId>
              </a:tblPr>
              <a:tblGrid>
                <a:gridCol w="664572">
                  <a:extLst>
                    <a:ext uri="{9D8B030D-6E8A-4147-A177-3AD203B41FA5}">
                      <a16:colId xmlns:a16="http://schemas.microsoft.com/office/drawing/2014/main" val="20000"/>
                    </a:ext>
                  </a:extLst>
                </a:gridCol>
                <a:gridCol w="2316460">
                  <a:extLst>
                    <a:ext uri="{9D8B030D-6E8A-4147-A177-3AD203B41FA5}">
                      <a16:colId xmlns:a16="http://schemas.microsoft.com/office/drawing/2014/main" val="20001"/>
                    </a:ext>
                  </a:extLst>
                </a:gridCol>
                <a:gridCol w="1490516">
                  <a:extLst>
                    <a:ext uri="{9D8B030D-6E8A-4147-A177-3AD203B41FA5}">
                      <a16:colId xmlns:a16="http://schemas.microsoft.com/office/drawing/2014/main" val="20002"/>
                    </a:ext>
                  </a:extLst>
                </a:gridCol>
                <a:gridCol w="1490516">
                  <a:extLst>
                    <a:ext uri="{9D8B030D-6E8A-4147-A177-3AD203B41FA5}">
                      <a16:colId xmlns:a16="http://schemas.microsoft.com/office/drawing/2014/main" val="20003"/>
                    </a:ext>
                  </a:extLst>
                </a:gridCol>
              </a:tblGrid>
              <a:tr h="45117">
                <a:tc>
                  <a:txBody>
                    <a:bodyPr/>
                    <a:lstStyle/>
                    <a:p>
                      <a:pPr algn="ctr">
                        <a:lnSpc>
                          <a:spcPct val="150000"/>
                        </a:lnSpc>
                        <a:spcAft>
                          <a:spcPts val="0"/>
                        </a:spcAft>
                        <a:tabLst>
                          <a:tab pos="3330575" algn="l"/>
                        </a:tabLst>
                      </a:pPr>
                      <a:r>
                        <a:rPr lang="en-US" sz="1400" dirty="0">
                          <a:effectLst/>
                          <a:latin typeface="Arial" panose="020B0604020202020204" pitchFamily="34" charset="0"/>
                          <a:cs typeface="Arial" panose="020B0604020202020204" pitchFamily="34" charset="0"/>
                        </a:rPr>
                        <a:t>STT</a:t>
                      </a:r>
                      <a:endParaRPr lang="vi-VN"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dirty="0" err="1">
                          <a:effectLst/>
                          <a:latin typeface="Arial" panose="020B0604020202020204" pitchFamily="34" charset="0"/>
                          <a:cs typeface="Arial" panose="020B0604020202020204" pitchFamily="34" charset="0"/>
                        </a:rPr>
                        <a:t>Họ</a:t>
                      </a:r>
                      <a:r>
                        <a:rPr lang="en-US" sz="1400" dirty="0">
                          <a:effectLst/>
                          <a:latin typeface="Arial" panose="020B0604020202020204" pitchFamily="34" charset="0"/>
                          <a:cs typeface="Arial" panose="020B0604020202020204" pitchFamily="34" charset="0"/>
                        </a:rPr>
                        <a:t> </a:t>
                      </a:r>
                      <a:r>
                        <a:rPr lang="en-US" sz="1400" dirty="0" err="1">
                          <a:effectLst/>
                          <a:latin typeface="Arial" panose="020B0604020202020204" pitchFamily="34" charset="0"/>
                          <a:cs typeface="Arial" panose="020B0604020202020204" pitchFamily="34" charset="0"/>
                        </a:rPr>
                        <a:t>và</a:t>
                      </a:r>
                      <a:r>
                        <a:rPr lang="en-US" sz="1400" dirty="0">
                          <a:effectLst/>
                          <a:latin typeface="Arial" panose="020B0604020202020204" pitchFamily="34" charset="0"/>
                          <a:cs typeface="Arial" panose="020B0604020202020204" pitchFamily="34" charset="0"/>
                        </a:rPr>
                        <a:t> </a:t>
                      </a:r>
                      <a:r>
                        <a:rPr lang="en-US" sz="1400" dirty="0" err="1">
                          <a:effectLst/>
                          <a:latin typeface="Arial" panose="020B0604020202020204" pitchFamily="34" charset="0"/>
                          <a:cs typeface="Arial" panose="020B0604020202020204" pitchFamily="34" charset="0"/>
                        </a:rPr>
                        <a:t>Tên</a:t>
                      </a:r>
                      <a:endParaRPr lang="vi-VN"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MSSV</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dirty="0" err="1">
                          <a:effectLst/>
                          <a:latin typeface="Arial" panose="020B0604020202020204" pitchFamily="34" charset="0"/>
                          <a:cs typeface="Arial" panose="020B0604020202020204" pitchFamily="34" charset="0"/>
                        </a:rPr>
                        <a:t>Lớp</a:t>
                      </a:r>
                      <a:endParaRPr lang="vi-VN"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297781">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1</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err="1">
                          <a:effectLst/>
                          <a:latin typeface="Arial" panose="020B0604020202020204" pitchFamily="34" charset="0"/>
                          <a:cs typeface="Arial" panose="020B0604020202020204" pitchFamily="34" charset="0"/>
                        </a:rPr>
                        <a:t>Nguyễn</a:t>
                      </a:r>
                      <a:r>
                        <a:rPr lang="en-US" sz="1400" b="1" dirty="0">
                          <a:effectLst/>
                          <a:latin typeface="Arial" panose="020B0604020202020204" pitchFamily="34" charset="0"/>
                          <a:cs typeface="Arial" panose="020B0604020202020204" pitchFamily="34" charset="0"/>
                        </a:rPr>
                        <a:t> </a:t>
                      </a:r>
                      <a:r>
                        <a:rPr lang="en-US" sz="1400" b="1" dirty="0" err="1">
                          <a:effectLst/>
                          <a:latin typeface="Arial" panose="020B0604020202020204" pitchFamily="34" charset="0"/>
                          <a:cs typeface="Arial" panose="020B0604020202020204" pitchFamily="34" charset="0"/>
                        </a:rPr>
                        <a:t>Công</a:t>
                      </a:r>
                      <a:r>
                        <a:rPr lang="en-US" sz="1400" b="1" dirty="0">
                          <a:effectLst/>
                          <a:latin typeface="Arial" panose="020B0604020202020204" pitchFamily="34" charset="0"/>
                          <a:cs typeface="Arial" panose="020B0604020202020204" pitchFamily="34" charset="0"/>
                        </a:rPr>
                        <a:t> </a:t>
                      </a:r>
                      <a:r>
                        <a:rPr lang="en-US" sz="1400" b="1" dirty="0" err="1">
                          <a:effectLst/>
                          <a:latin typeface="Arial" panose="020B0604020202020204" pitchFamily="34" charset="0"/>
                          <a:cs typeface="Arial" panose="020B0604020202020204" pitchFamily="34" charset="0"/>
                        </a:rPr>
                        <a:t>Hưng</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a:effectLst/>
                          <a:latin typeface="Arial" panose="020B0604020202020204" pitchFamily="34" charset="0"/>
                          <a:cs typeface="Arial" panose="020B0604020202020204" pitchFamily="34" charset="0"/>
                        </a:rPr>
                        <a:t>20131945</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CNTT1.02</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1"/>
                  </a:ext>
                </a:extLst>
              </a:tr>
              <a:tr h="297781">
                <a:tc>
                  <a:txBody>
                    <a:bodyPr/>
                    <a:lstStyle/>
                    <a:p>
                      <a:pPr algn="ctr">
                        <a:lnSpc>
                          <a:spcPct val="150000"/>
                        </a:lnSpc>
                        <a:spcAft>
                          <a:spcPts val="0"/>
                        </a:spcAft>
                        <a:tabLst>
                          <a:tab pos="3330575" algn="l"/>
                        </a:tabLst>
                      </a:pPr>
                      <a:r>
                        <a:rPr lang="en-US" sz="1400">
                          <a:effectLst/>
                          <a:latin typeface="Arial" panose="020B0604020202020204" pitchFamily="34" charset="0"/>
                          <a:cs typeface="Arial" panose="020B0604020202020204" pitchFamily="34" charset="0"/>
                        </a:rPr>
                        <a:t>2</a:t>
                      </a:r>
                      <a:endParaRPr lang="vi-VN" sz="140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a:effectLst/>
                          <a:latin typeface="Arial" panose="020B0604020202020204" pitchFamily="34" charset="0"/>
                          <a:cs typeface="Arial" panose="020B0604020202020204" pitchFamily="34" charset="0"/>
                        </a:rPr>
                        <a:t>Chu Đức Tấn</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a:effectLst/>
                          <a:latin typeface="Arial" panose="020B0604020202020204" pitchFamily="34" charset="0"/>
                          <a:cs typeface="Arial" panose="020B0604020202020204" pitchFamily="34" charset="0"/>
                        </a:rPr>
                        <a:t>20133459</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a:effectLst/>
                          <a:latin typeface="Arial" panose="020B0604020202020204" pitchFamily="34" charset="0"/>
                          <a:cs typeface="Arial" panose="020B0604020202020204" pitchFamily="34" charset="0"/>
                        </a:rPr>
                        <a:t>CNTT1.02</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2"/>
                  </a:ext>
                </a:extLst>
              </a:tr>
              <a:tr h="297781">
                <a:tc>
                  <a:txBody>
                    <a:bodyPr/>
                    <a:lstStyle/>
                    <a:p>
                      <a:pPr algn="ctr">
                        <a:lnSpc>
                          <a:spcPct val="150000"/>
                        </a:lnSpc>
                        <a:spcAft>
                          <a:spcPts val="0"/>
                        </a:spcAft>
                        <a:tabLst>
                          <a:tab pos="3330575" algn="l"/>
                        </a:tabLst>
                      </a:pPr>
                      <a:r>
                        <a:rPr lang="en-US" sz="1400" dirty="0">
                          <a:effectLst/>
                          <a:latin typeface="Arial" panose="020B0604020202020204" pitchFamily="34" charset="0"/>
                          <a:cs typeface="Arial" panose="020B0604020202020204" pitchFamily="34" charset="0"/>
                        </a:rPr>
                        <a:t>3</a:t>
                      </a:r>
                      <a:endParaRPr lang="vi-VN" sz="14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err="1">
                          <a:effectLst/>
                          <a:latin typeface="Arial" panose="020B0604020202020204" pitchFamily="34" charset="0"/>
                          <a:cs typeface="Arial" panose="020B0604020202020204" pitchFamily="34" charset="0"/>
                        </a:rPr>
                        <a:t>Vũ</a:t>
                      </a:r>
                      <a:r>
                        <a:rPr lang="en-US" sz="1400" b="1" dirty="0">
                          <a:effectLst/>
                          <a:latin typeface="Arial" panose="020B0604020202020204" pitchFamily="34" charset="0"/>
                          <a:cs typeface="Arial" panose="020B0604020202020204" pitchFamily="34" charset="0"/>
                        </a:rPr>
                        <a:t> Đức </a:t>
                      </a:r>
                      <a:r>
                        <a:rPr lang="en-US" sz="1400" b="1" dirty="0" err="1">
                          <a:effectLst/>
                          <a:latin typeface="Arial" panose="020B0604020202020204" pitchFamily="34" charset="0"/>
                          <a:cs typeface="Arial" panose="020B0604020202020204" pitchFamily="34" charset="0"/>
                        </a:rPr>
                        <a:t>Hùng</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a:effectLst/>
                          <a:latin typeface="Arial" panose="020B0604020202020204" pitchFamily="34" charset="0"/>
                          <a:cs typeface="Arial" panose="020B0604020202020204" pitchFamily="34" charset="0"/>
                        </a:rPr>
                        <a:t>20131922</a:t>
                      </a:r>
                      <a:endParaRPr lang="vi-VN" sz="1400" b="1">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tc>
                  <a:txBody>
                    <a:bodyPr/>
                    <a:lstStyle/>
                    <a:p>
                      <a:pPr algn="ctr">
                        <a:lnSpc>
                          <a:spcPct val="150000"/>
                        </a:lnSpc>
                        <a:spcAft>
                          <a:spcPts val="0"/>
                        </a:spcAft>
                        <a:tabLst>
                          <a:tab pos="3330575" algn="l"/>
                        </a:tabLst>
                      </a:pPr>
                      <a:r>
                        <a:rPr lang="en-US" sz="1400" b="1" dirty="0">
                          <a:effectLst/>
                          <a:latin typeface="Arial" panose="020B0604020202020204" pitchFamily="34" charset="0"/>
                          <a:cs typeface="Arial" panose="020B0604020202020204" pitchFamily="34" charset="0"/>
                        </a:rPr>
                        <a:t>CNTT1.01</a:t>
                      </a:r>
                      <a:endParaRPr lang="vi-VN" sz="14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4"/>
          <p:cNvSpPr/>
          <p:nvPr/>
        </p:nvSpPr>
        <p:spPr>
          <a:xfrm>
            <a:off x="4509007" y="3213609"/>
            <a:ext cx="3498073" cy="383823"/>
          </a:xfrm>
          <a:prstGeom prst="rect">
            <a:avLst/>
          </a:prstGeom>
        </p:spPr>
        <p:txBody>
          <a:bodyPr wrap="none">
            <a:spAutoFit/>
          </a:bodyPr>
          <a:lstStyle/>
          <a:p>
            <a:pPr>
              <a:lnSpc>
                <a:spcPct val="115000"/>
              </a:lnSpc>
              <a:spcAft>
                <a:spcPts val="0"/>
              </a:spcAft>
              <a:tabLst>
                <a:tab pos="4162425" algn="l"/>
              </a:tabLst>
            </a:pPr>
            <a:r>
              <a:rPr lang="vi-VN" i="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Sinh viên thực hiện:</a:t>
            </a:r>
            <a:r>
              <a:rPr lang="en-US"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endParaRPr lang="vi-VN" dirty="0">
              <a:solidFill>
                <a:schemeClr val="tx1">
                  <a:lumMod val="50000"/>
                </a:schemeClr>
              </a:solidFill>
              <a:effectLst/>
              <a:latin typeface="Arial" panose="020B0604020202020204" pitchFamily="34" charset="0"/>
              <a:ea typeface="Tahoma" panose="020B0604030504040204" pitchFamily="34" charset="0"/>
              <a:cs typeface="Arial" panose="020B0604020202020204" pitchFamily="34" charset="0"/>
            </a:endParaRPr>
          </a:p>
        </p:txBody>
      </p:sp>
      <p:sp>
        <p:nvSpPr>
          <p:cNvPr id="6" name="Rectangle 5"/>
          <p:cNvSpPr/>
          <p:nvPr/>
        </p:nvSpPr>
        <p:spPr>
          <a:xfrm>
            <a:off x="4650488" y="5010562"/>
            <a:ext cx="5928867" cy="456535"/>
          </a:xfrm>
          <a:prstGeom prst="rect">
            <a:avLst/>
          </a:prstGeom>
        </p:spPr>
        <p:txBody>
          <a:bodyPr wrap="none">
            <a:spAutoFit/>
          </a:bodyPr>
          <a:lstStyle/>
          <a:p>
            <a:pPr>
              <a:lnSpc>
                <a:spcPct val="150000"/>
              </a:lnSpc>
              <a:spcAft>
                <a:spcPts val="0"/>
              </a:spcAft>
              <a:tabLst>
                <a:tab pos="3330575" algn="l"/>
              </a:tabLst>
            </a:pPr>
            <a:r>
              <a:rPr lang="en-US" i="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Giáo</a:t>
            </a:r>
            <a:r>
              <a:rPr lang="en-US" i="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Viên</a:t>
            </a:r>
            <a:r>
              <a:rPr lang="en-US" i="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hướng</a:t>
            </a:r>
            <a:r>
              <a:rPr lang="en-US" i="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i="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dẫn</a:t>
            </a:r>
            <a:r>
              <a:rPr lang="en-US"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PSG.TS </a:t>
            </a:r>
            <a:r>
              <a:rPr lang="en-US" b="1" dirty="0" err="1"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Nguyễn</a:t>
            </a:r>
            <a:r>
              <a:rPr lang="en-US"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Thị</a:t>
            </a:r>
            <a:r>
              <a:rPr lang="en-US" b="1"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Hoàng</a:t>
            </a:r>
            <a:r>
              <a:rPr lang="en-US" b="1"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Lan</a:t>
            </a:r>
            <a:endParaRPr lang="vi-VN" dirty="0">
              <a:solidFill>
                <a:schemeClr val="tx1">
                  <a:lumMod val="50000"/>
                </a:schemeClr>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658" y="925180"/>
            <a:ext cx="2172390" cy="456535"/>
          </a:xfrm>
          <a:prstGeom prst="rect">
            <a:avLst/>
          </a:prstGeom>
        </p:spPr>
        <p:txBody>
          <a:bodyPr wrap="none">
            <a:spAutoFit/>
          </a:bodyPr>
          <a:lstStyle/>
          <a:p>
            <a:pPr lvl="1">
              <a:lnSpc>
                <a:spcPct val="150000"/>
              </a:lnSpc>
              <a:spcAft>
                <a:spcPts val="0"/>
              </a:spcAft>
            </a:pP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3.2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Chức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năng</a:t>
            </a:r>
            <a:endPar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1544052" y="1433011"/>
            <a:ext cx="9982201" cy="5078313"/>
          </a:xfrm>
          <a:prstGeom prst="rect">
            <a:avLst/>
          </a:prstGeom>
        </p:spPr>
        <p:txBody>
          <a:bodyPr wrap="square">
            <a:spAutoFit/>
          </a:bodyPr>
          <a:lstStyle/>
          <a:p>
            <a:pPr marL="285750" indent="-285750">
              <a:lnSpc>
                <a:spcPct val="200000"/>
              </a:lnSpc>
              <a:buFont typeface="Wingdings" panose="05000000000000000000" pitchFamily="2" charset="2"/>
              <a:buChar char="v"/>
            </a:pPr>
            <a:r>
              <a:rPr lang="nl-NL" dirty="0" smtClean="0">
                <a:solidFill>
                  <a:schemeClr val="tx1">
                    <a:lumMod val="50000"/>
                  </a:schemeClr>
                </a:solidFill>
                <a:latin typeface="Arial" panose="020B0604020202020204" pitchFamily="34" charset="0"/>
                <a:cs typeface="Arial" panose="020B0604020202020204" pitchFamily="34" charset="0"/>
              </a:rPr>
              <a:t>Cung cấp các thông tin phản hồi về chất lượng của đường truyền dữ liệu</a:t>
            </a:r>
            <a:endParaRPr lang="vi-VN" dirty="0" smtClean="0">
              <a:solidFill>
                <a:schemeClr val="tx1">
                  <a:lumMod val="50000"/>
                </a:schemeClr>
              </a:solidFill>
              <a:latin typeface="Arial" panose="020B0604020202020204" pitchFamily="34" charset="0"/>
              <a:cs typeface="Arial" panose="020B0604020202020204" pitchFamily="34" charset="0"/>
            </a:endParaRPr>
          </a:p>
          <a:p>
            <a:pPr>
              <a:lnSpc>
                <a:spcPct val="200000"/>
              </a:lnSpc>
            </a:pPr>
            <a:r>
              <a:rPr lang="nl-NL" dirty="0">
                <a:solidFill>
                  <a:schemeClr val="tx1">
                    <a:lumMod val="50000"/>
                  </a:schemeClr>
                </a:solidFill>
                <a:latin typeface="Arial" panose="020B0604020202020204" pitchFamily="34" charset="0"/>
                <a:cs typeface="Arial" panose="020B0604020202020204" pitchFamily="34" charset="0"/>
              </a:rPr>
              <a:t>Chức năng này được thực hiện dựa trên các bản tin thông  báo từ  phía người gửi và phía người nhận. Thông tin hồi đáp có thể  được sử  dụng trực tiếp cho việc điều khiển việc thay đổi phương pháp mã hoá (adaptive encoding).</a:t>
            </a:r>
            <a:endParaRPr lang="vi-VN" dirty="0" smtClean="0">
              <a:solidFill>
                <a:schemeClr val="tx1">
                  <a:lumMod val="50000"/>
                </a:schemeClr>
              </a:solidFill>
              <a:latin typeface="Arial" panose="020B060402020202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Xác định nguồn</a:t>
            </a:r>
          </a:p>
          <a:p>
            <a:pPr>
              <a:lnSpc>
                <a:spcPct val="200000"/>
              </a:lnSpc>
            </a:pPr>
            <a:r>
              <a:rPr lang="vi-VN" dirty="0">
                <a:solidFill>
                  <a:schemeClr val="tx1">
                    <a:lumMod val="50000"/>
                  </a:schemeClr>
                </a:solidFill>
                <a:latin typeface="Arial" panose="020B0604020202020204" pitchFamily="34" charset="0"/>
                <a:cs typeface="Arial" panose="020B0604020202020204" pitchFamily="34" charset="0"/>
              </a:rPr>
              <a:t>RTCP mang một thông tin định dan</a:t>
            </a:r>
            <a:r>
              <a:rPr lang="en-US" dirty="0">
                <a:solidFill>
                  <a:schemeClr val="tx1">
                    <a:lumMod val="50000"/>
                  </a:schemeClr>
                </a:solidFill>
                <a:latin typeface="Arial" panose="020B0604020202020204" pitchFamily="34" charset="0"/>
                <a:cs typeface="Arial" panose="020B0604020202020204" pitchFamily="34" charset="0"/>
              </a:rPr>
              <a:t>h  </a:t>
            </a:r>
            <a:r>
              <a:rPr lang="vi-VN" dirty="0">
                <a:solidFill>
                  <a:schemeClr val="tx1">
                    <a:lumMod val="50000"/>
                  </a:schemeClr>
                </a:solidFill>
                <a:latin typeface="Arial" panose="020B0604020202020204" pitchFamily="34" charset="0"/>
                <a:cs typeface="Arial" panose="020B0604020202020204" pitchFamily="34" charset="0"/>
              </a:rPr>
              <a:t>ở  l</a:t>
            </a:r>
            <a:r>
              <a:rPr lang="en-US" dirty="0">
                <a:solidFill>
                  <a:schemeClr val="tx1">
                    <a:lumMod val="50000"/>
                  </a:schemeClr>
                </a:solidFill>
                <a:latin typeface="Arial" panose="020B0604020202020204" pitchFamily="34" charset="0"/>
                <a:cs typeface="Arial" panose="020B0604020202020204" pitchFamily="34" charset="0"/>
              </a:rPr>
              <a:t>ớ</a:t>
            </a:r>
            <a:r>
              <a:rPr lang="vi-VN" dirty="0">
                <a:solidFill>
                  <a:schemeClr val="tx1">
                    <a:lumMod val="50000"/>
                  </a:schemeClr>
                </a:solidFill>
                <a:latin typeface="Arial" panose="020B0604020202020204" pitchFamily="34" charset="0"/>
                <a:cs typeface="Arial" panose="020B0604020202020204" pitchFamily="34" charset="0"/>
              </a:rPr>
              <a:t>p </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giao</a:t>
            </a:r>
            <a:r>
              <a:rPr lang="en-US" dirty="0">
                <a:solidFill>
                  <a:schemeClr val="tx1">
                    <a:lumMod val="50000"/>
                  </a:schemeClr>
                </a:solidFill>
                <a:latin typeface="Arial" panose="020B0604020202020204" pitchFamily="34" charset="0"/>
                <a:cs typeface="Arial" panose="020B0604020202020204" pitchFamily="34" charset="0"/>
              </a:rPr>
              <a:t>  </a:t>
            </a:r>
            <a:r>
              <a:rPr lang="vi-VN" dirty="0">
                <a:solidFill>
                  <a:schemeClr val="tx1">
                    <a:lumMod val="50000"/>
                  </a:schemeClr>
                </a:solidFill>
                <a:latin typeface="Arial" panose="020B0604020202020204" pitchFamily="34" charset="0"/>
                <a:cs typeface="Arial" panose="020B0604020202020204" pitchFamily="34" charset="0"/>
              </a:rPr>
              <a:t>vận  gọi là CNAME (canonical name). Thông tin này giúp ta định danh một nguồn phát RTP(tương ứng với 1 thành viên tham gia hội thảo). </a:t>
            </a:r>
            <a:endPar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endParaRPr>
          </a:p>
          <a:p>
            <a:pPr marL="285750" indent="-285750">
              <a:lnSpc>
                <a:spcPct val="200000"/>
              </a:lnSpc>
              <a:buFont typeface="Wingdings" panose="05000000000000000000" pitchFamily="2" charset="2"/>
              <a:buChar char="v"/>
            </a:pP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Đồng </a:t>
            </a: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bộ thời gian</a:t>
            </a:r>
          </a:p>
          <a:p>
            <a:pPr marL="285750" indent="-285750">
              <a:lnSpc>
                <a:spcPct val="200000"/>
              </a:lnSpc>
              <a:buFont typeface="Wingdings" panose="05000000000000000000" pitchFamily="2" charset="2"/>
              <a:buChar char="v"/>
            </a:pP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Điều chỉnh tốc độ truyền các</a:t>
            </a:r>
          </a:p>
        </p:txBody>
      </p:sp>
    </p:spTree>
    <p:extLst>
      <p:ext uri="{BB962C8B-B14F-4D97-AF65-F5344CB8AC3E}">
        <p14:creationId xmlns:p14="http://schemas.microsoft.com/office/powerpoint/2010/main" val="355995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54967" y="2628781"/>
            <a:ext cx="7980672" cy="1138773"/>
          </a:xfrm>
          <a:prstGeom prst="rect">
            <a:avLst/>
          </a:prstGeom>
        </p:spPr>
        <p:txBody>
          <a:bodyPr wrap="square">
            <a:spAutoFit/>
          </a:bodyPr>
          <a:lstStyle/>
          <a:p>
            <a:r>
              <a:rPr lang="vi-VN" sz="3400" dirty="0" smtClean="0">
                <a:solidFill>
                  <a:schemeClr val="tx1">
                    <a:lumMod val="75000"/>
                  </a:schemeClr>
                </a:solidFill>
                <a:latin typeface="Arial" panose="020B0604020202020204" pitchFamily="34" charset="0"/>
                <a:cs typeface="Arial" panose="020B0604020202020204" pitchFamily="34" charset="0"/>
              </a:rPr>
              <a:t>II. </a:t>
            </a:r>
            <a:r>
              <a:rPr lang="vi-VN" sz="3400" dirty="0">
                <a:solidFill>
                  <a:schemeClr val="tx1">
                    <a:lumMod val="75000"/>
                  </a:schemeClr>
                </a:solidFill>
                <a:latin typeface="Arial" panose="020B0604020202020204" pitchFamily="34" charset="0"/>
                <a:cs typeface="Arial" panose="020B0604020202020204" pitchFamily="34" charset="0"/>
              </a:rPr>
              <a:t>Quá trình truyền dòng dữ liệu và cấu trúc gói tin RTP/ RTCP</a:t>
            </a:r>
          </a:p>
        </p:txBody>
      </p:sp>
    </p:spTree>
    <p:extLst>
      <p:ext uri="{BB962C8B-B14F-4D97-AF65-F5344CB8AC3E}">
        <p14:creationId xmlns:p14="http://schemas.microsoft.com/office/powerpoint/2010/main" val="81079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9194" y="1042555"/>
            <a:ext cx="3033203" cy="400110"/>
          </a:xfrm>
          <a:prstGeom prst="rect">
            <a:avLst/>
          </a:prstGeom>
        </p:spPr>
        <p:txBody>
          <a:bodyPr wrap="none">
            <a:spAutoFit/>
          </a:bodyPr>
          <a:lstStyle/>
          <a:p>
            <a:r>
              <a:rPr lang="vi-VN" sz="2000" dirty="0" smtClean="0">
                <a:solidFill>
                  <a:schemeClr val="tx1">
                    <a:lumMod val="50000"/>
                  </a:schemeClr>
                </a:solidFill>
                <a:latin typeface="Arial" panose="020B0604020202020204" pitchFamily="34" charset="0"/>
                <a:cs typeface="Arial" panose="020B0604020202020204" pitchFamily="34" charset="0"/>
              </a:rPr>
              <a:t>1. Khái niệm truyền dòng</a:t>
            </a:r>
            <a:endParaRPr lang="vi-VN" sz="2000" dirty="0">
              <a:solidFill>
                <a:schemeClr val="tx1">
                  <a:lumMod val="50000"/>
                </a:schemeClr>
              </a:solidFill>
              <a:latin typeface="Arial" panose="020B0604020202020204" pitchFamily="34" charset="0"/>
              <a:cs typeface="Arial" panose="020B0604020202020204" pitchFamily="34" charset="0"/>
            </a:endParaRPr>
          </a:p>
        </p:txBody>
      </p:sp>
      <p:sp>
        <p:nvSpPr>
          <p:cNvPr id="8" name="Rectangle 7"/>
          <p:cNvSpPr/>
          <p:nvPr/>
        </p:nvSpPr>
        <p:spPr>
          <a:xfrm>
            <a:off x="1082842" y="1411887"/>
            <a:ext cx="9733547" cy="4247317"/>
          </a:xfrm>
          <a:prstGeom prst="rect">
            <a:avLst/>
          </a:prstGeom>
        </p:spPr>
        <p:txBody>
          <a:bodyPr wrap="square">
            <a:spAutoFit/>
          </a:bodyPr>
          <a:lstStyle/>
          <a:p>
            <a:pPr marL="285750" indent="-285750">
              <a:lnSpc>
                <a:spcPct val="150000"/>
              </a:lnSpc>
              <a:buFont typeface="Wingdings" panose="05000000000000000000" pitchFamily="2" charset="2"/>
              <a:buChar char="§"/>
            </a:pPr>
            <a:r>
              <a:rPr lang="vi-VN" dirty="0">
                <a:solidFill>
                  <a:schemeClr val="tx1">
                    <a:lumMod val="50000"/>
                  </a:schemeClr>
                </a:solidFill>
                <a:latin typeface="Arial" panose="020B0604020202020204" pitchFamily="34" charset="0"/>
                <a:cs typeface="Arial" panose="020B0604020202020204" pitchFamily="34" charset="0"/>
              </a:rPr>
              <a:t>Khái niệm truyền dòng có thể hiểu là khi nội dung của audio hay video được truyền tới nơi nhận, nơi nhận có thể thể hiện được ngay trong quá trình truyền mà không cần phải đợi đến khi toàn bộ nội dung video được truyền xong. Cơ chế này hoàn toàn khác với cơ chế download file của các giao thức HTTP hay FTP</a:t>
            </a:r>
            <a:r>
              <a:rPr lang="vi-VN" dirty="0" smtClean="0">
                <a:solidFill>
                  <a:schemeClr val="tx1">
                    <a:lumMod val="50000"/>
                  </a:schemeClr>
                </a:solidFill>
                <a:latin typeface="Arial" panose="020B0604020202020204" pitchFamily="34" charset="0"/>
                <a:cs typeface="Arial" panose="020B0604020202020204" pitchFamily="34" charset="0"/>
              </a:rPr>
              <a:t>.</a:t>
            </a:r>
          </a:p>
          <a:p>
            <a:pPr marL="285750" indent="-285750">
              <a:lnSpc>
                <a:spcPct val="150000"/>
              </a:lnSpc>
              <a:buFont typeface="Wingdings" panose="05000000000000000000" pitchFamily="2" charset="2"/>
              <a:buChar char="§"/>
            </a:pPr>
            <a:r>
              <a:rPr lang="vi-VN" dirty="0">
                <a:solidFill>
                  <a:schemeClr val="tx1">
                    <a:lumMod val="50000"/>
                  </a:schemeClr>
                </a:solidFill>
                <a:latin typeface="Arial" panose="020B0604020202020204" pitchFamily="34" charset="0"/>
                <a:cs typeface="Arial" panose="020B0604020202020204" pitchFamily="34" charset="0"/>
              </a:rPr>
              <a:t>Truyền dòng cho phép chúng ta thể hiện các dòng video thời gian thực mà không phụ thuộc vào độ dài của </a:t>
            </a:r>
            <a:r>
              <a:rPr lang="vi-VN" dirty="0" smtClean="0">
                <a:solidFill>
                  <a:schemeClr val="tx1">
                    <a:lumMod val="50000"/>
                  </a:schemeClr>
                </a:solidFill>
                <a:latin typeface="Arial" panose="020B0604020202020204" pitchFamily="34" charset="0"/>
                <a:cs typeface="Arial" panose="020B0604020202020204" pitchFamily="34" charset="0"/>
              </a:rPr>
              <a:t>video.</a:t>
            </a:r>
          </a:p>
          <a:p>
            <a:pPr marL="285750" indent="-285750">
              <a:lnSpc>
                <a:spcPct val="150000"/>
              </a:lnSpc>
              <a:buFont typeface="Wingdings" panose="05000000000000000000" pitchFamily="2" charset="2"/>
              <a:buChar char="§"/>
            </a:pPr>
            <a:r>
              <a:rPr lang="vi-VN" dirty="0">
                <a:solidFill>
                  <a:schemeClr val="tx1">
                    <a:lumMod val="50000"/>
                  </a:schemeClr>
                </a:solidFill>
                <a:latin typeface="Arial" panose="020B0604020202020204" pitchFamily="34" charset="0"/>
                <a:cs typeface="Arial" panose="020B0604020202020204" pitchFamily="34" charset="0"/>
              </a:rPr>
              <a:t>Với góc nhìn bao quát, truyền dòng là một phương pháp truyền thông tin liên tục, trong đó nội dung video được truyền đi theo thời gian thể hiện của nội dung video đó. Bên nhận khi nhận dòng thông tin nội dung video sẽ có thể thể hiện ngay nội dung của video theo thời gian.</a:t>
            </a:r>
          </a:p>
        </p:txBody>
      </p:sp>
    </p:spTree>
    <p:extLst>
      <p:ext uri="{BB962C8B-B14F-4D97-AF65-F5344CB8AC3E}">
        <p14:creationId xmlns:p14="http://schemas.microsoft.com/office/powerpoint/2010/main" val="35266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69128" y="563972"/>
            <a:ext cx="3419526" cy="400110"/>
          </a:xfrm>
          <a:prstGeom prst="rect">
            <a:avLst/>
          </a:prstGeom>
        </p:spPr>
        <p:txBody>
          <a:bodyPr wrap="none">
            <a:spAutoFit/>
          </a:bodyPr>
          <a:lstStyle/>
          <a:p>
            <a:pPr lvl="1"/>
            <a:r>
              <a:rPr lang="en-US"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2. </a:t>
            </a:r>
            <a:r>
              <a:rPr lang="en-US"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Quá</a:t>
            </a:r>
            <a:r>
              <a:rPr lang="en-US"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trình</a:t>
            </a:r>
            <a:r>
              <a:rPr lang="en-US"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truyền</a:t>
            </a:r>
            <a:r>
              <a:rPr lang="en-US"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dòng</a:t>
            </a:r>
            <a:endParaRPr lang="vi-VN" sz="2000" dirty="0">
              <a:solidFill>
                <a:schemeClr val="tx1">
                  <a:lumMod val="50000"/>
                </a:schemeClr>
              </a:solidFill>
              <a:latin typeface="Arial" panose="020B0604020202020204" pitchFamily="34" charset="0"/>
              <a:cs typeface="Arial" panose="020B0604020202020204" pitchFamily="34" charset="0"/>
            </a:endParaRPr>
          </a:p>
        </p:txBody>
      </p:sp>
      <p:sp>
        <p:nvSpPr>
          <p:cNvPr id="18" name="Rectangle 17"/>
          <p:cNvSpPr>
            <a:spLocks noChangeArrowheads="1"/>
          </p:cNvSpPr>
          <p:nvPr/>
        </p:nvSpPr>
        <p:spPr bwMode="auto">
          <a:xfrm>
            <a:off x="1362769" y="4810797"/>
            <a:ext cx="9685682"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vi-VN" dirty="0">
                <a:solidFill>
                  <a:schemeClr val="tx1">
                    <a:lumMod val="50000"/>
                  </a:schemeClr>
                </a:solidFill>
                <a:latin typeface="Arial" panose="020B0604020202020204" pitchFamily="34" charset="0"/>
                <a:cs typeface="Arial" panose="020B0604020202020204" pitchFamily="34" charset="0"/>
              </a:rPr>
              <a:t>Truyền dòng đối với video hay audio phải trải qua nhiều công đoạn với từng nhiệm vụ riêng để đi đến kết quả cuối cùng là đạt được khả năng thể hiện ngay ở bên </a:t>
            </a:r>
            <a:r>
              <a:rPr lang="vi-VN" dirty="0" smtClean="0">
                <a:solidFill>
                  <a:schemeClr val="tx1">
                    <a:lumMod val="50000"/>
                  </a:schemeClr>
                </a:solidFill>
                <a:latin typeface="Arial" panose="020B0604020202020204" pitchFamily="34" charset="0"/>
                <a:cs typeface="Arial" panose="020B0604020202020204" pitchFamily="34" charset="0"/>
              </a:rPr>
              <a:t>nhận.</a:t>
            </a:r>
          </a:p>
        </p:txBody>
      </p:sp>
      <p:pic>
        <p:nvPicPr>
          <p:cNvPr id="2050" name="Picture 10" descr="Description: C:\Users\USER\Pictures\Untitled.png"/>
          <p:cNvPicPr>
            <a:picLocks noChangeAspect="1" noChangeArrowheads="1"/>
          </p:cNvPicPr>
          <p:nvPr/>
        </p:nvPicPr>
        <p:blipFill rotWithShape="1">
          <a:blip r:embed="rId2">
            <a:extLst>
              <a:ext uri="{28A0092B-C50C-407E-A947-70E740481C1C}">
                <a14:useLocalDpi xmlns:a14="http://schemas.microsoft.com/office/drawing/2010/main" val="0"/>
              </a:ext>
            </a:extLst>
          </a:blip>
          <a:srcRect r="31897"/>
          <a:stretch/>
        </p:blipFill>
        <p:spPr bwMode="auto">
          <a:xfrm>
            <a:off x="3073476" y="1090545"/>
            <a:ext cx="5694744"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030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9120" y="2079603"/>
            <a:ext cx="10012280" cy="1754326"/>
          </a:xfrm>
          <a:prstGeom prst="rect">
            <a:avLst/>
          </a:prstGeom>
        </p:spPr>
        <p:txBody>
          <a:bodyPr wrap="square">
            <a:spAutoFit/>
          </a:bodyPr>
          <a:lstStyle/>
          <a:p>
            <a:pPr marL="826135" indent="-285750" algn="just">
              <a:lnSpc>
                <a:spcPct val="150000"/>
              </a:lnSpc>
              <a:spcAft>
                <a:spcPts val="0"/>
              </a:spcAft>
              <a:buFontTx/>
              <a:buChar char="-"/>
            </a:pP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Bước</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1: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Mã</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hóa</a:t>
            </a:r>
            <a:endPar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997585" lvl="1" algn="just">
              <a:lnSpc>
                <a:spcPct val="150000"/>
              </a:lnSpc>
            </a:pPr>
            <a:r>
              <a:rPr lang="vi-VN" dirty="0">
                <a:solidFill>
                  <a:schemeClr val="tx1">
                    <a:lumMod val="50000"/>
                  </a:schemeClr>
                </a:solidFill>
                <a:latin typeface="Arial" panose="020B0604020202020204" pitchFamily="34" charset="0"/>
                <a:cs typeface="Arial" panose="020B0604020202020204" pitchFamily="34" charset="0"/>
              </a:rPr>
              <a:t>Việc mã hoá video, mà cụ thể là nén video là một công đoạn không bắt buộc nhưng rất cần thiết. Với các loại dữ liệu video thô như dữ liệu thu từ camera, thì việc lưu trữ hay truyền video không nén sẽ phải trả giá cao, đôi khi là điều không </a:t>
            </a:r>
            <a:r>
              <a:rPr lang="vi-VN" dirty="0" smtClean="0">
                <a:solidFill>
                  <a:schemeClr val="tx1">
                    <a:lumMod val="50000"/>
                  </a:schemeClr>
                </a:solidFill>
                <a:latin typeface="Arial" panose="020B0604020202020204" pitchFamily="34" charset="0"/>
                <a:cs typeface="Arial" panose="020B0604020202020204" pitchFamily="34" charset="0"/>
              </a:rPr>
              <a:t>thể</a:t>
            </a:r>
            <a:endPar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1447801" y="1150567"/>
            <a:ext cx="9657348" cy="872034"/>
          </a:xfrm>
          <a:prstGeom prst="rect">
            <a:avLst/>
          </a:prstGeom>
        </p:spPr>
        <p:txBody>
          <a:bodyPr wrap="square">
            <a:spAutoFit/>
          </a:bodyPr>
          <a:lstStyle/>
          <a:p>
            <a:pPr lvl="0" eaLnBrk="0" fontAlgn="base" hangingPunct="0">
              <a:lnSpc>
                <a:spcPct val="150000"/>
              </a:lnSpc>
              <a:spcBef>
                <a:spcPct val="0"/>
              </a:spcBef>
              <a:spcAft>
                <a:spcPct val="0"/>
              </a:spcAft>
            </a:pPr>
            <a:r>
              <a:rPr lang="vi-VN" dirty="0">
                <a:solidFill>
                  <a:schemeClr val="tx1">
                    <a:lumMod val="50000"/>
                  </a:schemeClr>
                </a:solidFill>
                <a:latin typeface="Arial" panose="020B0604020202020204" pitchFamily="34" charset="0"/>
                <a:cs typeface="Arial" panose="020B0604020202020204" pitchFamily="34" charset="0"/>
              </a:rPr>
              <a:t>Bất cứ một nội dung video hay audio nào được truyền đi dưới dạng truyền dòng đều phải trải qua các bước sau</a:t>
            </a:r>
            <a:endParaRPr lang="vi-VN" altLang="vi-VN" dirty="0">
              <a:solidFill>
                <a:schemeClr val="tx1">
                  <a:lumMod val="50000"/>
                </a:schemeClr>
              </a:solidFill>
              <a:latin typeface="Arial" panose="020B0604020202020204" pitchFamily="34" charset="0"/>
              <a:cs typeface="Arial" panose="020B0604020202020204" pitchFamily="34" charset="0"/>
            </a:endParaRPr>
          </a:p>
        </p:txBody>
      </p:sp>
      <p:sp>
        <p:nvSpPr>
          <p:cNvPr id="2" name="Rectangle 1"/>
          <p:cNvSpPr/>
          <p:nvPr/>
        </p:nvSpPr>
        <p:spPr>
          <a:xfrm>
            <a:off x="1189120" y="3833929"/>
            <a:ext cx="10012280" cy="2534027"/>
          </a:xfrm>
          <a:prstGeom prst="rect">
            <a:avLst/>
          </a:prstGeom>
        </p:spPr>
        <p:txBody>
          <a:bodyPr wrap="square">
            <a:spAutoFit/>
          </a:bodyPr>
          <a:lstStyle/>
          <a:p>
            <a:pPr marL="826135" indent="-285750" algn="just">
              <a:lnSpc>
                <a:spcPct val="150000"/>
              </a:lnSpc>
              <a:spcAft>
                <a:spcPts val="0"/>
              </a:spcAft>
              <a:buFontTx/>
              <a:buChar char="-"/>
            </a:pP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Bước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2: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Lấy</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mẫu</a:t>
            </a:r>
            <a:endPar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997585" lvl="1" algn="just">
              <a:lnSpc>
                <a:spcPct val="150000"/>
              </a:lnSpc>
            </a:pPr>
            <a:r>
              <a:rPr lang="vi-VN" dirty="0">
                <a:solidFill>
                  <a:schemeClr val="tx1">
                    <a:lumMod val="50000"/>
                  </a:schemeClr>
                </a:solidFill>
                <a:latin typeface="Arial" panose="020B0604020202020204" pitchFamily="34" charset="0"/>
                <a:cs typeface="Arial" panose="020B0604020202020204" pitchFamily="34" charset="0"/>
              </a:rPr>
              <a:t>Việc lấy mẫu thực chất là việc chia nhỏ nội dung của video hay audio ra thành các khối nhỏ thích hợp để có thể truyền đi trong môi trường mạng. </a:t>
            </a:r>
            <a:r>
              <a:rPr lang="vi-VN" dirty="0" smtClean="0">
                <a:solidFill>
                  <a:schemeClr val="tx1">
                    <a:lumMod val="50000"/>
                  </a:schemeClr>
                </a:solidFill>
                <a:latin typeface="Arial" panose="020B0604020202020204" pitchFamily="34" charset="0"/>
                <a:cs typeface="Arial" panose="020B0604020202020204" pitchFamily="34" charset="0"/>
              </a:rPr>
              <a:t>Với </a:t>
            </a:r>
            <a:r>
              <a:rPr lang="vi-VN" dirty="0">
                <a:solidFill>
                  <a:schemeClr val="tx1">
                    <a:lumMod val="50000"/>
                  </a:schemeClr>
                </a:solidFill>
                <a:latin typeface="Arial" panose="020B0604020202020204" pitchFamily="34" charset="0"/>
                <a:cs typeface="Arial" panose="020B0604020202020204" pitchFamily="34" charset="0"/>
              </a:rPr>
              <a:t>việc sử dụng một giao thức như giao thức truyền thông thời gian thực như RTP, quá trình lấy mẫu sẽ được tiến hành tự động.</a:t>
            </a:r>
          </a:p>
          <a:p>
            <a:pPr marL="540385" algn="just">
              <a:lnSpc>
                <a:spcPct val="150000"/>
              </a:lnSpc>
              <a:spcAft>
                <a:spcPts val="0"/>
              </a:spcAft>
            </a:pPr>
            <a:endPar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1249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534" y="783195"/>
            <a:ext cx="9392654" cy="1338828"/>
          </a:xfrm>
          <a:prstGeom prst="rect">
            <a:avLst/>
          </a:prstGeom>
        </p:spPr>
        <p:txBody>
          <a:bodyPr wrap="square">
            <a:spAutoFit/>
          </a:bodyPr>
          <a:lstStyle/>
          <a:p>
            <a:pPr marL="826135" indent="-285750" algn="just">
              <a:lnSpc>
                <a:spcPct val="150000"/>
              </a:lnSpc>
              <a:spcAft>
                <a:spcPts val="0"/>
              </a:spcAft>
              <a:buFontTx/>
              <a:buChar char="-"/>
            </a:pP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Bước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3: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Truyền</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các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mẫu</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qua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mạng</a:t>
            </a:r>
            <a:endPar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997585" lvl="1" algn="just">
              <a:lnSpc>
                <a:spcPct val="150000"/>
              </a:lnSpc>
            </a:pPr>
            <a:r>
              <a:rPr lang="vi-VN" dirty="0" smtClean="0">
                <a:solidFill>
                  <a:schemeClr val="tx1">
                    <a:lumMod val="50000"/>
                  </a:schemeClr>
                </a:solidFill>
                <a:latin typeface="Arial" panose="020B0604020202020204" pitchFamily="34" charset="0"/>
                <a:cs typeface="Arial" panose="020B0604020202020204" pitchFamily="34" charset="0"/>
              </a:rPr>
              <a:t>Lấy mẫu trực </a:t>
            </a:r>
            <a:r>
              <a:rPr lang="vi-VN" dirty="0">
                <a:solidFill>
                  <a:schemeClr val="tx1">
                    <a:lumMod val="50000"/>
                  </a:schemeClr>
                </a:solidFill>
                <a:latin typeface="Arial" panose="020B0604020202020204" pitchFamily="34" charset="0"/>
                <a:cs typeface="Arial" panose="020B0604020202020204" pitchFamily="34" charset="0"/>
              </a:rPr>
              <a:t>tiếp thông qua các giao diện của môi trường mạng </a:t>
            </a:r>
            <a:r>
              <a:rPr lang="vi-VN" dirty="0" smtClean="0">
                <a:solidFill>
                  <a:schemeClr val="tx1">
                    <a:lumMod val="50000"/>
                  </a:schemeClr>
                </a:solidFill>
                <a:latin typeface="Arial" panose="020B0604020202020204" pitchFamily="34" charset="0"/>
                <a:cs typeface="Arial" panose="020B0604020202020204" pitchFamily="34" charset="0"/>
              </a:rPr>
              <a:t>như</a:t>
            </a:r>
            <a:r>
              <a:rPr lang="en-US" dirty="0" smtClean="0">
                <a:solidFill>
                  <a:schemeClr val="tx1">
                    <a:lumMod val="50000"/>
                  </a:schemeClr>
                </a:solidFill>
                <a:latin typeface="Arial" panose="020B0604020202020204" pitchFamily="34" charset="0"/>
                <a:cs typeface="Arial" panose="020B0604020202020204" pitchFamily="34" charset="0"/>
              </a:rPr>
              <a:t> </a:t>
            </a:r>
            <a:r>
              <a:rPr lang="vi-VN" dirty="0">
                <a:solidFill>
                  <a:schemeClr val="tx1">
                    <a:lumMod val="50000"/>
                  </a:schemeClr>
                </a:solidFill>
                <a:latin typeface="Arial" panose="020B0604020202020204" pitchFamily="34" charset="0"/>
                <a:cs typeface="Arial" panose="020B0604020202020204" pitchFamily="34" charset="0"/>
              </a:rPr>
              <a:t>Socket hay được thực hiện thông qua một giao thức cấp cao ở tầng ứng dụng như </a:t>
            </a:r>
            <a:r>
              <a:rPr lang="vi-VN" dirty="0" smtClean="0">
                <a:solidFill>
                  <a:schemeClr val="tx1">
                    <a:lumMod val="50000"/>
                  </a:schemeClr>
                </a:solidFill>
                <a:latin typeface="Arial" panose="020B0604020202020204" pitchFamily="34" charset="0"/>
                <a:cs typeface="Arial" panose="020B0604020202020204" pitchFamily="34" charset="0"/>
              </a:rPr>
              <a:t>RTP</a:t>
            </a:r>
            <a:endPar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5" name="Rectangle 4"/>
          <p:cNvSpPr/>
          <p:nvPr/>
        </p:nvSpPr>
        <p:spPr>
          <a:xfrm>
            <a:off x="907534" y="2290465"/>
            <a:ext cx="9139989" cy="3416320"/>
          </a:xfrm>
          <a:prstGeom prst="rect">
            <a:avLst/>
          </a:prstGeom>
        </p:spPr>
        <p:txBody>
          <a:bodyPr wrap="square">
            <a:spAutoFit/>
          </a:bodyPr>
          <a:lstStyle/>
          <a:p>
            <a:pPr marL="826135" indent="-285750" algn="just">
              <a:lnSpc>
                <a:spcPct val="150000"/>
              </a:lnSpc>
              <a:spcAft>
                <a:spcPts val="0"/>
              </a:spcAft>
              <a:buFontTx/>
              <a:buChar char="-"/>
            </a:pP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Bước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4: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Nhận</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khôi</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phục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dữ</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liệu</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và</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các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đồng</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bộ</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dòng</a:t>
            </a:r>
            <a:endPar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997585" lvl="1" algn="just">
              <a:lnSpc>
                <a:spcPct val="150000"/>
              </a:lnSpc>
            </a:pPr>
            <a:r>
              <a:rPr lang="vi-VN" dirty="0">
                <a:solidFill>
                  <a:schemeClr val="tx1">
                    <a:lumMod val="50000"/>
                  </a:schemeClr>
                </a:solidFill>
                <a:latin typeface="Arial" panose="020B0604020202020204" pitchFamily="34" charset="0"/>
                <a:cs typeface="Arial" panose="020B0604020202020204" pitchFamily="34" charset="0"/>
              </a:rPr>
              <a:t>Đây là quá trình ngược với bước thứ ba, được thực hiện ở bên nhận khi dữ liệu dưới dạng các gói tin được truyền đến</a:t>
            </a:r>
            <a:r>
              <a:rPr lang="vi-VN" dirty="0" smtClean="0">
                <a:solidFill>
                  <a:schemeClr val="tx1">
                    <a:lumMod val="50000"/>
                  </a:schemeClr>
                </a:solidFill>
                <a:latin typeface="Arial" panose="020B0604020202020204" pitchFamily="34" charset="0"/>
                <a:cs typeface="Arial" panose="020B0604020202020204" pitchFamily="34" charset="0"/>
              </a:rPr>
              <a:t>.</a:t>
            </a:r>
          </a:p>
          <a:p>
            <a:pPr marL="997585" lvl="1" algn="just">
              <a:lnSpc>
                <a:spcPct val="150000"/>
              </a:lnSpc>
            </a:pPr>
            <a:endPar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826135" indent="-285750" algn="just">
              <a:lnSpc>
                <a:spcPct val="150000"/>
              </a:lnSpc>
              <a:spcAft>
                <a:spcPts val="0"/>
              </a:spcAft>
              <a:buFontTx/>
              <a:buChar char="-"/>
            </a:pP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Bước</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5: </a:t>
            </a:r>
            <a:r>
              <a:rPr lang="en-US" dirty="0" err="1">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Giải</a:t>
            </a:r>
            <a:r>
              <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nén</a:t>
            </a:r>
            <a:endPar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997585" lvl="1" algn="just">
              <a:lnSpc>
                <a:spcPct val="150000"/>
              </a:lnSpc>
            </a:pPr>
            <a:r>
              <a:rPr lang="vi-VN" dirty="0">
                <a:solidFill>
                  <a:schemeClr val="tx1">
                    <a:lumMod val="50000"/>
                  </a:schemeClr>
                </a:solidFill>
                <a:latin typeface="Arial" panose="020B0604020202020204" pitchFamily="34" charset="0"/>
                <a:cs typeface="Arial" panose="020B0604020202020204" pitchFamily="34" charset="0"/>
              </a:rPr>
              <a:t>Bước này sẽ tiến hành giải nén dòng video/ audio với chuẩn nén được sử dụng khi nén. Dữ liệu sau khi giải nén có thể được thể hiện ra các thiết bị ra hay được ghi ra file</a:t>
            </a:r>
            <a:endParaRPr lang="en-US"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280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3529" y="2447867"/>
            <a:ext cx="2948243" cy="400110"/>
          </a:xfrm>
          <a:prstGeom prst="rect">
            <a:avLst/>
          </a:prstGeom>
        </p:spPr>
        <p:txBody>
          <a:bodyPr wrap="none">
            <a:spAutoFit/>
          </a:bodyPr>
          <a:lstStyle/>
          <a:p>
            <a:r>
              <a:rPr lang="en-US" sz="2000" dirty="0" smtClean="0">
                <a:solidFill>
                  <a:schemeClr val="tx1">
                    <a:lumMod val="50000"/>
                  </a:schemeClr>
                </a:solidFill>
                <a:latin typeface="Arial" panose="020B0604020202020204" pitchFamily="34" charset="0"/>
                <a:cs typeface="Arial" panose="020B0604020202020204" pitchFamily="34" charset="0"/>
              </a:rPr>
              <a:t>3.1 </a:t>
            </a:r>
            <a:r>
              <a:rPr lang="en-US" sz="2000" dirty="0" err="1" smtClean="0">
                <a:solidFill>
                  <a:schemeClr val="tx1">
                    <a:lumMod val="50000"/>
                  </a:schemeClr>
                </a:solidFill>
                <a:latin typeface="Arial" panose="020B0604020202020204" pitchFamily="34" charset="0"/>
                <a:cs typeface="Arial" panose="020B0604020202020204" pitchFamily="34" charset="0"/>
              </a:rPr>
              <a:t>Phần</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tiêu</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đề</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cố</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định</a:t>
            </a:r>
            <a:endParaRPr lang="vi-VN" sz="2000" dirty="0">
              <a:solidFill>
                <a:schemeClr val="tx1">
                  <a:lumMod val="50000"/>
                </a:schemeClr>
              </a:solidFill>
              <a:latin typeface="Arial" panose="020B0604020202020204" pitchFamily="34" charset="0"/>
              <a:cs typeface="Arial" panose="020B0604020202020204" pitchFamily="34" charset="0"/>
            </a:endParaRPr>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827" y="3056695"/>
            <a:ext cx="58388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163614" y="964833"/>
            <a:ext cx="6096000" cy="496996"/>
          </a:xfrm>
          <a:prstGeom prst="rect">
            <a:avLst/>
          </a:prstGeom>
        </p:spPr>
        <p:txBody>
          <a:bodyPr>
            <a:spAutoFit/>
          </a:bodyPr>
          <a:lstStyle/>
          <a:p>
            <a:pPr lvl="0" eaLnBrk="0" fontAlgn="base" hangingPunct="0">
              <a:lnSpc>
                <a:spcPct val="150000"/>
              </a:lnSpc>
              <a:spcBef>
                <a:spcPct val="0"/>
              </a:spcBef>
              <a:spcAft>
                <a:spcPct val="0"/>
              </a:spcAft>
            </a:pPr>
            <a:r>
              <a:rPr lang="vi-VN" sz="2000" dirty="0" smtClean="0">
                <a:solidFill>
                  <a:schemeClr val="tx1">
                    <a:lumMod val="50000"/>
                  </a:schemeClr>
                </a:solidFill>
                <a:latin typeface="Arial" panose="020B0604020202020204" pitchFamily="34" charset="0"/>
                <a:cs typeface="Arial" panose="020B0604020202020204" pitchFamily="34" charset="0"/>
              </a:rPr>
              <a:t>3. Cấu trúc gói tin RTP</a:t>
            </a:r>
            <a:endParaRPr lang="vi-VN" altLang="vi-VN" sz="2000" dirty="0">
              <a:solidFill>
                <a:schemeClr val="tx1">
                  <a:lumMod val="50000"/>
                </a:schemeClr>
              </a:solidFill>
              <a:latin typeface="Arial" panose="020B0604020202020204" pitchFamily="34" charset="0"/>
              <a:cs typeface="Arial" panose="020B0604020202020204" pitchFamily="34" charset="0"/>
            </a:endParaRPr>
          </a:p>
        </p:txBody>
      </p:sp>
      <p:sp>
        <p:nvSpPr>
          <p:cNvPr id="5" name="Rectangle 4"/>
          <p:cNvSpPr/>
          <p:nvPr/>
        </p:nvSpPr>
        <p:spPr>
          <a:xfrm>
            <a:off x="1163614" y="1518831"/>
            <a:ext cx="9657348" cy="872034"/>
          </a:xfrm>
          <a:prstGeom prst="rect">
            <a:avLst/>
          </a:prstGeom>
        </p:spPr>
        <p:txBody>
          <a:bodyPr wrap="square">
            <a:spAutoFit/>
          </a:bodyPr>
          <a:lstStyle/>
          <a:p>
            <a:pPr algn="just">
              <a:lnSpc>
                <a:spcPct val="150000"/>
              </a:lnSpc>
              <a:spcAft>
                <a:spcPts val="0"/>
              </a:spcAft>
            </a:pP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Tiêu </a:t>
            </a: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đề giao thức RTP bao gồm một phần tiêu đề cố định thường có ở mọi gói RTP và một phần tiêu đề mở rộng phục vụ cho các mục đích nhất định</a:t>
            </a:r>
            <a:endParaRPr lang="vi-VN" dirty="0">
              <a:solidFill>
                <a:schemeClr val="tx1">
                  <a:lumMod val="50000"/>
                </a:schemeClr>
              </a:solidFill>
              <a:effectLst/>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73000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fade">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5291" y="455077"/>
            <a:ext cx="9500937" cy="1304460"/>
          </a:xfrm>
          <a:prstGeom prst="rect">
            <a:avLst/>
          </a:prstGeom>
        </p:spPr>
        <p:txBody>
          <a:bodyPr wrap="square">
            <a:spAutoFit/>
          </a:bodyPr>
          <a:lstStyle/>
          <a:p>
            <a:pPr marL="285750" lvl="0" indent="-285750" algn="just">
              <a:lnSpc>
                <a:spcPct val="115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Version (V): 2 </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bit.</a:t>
            </a:r>
          </a:p>
          <a:p>
            <a:pPr lvl="0" algn="just">
              <a:lnSpc>
                <a:spcPct val="115000"/>
              </a:lnSpc>
              <a:spcAft>
                <a:spcPts val="1000"/>
              </a:spcAft>
            </a:pP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Trường </a:t>
            </a: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này chỉ ra version của RTP. Giá trị của trường này là 2.</a:t>
            </a:r>
          </a:p>
          <a:p>
            <a:pPr marL="285750" lvl="0" indent="-285750" algn="just">
              <a:lnSpc>
                <a:spcPct val="115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Padding (P): 1 bit.</a:t>
            </a:r>
            <a:endParaRPr lang="vi-VN"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1255291" y="1759537"/>
            <a:ext cx="10423360" cy="4729500"/>
          </a:xfrm>
          <a:prstGeom prst="rect">
            <a:avLst/>
          </a:prstGeom>
        </p:spPr>
        <p:txBody>
          <a:bodyPr wrap="square">
            <a:spAutoFit/>
          </a:bodyPr>
          <a:lstStyle/>
          <a:p>
            <a:pPr marL="285750" lvl="0" indent="-285750" algn="just">
              <a:lnSpc>
                <a:spcPct val="150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Extension (X): 1 </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bit.</a:t>
            </a:r>
          </a:p>
          <a:p>
            <a:pPr marL="285750" lvl="0" indent="-285750" algn="just">
              <a:lnSpc>
                <a:spcPct val="150000"/>
              </a:lnSpc>
              <a:spcAft>
                <a:spcPts val="1000"/>
              </a:spcAft>
              <a:buFont typeface="Wingdings" panose="05000000000000000000" pitchFamily="2" charset="2"/>
              <a:buChar char="§"/>
            </a:pP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Marker </a:t>
            </a: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(M): 1 </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bit.</a:t>
            </a:r>
          </a:p>
          <a:p>
            <a:pPr marL="285750" lvl="0" indent="-285750" algn="just">
              <a:lnSpc>
                <a:spcPct val="150000"/>
              </a:lnSpc>
              <a:spcAft>
                <a:spcPts val="1000"/>
              </a:spcAft>
              <a:buFont typeface="Wingdings" panose="05000000000000000000" pitchFamily="2" charset="2"/>
              <a:buChar char="§"/>
            </a:pP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Payload </a:t>
            </a: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Type (PT): 7 </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bits.</a:t>
            </a:r>
            <a:endPar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285750" lvl="0" indent="-285750" algn="just">
              <a:lnSpc>
                <a:spcPct val="150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Sequence Number: 16 bits</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a:t>
            </a:r>
          </a:p>
          <a:p>
            <a:pPr marL="285750" indent="-285750" algn="just">
              <a:lnSpc>
                <a:spcPct val="150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cs typeface="Arial" panose="020B0604020202020204" pitchFamily="34" charset="0"/>
              </a:rPr>
              <a:t>Timestamp (tem thời gian): 32 bits.</a:t>
            </a:r>
          </a:p>
          <a:p>
            <a:pPr marL="285750" indent="-285750" algn="just">
              <a:lnSpc>
                <a:spcPct val="150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cs typeface="Arial" panose="020B0604020202020204" pitchFamily="34" charset="0"/>
              </a:rPr>
              <a:t>Số nhận dạng nguồn đồng bộ SSRC (Synchronization Source Identifier): 32 bits.</a:t>
            </a:r>
          </a:p>
          <a:p>
            <a:pPr marL="285750" indent="-285750" algn="just">
              <a:lnSpc>
                <a:spcPct val="150000"/>
              </a:lnSpc>
              <a:spcAft>
                <a:spcPts val="1000"/>
              </a:spcAft>
              <a:buFont typeface="Wingdings" panose="05000000000000000000" pitchFamily="2" charset="2"/>
              <a:buChar char="§"/>
            </a:pPr>
            <a:r>
              <a:rPr lang="vi-VN" dirty="0">
                <a:solidFill>
                  <a:schemeClr val="tx1">
                    <a:lumMod val="50000"/>
                  </a:schemeClr>
                </a:solidFill>
                <a:latin typeface="Arial" panose="020B0604020202020204" pitchFamily="34" charset="0"/>
                <a:cs typeface="Arial" panose="020B0604020202020204" pitchFamily="34" charset="0"/>
              </a:rPr>
              <a:t>Các số nhận dạng nguồn đóng góp (CSRC list – Contributing Source list): Có từ 0 đến 15 mục mỗi mục 32 bit.</a:t>
            </a:r>
          </a:p>
          <a:p>
            <a:pPr marL="285750" lvl="0" indent="-285750" algn="just">
              <a:lnSpc>
                <a:spcPct val="150000"/>
              </a:lnSpc>
              <a:spcAft>
                <a:spcPts val="1000"/>
              </a:spcAft>
              <a:buFont typeface="Wingdings" panose="05000000000000000000" pitchFamily="2" charset="2"/>
              <a:buChar char="§"/>
            </a:pPr>
            <a:endParaRPr lang="vi-VN"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15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2897" y="1247092"/>
            <a:ext cx="3086101" cy="400110"/>
          </a:xfrm>
          <a:prstGeom prst="rect">
            <a:avLst/>
          </a:prstGeom>
        </p:spPr>
        <p:txBody>
          <a:bodyPr wrap="none">
            <a:spAutoFit/>
          </a:bodyPr>
          <a:lstStyle/>
          <a:p>
            <a:r>
              <a:rPr lang="en-US" sz="2000" dirty="0" smtClean="0">
                <a:solidFill>
                  <a:schemeClr val="tx1">
                    <a:lumMod val="50000"/>
                  </a:schemeClr>
                </a:solidFill>
                <a:latin typeface="Arial" panose="020B0604020202020204" pitchFamily="34" charset="0"/>
                <a:cs typeface="Arial" panose="020B0604020202020204" pitchFamily="34" charset="0"/>
              </a:rPr>
              <a:t>3.2 </a:t>
            </a:r>
            <a:r>
              <a:rPr lang="en-US" sz="2000" dirty="0" err="1" smtClean="0">
                <a:solidFill>
                  <a:schemeClr val="tx1">
                    <a:lumMod val="50000"/>
                  </a:schemeClr>
                </a:solidFill>
                <a:latin typeface="Arial" panose="020B0604020202020204" pitchFamily="34" charset="0"/>
                <a:cs typeface="Arial" panose="020B0604020202020204" pitchFamily="34" charset="0"/>
              </a:rPr>
              <a:t>Phần</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tiêu</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đề</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mở</a:t>
            </a:r>
            <a:r>
              <a:rPr lang="en-US" sz="2000" dirty="0" smtClean="0">
                <a:solidFill>
                  <a:schemeClr val="tx1">
                    <a:lumMod val="50000"/>
                  </a:schemeClr>
                </a:solidFill>
                <a:latin typeface="Arial" panose="020B0604020202020204" pitchFamily="34" charset="0"/>
                <a:cs typeface="Arial" panose="020B0604020202020204" pitchFamily="34" charset="0"/>
              </a:rPr>
              <a:t> </a:t>
            </a:r>
            <a:r>
              <a:rPr lang="en-US" sz="2000" dirty="0" err="1" smtClean="0">
                <a:solidFill>
                  <a:schemeClr val="tx1">
                    <a:lumMod val="50000"/>
                  </a:schemeClr>
                </a:solidFill>
                <a:latin typeface="Arial" panose="020B0604020202020204" pitchFamily="34" charset="0"/>
                <a:cs typeface="Arial" panose="020B0604020202020204" pitchFamily="34" charset="0"/>
              </a:rPr>
              <a:t>rộng</a:t>
            </a:r>
            <a:endParaRPr lang="vi-VN" sz="2000" dirty="0">
              <a:solidFill>
                <a:schemeClr val="tx1">
                  <a:lumMod val="50000"/>
                </a:schemeClr>
              </a:solidFill>
              <a:latin typeface="Arial" panose="020B0604020202020204" pitchFamily="34" charset="0"/>
              <a:cs typeface="Arial" panose="020B0604020202020204" pitchFamily="34" charset="0"/>
            </a:endParaRPr>
          </a:p>
        </p:txBody>
      </p:sp>
      <p:pic>
        <p:nvPicPr>
          <p:cNvPr id="4098" name="Picture 4" descr="Description: G:\Tai Lieu\Ky 7\Multi\BTL\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947" y="1749342"/>
            <a:ext cx="60102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576136" y="4013657"/>
            <a:ext cx="8758989" cy="1754326"/>
          </a:xfrm>
          <a:prstGeom prst="rect">
            <a:avLst/>
          </a:prstGeom>
        </p:spPr>
        <p:txBody>
          <a:bodyPr wrap="square">
            <a:spAutoFit/>
          </a:bodyPr>
          <a:lstStyle/>
          <a:p>
            <a:pPr>
              <a:lnSpc>
                <a:spcPct val="150000"/>
              </a:lnSpc>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Cơ chế mở rộng của RTP cho phép những ứng dụng riêng lẻ của giao thức RTP thực hiện được với những chức năng mới đòi hỏi những thông tin thêm vào phần tiêu đề của gói. Cơ chế này được thiết kế để một vài ứng dụng có thể bỏ qua một số ứng dụng khác lại có thể sử dụng được phần nào đó.</a:t>
            </a:r>
            <a:endParaRPr lang="vi-VN"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32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66019" y="667318"/>
            <a:ext cx="9268326" cy="496996"/>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sz="2000"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4</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Giao</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thức</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điều</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khiển</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RTCP</a:t>
            </a:r>
          </a:p>
        </p:txBody>
      </p:sp>
      <p:sp>
        <p:nvSpPr>
          <p:cNvPr id="2" name="Rectangle 2"/>
          <p:cNvSpPr>
            <a:spLocks noChangeArrowheads="1"/>
          </p:cNvSpPr>
          <p:nvPr/>
        </p:nvSpPr>
        <p:spPr bwMode="auto">
          <a:xfrm>
            <a:off x="2863516" y="23058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solidFill>
                <a:schemeClr val="tx1">
                  <a:lumMod val="50000"/>
                </a:schemeClr>
              </a:solidFill>
              <a:latin typeface="Arial" panose="020B0604020202020204" pitchFamily="34" charset="0"/>
              <a:cs typeface="Arial" panose="020B0604020202020204" pitchFamily="34" charset="0"/>
            </a:endParaRPr>
          </a:p>
        </p:txBody>
      </p:sp>
      <p:sp>
        <p:nvSpPr>
          <p:cNvPr id="4" name="Rectangle 3"/>
          <p:cNvSpPr/>
          <p:nvPr/>
        </p:nvSpPr>
        <p:spPr>
          <a:xfrm>
            <a:off x="828863" y="1308053"/>
            <a:ext cx="5023811" cy="630942"/>
          </a:xfrm>
          <a:prstGeom prst="rect">
            <a:avLst/>
          </a:prstGeom>
        </p:spPr>
        <p:txBody>
          <a:bodyPr wrap="none">
            <a:spAutoFit/>
          </a:bodyPr>
          <a:lstStyle/>
          <a:p>
            <a:pPr indent="457200" algn="just">
              <a:lnSpc>
                <a:spcPts val="1500"/>
              </a:lnSpc>
              <a:spcBef>
                <a:spcPts val="600"/>
              </a:spcBef>
              <a:spcAft>
                <a:spcPts val="600"/>
              </a:spcAft>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Giao thức RTCP bao gồm các loại gói sau</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a:t>
            </a:r>
          </a:p>
          <a:p>
            <a:pPr indent="457200" algn="just">
              <a:lnSpc>
                <a:spcPts val="1500"/>
              </a:lnSpc>
              <a:spcBef>
                <a:spcPts val="600"/>
              </a:spcBef>
              <a:spcAft>
                <a:spcPts val="600"/>
              </a:spcAft>
            </a:pPr>
            <a:endParaRPr lang="vi-VN"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735514" y="1655693"/>
            <a:ext cx="6096000" cy="1669688"/>
          </a:xfrm>
          <a:prstGeom prst="rect">
            <a:avLst/>
          </a:prstGeom>
        </p:spPr>
        <p:txBody>
          <a:bodyPr>
            <a:spAutoFit/>
          </a:bodyPr>
          <a:lstStyle/>
          <a:p>
            <a:pPr marL="342900" lvl="0" indent="-342900" algn="just">
              <a:lnSpc>
                <a:spcPts val="1500"/>
              </a:lnSpc>
              <a:spcBef>
                <a:spcPts val="600"/>
              </a:spcBef>
              <a:spcAft>
                <a:spcPts val="600"/>
              </a:spcAft>
              <a:buFont typeface="Symbol" panose="05050102010706020507" pitchFamily="18" charset="2"/>
              <a:buChar char=""/>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SR( Sender </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Report)</a:t>
            </a:r>
            <a:endPar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500"/>
              </a:lnSpc>
              <a:spcBef>
                <a:spcPts val="600"/>
              </a:spcBef>
              <a:spcAft>
                <a:spcPts val="600"/>
              </a:spcAft>
              <a:buFont typeface="Symbol" panose="05050102010706020507" pitchFamily="18" charset="2"/>
              <a:buChar char=""/>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RR ( Receiver Report </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a:t>
            </a:r>
            <a:endPar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500"/>
              </a:lnSpc>
              <a:spcBef>
                <a:spcPts val="600"/>
              </a:spcBef>
              <a:spcAft>
                <a:spcPts val="600"/>
              </a:spcAft>
              <a:buFont typeface="Symbol" panose="05050102010706020507" pitchFamily="18" charset="2"/>
              <a:buChar char=""/>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SDES ( Source DEScription items </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a:t>
            </a:r>
            <a:endPar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500"/>
              </a:lnSpc>
              <a:spcBef>
                <a:spcPts val="600"/>
              </a:spcBef>
              <a:spcAft>
                <a:spcPts val="600"/>
              </a:spcAft>
              <a:buFont typeface="Symbol" panose="05050102010706020507" pitchFamily="18" charset="2"/>
              <a:buChar char=""/>
            </a:pP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BYE</a:t>
            </a:r>
            <a:endPar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ts val="1500"/>
              </a:lnSpc>
              <a:spcBef>
                <a:spcPts val="600"/>
              </a:spcBef>
              <a:spcAft>
                <a:spcPts val="600"/>
              </a:spcAft>
              <a:buFont typeface="Symbol" panose="05050102010706020507" pitchFamily="18" charset="2"/>
              <a:buChar char=""/>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APP ( APPlication specific functions</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a:t>
            </a:r>
            <a:endParaRPr lang="vi-VN"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Rectangle 6"/>
          <p:cNvSpPr/>
          <p:nvPr/>
        </p:nvSpPr>
        <p:spPr>
          <a:xfrm>
            <a:off x="1438212" y="3453311"/>
            <a:ext cx="8723939" cy="923330"/>
          </a:xfrm>
          <a:prstGeom prst="rect">
            <a:avLst/>
          </a:prstGeom>
        </p:spPr>
        <p:txBody>
          <a:bodyPr wrap="square">
            <a:spAutoFit/>
          </a:bodyPr>
          <a:lstStyle/>
          <a:p>
            <a:pPr>
              <a:lnSpc>
                <a:spcPct val="150000"/>
              </a:lnSpc>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Mọi gói RTCP đều phải được truyền trong hợp gói cho dù trong hợp gói chỉ có một gói duy </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nhất. Không phải lúc nào cũng một gói cũng có đầy đủ tất cả các gói trên.</a:t>
            </a:r>
            <a:endParaRPr lang="vi-VN"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566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5192" y="1032650"/>
            <a:ext cx="1930651" cy="517359"/>
          </a:xfrm>
        </p:spPr>
        <p:txBody>
          <a:bodyPr>
            <a:normAutofit fontScale="90000"/>
          </a:bodyPr>
          <a:lstStyle/>
          <a:p>
            <a:r>
              <a:rPr lang="vi-VN" dirty="0" smtClean="0">
                <a:latin typeface="Arial" panose="020B0604020202020204" pitchFamily="34" charset="0"/>
                <a:cs typeface="Arial" panose="020B0604020202020204" pitchFamily="34" charset="0"/>
              </a:rPr>
              <a:t>Mục lục</a:t>
            </a:r>
            <a:endParaRPr dirty="0">
              <a:latin typeface="Arial" panose="020B0604020202020204" pitchFamily="34" charset="0"/>
              <a:cs typeface="Arial" panose="020B0604020202020204" pitchFamily="34" charset="0"/>
            </a:endParaRPr>
          </a:p>
        </p:txBody>
      </p:sp>
      <p:sp>
        <p:nvSpPr>
          <p:cNvPr id="2" name="Rectangle 1"/>
          <p:cNvSpPr/>
          <p:nvPr/>
        </p:nvSpPr>
        <p:spPr>
          <a:xfrm>
            <a:off x="1245192" y="2359910"/>
            <a:ext cx="9606796" cy="461665"/>
          </a:xfrm>
          <a:prstGeom prst="rect">
            <a:avLst/>
          </a:prstGeom>
        </p:spPr>
        <p:txBody>
          <a:bodyPr wrap="square">
            <a:spAutoFit/>
          </a:bodyPr>
          <a:lstStyle/>
          <a:p>
            <a:r>
              <a:rPr lang="vi-VN" sz="2400" dirty="0">
                <a:solidFill>
                  <a:schemeClr val="tx1">
                    <a:lumMod val="50000"/>
                  </a:schemeClr>
                </a:solidFill>
                <a:latin typeface="Arial" panose="020B0604020202020204" pitchFamily="34" charset="0"/>
                <a:cs typeface="Arial" panose="020B0604020202020204" pitchFamily="34" charset="0"/>
              </a:rPr>
              <a:t>II. </a:t>
            </a:r>
            <a:r>
              <a:rPr lang="vi-VN" sz="2400" dirty="0" smtClean="0">
                <a:solidFill>
                  <a:schemeClr val="tx1">
                    <a:lumMod val="50000"/>
                  </a:schemeClr>
                </a:solidFill>
                <a:latin typeface="Arial" panose="020B0604020202020204" pitchFamily="34" charset="0"/>
                <a:cs typeface="Arial" panose="020B0604020202020204" pitchFamily="34" charset="0"/>
              </a:rPr>
              <a:t>Quá trình truyền dòng dữ liệu và cấu trúc gói tin RTP/ RTCP</a:t>
            </a:r>
          </a:p>
        </p:txBody>
      </p:sp>
      <p:sp>
        <p:nvSpPr>
          <p:cNvPr id="3" name="Rectangle 2"/>
          <p:cNvSpPr/>
          <p:nvPr/>
        </p:nvSpPr>
        <p:spPr>
          <a:xfrm>
            <a:off x="1175151" y="2976276"/>
            <a:ext cx="9727606" cy="830997"/>
          </a:xfrm>
          <a:prstGeom prst="rect">
            <a:avLst/>
          </a:prstGeom>
        </p:spPr>
        <p:txBody>
          <a:bodyPr wrap="square">
            <a:spAutoFit/>
          </a:bodyPr>
          <a:lstStyle/>
          <a:p>
            <a:r>
              <a:rPr lang="vi-VN" sz="2400" dirty="0">
                <a:solidFill>
                  <a:schemeClr val="tx1">
                    <a:lumMod val="50000"/>
                  </a:schemeClr>
                </a:solidFill>
                <a:latin typeface="Arial" panose="020B0604020202020204" pitchFamily="34" charset="0"/>
                <a:cs typeface="Arial" panose="020B0604020202020204" pitchFamily="34" charset="0"/>
              </a:rPr>
              <a:t>III. </a:t>
            </a:r>
            <a:r>
              <a:rPr lang="vi-VN" sz="2400" dirty="0" smtClean="0">
                <a:solidFill>
                  <a:schemeClr val="tx1">
                    <a:lumMod val="50000"/>
                  </a:schemeClr>
                </a:solidFill>
                <a:latin typeface="Arial" panose="020B0604020202020204" pitchFamily="34" charset="0"/>
                <a:cs typeface="Arial" panose="020B0604020202020204" pitchFamily="34" charset="0"/>
              </a:rPr>
              <a:t>Sự khác nhau trong các ứng dụng dùng giao thức RTP/RTCP </a:t>
            </a:r>
          </a:p>
          <a:p>
            <a:r>
              <a:rPr lang="vi-VN" sz="2400" dirty="0" smtClean="0">
                <a:solidFill>
                  <a:schemeClr val="tx1">
                    <a:lumMod val="50000"/>
                  </a:schemeClr>
                </a:solidFill>
                <a:latin typeface="Arial" panose="020B0604020202020204" pitchFamily="34" charset="0"/>
                <a:cs typeface="Arial" panose="020B0604020202020204" pitchFamily="34" charset="0"/>
              </a:rPr>
              <a:t>để truyền audio và video</a:t>
            </a:r>
            <a:endParaRPr lang="vi-VN" sz="2400" dirty="0">
              <a:solidFill>
                <a:schemeClr val="tx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1245192" y="1704710"/>
            <a:ext cx="6096000" cy="577850"/>
          </a:xfrm>
          <a:prstGeom prst="rect">
            <a:avLst/>
          </a:prstGeom>
        </p:spPr>
        <p:txBody>
          <a:bodyPr>
            <a:spAutoFit/>
          </a:bodyPr>
          <a:lstStyle/>
          <a:p>
            <a:pPr>
              <a:lnSpc>
                <a:spcPct val="150000"/>
              </a:lnSpc>
            </a:pPr>
            <a:r>
              <a:rPr lang="vi-VN" sz="2400" dirty="0">
                <a:solidFill>
                  <a:schemeClr val="tx1">
                    <a:lumMod val="50000"/>
                  </a:schemeClr>
                </a:solidFill>
                <a:latin typeface="Arial" panose="020B0604020202020204" pitchFamily="34" charset="0"/>
                <a:cs typeface="Arial" panose="020B0604020202020204" pitchFamily="34" charset="0"/>
              </a:rPr>
              <a:t>I. Tổng quan về </a:t>
            </a:r>
            <a:r>
              <a:rPr lang="vi-VN" sz="2400" dirty="0" smtClean="0">
                <a:solidFill>
                  <a:schemeClr val="tx1">
                    <a:lumMod val="50000"/>
                  </a:schemeClr>
                </a:solidFill>
                <a:latin typeface="Arial" panose="020B0604020202020204" pitchFamily="34" charset="0"/>
                <a:cs typeface="Arial" panose="020B0604020202020204" pitchFamily="34" charset="0"/>
              </a:rPr>
              <a:t>2 giao thức</a:t>
            </a:r>
            <a:endParaRPr lang="vi-VN" sz="2400" dirty="0">
              <a:solidFill>
                <a:schemeClr val="tx1">
                  <a:lumMod val="50000"/>
                </a:schemeClr>
              </a:solidFill>
              <a:latin typeface="Arial" panose="020B0604020202020204" pitchFamily="34" charset="0"/>
              <a:cs typeface="Arial" panose="020B0604020202020204" pitchFamily="34" charset="0"/>
            </a:endParaRPr>
          </a:p>
        </p:txBody>
      </p:sp>
      <p:sp>
        <p:nvSpPr>
          <p:cNvPr id="4" name="Rectangle 3"/>
          <p:cNvSpPr/>
          <p:nvPr/>
        </p:nvSpPr>
        <p:spPr>
          <a:xfrm>
            <a:off x="1245193" y="3961974"/>
            <a:ext cx="9727606" cy="830997"/>
          </a:xfrm>
          <a:prstGeom prst="rect">
            <a:avLst/>
          </a:prstGeom>
        </p:spPr>
        <p:txBody>
          <a:bodyPr wrap="square">
            <a:spAutoFit/>
          </a:bodyPr>
          <a:lstStyle/>
          <a:p>
            <a:r>
              <a:rPr lang="vi-VN" sz="2400" dirty="0" smtClean="0">
                <a:solidFill>
                  <a:schemeClr val="tx1">
                    <a:lumMod val="50000"/>
                  </a:schemeClr>
                </a:solidFill>
                <a:latin typeface="Arial" panose="020B0604020202020204" pitchFamily="34" charset="0"/>
                <a:cs typeface="Arial" panose="020B0604020202020204" pitchFamily="34" charset="0"/>
              </a:rPr>
              <a:t>IV. Khảo sát giao </a:t>
            </a:r>
            <a:r>
              <a:rPr lang="vi-VN" sz="2400" dirty="0">
                <a:solidFill>
                  <a:schemeClr val="tx1">
                    <a:lumMod val="50000"/>
                  </a:schemeClr>
                </a:solidFill>
                <a:latin typeface="Arial" panose="020B0604020202020204" pitchFamily="34" charset="0"/>
                <a:cs typeface="Arial" panose="020B0604020202020204" pitchFamily="34" charset="0"/>
              </a:rPr>
              <a:t>thức </a:t>
            </a:r>
            <a:r>
              <a:rPr lang="vi-VN" sz="2400" dirty="0" smtClean="0">
                <a:solidFill>
                  <a:schemeClr val="tx1">
                    <a:lumMod val="50000"/>
                  </a:schemeClr>
                </a:solidFill>
                <a:latin typeface="Arial" panose="020B0604020202020204" pitchFamily="34" charset="0"/>
                <a:cs typeface="Arial" panose="020B0604020202020204" pitchFamily="34" charset="0"/>
              </a:rPr>
              <a:t>RTP/RTCP dùng trong các dịch vụ ứng dụng thực tế</a:t>
            </a:r>
            <a:endParaRPr lang="vi-VN" sz="2400" dirty="0">
              <a:solidFill>
                <a:schemeClr val="tx1">
                  <a:lumMod val="50000"/>
                </a:schemeClr>
              </a:solidFill>
              <a:latin typeface="Arial" panose="020B0604020202020204" pitchFamily="34" charset="0"/>
              <a:cs typeface="Arial" panose="020B0604020202020204" pitchFamily="34" charset="0"/>
            </a:endParaRPr>
          </a:p>
        </p:txBody>
      </p:sp>
      <p:sp>
        <p:nvSpPr>
          <p:cNvPr id="5" name="Rectangle 4"/>
          <p:cNvSpPr/>
          <p:nvPr/>
        </p:nvSpPr>
        <p:spPr>
          <a:xfrm>
            <a:off x="1245192" y="4978599"/>
            <a:ext cx="9727607" cy="830997"/>
          </a:xfrm>
          <a:prstGeom prst="rect">
            <a:avLst/>
          </a:prstGeom>
        </p:spPr>
        <p:txBody>
          <a:bodyPr wrap="square">
            <a:spAutoFit/>
          </a:bodyPr>
          <a:lstStyle/>
          <a:p>
            <a:r>
              <a:rPr lang="vi-VN" sz="2400" dirty="0" smtClean="0">
                <a:solidFill>
                  <a:schemeClr val="tx1">
                    <a:lumMod val="50000"/>
                  </a:schemeClr>
                </a:solidFill>
                <a:latin typeface="Arial" panose="020B0604020202020204" pitchFamily="34" charset="0"/>
                <a:cs typeface="Arial" panose="020B0604020202020204" pitchFamily="34" charset="0"/>
              </a:rPr>
              <a:t>V</a:t>
            </a:r>
            <a:r>
              <a:rPr lang="vi-VN" sz="2400" dirty="0">
                <a:solidFill>
                  <a:schemeClr val="tx1">
                    <a:lumMod val="50000"/>
                  </a:schemeClr>
                </a:solidFill>
                <a:latin typeface="Arial" panose="020B0604020202020204" pitchFamily="34" charset="0"/>
                <a:cs typeface="Arial" panose="020B0604020202020204" pitchFamily="34" charset="0"/>
              </a:rPr>
              <a:t>. </a:t>
            </a:r>
            <a:r>
              <a:rPr lang="vi-VN" sz="2400" dirty="0" smtClean="0">
                <a:solidFill>
                  <a:schemeClr val="tx1">
                    <a:lumMod val="50000"/>
                  </a:schemeClr>
                </a:solidFill>
                <a:latin typeface="Arial" panose="020B0604020202020204" pitchFamily="34" charset="0"/>
                <a:cs typeface="Arial" panose="020B0604020202020204" pitchFamily="34" charset="0"/>
              </a:rPr>
              <a:t>Demo truyền thông audio &amp; video thời gian thực trong môi trường phần mềm mở Asterisk</a:t>
            </a:r>
            <a:endParaRPr lang="vi-VN" sz="24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4004" y="86860"/>
            <a:ext cx="4699585" cy="590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733188" y="5991727"/>
            <a:ext cx="2326278" cy="383823"/>
          </a:xfrm>
          <a:prstGeom prst="rect">
            <a:avLst/>
          </a:prstGeom>
        </p:spPr>
        <p:txBody>
          <a:bodyPr wrap="none">
            <a:spAutoFit/>
          </a:bodyPr>
          <a:lstStyle/>
          <a:p>
            <a:pPr lvl="0">
              <a:lnSpc>
                <a:spcPct val="115000"/>
              </a:lnSpc>
              <a:spcBef>
                <a:spcPts val="1500"/>
              </a:spcBef>
              <a:spcAft>
                <a:spcPts val="750"/>
              </a:spcAft>
            </a:pPr>
            <a:r>
              <a:rPr lang="vi-VN" b="1"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Khuôn dạng gói SR</a:t>
            </a:r>
            <a:endParaRPr lang="vi-VN" sz="2000" b="1"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1"/>
          <p:cNvSpPr>
            <a:spLocks noChangeArrowheads="1"/>
          </p:cNvSpPr>
          <p:nvPr/>
        </p:nvSpPr>
        <p:spPr bwMode="auto">
          <a:xfrm>
            <a:off x="252663" y="600165"/>
            <a:ext cx="8361675" cy="45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1pPr>
            <a:lvl2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2pPr>
            <a:lvl3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3pPr>
            <a:lvl4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4pPr>
            <a:lvl5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5pPr>
            <a:lvl6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6pPr>
            <a:lvl7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7pPr>
            <a:lvl8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8pPr>
            <a:lvl9pPr eaLnBrk="0" fontAlgn="base" hangingPunct="0">
              <a:spcBef>
                <a:spcPct val="0"/>
              </a:spcBef>
              <a:spcAft>
                <a:spcPct val="0"/>
              </a:spcAft>
              <a:tabLst>
                <a:tab pos="990600" algn="l"/>
                <a:tab pos="5845175" algn="r"/>
              </a:tabLst>
              <a:defRPr>
                <a:solidFill>
                  <a:schemeClr val="tx1"/>
                </a:solidFill>
                <a:latin typeface="Arial" panose="020B0604020202020204" pitchFamily="34" charset="0"/>
              </a:defRPr>
            </a:lvl9pPr>
          </a:lstStyle>
          <a:p>
            <a:pPr marL="0" marR="0" lvl="0" indent="457200" algn="l" defTabSz="914400" rtl="0" eaLnBrk="0" fontAlgn="base" latinLnBrk="0" hangingPunct="0">
              <a:lnSpc>
                <a:spcPct val="150000"/>
              </a:lnSpc>
              <a:spcBef>
                <a:spcPct val="0"/>
              </a:spcBef>
              <a:spcAft>
                <a:spcPct val="0"/>
              </a:spcAft>
              <a:buClrTx/>
              <a:buSzTx/>
              <a:buFontTx/>
              <a:buNone/>
              <a:tabLst>
                <a:tab pos="990600" algn="l"/>
                <a:tab pos="5845175" algn="r"/>
              </a:tabLst>
            </a:pPr>
            <a:r>
              <a:rPr kumimoji="0" lang="vi-VN" altLang="vi-VN" i="0" strike="noStrike" cap="none" normalizeH="0" baseline="0" dirty="0" smtClean="0">
                <a:ln>
                  <a:noFill/>
                </a:ln>
                <a:solidFill>
                  <a:schemeClr val="tx1">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4.1</a:t>
            </a:r>
            <a:r>
              <a:rPr kumimoji="0" lang="en-US" altLang="vi-VN" i="0" strike="noStrike" cap="none" normalizeH="0" baseline="0" dirty="0" smtClean="0">
                <a:ln>
                  <a:noFill/>
                </a:ln>
                <a:solidFill>
                  <a:schemeClr val="tx1">
                    <a:lumMod val="50000"/>
                  </a:schemeClr>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vi-VN" altLang="vi-VN" i="0" strike="noStrike" cap="none" normalizeH="0" baseline="0" dirty="0" smtClean="0">
                <a:ln>
                  <a:noFill/>
                </a:ln>
                <a:solidFill>
                  <a:schemeClr val="tx1">
                    <a:lumMod val="50000"/>
                  </a:schemeClr>
                </a:solidFill>
                <a:effectLst/>
                <a:latin typeface="Arial" panose="020B0604020202020204" pitchFamily="34" charset="0"/>
                <a:ea typeface="Calibri" panose="020F0502020204030204" pitchFamily="34" charset="0"/>
                <a:cs typeface="Times New Roman" panose="02020603050405020304" pitchFamily="18" charset="0"/>
              </a:rPr>
              <a:t>Khuôn dạng gói SR</a:t>
            </a:r>
          </a:p>
        </p:txBody>
      </p:sp>
      <p:sp>
        <p:nvSpPr>
          <p:cNvPr id="5" name="Rectangle 4"/>
          <p:cNvSpPr/>
          <p:nvPr/>
        </p:nvSpPr>
        <p:spPr>
          <a:xfrm>
            <a:off x="820825" y="1056700"/>
            <a:ext cx="9634329" cy="1754326"/>
          </a:xfrm>
          <a:prstGeom prst="rect">
            <a:avLst/>
          </a:prstGeom>
        </p:spPr>
        <p:txBody>
          <a:bodyPr wrap="square">
            <a:spAutoFit/>
          </a:bodyPr>
          <a:lstStyle/>
          <a:p>
            <a:pPr lvl="0" indent="457200" eaLnBrk="0" fontAlgn="base" hangingPunct="0">
              <a:lnSpc>
                <a:spcPct val="150000"/>
              </a:lnSpc>
              <a:spcBef>
                <a:spcPct val="0"/>
              </a:spcBef>
              <a:spcAft>
                <a:spcPct val="0"/>
              </a:spcAft>
              <a:tabLst>
                <a:tab pos="990600" algn="l"/>
                <a:tab pos="5845175" algn="r"/>
              </a:tabLst>
            </a:pPr>
            <a:r>
              <a:rPr lang="vi-VN" alt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Gồm 3 phần bắt buộc </a:t>
            </a:r>
            <a:r>
              <a:rPr lang="vi-VN" alt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là:</a:t>
            </a:r>
          </a:p>
          <a:p>
            <a:pPr marL="1200150" lvl="2" indent="-285750" eaLnBrk="0" fontAlgn="base" hangingPunct="0">
              <a:lnSpc>
                <a:spcPct val="150000"/>
              </a:lnSpc>
              <a:spcBef>
                <a:spcPct val="0"/>
              </a:spcBef>
              <a:spcAft>
                <a:spcPct val="0"/>
              </a:spcAft>
              <a:buFont typeface="Wingdings" panose="05000000000000000000" pitchFamily="2" charset="2"/>
              <a:buChar char="§"/>
              <a:tabLst>
                <a:tab pos="990600" algn="l"/>
                <a:tab pos="5845175" algn="r"/>
              </a:tabLst>
            </a:pPr>
            <a:r>
              <a:rPr lang="vi-VN" alt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Phần </a:t>
            </a:r>
            <a:r>
              <a:rPr lang="vi-VN" alt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tiêu </a:t>
            </a:r>
            <a:r>
              <a:rPr lang="vi-VN" alt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đều</a:t>
            </a:r>
          </a:p>
          <a:p>
            <a:pPr marL="1200150" lvl="2" indent="-285750" eaLnBrk="0" fontAlgn="base" hangingPunct="0">
              <a:lnSpc>
                <a:spcPct val="150000"/>
              </a:lnSpc>
              <a:spcBef>
                <a:spcPct val="0"/>
              </a:spcBef>
              <a:spcAft>
                <a:spcPct val="0"/>
              </a:spcAft>
              <a:buFont typeface="Wingdings" panose="05000000000000000000" pitchFamily="2" charset="2"/>
              <a:buChar char="§"/>
              <a:tabLst>
                <a:tab pos="990600" algn="l"/>
                <a:tab pos="5845175" algn="r"/>
              </a:tabLst>
            </a:pPr>
            <a:r>
              <a:rPr lang="vi-VN" alt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Phần </a:t>
            </a:r>
            <a:r>
              <a:rPr lang="vi-VN" alt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thông tin bên gửi </a:t>
            </a:r>
            <a:endParaRPr lang="vi-VN" alt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tabLst>
                <a:tab pos="990600" algn="l"/>
                <a:tab pos="5845175" algn="r"/>
              </a:tabLst>
            </a:pPr>
            <a:r>
              <a:rPr lang="vi-VN" alt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C</a:t>
            </a:r>
            <a:r>
              <a:rPr lang="vi-VN" alt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ác </a:t>
            </a:r>
            <a:r>
              <a:rPr lang="vi-VN" alt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khối báo cáo thu</a:t>
            </a:r>
          </a:p>
        </p:txBody>
      </p:sp>
    </p:spTree>
    <p:extLst>
      <p:ext uri="{BB962C8B-B14F-4D97-AF65-F5344CB8AC3E}">
        <p14:creationId xmlns:p14="http://schemas.microsoft.com/office/powerpoint/2010/main" val="1375214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3106" y="651197"/>
            <a:ext cx="9308432" cy="1338828"/>
          </a:xfrm>
          <a:prstGeom prst="rect">
            <a:avLst/>
          </a:prstGeom>
        </p:spPr>
        <p:txBody>
          <a:bodyPr wrap="square">
            <a:spAutoFit/>
          </a:bodyPr>
          <a:lstStyle/>
          <a:p>
            <a:pPr lvl="0" algn="just">
              <a:lnSpc>
                <a:spcPct val="150000"/>
              </a:lnSpc>
              <a:spcBef>
                <a:spcPts val="1000"/>
              </a:spcBef>
              <a:spcAft>
                <a:spcPts val="0"/>
              </a:spcAft>
            </a:pP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4.2 Khuôn </a:t>
            </a: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dạng gói RR</a:t>
            </a:r>
          </a:p>
          <a:p>
            <a:pPr indent="457200" algn="just">
              <a:lnSpc>
                <a:spcPct val="150000"/>
              </a:lnSpc>
              <a:spcAft>
                <a:spcPts val="0"/>
              </a:spcAft>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Gói RR (Receiver Report) có khuôn dạng giống như gói SR ngoại trừ trường hợp PT mang giá trị bằng 201 và không mang phần thông tin về nguồn gửi.</a:t>
            </a:r>
            <a:endParaRPr lang="vi-VN"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20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321" y="1990025"/>
            <a:ext cx="47244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48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7642" y="738629"/>
            <a:ext cx="9801726" cy="923330"/>
          </a:xfrm>
          <a:prstGeom prst="rect">
            <a:avLst/>
          </a:prstGeom>
        </p:spPr>
        <p:txBody>
          <a:bodyPr wrap="square">
            <a:spAutoFit/>
          </a:bodyPr>
          <a:lstStyle/>
          <a:p>
            <a:pPr lvl="0" algn="just">
              <a:lnSpc>
                <a:spcPct val="150000"/>
              </a:lnSpc>
              <a:spcBef>
                <a:spcPts val="1000"/>
              </a:spcBef>
              <a:spcAft>
                <a:spcPts val="0"/>
              </a:spcAft>
            </a:pP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4.3 Khuôn </a:t>
            </a: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dạng gói SDES</a:t>
            </a:r>
          </a:p>
          <a:p>
            <a:pPr indent="457200" algn="just">
              <a:lnSpc>
                <a:spcPct val="150000"/>
              </a:lnSpc>
              <a:spcAft>
                <a:spcPts val="0"/>
              </a:spcAft>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Gói SDES có khuôn dạng  bao gồm một phần tiêu đề và các đoạn thông tin mô tả nguồn.</a:t>
            </a:r>
            <a:endParaRPr lang="vi-VN"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2"/>
          <p:cNvSpPr>
            <a:spLocks noChangeArrowheads="1"/>
          </p:cNvSpPr>
          <p:nvPr/>
        </p:nvSpPr>
        <p:spPr bwMode="auto">
          <a:xfrm>
            <a:off x="1685746" y="1661959"/>
            <a:ext cx="9467864"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50000"/>
              </a:lnSpc>
              <a:spcBef>
                <a:spcPct val="0"/>
              </a:spcBef>
              <a:spcAft>
                <a:spcPct val="0"/>
              </a:spcAft>
              <a:buClrTx/>
              <a:buSzTx/>
              <a:buFontTx/>
              <a:buChar char="•"/>
              <a:tabLst/>
            </a:pPr>
            <a:r>
              <a:rPr kumimoji="0" lang="vi-VN" altLang="vi-VN" b="1"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Phần tiêu đề:</a:t>
            </a: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vi-VN" altLang="vi-VN" b="0"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Các trường V (version), P (padding), length, PT (packet type) mang ý nghĩa giống như của gói SR, PT bằng 202.</a:t>
            </a: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vi-VN" altLang="vi-VN" b="0"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SC (Source count): 5 bits.</a:t>
            </a: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vi-VN" altLang="vi-VN" b="0"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Số lượng của các đoạn thông tin mô tả nguồn.</a:t>
            </a: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p:txBody>
      </p:sp>
      <p:pic>
        <p:nvPicPr>
          <p:cNvPr id="307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528" y="3838203"/>
            <a:ext cx="551497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359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4356" y="849010"/>
            <a:ext cx="9878860" cy="1338828"/>
          </a:xfrm>
          <a:prstGeom prst="rect">
            <a:avLst/>
          </a:prstGeom>
        </p:spPr>
        <p:txBody>
          <a:bodyPr wrap="square">
            <a:spAutoFit/>
          </a:bodyPr>
          <a:lstStyle/>
          <a:p>
            <a:pPr lvl="0" algn="just" eaLnBrk="0" fontAlgn="base" hangingPunct="0">
              <a:lnSpc>
                <a:spcPct val="150000"/>
              </a:lnSpc>
              <a:spcBef>
                <a:spcPct val="0"/>
              </a:spcBef>
              <a:spcAft>
                <a:spcPct val="0"/>
              </a:spcAft>
              <a:buFontTx/>
              <a:buChar char="•"/>
            </a:pPr>
            <a:r>
              <a:rPr lang="vi-VN" altLang="vi-VN" b="1"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Phần miêu tả nguồn</a:t>
            </a:r>
            <a:endParaRPr lang="vi-VN" altLang="vi-VN" dirty="0">
              <a:solidFill>
                <a:schemeClr val="tx1">
                  <a:lumMod val="50000"/>
                </a:schemeClr>
              </a:solidFill>
              <a:latin typeface="Arial" panose="020B0604020202020204" pitchFamily="34" charset="0"/>
              <a:cs typeface="Arial" panose="020B0604020202020204" pitchFamily="34" charset="0"/>
            </a:endParaRPr>
          </a:p>
          <a:p>
            <a:pPr lvl="0" algn="just" eaLnBrk="0" fontAlgn="base" hangingPunct="0">
              <a:lnSpc>
                <a:spcPct val="150000"/>
              </a:lnSpc>
              <a:spcBef>
                <a:spcPct val="0"/>
              </a:spcBef>
              <a:spcAft>
                <a:spcPct val="0"/>
              </a:spcAft>
            </a:pPr>
            <a:r>
              <a:rPr lang="vi-VN" alt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Mỗi đoạn thông tin miêu tả nguồn bao gồm một cặp số nhận dạng nguồn SSRC/CSRC theo sau đó là các mục miêu tả (SDES Items). Các mục miêu tả có cấu trúc chung như hình</a:t>
            </a:r>
            <a:endParaRPr lang="vi-VN" altLang="vi-VN" dirty="0">
              <a:solidFill>
                <a:schemeClr val="tx1">
                  <a:lumMod val="50000"/>
                </a:schemeClr>
              </a:solidFill>
              <a:latin typeface="Arial" panose="020B0604020202020204" pitchFamily="34" charset="0"/>
              <a:cs typeface="Arial" panose="020B0604020202020204" pitchFamily="34" charset="0"/>
            </a:endParaRPr>
          </a:p>
        </p:txBody>
      </p:sp>
      <p:pic>
        <p:nvPicPr>
          <p:cNvPr id="409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108" y="2284500"/>
            <a:ext cx="55340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86218" y="3228887"/>
            <a:ext cx="10987415" cy="3284041"/>
          </a:xfrm>
          <a:prstGeom prst="rect">
            <a:avLst/>
          </a:prstGeom>
        </p:spPr>
        <p:txBody>
          <a:bodyPr wrap="square">
            <a:spAutoFit/>
          </a:bodyPr>
          <a:lstStyle/>
          <a:p>
            <a:pPr lvl="1" indent="457200" algn="just">
              <a:lnSpc>
                <a:spcPct val="150000"/>
              </a:lnSpc>
            </a:pPr>
            <a:r>
              <a:rPr lang="vi-VN" sz="1400"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ITEMS (8 bits)</a:t>
            </a:r>
          </a:p>
          <a:p>
            <a:pPr lvl="1" indent="457200" algn="just">
              <a:lnSpc>
                <a:spcPct val="150000"/>
              </a:lnSpc>
            </a:pPr>
            <a:r>
              <a:rPr lang="vi-VN" sz="1400"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Chỉ </a:t>
            </a: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thị loại mục mô tả. Giá trị của trường này tương ứng với các loại mục miêu tả sau:</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CNAME (Canonical Name) (item =1): Phần thông tin mô tả mang số nhận dạng tầng giao vận cố định đối với một nguồn RTP.</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NAME (item = 2): phần thông tin mô tả mang tên mô tả nguồn.</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EMAIL (item = 3): Thông tin mô tả là địa chỉ Email của nguồn.</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PHONE (item = 4): Thông tin mô tả là số điện thoại của nguồn.</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LOC (item = 5): Thông tin mô tả là địa chỉ của nguồn.</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TOOL (item = 6): Thông tin mô tả là tên của ứng dụng tạo ra dòng thông tin media.</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NOTE (item = 7): Các chú thích về nguồn.</a:t>
            </a:r>
          </a:p>
          <a:p>
            <a:pPr lvl="1" indent="457200" algn="just">
              <a:lnSpc>
                <a:spcPct val="150000"/>
              </a:lnSpc>
            </a:pPr>
            <a:r>
              <a:rPr lang="vi-VN" sz="1400"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PRIV (item = 8): Dành cho các thông tin khác.</a:t>
            </a:r>
            <a:endParaRPr lang="vi-VN" sz="1400"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48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82666" y="1110388"/>
            <a:ext cx="9517804" cy="179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12696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50000"/>
              </a:lnSpc>
              <a:spcBef>
                <a:spcPct val="0"/>
              </a:spcBef>
              <a:spcAft>
                <a:spcPct val="0"/>
              </a:spcAft>
              <a:buClrTx/>
              <a:buSzTx/>
              <a:buFontTx/>
              <a:buChar char="•"/>
              <a:tabLst/>
            </a:pPr>
            <a:r>
              <a:rPr kumimoji="0" lang="vi-VN" altLang="vi-VN" b="1" i="0" u="none" strike="noStrike" cap="none" normalizeH="0" baseline="0" dirty="0" smtClean="0">
                <a:ln>
                  <a:noFill/>
                </a:ln>
                <a:solidFill>
                  <a:schemeClr val="tx1">
                    <a:lumMod val="50000"/>
                  </a:schemeClr>
                </a:solidFill>
                <a:effectLst/>
                <a:ea typeface="Times New Roman" panose="02020603050405020304" pitchFamily="18" charset="0"/>
                <a:cs typeface="Arial" panose="020B0604020202020204" pitchFamily="34" charset="0"/>
              </a:rPr>
              <a:t>K</a:t>
            </a:r>
            <a:r>
              <a:rPr kumimoji="0" lang="vi-VN" altLang="vi-VN" b="1" i="0" u="none" strike="noStrike" cap="none" normalizeH="0" baseline="0" dirty="0" smtClean="0" bmk="">
                <a:ln>
                  <a:noFill/>
                </a:ln>
                <a:solidFill>
                  <a:schemeClr val="tx1">
                    <a:lumMod val="50000"/>
                  </a:schemeClr>
                </a:solidFill>
                <a:effectLst/>
                <a:ea typeface="Times New Roman" panose="02020603050405020304" pitchFamily="18" charset="0"/>
                <a:cs typeface="Arial" panose="020B0604020202020204" pitchFamily="34" charset="0"/>
              </a:rPr>
              <a:t>huôn dạng gói BYE</a:t>
            </a:r>
            <a:endParaRPr kumimoji="0" lang="vi-VN" altLang="vi-VN" b="1" i="0" u="none" strike="noStrike" cap="none" normalizeH="0" baseline="0" dirty="0" smtClean="0">
              <a:ln>
                <a:noFill/>
              </a:ln>
              <a:solidFill>
                <a:schemeClr val="tx1">
                  <a:lumMod val="50000"/>
                </a:schemeClr>
              </a:solidFill>
              <a:effectLst/>
              <a:ea typeface="Times New Roman" panose="02020603050405020304" pitchFamily="18" charset="0"/>
              <a:cs typeface="Arial" panose="020B0604020202020204" pitchFamily="34" charset="0"/>
            </a:endParaRPr>
          </a:p>
          <a:p>
            <a:pPr marR="0" lvl="0" indent="0" algn="l" defTabSz="914400" rtl="0" eaLnBrk="0" fontAlgn="base" latinLnBrk="0" hangingPunct="0">
              <a:lnSpc>
                <a:spcPct val="150000"/>
              </a:lnSpc>
              <a:spcBef>
                <a:spcPct val="0"/>
              </a:spcBef>
              <a:spcAft>
                <a:spcPct val="0"/>
              </a:spcAft>
              <a:buClrTx/>
              <a:buSzTx/>
              <a:tabLst/>
            </a:pPr>
            <a:r>
              <a:rPr kumimoji="0" lang="vi-VN" altLang="vi-VN" b="0"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Gói BYE được sử dụng để thông báo một hay một vài nguồn sẽ rời khỏi phiên truyền. Trường thông tin về lý do rời khỏi phiên là tùy chọn (có thể có hoặc không).</a:t>
            </a: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endParaRPr kumimoji="0" lang="vi-VN" altLang="vi-VN" b="0" i="0" u="none" strike="noStrike" cap="none" normalizeH="0" baseline="0" dirty="0" smtClean="0">
              <a:ln>
                <a:noFill/>
              </a:ln>
              <a:solidFill>
                <a:schemeClr val="tx1">
                  <a:lumMod val="50000"/>
                </a:schemeClr>
              </a:solidFill>
              <a:effectLst/>
              <a:cs typeface="Arial" panose="020B0604020202020204" pitchFamily="34" charset="0"/>
            </a:endParaRPr>
          </a:p>
        </p:txBody>
      </p:sp>
      <p:pic>
        <p:nvPicPr>
          <p:cNvPr id="51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893" y="2900581"/>
            <a:ext cx="5467350" cy="225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6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070810" y="912854"/>
            <a:ext cx="9553074" cy="137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12696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vi-VN" altLang="vi-VN" b="1" i="0" u="none" strike="noStrike" cap="none" normalizeH="0" baseline="0" dirty="0" smtClean="0">
                <a:ln>
                  <a:noFill/>
                </a:ln>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rPr>
              <a:t> K</a:t>
            </a:r>
            <a:r>
              <a:rPr kumimoji="0" lang="vi-VN" altLang="vi-VN" b="1" i="0" u="none" strike="noStrike" cap="none" normalizeH="0" baseline="0" dirty="0" smtClean="0" bmk="">
                <a:ln>
                  <a:noFill/>
                </a:ln>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rPr>
              <a:t>huôn dạng gói APP</a:t>
            </a:r>
            <a:endParaRPr kumimoji="0" lang="vi-VN" altLang="vi-VN" b="1" i="0" u="none" strike="noStrike" cap="none" normalizeH="0" baseline="0" dirty="0" smtClean="0">
              <a:ln>
                <a:noFill/>
              </a:ln>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lvl="1" algn="just" eaLnBrk="0" fontAlgn="base" hangingPunct="0">
              <a:lnSpc>
                <a:spcPct val="150000"/>
              </a:lnSpc>
              <a:spcBef>
                <a:spcPct val="0"/>
              </a:spcBef>
              <a:spcAft>
                <a:spcPct val="0"/>
              </a:spcAft>
            </a:pPr>
            <a:r>
              <a:rPr kumimoji="0" lang="vi-VN" altLang="vi-VN" b="0" i="0" u="none" strike="noStrike" cap="none" normalizeH="0" baseline="0" dirty="0" smtClean="0">
                <a:ln>
                  <a:noFill/>
                </a:ln>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rPr>
              <a:t>Khuôn dạng gói APP được miêu tả trong hình dưới. Gói này được sử dụng để dành cho các chức năng cụ thể của từng ứng dụng.</a:t>
            </a:r>
            <a:endParaRPr kumimoji="0" lang="vi-VN" altLang="vi-VN" b="0" i="0" u="none" strike="noStrike" cap="none" normalizeH="0" baseline="0" dirty="0" smtClean="0">
              <a:ln>
                <a:noFill/>
              </a:ln>
              <a:solidFill>
                <a:schemeClr val="tx1">
                  <a:lumMod val="50000"/>
                </a:schemeClr>
              </a:solidFill>
              <a:effectLst/>
              <a:latin typeface="Arial" panose="020B0604020202020204" pitchFamily="34" charset="0"/>
              <a:cs typeface="Arial" panose="020B0604020202020204" pitchFamily="34" charset="0"/>
            </a:endParaRPr>
          </a:p>
        </p:txBody>
      </p:sp>
      <p:pic>
        <p:nvPicPr>
          <p:cNvPr id="61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9397" y="2719136"/>
            <a:ext cx="5295900"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39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9" y="1908557"/>
            <a:ext cx="9144001" cy="1565044"/>
          </a:xfrm>
          <a:prstGeom prst="rect">
            <a:avLst/>
          </a:prstGeom>
        </p:spPr>
        <p:txBody>
          <a:bodyPr wrap="square">
            <a:spAutoFit/>
          </a:bodyPr>
          <a:lstStyle/>
          <a:p>
            <a:pPr>
              <a:lnSpc>
                <a:spcPct val="150000"/>
              </a:lnSpc>
            </a:pPr>
            <a:r>
              <a:rPr lang="vi-VN" sz="3400" dirty="0">
                <a:solidFill>
                  <a:schemeClr val="tx1">
                    <a:lumMod val="50000"/>
                  </a:schemeClr>
                </a:solidFill>
                <a:latin typeface="Arial" panose="020B0604020202020204" pitchFamily="34" charset="0"/>
                <a:cs typeface="Arial" panose="020B0604020202020204" pitchFamily="34" charset="0"/>
              </a:rPr>
              <a:t>III. Sự khác nhau trong các ứng dụng </a:t>
            </a:r>
            <a:r>
              <a:rPr lang="vi-VN" sz="3400" dirty="0" smtClean="0">
                <a:solidFill>
                  <a:schemeClr val="tx1">
                    <a:lumMod val="50000"/>
                  </a:schemeClr>
                </a:solidFill>
                <a:latin typeface="Arial" panose="020B0604020202020204" pitchFamily="34" charset="0"/>
                <a:cs typeface="Arial" panose="020B0604020202020204" pitchFamily="34" charset="0"/>
              </a:rPr>
              <a:t>dùng giao </a:t>
            </a:r>
            <a:r>
              <a:rPr lang="vi-VN" sz="3400" dirty="0">
                <a:solidFill>
                  <a:schemeClr val="tx1">
                    <a:lumMod val="50000"/>
                  </a:schemeClr>
                </a:solidFill>
                <a:latin typeface="Arial" panose="020B0604020202020204" pitchFamily="34" charset="0"/>
                <a:cs typeface="Arial" panose="020B0604020202020204" pitchFamily="34" charset="0"/>
              </a:rPr>
              <a:t>thức </a:t>
            </a:r>
            <a:r>
              <a:rPr lang="vi-VN" sz="3400" dirty="0" smtClean="0">
                <a:solidFill>
                  <a:schemeClr val="tx1">
                    <a:lumMod val="50000"/>
                  </a:schemeClr>
                </a:solidFill>
                <a:latin typeface="Arial" panose="020B0604020202020204" pitchFamily="34" charset="0"/>
                <a:cs typeface="Arial" panose="020B0604020202020204" pitchFamily="34" charset="0"/>
              </a:rPr>
              <a:t>RTP/RTCP để </a:t>
            </a:r>
            <a:r>
              <a:rPr lang="vi-VN" sz="3400" dirty="0">
                <a:solidFill>
                  <a:schemeClr val="tx1">
                    <a:lumMod val="50000"/>
                  </a:schemeClr>
                </a:solidFill>
                <a:latin typeface="Arial" panose="020B0604020202020204" pitchFamily="34" charset="0"/>
                <a:cs typeface="Arial" panose="020B0604020202020204" pitchFamily="34" charset="0"/>
              </a:rPr>
              <a:t>truyền audio và video</a:t>
            </a:r>
          </a:p>
        </p:txBody>
      </p:sp>
    </p:spTree>
    <p:extLst>
      <p:ext uri="{BB962C8B-B14F-4D97-AF65-F5344CB8AC3E}">
        <p14:creationId xmlns:p14="http://schemas.microsoft.com/office/powerpoint/2010/main" val="267860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211179" y="763675"/>
            <a:ext cx="9268326" cy="496996"/>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1.</a:t>
            </a:r>
            <a:r>
              <a:rPr lang="vi-VN"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So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sánh</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điểm</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khác</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nhau</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cơ</a:t>
            </a:r>
            <a:r>
              <a:rPr lang="en-US" altLang="vi-VN" sz="200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sz="2000"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bản</a:t>
            </a:r>
            <a:endParaRPr lang="vi-VN" altLang="vi-VN" sz="2000"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80984283"/>
              </p:ext>
            </p:extLst>
          </p:nvPr>
        </p:nvGraphicFramePr>
        <p:xfrm>
          <a:off x="2019317" y="1387442"/>
          <a:ext cx="7726262" cy="1783080"/>
        </p:xfrm>
        <a:graphic>
          <a:graphicData uri="http://schemas.openxmlformats.org/drawingml/2006/table">
            <a:tbl>
              <a:tblPr firstRow="1" firstCol="1" bandRow="1">
                <a:tableStyleId>{F5AB1C69-6EDB-4FF4-983F-18BD219EF322}</a:tableStyleId>
              </a:tblPr>
              <a:tblGrid>
                <a:gridCol w="3659588">
                  <a:extLst>
                    <a:ext uri="{9D8B030D-6E8A-4147-A177-3AD203B41FA5}">
                      <a16:colId xmlns:a16="http://schemas.microsoft.com/office/drawing/2014/main" val="20000"/>
                    </a:ext>
                  </a:extLst>
                </a:gridCol>
                <a:gridCol w="4066674">
                  <a:extLst>
                    <a:ext uri="{9D8B030D-6E8A-4147-A177-3AD203B41FA5}">
                      <a16:colId xmlns:a16="http://schemas.microsoft.com/office/drawing/2014/main" val="20001"/>
                    </a:ext>
                  </a:extLst>
                </a:gridCol>
              </a:tblGrid>
              <a:tr h="95250">
                <a:tc>
                  <a:txBody>
                    <a:bodyPr/>
                    <a:lstStyle/>
                    <a:p>
                      <a:pPr indent="457200" algn="ctr">
                        <a:lnSpc>
                          <a:spcPct val="150000"/>
                        </a:lnSpc>
                        <a:spcAft>
                          <a:spcPts val="0"/>
                        </a:spcAft>
                      </a:pPr>
                      <a:r>
                        <a:rPr lang="vi-VN" sz="1300" b="1" dirty="0">
                          <a:solidFill>
                            <a:schemeClr val="bg1"/>
                          </a:solidFill>
                          <a:effectLst/>
                          <a:latin typeface="Arial" panose="020B0604020202020204" pitchFamily="34" charset="0"/>
                          <a:cs typeface="Arial" panose="020B0604020202020204" pitchFamily="34" charset="0"/>
                        </a:rPr>
                        <a:t>Truyền audio</a:t>
                      </a:r>
                      <a:endParaRPr lang="vi-VN" sz="13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indent="457200" algn="ctr">
                        <a:lnSpc>
                          <a:spcPct val="150000"/>
                        </a:lnSpc>
                        <a:spcAft>
                          <a:spcPts val="0"/>
                        </a:spcAft>
                      </a:pPr>
                      <a:r>
                        <a:rPr lang="vi-VN" sz="1300" b="1">
                          <a:solidFill>
                            <a:schemeClr val="bg1"/>
                          </a:solidFill>
                          <a:effectLst/>
                          <a:latin typeface="Arial" panose="020B0604020202020204" pitchFamily="34" charset="0"/>
                          <a:cs typeface="Arial" panose="020B0604020202020204" pitchFamily="34" charset="0"/>
                        </a:rPr>
                        <a:t>Truyền Video</a:t>
                      </a:r>
                      <a:endParaRPr lang="vi-VN" sz="13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r h="0">
                <a:tc>
                  <a:txBody>
                    <a:bodyPr/>
                    <a:lstStyle/>
                    <a:p>
                      <a:pPr indent="457200" algn="just">
                        <a:lnSpc>
                          <a:spcPct val="150000"/>
                        </a:lnSpc>
                        <a:spcAft>
                          <a:spcPts val="0"/>
                        </a:spcAft>
                      </a:pPr>
                      <a:r>
                        <a:rPr lang="vi-VN" sz="1300" b="1" dirty="0">
                          <a:solidFill>
                            <a:schemeClr val="bg1"/>
                          </a:solidFill>
                          <a:effectLst/>
                          <a:latin typeface="Arial" panose="020B0604020202020204" pitchFamily="34" charset="0"/>
                          <a:cs typeface="Arial" panose="020B0604020202020204" pitchFamily="34" charset="0"/>
                        </a:rPr>
                        <a:t>Trong cùng một phiên RTP, Mỗi gói RTP-audio gửi đi từ một nguồn đông bộ thường chứa lượng dữ liệu audio như nhau, độ dài gói tin là như nhau</a:t>
                      </a:r>
                    </a:p>
                    <a:p>
                      <a:pPr marL="457200" indent="457200" algn="just">
                        <a:lnSpc>
                          <a:spcPct val="150000"/>
                        </a:lnSpc>
                        <a:spcAft>
                          <a:spcPts val="0"/>
                        </a:spcAft>
                      </a:pPr>
                      <a:r>
                        <a:rPr lang="vi-VN" sz="1300" b="1" dirty="0">
                          <a:solidFill>
                            <a:schemeClr val="bg1"/>
                          </a:solidFill>
                          <a:effectLst/>
                          <a:latin typeface="Arial" panose="020B0604020202020204" pitchFamily="34" charset="0"/>
                          <a:cs typeface="Arial" panose="020B0604020202020204" pitchFamily="34" charset="0"/>
                        </a:rPr>
                        <a:t> </a:t>
                      </a:r>
                      <a:endParaRPr lang="vi-VN" sz="13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lvl="0" indent="457200" algn="just" defTabSz="914400" rtl="0" eaLnBrk="1" fontAlgn="auto" latinLnBrk="0" hangingPunct="1">
                        <a:lnSpc>
                          <a:spcPct val="150000"/>
                        </a:lnSpc>
                        <a:spcBef>
                          <a:spcPts val="0"/>
                        </a:spcBef>
                        <a:spcAft>
                          <a:spcPts val="0"/>
                        </a:spcAft>
                        <a:buClrTx/>
                        <a:buSzTx/>
                        <a:buFontTx/>
                        <a:buNone/>
                        <a:tabLst/>
                        <a:defRPr/>
                      </a:pPr>
                      <a:r>
                        <a:rPr lang="vi-VN" sz="1300" b="1" dirty="0">
                          <a:solidFill>
                            <a:schemeClr val="bg1"/>
                          </a:solidFill>
                          <a:effectLst/>
                          <a:latin typeface="Arial" panose="020B0604020202020204" pitchFamily="34" charset="0"/>
                          <a:cs typeface="Arial" panose="020B0604020202020204" pitchFamily="34" charset="0"/>
                        </a:rPr>
                        <a:t>Trong cùng một phiên RTP, mỗi gói RTP-video gửi đi từ một nguồn đồng bộ có thể chứa lượng dữ liệu </a:t>
                      </a:r>
                      <a:r>
                        <a:rPr lang="vi-VN" sz="1300" b="1" dirty="0" smtClean="0">
                          <a:solidFill>
                            <a:schemeClr val="bg1"/>
                          </a:solidFill>
                          <a:effectLst/>
                          <a:latin typeface="Arial" panose="020B0604020202020204" pitchFamily="34" charset="0"/>
                          <a:cs typeface="Arial" panose="020B0604020202020204" pitchFamily="34" charset="0"/>
                        </a:rPr>
                        <a:t>video </a:t>
                      </a:r>
                      <a:r>
                        <a:rPr lang="vi-VN" sz="1300" b="1" dirty="0">
                          <a:solidFill>
                            <a:schemeClr val="bg1"/>
                          </a:solidFill>
                          <a:effectLst/>
                          <a:latin typeface="Arial" panose="020B0604020202020204" pitchFamily="34" charset="0"/>
                          <a:cs typeface="Arial" panose="020B0604020202020204" pitchFamily="34" charset="0"/>
                        </a:rPr>
                        <a:t>khác nhau, độ dài gói tin là khác nhau</a:t>
                      </a:r>
                    </a:p>
                    <a:p>
                      <a:pPr indent="457200" algn="just">
                        <a:lnSpc>
                          <a:spcPct val="150000"/>
                        </a:lnSpc>
                        <a:spcAft>
                          <a:spcPts val="0"/>
                        </a:spcAft>
                      </a:pPr>
                      <a:r>
                        <a:rPr lang="vi-VN" sz="1300" b="1" dirty="0">
                          <a:solidFill>
                            <a:schemeClr val="bg1"/>
                          </a:solidFill>
                          <a:effectLst/>
                          <a:latin typeface="Arial" panose="020B0604020202020204" pitchFamily="34" charset="0"/>
                          <a:cs typeface="Arial" panose="020B0604020202020204" pitchFamily="34" charset="0"/>
                        </a:rPr>
                        <a:t> </a:t>
                      </a:r>
                      <a:endParaRPr lang="vi-VN" sz="1300" b="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accent3"/>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10845915"/>
              </p:ext>
            </p:extLst>
          </p:nvPr>
        </p:nvGraphicFramePr>
        <p:xfrm>
          <a:off x="2019317" y="3104149"/>
          <a:ext cx="7726262" cy="1088457"/>
        </p:xfrm>
        <a:graphic>
          <a:graphicData uri="http://schemas.openxmlformats.org/drawingml/2006/table">
            <a:tbl>
              <a:tblPr firstRow="1" firstCol="1" bandRow="1">
                <a:tableStyleId>{F5AB1C69-6EDB-4FF4-983F-18BD219EF322}</a:tableStyleId>
              </a:tblPr>
              <a:tblGrid>
                <a:gridCol w="3671620">
                  <a:extLst>
                    <a:ext uri="{9D8B030D-6E8A-4147-A177-3AD203B41FA5}">
                      <a16:colId xmlns:a16="http://schemas.microsoft.com/office/drawing/2014/main" val="20000"/>
                    </a:ext>
                  </a:extLst>
                </a:gridCol>
                <a:gridCol w="4054642">
                  <a:extLst>
                    <a:ext uri="{9D8B030D-6E8A-4147-A177-3AD203B41FA5}">
                      <a16:colId xmlns:a16="http://schemas.microsoft.com/office/drawing/2014/main" val="20001"/>
                    </a:ext>
                  </a:extLst>
                </a:gridCol>
              </a:tblGrid>
              <a:tr h="1088457">
                <a:tc>
                  <a:txBody>
                    <a:bodyPr/>
                    <a:lstStyle/>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Độ dài gói RTP-audio thường  nhỏ hơn gói RTP-video rất nhiều</a:t>
                      </a:r>
                    </a:p>
                    <a:p>
                      <a:pPr indent="457200" algn="ctr">
                        <a:lnSpc>
                          <a:spcPct val="150000"/>
                        </a:lnSpc>
                        <a:spcAft>
                          <a:spcPts val="0"/>
                        </a:spcAft>
                      </a:pPr>
                      <a:r>
                        <a:rPr lang="vi-VN" sz="1300" dirty="0">
                          <a:effectLst/>
                          <a:latin typeface="Arial" panose="020B0604020202020204" pitchFamily="34" charset="0"/>
                          <a:cs typeface="Arial" panose="020B0604020202020204" pitchFamily="34" charset="0"/>
                        </a:rPr>
                        <a:t> </a:t>
                      </a:r>
                      <a:endParaRPr lang="vi-VN"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Độ dài gói RTP-video  lớn hơn độ dài gói RTP- audio rất nhiều</a:t>
                      </a:r>
                    </a:p>
                    <a:p>
                      <a:pPr indent="457200" algn="ctr">
                        <a:lnSpc>
                          <a:spcPct val="150000"/>
                        </a:lnSpc>
                        <a:spcAft>
                          <a:spcPts val="0"/>
                        </a:spcAft>
                      </a:pPr>
                      <a:r>
                        <a:rPr lang="vi-VN" sz="1300" dirty="0">
                          <a:effectLst/>
                          <a:latin typeface="Arial" panose="020B0604020202020204" pitchFamily="34" charset="0"/>
                          <a:cs typeface="Arial" panose="020B0604020202020204" pitchFamily="34" charset="0"/>
                        </a:rPr>
                        <a:t> </a:t>
                      </a:r>
                      <a:endParaRPr lang="vi-VN"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63315732"/>
              </p:ext>
            </p:extLst>
          </p:nvPr>
        </p:nvGraphicFramePr>
        <p:xfrm>
          <a:off x="2019317" y="4114600"/>
          <a:ext cx="7726262" cy="1485900"/>
        </p:xfrm>
        <a:graphic>
          <a:graphicData uri="http://schemas.openxmlformats.org/drawingml/2006/table">
            <a:tbl>
              <a:tblPr firstRow="1" firstCol="1" bandRow="1">
                <a:tableStyleId>{F5AB1C69-6EDB-4FF4-983F-18BD219EF322}</a:tableStyleId>
              </a:tblPr>
              <a:tblGrid>
                <a:gridCol w="3659588">
                  <a:extLst>
                    <a:ext uri="{9D8B030D-6E8A-4147-A177-3AD203B41FA5}">
                      <a16:colId xmlns:a16="http://schemas.microsoft.com/office/drawing/2014/main" val="20000"/>
                    </a:ext>
                  </a:extLst>
                </a:gridCol>
                <a:gridCol w="4066674">
                  <a:extLst>
                    <a:ext uri="{9D8B030D-6E8A-4147-A177-3AD203B41FA5}">
                      <a16:colId xmlns:a16="http://schemas.microsoft.com/office/drawing/2014/main" val="20001"/>
                    </a:ext>
                  </a:extLst>
                </a:gridCol>
              </a:tblGrid>
              <a:tr h="0">
                <a:tc>
                  <a:txBody>
                    <a:bodyPr/>
                    <a:lstStyle/>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Timestamp của mỗi gói tin </a:t>
                      </a:r>
                      <a:r>
                        <a:rPr lang="vi-VN" sz="1300" dirty="0" smtClean="0">
                          <a:effectLst/>
                          <a:latin typeface="Arial" panose="020B0604020202020204" pitchFamily="34" charset="0"/>
                          <a:cs typeface="Arial" panose="020B0604020202020204" pitchFamily="34" charset="0"/>
                        </a:rPr>
                        <a:t>tăng  </a:t>
                      </a:r>
                      <a:r>
                        <a:rPr lang="vi-VN" sz="1300" dirty="0">
                          <a:effectLst/>
                          <a:latin typeface="Arial" panose="020B0604020202020204" pitchFamily="34" charset="0"/>
                          <a:cs typeface="Arial" panose="020B0604020202020204" pitchFamily="34" charset="0"/>
                        </a:rPr>
                        <a:t>đều đặn sau mỗi gói</a:t>
                      </a:r>
                    </a:p>
                    <a:p>
                      <a:pPr indent="457200" algn="ctr">
                        <a:lnSpc>
                          <a:spcPct val="150000"/>
                        </a:lnSpc>
                        <a:spcAft>
                          <a:spcPts val="0"/>
                        </a:spcAft>
                      </a:pPr>
                      <a:r>
                        <a:rPr lang="vi-VN" sz="1300" dirty="0">
                          <a:effectLst/>
                          <a:latin typeface="Arial" panose="020B0604020202020204" pitchFamily="34" charset="0"/>
                          <a:cs typeface="Arial" panose="020B0604020202020204" pitchFamily="34" charset="0"/>
                        </a:rPr>
                        <a:t> </a:t>
                      </a:r>
                      <a:endParaRPr lang="vi-VN"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Các gói tin liên tiếp thuộc cùng một khung hình sẽ có timestamp giống nhau, trường timestamp chỉ thay đổi khi các gói tin RTP truyền một khung hình mới.</a:t>
                      </a:r>
                    </a:p>
                    <a:p>
                      <a:pPr indent="457200" algn="ctr">
                        <a:lnSpc>
                          <a:spcPct val="150000"/>
                        </a:lnSpc>
                        <a:spcAft>
                          <a:spcPts val="0"/>
                        </a:spcAft>
                      </a:pPr>
                      <a:r>
                        <a:rPr lang="vi-VN" sz="1300" dirty="0">
                          <a:effectLst/>
                          <a:latin typeface="Arial" panose="020B0604020202020204" pitchFamily="34" charset="0"/>
                          <a:cs typeface="Arial" panose="020B0604020202020204" pitchFamily="34" charset="0"/>
                        </a:rPr>
                        <a:t> </a:t>
                      </a:r>
                      <a:endParaRPr lang="vi-VN"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990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98829625"/>
              </p:ext>
            </p:extLst>
          </p:nvPr>
        </p:nvGraphicFramePr>
        <p:xfrm>
          <a:off x="2476517" y="828575"/>
          <a:ext cx="6080760" cy="4754880"/>
        </p:xfrm>
        <a:graphic>
          <a:graphicData uri="http://schemas.openxmlformats.org/drawingml/2006/table">
            <a:tbl>
              <a:tblPr firstRow="1" firstCol="1" bandRow="1">
                <a:tableStyleId>{F5AB1C69-6EDB-4FF4-983F-18BD219EF322}</a:tableStyleId>
              </a:tblPr>
              <a:tblGrid>
                <a:gridCol w="3040380">
                  <a:extLst>
                    <a:ext uri="{9D8B030D-6E8A-4147-A177-3AD203B41FA5}">
                      <a16:colId xmlns:a16="http://schemas.microsoft.com/office/drawing/2014/main" val="20000"/>
                    </a:ext>
                  </a:extLst>
                </a:gridCol>
                <a:gridCol w="3040380">
                  <a:extLst>
                    <a:ext uri="{9D8B030D-6E8A-4147-A177-3AD203B41FA5}">
                      <a16:colId xmlns:a16="http://schemas.microsoft.com/office/drawing/2014/main" val="20001"/>
                    </a:ext>
                  </a:extLst>
                </a:gridCol>
              </a:tblGrid>
              <a:tr h="0">
                <a:tc>
                  <a:txBody>
                    <a:bodyPr/>
                    <a:lstStyle/>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Gói RTP-audio  được gửi đi đều đặn theo thời gian, tùy vào cách phân gói(khoảng cách 10-15ms là đảm bảo chất lượng với người nghe phía nhận)</a:t>
                      </a:r>
                    </a:p>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 </a:t>
                      </a:r>
                      <a:endParaRPr lang="vi-VN"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Cần nhiều gói tin để truyền hết một khung hình, các gói tin này chứa dữ liệu ở cùng một thời điểm, chúng được cố gắng gửi đi nhanh nhất có thể, khoản thời gian rất sát nhau.</a:t>
                      </a:r>
                    </a:p>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Sau khi truyền hết các gói tin thuộc cùng một khung hình, sender nghỉ một quãng thời gian dài hơn rồi truyền tiếp các gói tin thuộc khung hình mới. Quãng thời gian giữa các khung hình này phụ thuộc vào số khung hình /s (ví dụ với 30 khung hình /s, thời gian này sẽ gần bằng 1/30s)</a:t>
                      </a:r>
                    </a:p>
                    <a:p>
                      <a:pPr indent="457200" algn="just">
                        <a:lnSpc>
                          <a:spcPct val="150000"/>
                        </a:lnSpc>
                        <a:spcAft>
                          <a:spcPts val="0"/>
                        </a:spcAft>
                      </a:pPr>
                      <a:r>
                        <a:rPr lang="vi-VN" sz="1300" dirty="0">
                          <a:effectLst/>
                          <a:latin typeface="Arial" panose="020B0604020202020204" pitchFamily="34" charset="0"/>
                          <a:cs typeface="Arial" panose="020B0604020202020204" pitchFamily="34" charset="0"/>
                        </a:rPr>
                        <a:t> </a:t>
                      </a:r>
                      <a:endParaRPr lang="vi-VN" sz="13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01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9411" y="1539633"/>
            <a:ext cx="9838470" cy="456535"/>
          </a:xfrm>
          <a:prstGeom prst="rect">
            <a:avLst/>
          </a:prstGeom>
        </p:spPr>
        <p:txBody>
          <a:bodyPr wrap="square">
            <a:spAutoFit/>
          </a:bodyPr>
          <a:lstStyle/>
          <a:p>
            <a:pPr>
              <a:lnSpc>
                <a:spcPct val="150000"/>
              </a:lnSpc>
            </a:pPr>
            <a:r>
              <a:rPr lang="vi-VN" b="1" dirty="0">
                <a:solidFill>
                  <a:schemeClr val="tx1">
                    <a:lumMod val="50000"/>
                  </a:schemeClr>
                </a:solidFill>
                <a:latin typeface="Arial" panose="020B0604020202020204" pitchFamily="34" charset="0"/>
                <a:cs typeface="Arial" panose="020B0604020202020204" pitchFamily="34" charset="0"/>
              </a:rPr>
              <a:t>Trường payload </a:t>
            </a:r>
            <a:r>
              <a:rPr lang="vi-VN" b="1" dirty="0" smtClean="0">
                <a:solidFill>
                  <a:schemeClr val="tx1">
                    <a:lumMod val="50000"/>
                  </a:schemeClr>
                </a:solidFill>
                <a:latin typeface="Arial" panose="020B0604020202020204" pitchFamily="34" charset="0"/>
                <a:cs typeface="Arial" panose="020B0604020202020204" pitchFamily="34" charset="0"/>
              </a:rPr>
              <a:t>type:</a:t>
            </a:r>
            <a:r>
              <a:rPr lang="vi-VN" b="1" dirty="0">
                <a:solidFill>
                  <a:schemeClr val="tx1">
                    <a:lumMod val="50000"/>
                  </a:schemeClr>
                </a:solidFill>
                <a:latin typeface="Arial" panose="020B0604020202020204" pitchFamily="34" charset="0"/>
                <a:cs typeface="Arial" panose="020B0604020202020204" pitchFamily="34" charset="0"/>
              </a:rPr>
              <a:t> </a:t>
            </a:r>
            <a:r>
              <a:rPr lang="vi-VN" dirty="0" smtClean="0">
                <a:solidFill>
                  <a:schemeClr val="tx1">
                    <a:lumMod val="50000"/>
                  </a:schemeClr>
                </a:solidFill>
                <a:latin typeface="Arial" panose="020B0604020202020204" pitchFamily="34" charset="0"/>
                <a:cs typeface="Arial" panose="020B0604020202020204" pitchFamily="34" charset="0"/>
              </a:rPr>
              <a:t>Phụ </a:t>
            </a:r>
            <a:r>
              <a:rPr lang="vi-VN" dirty="0">
                <a:solidFill>
                  <a:schemeClr val="tx1">
                    <a:lumMod val="50000"/>
                  </a:schemeClr>
                </a:solidFill>
                <a:latin typeface="Arial" panose="020B0604020202020204" pitchFamily="34" charset="0"/>
                <a:cs typeface="Arial" panose="020B0604020202020204" pitchFamily="34" charset="0"/>
              </a:rPr>
              <a:t>thuộc vào loại tải, một số loại tải cho audio và </a:t>
            </a:r>
            <a:r>
              <a:rPr lang="vi-VN" dirty="0" smtClean="0">
                <a:solidFill>
                  <a:schemeClr val="tx1">
                    <a:lumMod val="50000"/>
                  </a:schemeClr>
                </a:solidFill>
                <a:latin typeface="Arial" panose="020B0604020202020204" pitchFamily="34" charset="0"/>
                <a:cs typeface="Arial" panose="020B0604020202020204" pitchFamily="34" charset="0"/>
              </a:rPr>
              <a:t>video</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4" name="Rectangle 3"/>
          <p:cNvSpPr/>
          <p:nvPr/>
        </p:nvSpPr>
        <p:spPr>
          <a:xfrm>
            <a:off x="970315" y="977867"/>
            <a:ext cx="9400905" cy="507831"/>
          </a:xfrm>
          <a:prstGeom prst="rect">
            <a:avLst/>
          </a:prstGeom>
        </p:spPr>
        <p:txBody>
          <a:bodyPr wrap="square">
            <a:spAutoFit/>
          </a:bodyPr>
          <a:lstStyle/>
          <a:p>
            <a:pPr lvl="0" eaLnBrk="0" fontAlgn="base" hangingPunct="0">
              <a:lnSpc>
                <a:spcPct val="150000"/>
              </a:lnSpc>
              <a:spcBef>
                <a:spcPct val="0"/>
              </a:spcBef>
              <a:spcAft>
                <a:spcPct val="0"/>
              </a:spcAft>
              <a:tabLst>
                <a:tab pos="698500" algn="l"/>
                <a:tab pos="5724525" algn="r"/>
              </a:tabLst>
            </a:pP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2.</a:t>
            </a:r>
            <a:r>
              <a:rPr lang="vi-VN"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Chi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tiết</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về</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sự</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khác</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nhau</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trong</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gói</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tin header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của</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altLang="vi-VN" b="1"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gói</a:t>
            </a:r>
            <a:r>
              <a:rPr lang="en-US" altLang="vi-VN" b="1"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tin RTP audio &amp; RTP video</a:t>
            </a:r>
            <a:endParaRPr lang="vi-VN" altLang="vi-VN" b="1" dirty="0">
              <a:solidFill>
                <a:schemeClr val="tx1">
                  <a:lumMod val="50000"/>
                </a:schemeClr>
              </a:solidFill>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273175905"/>
              </p:ext>
            </p:extLst>
          </p:nvPr>
        </p:nvGraphicFramePr>
        <p:xfrm>
          <a:off x="1299411" y="8946281"/>
          <a:ext cx="10577704" cy="5349240"/>
        </p:xfrm>
        <a:graphic>
          <a:graphicData uri="http://schemas.openxmlformats.org/drawingml/2006/table">
            <a:tbl>
              <a:tblPr firstRow="1" firstCol="1" bandRow="1">
                <a:tableStyleId>{F5AB1C69-6EDB-4FF4-983F-18BD219EF322}</a:tableStyleId>
              </a:tblPr>
              <a:tblGrid>
                <a:gridCol w="4368611">
                  <a:extLst>
                    <a:ext uri="{9D8B030D-6E8A-4147-A177-3AD203B41FA5}">
                      <a16:colId xmlns:a16="http://schemas.microsoft.com/office/drawing/2014/main" val="20000"/>
                    </a:ext>
                  </a:extLst>
                </a:gridCol>
                <a:gridCol w="6209093">
                  <a:extLst>
                    <a:ext uri="{9D8B030D-6E8A-4147-A177-3AD203B41FA5}">
                      <a16:colId xmlns:a16="http://schemas.microsoft.com/office/drawing/2014/main" val="20001"/>
                    </a:ext>
                  </a:extLst>
                </a:gridCol>
              </a:tblGrid>
              <a:tr h="257189">
                <a:tc>
                  <a:txBody>
                    <a:bodyPr/>
                    <a:lstStyle/>
                    <a:p>
                      <a:pPr indent="457200" algn="ctr">
                        <a:lnSpc>
                          <a:spcPct val="150000"/>
                        </a:lnSpc>
                        <a:spcAft>
                          <a:spcPts val="0"/>
                        </a:spcAft>
                      </a:pPr>
                      <a:r>
                        <a:rPr lang="vi-VN" sz="1800" dirty="0" smtClean="0">
                          <a:effectLst/>
                          <a:latin typeface="Arial" panose="020B0604020202020204" pitchFamily="34" charset="0"/>
                          <a:cs typeface="Arial" panose="020B0604020202020204" pitchFamily="34" charset="0"/>
                        </a:rPr>
                        <a:t>Truyền audio</a:t>
                      </a:r>
                      <a:endParaRPr lang="vi-VN" sz="1800" dirty="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tc>
                  <a:txBody>
                    <a:bodyPr/>
                    <a:lstStyle/>
                    <a:p>
                      <a:pPr indent="457200" algn="ctr">
                        <a:lnSpc>
                          <a:spcPct val="150000"/>
                        </a:lnSpc>
                        <a:spcAft>
                          <a:spcPts val="0"/>
                        </a:spcAft>
                      </a:pPr>
                      <a:r>
                        <a:rPr lang="vi-VN" sz="1800" smtClean="0">
                          <a:effectLst/>
                          <a:latin typeface="Arial" panose="020B0604020202020204" pitchFamily="34" charset="0"/>
                          <a:cs typeface="Arial" panose="020B0604020202020204" pitchFamily="34" charset="0"/>
                        </a:rPr>
                        <a:t>Truyền Video</a:t>
                      </a:r>
                      <a:endParaRPr lang="vi-VN" sz="180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extLst>
                  <a:ext uri="{0D108BD9-81ED-4DB2-BD59-A6C34878D82A}">
                    <a16:rowId xmlns:a16="http://schemas.microsoft.com/office/drawing/2014/main" val="10000"/>
                  </a:ext>
                </a:extLst>
              </a:tr>
              <a:tr h="1781225">
                <a:tc>
                  <a:txBody>
                    <a:bodyPr/>
                    <a:lstStyle/>
                    <a:p>
                      <a:pPr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Trong cùng một phiên RTP, Mỗi gói RTP-audio gửi đi từ một nguồn đông bộ thường chứa lượng dữ liệu audio như nhau, độ dài gói tin là như nhau</a:t>
                      </a:r>
                    </a:p>
                    <a:p>
                      <a:pPr marL="457200"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 </a:t>
                      </a:r>
                      <a:endParaRPr lang="vi-VN" sz="1800" dirty="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tc>
                  <a:txBody>
                    <a:bodyPr/>
                    <a:lstStyle/>
                    <a:p>
                      <a:pPr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Trong cùng một phiên RTP, mỗi gói RTP-video gửi đi từ một nguồn đồng bộ có thể chứa lượng dữ liệu video khác nhau, độ dài gói tin là khác nhau</a:t>
                      </a:r>
                    </a:p>
                    <a:p>
                      <a:pPr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 </a:t>
                      </a:r>
                      <a:endParaRPr lang="vi-VN" sz="180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extLst>
                  <a:ext uri="{0D108BD9-81ED-4DB2-BD59-A6C34878D82A}">
                    <a16:rowId xmlns:a16="http://schemas.microsoft.com/office/drawing/2014/main" val="10001"/>
                  </a:ext>
                </a:extLst>
              </a:tr>
              <a:tr h="1017843">
                <a:tc>
                  <a:txBody>
                    <a:bodyPr/>
                    <a:lstStyle/>
                    <a:p>
                      <a:pPr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Độ dài gói RTP-audio thường  nhỏ hơn gói RTP-video rất nhiều</a:t>
                      </a:r>
                    </a:p>
                    <a:p>
                      <a:pPr indent="457200" algn="ctr">
                        <a:lnSpc>
                          <a:spcPct val="150000"/>
                        </a:lnSpc>
                        <a:spcAft>
                          <a:spcPts val="0"/>
                        </a:spcAft>
                      </a:pPr>
                      <a:r>
                        <a:rPr lang="vi-VN" sz="1800" smtClean="0">
                          <a:effectLst/>
                          <a:latin typeface="Arial" panose="020B0604020202020204" pitchFamily="34" charset="0"/>
                          <a:cs typeface="Arial" panose="020B0604020202020204" pitchFamily="34" charset="0"/>
                        </a:rPr>
                        <a:t> </a:t>
                      </a:r>
                      <a:endParaRPr lang="vi-VN" sz="180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tc>
                  <a:txBody>
                    <a:bodyPr/>
                    <a:lstStyle/>
                    <a:p>
                      <a:pPr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Độ dài gói RTP-video  lớn hơn độ dài gói RTP- audio rất nhiều</a:t>
                      </a:r>
                    </a:p>
                    <a:p>
                      <a:pPr indent="457200" algn="ctr">
                        <a:lnSpc>
                          <a:spcPct val="150000"/>
                        </a:lnSpc>
                        <a:spcAft>
                          <a:spcPts val="0"/>
                        </a:spcAft>
                      </a:pPr>
                      <a:r>
                        <a:rPr lang="vi-VN" sz="1800" smtClean="0">
                          <a:effectLst/>
                          <a:latin typeface="Arial" panose="020B0604020202020204" pitchFamily="34" charset="0"/>
                          <a:cs typeface="Arial" panose="020B0604020202020204" pitchFamily="34" charset="0"/>
                        </a:rPr>
                        <a:t> </a:t>
                      </a:r>
                      <a:endParaRPr lang="vi-VN" sz="1800" dirty="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extLst>
                  <a:ext uri="{0D108BD9-81ED-4DB2-BD59-A6C34878D82A}">
                    <a16:rowId xmlns:a16="http://schemas.microsoft.com/office/drawing/2014/main" val="10002"/>
                  </a:ext>
                </a:extLst>
              </a:tr>
              <a:tr h="1272304">
                <a:tc>
                  <a:txBody>
                    <a:bodyPr/>
                    <a:lstStyle/>
                    <a:p>
                      <a:pPr indent="457200" algn="just">
                        <a:lnSpc>
                          <a:spcPct val="150000"/>
                        </a:lnSpc>
                        <a:spcAft>
                          <a:spcPts val="0"/>
                        </a:spcAft>
                      </a:pPr>
                      <a:r>
                        <a:rPr lang="vi-VN" sz="1800" smtClean="0">
                          <a:effectLst/>
                          <a:latin typeface="Arial" panose="020B0604020202020204" pitchFamily="34" charset="0"/>
                          <a:cs typeface="Arial" panose="020B0604020202020204" pitchFamily="34" charset="0"/>
                        </a:rPr>
                        <a:t>Timestamp của mỗi gói tin tang  đều đặn sau mỗi gói</a:t>
                      </a:r>
                    </a:p>
                    <a:p>
                      <a:pPr indent="457200" algn="ctr">
                        <a:lnSpc>
                          <a:spcPct val="150000"/>
                        </a:lnSpc>
                        <a:spcAft>
                          <a:spcPts val="0"/>
                        </a:spcAft>
                      </a:pPr>
                      <a:r>
                        <a:rPr lang="vi-VN" sz="1800" smtClean="0">
                          <a:effectLst/>
                          <a:latin typeface="Arial" panose="020B0604020202020204" pitchFamily="34" charset="0"/>
                          <a:cs typeface="Arial" panose="020B0604020202020204" pitchFamily="34" charset="0"/>
                        </a:rPr>
                        <a:t> </a:t>
                      </a:r>
                      <a:endParaRPr lang="vi-VN" sz="1800" dirty="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tc>
                  <a:txBody>
                    <a:bodyPr/>
                    <a:lstStyle/>
                    <a:p>
                      <a:pPr indent="457200" algn="just">
                        <a:lnSpc>
                          <a:spcPct val="150000"/>
                        </a:lnSpc>
                        <a:spcAft>
                          <a:spcPts val="0"/>
                        </a:spcAft>
                      </a:pPr>
                      <a:r>
                        <a:rPr lang="vi-VN" sz="1800" dirty="0" smtClean="0">
                          <a:effectLst/>
                          <a:latin typeface="Arial" panose="020B0604020202020204" pitchFamily="34" charset="0"/>
                          <a:cs typeface="Arial" panose="020B0604020202020204" pitchFamily="34" charset="0"/>
                        </a:rPr>
                        <a:t>Các gói tin liên tiếp thuộc cùng một khung hình sẽ có timestamp giống nhau, trường timestamp chỉ thay đổi khi các gói tin RTP truyền một khung hình mới.</a:t>
                      </a:r>
                    </a:p>
                    <a:p>
                      <a:pPr indent="457200" algn="ctr">
                        <a:lnSpc>
                          <a:spcPct val="150000"/>
                        </a:lnSpc>
                        <a:spcAft>
                          <a:spcPts val="0"/>
                        </a:spcAft>
                      </a:pPr>
                      <a:r>
                        <a:rPr lang="vi-VN" sz="1800" dirty="0" smtClean="0">
                          <a:effectLst/>
                          <a:latin typeface="Arial" panose="020B0604020202020204" pitchFamily="34" charset="0"/>
                          <a:cs typeface="Arial" panose="020B0604020202020204" pitchFamily="34" charset="0"/>
                        </a:rPr>
                        <a:t> </a:t>
                      </a:r>
                      <a:endParaRPr lang="vi-VN" sz="1800" dirty="0">
                        <a:effectLst/>
                        <a:latin typeface="Arial" panose="020B0604020202020204" pitchFamily="34" charset="0"/>
                        <a:ea typeface="Calibri" panose="020F0502020204030204" pitchFamily="34" charset="0"/>
                        <a:cs typeface="Arial" panose="020B0604020202020204" pitchFamily="34" charset="0"/>
                      </a:endParaRPr>
                    </a:p>
                  </a:txBody>
                  <a:tcPr marL="36146" marR="36146" marT="0" marB="0"/>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2"/>
          <a:stretch>
            <a:fillRect/>
          </a:stretch>
        </p:blipFill>
        <p:spPr>
          <a:xfrm>
            <a:off x="2327859" y="2204034"/>
            <a:ext cx="6886575" cy="4086225"/>
          </a:xfrm>
          <a:prstGeom prst="rect">
            <a:avLst/>
          </a:prstGeom>
        </p:spPr>
      </p:pic>
    </p:spTree>
    <p:extLst>
      <p:ext uri="{BB962C8B-B14F-4D97-AF65-F5344CB8AC3E}">
        <p14:creationId xmlns:p14="http://schemas.microsoft.com/office/powerpoint/2010/main" val="39818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634" y="2404997"/>
            <a:ext cx="8448305" cy="964504"/>
          </a:xfrm>
        </p:spPr>
        <p:txBody>
          <a:bodyPr>
            <a:normAutofit fontScale="90000"/>
          </a:bodyPr>
          <a:lstStyle/>
          <a:p>
            <a:r>
              <a:rPr lang="vi-VN" sz="3600" dirty="0" smtClean="0">
                <a:latin typeface="Arial" panose="020B0604020202020204" pitchFamily="34" charset="0"/>
                <a:cs typeface="Arial" panose="020B0604020202020204" pitchFamily="34" charset="0"/>
              </a:rPr>
              <a:t>I. Tổng </a:t>
            </a:r>
            <a:r>
              <a:rPr lang="vi-VN" sz="3600" dirty="0">
                <a:latin typeface="Arial" panose="020B0604020202020204" pitchFamily="34" charset="0"/>
                <a:cs typeface="Arial" panose="020B0604020202020204" pitchFamily="34" charset="0"/>
              </a:rPr>
              <a:t>quan về </a:t>
            </a:r>
            <a:r>
              <a:rPr lang="vi-VN" sz="3600" dirty="0" smtClean="0">
                <a:latin typeface="Arial" panose="020B0604020202020204" pitchFamily="34" charset="0"/>
                <a:cs typeface="Arial" panose="020B0604020202020204" pitchFamily="34" charset="0"/>
              </a:rPr>
              <a:t>hai giao thức RTP/ RTCP</a:t>
            </a:r>
            <a:endParaRPr lang="vi-V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28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1715" y="1396770"/>
            <a:ext cx="3781328" cy="456535"/>
          </a:xfrm>
          <a:prstGeom prst="rect">
            <a:avLst/>
          </a:prstGeom>
        </p:spPr>
        <p:txBody>
          <a:bodyPr wrap="square">
            <a:spAutoFit/>
          </a:bodyPr>
          <a:lstStyle/>
          <a:p>
            <a:pPr indent="457200">
              <a:lnSpc>
                <a:spcPct val="150000"/>
              </a:lnSpc>
              <a:spcAft>
                <a:spcPts val="0"/>
              </a:spcAft>
            </a:pPr>
            <a:r>
              <a:rPr lang="vi-VN" b="1"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Nhãn thời gian (timestamp):</a:t>
            </a:r>
            <a:endParaRPr lang="vi-VN" b="1"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 name="Rectangle 3"/>
          <p:cNvSpPr/>
          <p:nvPr/>
        </p:nvSpPr>
        <p:spPr>
          <a:xfrm>
            <a:off x="1732314" y="2035960"/>
            <a:ext cx="8450181" cy="456535"/>
          </a:xfrm>
          <a:prstGeom prst="rect">
            <a:avLst/>
          </a:prstGeom>
        </p:spPr>
        <p:txBody>
          <a:bodyPr wrap="square">
            <a:spAutoFit/>
          </a:bodyPr>
          <a:lstStyle/>
          <a:p>
            <a:pPr marL="285750" indent="-285750">
              <a:lnSpc>
                <a:spcPct val="150000"/>
              </a:lnSpc>
              <a:buFont typeface="Arial" panose="020B0604020202020204" pitchFamily="34" charset="0"/>
              <a:buChar char="•"/>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Với gói RTP-audio Timestamp của mỗi gói tin tăng đều đặn sau mỗi gói</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5" name="Rectangle 4"/>
          <p:cNvSpPr/>
          <p:nvPr/>
        </p:nvSpPr>
        <p:spPr>
          <a:xfrm>
            <a:off x="1760387" y="2690634"/>
            <a:ext cx="8899357"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Với gói RTP-video, trường timestamp của các gói liên tiếp của cùng một khung hình là như nhau, timestamp  chỉ thay đổi khi các gói tin RTP truyền một khung hình mới. </a:t>
            </a:r>
            <a:endParaRPr lang="vi-VN"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96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8315" y="1559639"/>
            <a:ext cx="8466221" cy="2446824"/>
          </a:xfrm>
          <a:prstGeom prst="rect">
            <a:avLst/>
          </a:prstGeom>
        </p:spPr>
        <p:txBody>
          <a:bodyPr wrap="square">
            <a:spAutoFit/>
          </a:bodyPr>
          <a:lstStyle/>
          <a:p>
            <a:pPr>
              <a:lnSpc>
                <a:spcPct val="150000"/>
              </a:lnSpc>
            </a:pPr>
            <a:r>
              <a:rPr lang="vi-VN" sz="3400" dirty="0">
                <a:solidFill>
                  <a:schemeClr val="tx1">
                    <a:lumMod val="50000"/>
                  </a:schemeClr>
                </a:solidFill>
                <a:latin typeface="Arial" panose="020B0604020202020204" pitchFamily="34" charset="0"/>
                <a:cs typeface="Arial" panose="020B0604020202020204" pitchFamily="34" charset="0"/>
              </a:rPr>
              <a:t>IV. </a:t>
            </a:r>
            <a:r>
              <a:rPr lang="nl-NL" sz="3400" dirty="0">
                <a:solidFill>
                  <a:schemeClr val="tx1">
                    <a:lumMod val="50000"/>
                  </a:schemeClr>
                </a:solidFill>
                <a:latin typeface="Arial" panose="020B0604020202020204" pitchFamily="34" charset="0"/>
                <a:cs typeface="Arial" panose="020B0604020202020204" pitchFamily="34" charset="0"/>
              </a:rPr>
              <a:t>Khảo sát các giao thức RTP/RTCP hiện được dùng trong các dịch vụ ứng dụng thực tế</a:t>
            </a:r>
            <a:endParaRPr lang="vi-VN" sz="34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18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03" y="729462"/>
            <a:ext cx="8791074" cy="1338828"/>
          </a:xfrm>
          <a:prstGeom prst="rect">
            <a:avLst/>
          </a:prstGeom>
        </p:spPr>
        <p:txBody>
          <a:bodyPr wrap="square">
            <a:spAutoFit/>
          </a:bodyPr>
          <a:lstStyle/>
          <a:p>
            <a:pPr>
              <a:lnSpc>
                <a:spcPct val="150000"/>
              </a:lnSpc>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Hiện nay dịch vụ, ứng dụng sử dụng RTP/RTCP là rất nhiều nhưng chia ra thành các loại hình dịch vụ chính sau:</a:t>
            </a:r>
            <a:b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b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5" name="Rectangle 4"/>
          <p:cNvSpPr/>
          <p:nvPr/>
        </p:nvSpPr>
        <p:spPr>
          <a:xfrm>
            <a:off x="1722443" y="1660630"/>
            <a:ext cx="8505534" cy="1338828"/>
          </a:xfrm>
          <a:prstGeom prst="rect">
            <a:avLst/>
          </a:prstGeom>
        </p:spPr>
        <p:txBody>
          <a:bodyPr wrap="none">
            <a:spAutoFit/>
          </a:bodyPr>
          <a:lstStyle/>
          <a:p>
            <a:pPr marL="285750" indent="-285750">
              <a:lnSpc>
                <a:spcPct val="150000"/>
              </a:lnSpc>
              <a:buFont typeface="Wingdings" panose="05000000000000000000" pitchFamily="2" charset="2"/>
              <a:buChar char="v"/>
            </a:pP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VOIP </a:t>
            </a: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 Các dịch vụ truyền tiếng nói thông qua mạng IP. </a:t>
            </a:r>
            <a:endPar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vi-VN" dirty="0" smtClean="0">
                <a:solidFill>
                  <a:schemeClr val="tx1">
                    <a:lumMod val="50000"/>
                  </a:schemeClr>
                </a:solidFill>
                <a:latin typeface="Arial" panose="020B0604020202020204" pitchFamily="34" charset="0"/>
                <a:cs typeface="Arial" panose="020B0604020202020204" pitchFamily="34" charset="0"/>
              </a:rPr>
              <a:t>Các </a:t>
            </a:r>
            <a:r>
              <a:rPr lang="vi-VN" dirty="0">
                <a:solidFill>
                  <a:schemeClr val="tx1">
                    <a:lumMod val="50000"/>
                  </a:schemeClr>
                </a:solidFill>
                <a:latin typeface="Arial" panose="020B0604020202020204" pitchFamily="34" charset="0"/>
                <a:cs typeface="Arial" panose="020B0604020202020204" pitchFamily="34" charset="0"/>
              </a:rPr>
              <a:t>dịch vụ quay </a:t>
            </a:r>
            <a:r>
              <a:rPr lang="vi-VN" dirty="0" smtClean="0">
                <a:solidFill>
                  <a:schemeClr val="tx1">
                    <a:lumMod val="50000"/>
                  </a:schemeClr>
                </a:solidFill>
                <a:latin typeface="Arial" panose="020B0604020202020204" pitchFamily="34" charset="0"/>
                <a:cs typeface="Arial" panose="020B0604020202020204" pitchFamily="34" charset="0"/>
              </a:rPr>
              <a:t>số</a:t>
            </a:r>
            <a:r>
              <a:rPr lang="vi-VN" dirty="0">
                <a:solidFill>
                  <a:schemeClr val="tx1">
                    <a:lumMod val="50000"/>
                  </a:schemeClr>
                </a:solidFill>
                <a:latin typeface="Arial" panose="020B0604020202020204" pitchFamily="34" charset="0"/>
                <a:cs typeface="Arial" panose="020B0604020202020204" pitchFamily="34" charset="0"/>
              </a:rPr>
              <a:t> </a:t>
            </a:r>
            <a:r>
              <a:rPr lang="vi-VN" dirty="0" smtClean="0">
                <a:solidFill>
                  <a:schemeClr val="tx1">
                    <a:lumMod val="50000"/>
                  </a:schemeClr>
                </a:solidFill>
                <a:latin typeface="Arial" panose="020B0604020202020204" pitchFamily="34" charset="0"/>
                <a:cs typeface="Arial" panose="020B0604020202020204" pitchFamily="34" charset="0"/>
              </a:rPr>
              <a:t>:171 </a:t>
            </a:r>
            <a:r>
              <a:rPr lang="vi-VN" dirty="0">
                <a:solidFill>
                  <a:schemeClr val="tx1">
                    <a:lumMod val="50000"/>
                  </a:schemeClr>
                </a:solidFill>
                <a:latin typeface="Arial" panose="020B0604020202020204" pitchFamily="34" charset="0"/>
                <a:cs typeface="Arial" panose="020B0604020202020204" pitchFamily="34" charset="0"/>
              </a:rPr>
              <a:t>(</a:t>
            </a:r>
            <a:r>
              <a:rPr lang="vi-VN" dirty="0" smtClean="0">
                <a:solidFill>
                  <a:schemeClr val="tx1">
                    <a:lumMod val="50000"/>
                  </a:schemeClr>
                </a:solidFill>
                <a:latin typeface="Arial" panose="020B0604020202020204" pitchFamily="34" charset="0"/>
                <a:cs typeface="Arial" panose="020B0604020202020204" pitchFamily="34" charset="0"/>
              </a:rPr>
              <a:t>VNPT), 178 </a:t>
            </a:r>
            <a:r>
              <a:rPr lang="vi-VN" dirty="0">
                <a:solidFill>
                  <a:schemeClr val="tx1">
                    <a:lumMod val="50000"/>
                  </a:schemeClr>
                </a:solidFill>
                <a:latin typeface="Arial" panose="020B0604020202020204" pitchFamily="34" charset="0"/>
                <a:cs typeface="Arial" panose="020B0604020202020204" pitchFamily="34" charset="0"/>
              </a:rPr>
              <a:t>(</a:t>
            </a:r>
            <a:r>
              <a:rPr lang="vi-VN" dirty="0" smtClean="0">
                <a:solidFill>
                  <a:schemeClr val="tx1">
                    <a:lumMod val="50000"/>
                  </a:schemeClr>
                </a:solidFill>
                <a:latin typeface="Arial" panose="020B0604020202020204" pitchFamily="34" charset="0"/>
                <a:cs typeface="Arial" panose="020B0604020202020204" pitchFamily="34" charset="0"/>
              </a:rPr>
              <a:t>Viettel), 175 </a:t>
            </a:r>
            <a:r>
              <a:rPr lang="vi-VN" dirty="0">
                <a:solidFill>
                  <a:schemeClr val="tx1">
                    <a:lumMod val="50000"/>
                  </a:schemeClr>
                </a:solidFill>
                <a:latin typeface="Arial" panose="020B0604020202020204" pitchFamily="34" charset="0"/>
                <a:cs typeface="Arial" panose="020B0604020202020204" pitchFamily="34" charset="0"/>
              </a:rPr>
              <a:t>(</a:t>
            </a:r>
            <a:r>
              <a:rPr lang="vi-VN" dirty="0" smtClean="0">
                <a:solidFill>
                  <a:schemeClr val="tx1">
                    <a:lumMod val="50000"/>
                  </a:schemeClr>
                </a:solidFill>
                <a:latin typeface="Arial" panose="020B0604020202020204" pitchFamily="34" charset="0"/>
                <a:cs typeface="Arial" panose="020B0604020202020204" pitchFamily="34" charset="0"/>
              </a:rPr>
              <a:t>Vishiptel), 177 </a:t>
            </a:r>
            <a:r>
              <a:rPr lang="vi-VN" dirty="0">
                <a:solidFill>
                  <a:schemeClr val="tx1">
                    <a:lumMod val="50000"/>
                  </a:schemeClr>
                </a:solidFill>
                <a:latin typeface="Arial" panose="020B0604020202020204" pitchFamily="34" charset="0"/>
                <a:cs typeface="Arial" panose="020B0604020202020204" pitchFamily="34" charset="0"/>
              </a:rPr>
              <a:t>(</a:t>
            </a:r>
            <a:r>
              <a:rPr lang="vi-VN" dirty="0" smtClean="0">
                <a:solidFill>
                  <a:schemeClr val="tx1">
                    <a:lumMod val="50000"/>
                  </a:schemeClr>
                </a:solidFill>
                <a:latin typeface="Arial" panose="020B0604020202020204" pitchFamily="34" charset="0"/>
                <a:cs typeface="Arial" panose="020B0604020202020204" pitchFamily="34" charset="0"/>
              </a:rPr>
              <a:t>SPT)</a:t>
            </a:r>
          </a:p>
          <a:p>
            <a:pPr marL="742950" lvl="1" indent="-285750">
              <a:lnSpc>
                <a:spcPct val="150000"/>
              </a:lnSpc>
              <a:buFont typeface="Arial" panose="020B0604020202020204" pitchFamily="34" charset="0"/>
              <a:buChar char="•"/>
            </a:pPr>
            <a:r>
              <a:rPr lang="vi-VN" dirty="0" smtClean="0">
                <a:solidFill>
                  <a:schemeClr val="tx1">
                    <a:lumMod val="50000"/>
                  </a:schemeClr>
                </a:solidFill>
                <a:latin typeface="Arial" panose="020B0604020202020204" pitchFamily="34" charset="0"/>
                <a:cs typeface="Arial" panose="020B0604020202020204" pitchFamily="34" charset="0"/>
              </a:rPr>
              <a:t>Các </a:t>
            </a:r>
            <a:r>
              <a:rPr lang="vi-VN" dirty="0">
                <a:solidFill>
                  <a:schemeClr val="tx1">
                    <a:lumMod val="50000"/>
                  </a:schemeClr>
                </a:solidFill>
                <a:latin typeface="Arial" panose="020B0604020202020204" pitchFamily="34" charset="0"/>
                <a:cs typeface="Arial" panose="020B0604020202020204" pitchFamily="34" charset="0"/>
              </a:rPr>
              <a:t>ứng dụng gọi qua </a:t>
            </a:r>
            <a:r>
              <a:rPr lang="vi-VN" dirty="0" smtClean="0">
                <a:solidFill>
                  <a:schemeClr val="tx1">
                    <a:lumMod val="50000"/>
                  </a:schemeClr>
                </a:solidFill>
                <a:latin typeface="Arial" panose="020B0604020202020204" pitchFamily="34" charset="0"/>
                <a:cs typeface="Arial" panose="020B0604020202020204" pitchFamily="34" charset="0"/>
              </a:rPr>
              <a:t>mạng: Skype, Yahoo, Viber, Zalo...</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6" name="Rectangle 5"/>
          <p:cNvSpPr/>
          <p:nvPr/>
        </p:nvSpPr>
        <p:spPr>
          <a:xfrm>
            <a:off x="1722443" y="3109004"/>
            <a:ext cx="5278112" cy="456535"/>
          </a:xfrm>
          <a:prstGeom prst="rect">
            <a:avLst/>
          </a:prstGeom>
        </p:spPr>
        <p:txBody>
          <a:bodyPr wrap="none">
            <a:spAutoFit/>
          </a:bodyPr>
          <a:lstStyle/>
          <a:p>
            <a:pPr marL="285750" indent="-285750">
              <a:lnSpc>
                <a:spcPct val="150000"/>
              </a:lnSpc>
              <a:buFont typeface="Wingdings" panose="05000000000000000000" pitchFamily="2" charset="2"/>
              <a:buChar char="v"/>
            </a:pP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 IPTV </a:t>
            </a: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 Dịch vụ truyền hình thông qua mạng IP.</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2205790" y="3565539"/>
            <a:ext cx="7611978" cy="1754326"/>
          </a:xfrm>
          <a:prstGeom prst="rect">
            <a:avLst/>
          </a:prstGeom>
        </p:spPr>
        <p:txBody>
          <a:bodyPr wrap="square">
            <a:spAutoFit/>
          </a:bodyPr>
          <a:lstStyle/>
          <a:p>
            <a:pPr>
              <a:lnSpc>
                <a:spcPct val="150000"/>
              </a:lnSpc>
            </a:pP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RTP được xác định trong mào đầu UDP với giá trị 5004 trong trường cổng. RTPcung cấp chức năng truyền tải mạng đầu cuối dễ dàng cho truyền tải dữ liệu thời gianthực như audio, video, và dữ liệu mô phỏng qua dịch vụ mạng unicast hoặc multicast</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8" name="Rectangle 7"/>
          <p:cNvSpPr/>
          <p:nvPr/>
        </p:nvSpPr>
        <p:spPr>
          <a:xfrm>
            <a:off x="2205790" y="5319865"/>
            <a:ext cx="8022187" cy="456535"/>
          </a:xfrm>
          <a:prstGeom prst="rect">
            <a:avLst/>
          </a:prstGeom>
        </p:spPr>
        <p:txBody>
          <a:bodyPr wrap="square">
            <a:spAutoFit/>
          </a:bodyPr>
          <a:lstStyle/>
          <a:p>
            <a:pPr>
              <a:lnSpc>
                <a:spcPct val="150000"/>
              </a:lnSpc>
              <a:spcBef>
                <a:spcPts val="450"/>
              </a:spcBef>
              <a:spcAft>
                <a:spcPts val="450"/>
              </a:spcAft>
            </a:pP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Dịch vụ tiêu biểu:OneTV </a:t>
            </a: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(FPT </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Telecom), NextTV </a:t>
            </a: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(Viettel</a:t>
            </a:r>
            <a:r>
              <a:rPr lang="vi-VN"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MyTV </a:t>
            </a: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(VNPT)</a:t>
            </a:r>
            <a:endParaRPr lang="vi-VN" sz="1600"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8882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0441" y="842037"/>
            <a:ext cx="10367212" cy="5493812"/>
          </a:xfrm>
          <a:prstGeom prst="rect">
            <a:avLst/>
          </a:prstGeom>
        </p:spPr>
        <p:txBody>
          <a:bodyPr wrap="square">
            <a:spAutoFit/>
          </a:bodyPr>
          <a:lstStyle/>
          <a:p>
            <a:pPr marL="285750" indent="-285750">
              <a:lnSpc>
                <a:spcPct val="150000"/>
              </a:lnSpc>
              <a:spcBef>
                <a:spcPts val="450"/>
              </a:spcBef>
              <a:spcAft>
                <a:spcPts val="0"/>
              </a:spcAft>
              <a:buFont typeface="Wingdings" panose="05000000000000000000" pitchFamily="2" charset="2"/>
              <a:buChar char="v"/>
            </a:pP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Video conference : Các dịch vụ hội nghị trực tuyến.</a:t>
            </a:r>
            <a:b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b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Giao thức truyền tải thời gian thực RTP: Với chức năng truyền tải các dữ liệu có thuộc tính thời gian thực. Giao thức chuẩn của IETF về media-stream. RTP mang dữ liệu thoại qua mạng. RTP cung cấp số trình tự và thống số thời gian (time stamp) để xử lý đúng thứ tự của gói tin thoại.</a:t>
            </a:r>
            <a:b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b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Giao thức điều khiển RTCP: Giám sát chất lượng dịch vụ và truyền các thông tin về những phiên truyền. RTCP giúp cho việc điều khiển hoạt động giữa các phiên.Cung cấp tính năng điều khiền thông tin ngoài băng (out-of-band) cho một luồng RTP. Mỗi luồng RTP có tương ứng luồng RTCP để mà thông báo những số liệu thống kê trên cuộc gọi. RTCP được dùng cho tính năng thông báo QoS.</a:t>
            </a:r>
            <a:b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b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Trong đó tiêu biểu ở nước ta có:</a:t>
            </a:r>
            <a:b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b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V-Meeting (Viettel)</a:t>
            </a:r>
            <a:b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b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Vidyo Conference (FPT)</a:t>
            </a:r>
            <a:b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br>
            <a:r>
              <a:rPr lang="vi-VN"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MegaMeeting (VDC)</a:t>
            </a:r>
            <a:endParaRPr lang="vi-VN" sz="1600"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3635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613" y="2586788"/>
            <a:ext cx="6858002" cy="1070811"/>
          </a:xfrm>
        </p:spPr>
        <p:txBody>
          <a:bodyPr>
            <a:noAutofit/>
          </a:bodyPr>
          <a:lstStyle/>
          <a:p>
            <a:pPr lvl="0"/>
            <a:r>
              <a:rPr lang="en-US" sz="300" dirty="0" smtClean="0">
                <a:latin typeface="UTM Androgyne" panose="02040603050506020204" pitchFamily="18" charset="0"/>
              </a:rPr>
              <a:t>4</a:t>
            </a:r>
            <a:endParaRPr lang="vi-VN" sz="300" b="1" dirty="0"/>
          </a:p>
        </p:txBody>
      </p:sp>
      <p:sp>
        <p:nvSpPr>
          <p:cNvPr id="3" name="Rectangle 2"/>
          <p:cNvSpPr/>
          <p:nvPr/>
        </p:nvSpPr>
        <p:spPr>
          <a:xfrm>
            <a:off x="2801773" y="1619797"/>
            <a:ext cx="8321842" cy="2446824"/>
          </a:xfrm>
          <a:prstGeom prst="rect">
            <a:avLst/>
          </a:prstGeom>
        </p:spPr>
        <p:txBody>
          <a:bodyPr wrap="square">
            <a:spAutoFit/>
          </a:bodyPr>
          <a:lstStyle/>
          <a:p>
            <a:pPr lvl="0" algn="just">
              <a:lnSpc>
                <a:spcPct val="150000"/>
              </a:lnSpc>
              <a:spcBef>
                <a:spcPts val="2400"/>
              </a:spcBef>
              <a:spcAft>
                <a:spcPts val="0"/>
              </a:spcAft>
            </a:pPr>
            <a:r>
              <a:rPr lang="vi-VN" sz="3400" kern="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 Thử </a:t>
            </a:r>
            <a:r>
              <a:rPr lang="vi-VN" sz="3400" kern="0"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nghiệm truyền thông dữ liệu a</a:t>
            </a:r>
            <a:r>
              <a:rPr lang="vi-VN" sz="3400" kern="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udio- video thời </a:t>
            </a:r>
            <a:r>
              <a:rPr lang="vi-VN" sz="3400" kern="0"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gian thực trong môi trường phần mềm mở Asterisk </a:t>
            </a:r>
            <a:endParaRPr lang="vi-VN" sz="3400" kern="0"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5127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9358" y="1126504"/>
            <a:ext cx="6096000" cy="496996"/>
          </a:xfrm>
          <a:prstGeom prst="rect">
            <a:avLst/>
          </a:prstGeom>
        </p:spPr>
        <p:txBody>
          <a:bodyPr>
            <a:spAutoFit/>
          </a:bodyPr>
          <a:lstStyle/>
          <a:p>
            <a:pPr lvl="0" algn="just">
              <a:lnSpc>
                <a:spcPct val="150000"/>
              </a:lnSpc>
              <a:spcBef>
                <a:spcPts val="2400"/>
              </a:spcBef>
              <a:spcAft>
                <a:spcPts val="0"/>
              </a:spcAft>
            </a:pPr>
            <a:r>
              <a:rPr lang="vi-VN" sz="2000" kern="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1. Yêu cầu đặt ra cho thử nghiệm</a:t>
            </a:r>
            <a:endParaRPr lang="vi-VN" sz="2000" kern="0"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628275" y="1671627"/>
            <a:ext cx="8081210" cy="1338828"/>
          </a:xfrm>
          <a:prstGeom prst="rect">
            <a:avLst/>
          </a:prstGeom>
        </p:spPr>
        <p:txBody>
          <a:bodyPr wrap="square">
            <a:spAutoFit/>
          </a:bodyPr>
          <a:lstStyle/>
          <a:p>
            <a:pPr marL="285750" indent="-285750">
              <a:lnSpc>
                <a:spcPct val="150000"/>
              </a:lnSpc>
              <a:buFont typeface="Wingdings" panose="05000000000000000000" pitchFamily="2" charset="2"/>
              <a:buChar char="§"/>
            </a:pPr>
            <a:r>
              <a:rPr lang="en-US" dirty="0" err="1">
                <a:solidFill>
                  <a:schemeClr val="tx1">
                    <a:lumMod val="50000"/>
                  </a:schemeClr>
                </a:solidFill>
                <a:latin typeface="Arial" panose="020B0604020202020204" pitchFamily="34" charset="0"/>
                <a:cs typeface="Arial" panose="020B0604020202020204" pitchFamily="34" charset="0"/>
              </a:rPr>
              <a:t>Cấu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một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cuộc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gọi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giữa</a:t>
            </a:r>
            <a:r>
              <a:rPr lang="en-US" dirty="0">
                <a:solidFill>
                  <a:schemeClr val="tx1">
                    <a:lumMod val="50000"/>
                  </a:schemeClr>
                </a:solidFill>
                <a:latin typeface="Arial" panose="020B0604020202020204" pitchFamily="34" charset="0"/>
                <a:cs typeface="Arial" panose="020B0604020202020204" pitchFamily="34" charset="0"/>
              </a:rPr>
              <a:t> 2 </a:t>
            </a: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tính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thông</a:t>
            </a:r>
            <a:r>
              <a:rPr lang="en-US" dirty="0">
                <a:solidFill>
                  <a:schemeClr val="tx1">
                    <a:lumMod val="50000"/>
                  </a:schemeClr>
                </a:solidFill>
                <a:latin typeface="Arial" panose="020B0604020202020204" pitchFamily="34" charset="0"/>
                <a:cs typeface="Arial" panose="020B0604020202020204" pitchFamily="34" charset="0"/>
              </a:rPr>
              <a:t> qua </a:t>
            </a:r>
            <a:r>
              <a:rPr lang="en-US" dirty="0" err="1">
                <a:solidFill>
                  <a:schemeClr val="tx1">
                    <a:lumMod val="50000"/>
                  </a:schemeClr>
                </a:solidFill>
                <a:latin typeface="Arial" panose="020B0604020202020204" pitchFamily="34" charset="0"/>
                <a:cs typeface="Arial" panose="020B0604020202020204" pitchFamily="34" charset="0"/>
              </a:rPr>
              <a:t>tổng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đài</a:t>
            </a:r>
            <a:r>
              <a:rPr lang="en-US" dirty="0">
                <a:solidFill>
                  <a:schemeClr val="tx1">
                    <a:lumMod val="50000"/>
                  </a:schemeClr>
                </a:solidFill>
                <a:latin typeface="Arial" panose="020B0604020202020204" pitchFamily="34" charset="0"/>
                <a:cs typeface="Arial" panose="020B0604020202020204" pitchFamily="34" charset="0"/>
              </a:rPr>
              <a:t> VoIP Asterisk</a:t>
            </a:r>
          </a:p>
          <a:p>
            <a:pPr marL="285750" indent="-285750">
              <a:lnSpc>
                <a:spcPct val="150000"/>
              </a:lnSpc>
              <a:buFont typeface="Wingdings" panose="05000000000000000000" pitchFamily="2" charset="2"/>
              <a:buChar char="§"/>
            </a:pPr>
            <a:r>
              <a:rPr lang="en-US" dirty="0" err="1">
                <a:solidFill>
                  <a:schemeClr val="tx1">
                    <a:lumMod val="50000"/>
                  </a:schemeClr>
                </a:solidFill>
                <a:latin typeface="Arial" panose="020B0604020202020204" pitchFamily="34" charset="0"/>
                <a:cs typeface="Arial" panose="020B0604020202020204" pitchFamily="34" charset="0"/>
              </a:rPr>
              <a:t>Lần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lượt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thay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đổi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kiểu</a:t>
            </a:r>
            <a:r>
              <a:rPr lang="en-US" dirty="0">
                <a:solidFill>
                  <a:schemeClr val="tx1">
                    <a:lumMod val="50000"/>
                  </a:schemeClr>
                </a:solidFill>
                <a:latin typeface="Arial" panose="020B0604020202020204" pitchFamily="34" charset="0"/>
                <a:cs typeface="Arial" panose="020B0604020202020204" pitchFamily="34" charset="0"/>
              </a:rPr>
              <a:t>  codec </a:t>
            </a:r>
            <a:r>
              <a:rPr lang="en-US" dirty="0" err="1">
                <a:solidFill>
                  <a:schemeClr val="tx1">
                    <a:lumMod val="50000"/>
                  </a:schemeClr>
                </a:solidFill>
                <a:latin typeface="Arial" panose="020B0604020202020204" pitchFamily="34" charset="0"/>
                <a:cs typeface="Arial" panose="020B0604020202020204" pitchFamily="34" charset="0"/>
              </a:rPr>
              <a:t>của</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cuộc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gọi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trên</a:t>
            </a:r>
            <a:r>
              <a:rPr lang="en-US" dirty="0">
                <a:solidFill>
                  <a:schemeClr val="tx1">
                    <a:lumMod val="50000"/>
                  </a:schemeClr>
                </a:solidFill>
                <a:latin typeface="Arial" panose="020B0604020202020204" pitchFamily="34" charset="0"/>
                <a:cs typeface="Arial" panose="020B0604020202020204" pitchFamily="34" charset="0"/>
              </a:rPr>
              <a:t> 2 </a:t>
            </a: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a:t>
            </a:r>
          </a:p>
          <a:p>
            <a:pPr marL="285750" indent="-285750">
              <a:lnSpc>
                <a:spcPct val="150000"/>
              </a:lnSpc>
              <a:buFont typeface="Wingdings" panose="05000000000000000000" pitchFamily="2" charset="2"/>
              <a:buChar char="§"/>
            </a:pPr>
            <a:r>
              <a:rPr lang="en-US" dirty="0" err="1">
                <a:solidFill>
                  <a:schemeClr val="tx1">
                    <a:lumMod val="50000"/>
                  </a:schemeClr>
                </a:solidFill>
                <a:latin typeface="Arial" panose="020B0604020202020204" pitchFamily="34" charset="0"/>
                <a:cs typeface="Arial" panose="020B0604020202020204" pitchFamily="34" charset="0"/>
              </a:rPr>
              <a:t>Bắt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a:t>
            </a:r>
            <a:r>
              <a:rPr lang="en-US" dirty="0" err="1">
                <a:solidFill>
                  <a:schemeClr val="tx1">
                    <a:lumMod val="50000"/>
                  </a:schemeClr>
                </a:solidFill>
                <a:latin typeface="Arial" panose="020B0604020202020204" pitchFamily="34" charset="0"/>
                <a:cs typeface="Arial" panose="020B0604020202020204" pitchFamily="34" charset="0"/>
              </a:rPr>
              <a:t>trên</a:t>
            </a:r>
            <a:r>
              <a:rPr lang="en-US" dirty="0">
                <a:solidFill>
                  <a:schemeClr val="tx1">
                    <a:lumMod val="50000"/>
                  </a:schemeClr>
                </a:solidFill>
                <a:latin typeface="Arial" panose="020B0604020202020204" pitchFamily="34" charset="0"/>
                <a:cs typeface="Arial" panose="020B0604020202020204" pitchFamily="34" charset="0"/>
              </a:rPr>
              <a:t> 2 </a:t>
            </a: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xem</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dữ</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liệu</a:t>
            </a:r>
            <a:r>
              <a:rPr lang="en-US" dirty="0">
                <a:solidFill>
                  <a:schemeClr val="tx1">
                    <a:lumMod val="50000"/>
                  </a:schemeClr>
                </a:solidFill>
                <a:latin typeface="Arial" panose="020B0604020202020204" pitchFamily="34" charset="0"/>
                <a:cs typeface="Arial" panose="020B0604020202020204" pitchFamily="34" charset="0"/>
              </a:rPr>
              <a:t> codec </a:t>
            </a:r>
            <a:r>
              <a:rPr lang="en-US" dirty="0" err="1">
                <a:solidFill>
                  <a:schemeClr val="tx1">
                    <a:lumMod val="50000"/>
                  </a:schemeClr>
                </a:solidFill>
                <a:latin typeface="Arial" panose="020B0604020202020204" pitchFamily="34" charset="0"/>
                <a:cs typeface="Arial" panose="020B0604020202020204" pitchFamily="34" charset="0"/>
              </a:rPr>
              <a:t>như</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thế</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nào</a:t>
            </a:r>
            <a:r>
              <a:rPr lang="en-US" dirty="0">
                <a:solidFill>
                  <a:schemeClr val="tx1">
                    <a:lumMod val="50000"/>
                  </a:schemeClr>
                </a:solidFill>
                <a:latin typeface="Arial" panose="020B0604020202020204" pitchFamily="34" charset="0"/>
                <a:cs typeface="Arial" panose="020B0604020202020204" pitchFamily="34" charset="0"/>
              </a:rPr>
              <a:t> </a:t>
            </a:r>
          </a:p>
        </p:txBody>
      </p:sp>
      <p:sp>
        <p:nvSpPr>
          <p:cNvPr id="5" name="Rectangle 4"/>
          <p:cNvSpPr/>
          <p:nvPr/>
        </p:nvSpPr>
        <p:spPr>
          <a:xfrm>
            <a:off x="1279358" y="3056916"/>
            <a:ext cx="6096000" cy="496996"/>
          </a:xfrm>
          <a:prstGeom prst="rect">
            <a:avLst/>
          </a:prstGeom>
        </p:spPr>
        <p:txBody>
          <a:bodyPr>
            <a:spAutoFit/>
          </a:bodyPr>
          <a:lstStyle/>
          <a:p>
            <a:pPr lvl="0" algn="just">
              <a:lnSpc>
                <a:spcPct val="150000"/>
              </a:lnSpc>
              <a:spcBef>
                <a:spcPts val="2400"/>
              </a:spcBef>
              <a:spcAft>
                <a:spcPts val="0"/>
              </a:spcAft>
            </a:pPr>
            <a:r>
              <a:rPr lang="vi-VN" sz="2000" kern="0"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2. Công cụ sử dụng</a:t>
            </a:r>
            <a:endParaRPr lang="vi-VN" sz="2000" kern="0"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Rectangle 5"/>
          <p:cNvSpPr/>
          <p:nvPr/>
        </p:nvSpPr>
        <p:spPr>
          <a:xfrm>
            <a:off x="1628275" y="3602040"/>
            <a:ext cx="7936830" cy="1754326"/>
          </a:xfrm>
          <a:prstGeom prst="rect">
            <a:avLst/>
          </a:prstGeom>
        </p:spPr>
        <p:txBody>
          <a:bodyPr wrap="square">
            <a:spAutoFit/>
          </a:bodyPr>
          <a:lstStyle/>
          <a:p>
            <a:pPr marL="285750" indent="-285750">
              <a:lnSpc>
                <a:spcPct val="150000"/>
              </a:lnSpc>
              <a:buFont typeface="Wingdings" panose="05000000000000000000" pitchFamily="2" charset="2"/>
              <a:buChar char="§"/>
            </a:pP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tính</a:t>
            </a:r>
            <a:r>
              <a:rPr lang="en-US" dirty="0">
                <a:solidFill>
                  <a:schemeClr val="tx1">
                    <a:lumMod val="50000"/>
                  </a:schemeClr>
                </a:solidFill>
                <a:latin typeface="Arial" panose="020B0604020202020204" pitchFamily="34" charset="0"/>
                <a:cs typeface="Arial" panose="020B0604020202020204" pitchFamily="34" charset="0"/>
              </a:rPr>
              <a:t>  Linux  Mint  18 </a:t>
            </a:r>
            <a:r>
              <a:rPr lang="en-US" dirty="0" err="1">
                <a:solidFill>
                  <a:schemeClr val="tx1">
                    <a:lumMod val="50000"/>
                  </a:schemeClr>
                </a:solidFill>
                <a:latin typeface="Arial" panose="020B0604020202020204" pitchFamily="34" charset="0"/>
                <a:cs typeface="Arial" panose="020B0604020202020204" pitchFamily="34" charset="0"/>
              </a:rPr>
              <a:t>đã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cài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sẵn</a:t>
            </a:r>
            <a:r>
              <a:rPr lang="en-US" dirty="0">
                <a:solidFill>
                  <a:schemeClr val="tx1">
                    <a:lumMod val="50000"/>
                  </a:schemeClr>
                </a:solidFill>
                <a:latin typeface="Arial" panose="020B0604020202020204" pitchFamily="34" charset="0"/>
                <a:cs typeface="Arial" panose="020B0604020202020204" pitchFamily="34" charset="0"/>
              </a:rPr>
              <a:t> Asterisk</a:t>
            </a:r>
          </a:p>
          <a:p>
            <a:pPr marL="285750" indent="-285750">
              <a:lnSpc>
                <a:spcPct val="150000"/>
              </a:lnSpc>
              <a:buFont typeface="Wingdings" panose="05000000000000000000" pitchFamily="2" charset="2"/>
              <a:buChar char="§"/>
            </a:pP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ảo</a:t>
            </a:r>
            <a:r>
              <a:rPr lang="en-US" dirty="0">
                <a:solidFill>
                  <a:schemeClr val="tx1">
                    <a:lumMod val="50000"/>
                  </a:schemeClr>
                </a:solidFill>
                <a:latin typeface="Arial" panose="020B0604020202020204" pitchFamily="34" charset="0"/>
                <a:cs typeface="Arial" panose="020B0604020202020204" pitchFamily="34" charset="0"/>
              </a:rPr>
              <a:t> Window  7  </a:t>
            </a:r>
            <a:r>
              <a:rPr lang="en-US" dirty="0" err="1">
                <a:solidFill>
                  <a:schemeClr val="tx1">
                    <a:lumMod val="50000"/>
                  </a:schemeClr>
                </a:solidFill>
                <a:latin typeface="Arial" panose="020B0604020202020204" pitchFamily="34" charset="0"/>
                <a:cs typeface="Arial" panose="020B0604020202020204" pitchFamily="34" charset="0"/>
              </a:rPr>
              <a:t>đã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cài</a:t>
            </a:r>
            <a:r>
              <a:rPr lang="en-US" dirty="0">
                <a:solidFill>
                  <a:schemeClr val="tx1">
                    <a:lumMod val="50000"/>
                  </a:schemeClr>
                </a:solidFill>
                <a:latin typeface="Arial" panose="020B0604020202020204" pitchFamily="34" charset="0"/>
                <a:cs typeface="Arial" panose="020B0604020202020204" pitchFamily="34" charset="0"/>
              </a:rPr>
              <a:t> X-lite</a:t>
            </a:r>
          </a:p>
          <a:p>
            <a:pPr marL="285750" indent="-285750">
              <a:lnSpc>
                <a:spcPct val="150000"/>
              </a:lnSpc>
              <a:buFont typeface="Wingdings" panose="05000000000000000000" pitchFamily="2" charset="2"/>
              <a:buChar char="§"/>
            </a:pP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tính</a:t>
            </a:r>
            <a:r>
              <a:rPr lang="en-US" dirty="0">
                <a:solidFill>
                  <a:schemeClr val="tx1">
                    <a:lumMod val="50000"/>
                  </a:schemeClr>
                </a:solidFill>
                <a:latin typeface="Arial" panose="020B0604020202020204" pitchFamily="34" charset="0"/>
                <a:cs typeface="Arial" panose="020B0604020202020204" pitchFamily="34" charset="0"/>
              </a:rPr>
              <a:t> Window </a:t>
            </a:r>
            <a:r>
              <a:rPr lang="en-US" dirty="0" err="1">
                <a:solidFill>
                  <a:schemeClr val="tx1">
                    <a:lumMod val="50000"/>
                  </a:schemeClr>
                </a:solidFill>
                <a:latin typeface="Arial" panose="020B0604020202020204" pitchFamily="34" charset="0"/>
                <a:cs typeface="Arial" panose="020B0604020202020204" pitchFamily="34" charset="0"/>
              </a:rPr>
              <a:t>thật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có</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cài</a:t>
            </a:r>
            <a:r>
              <a:rPr lang="en-US" dirty="0">
                <a:solidFill>
                  <a:schemeClr val="tx1">
                    <a:lumMod val="50000"/>
                  </a:schemeClr>
                </a:solidFill>
                <a:latin typeface="Arial" panose="020B0604020202020204" pitchFamily="34" charset="0"/>
                <a:cs typeface="Arial" panose="020B0604020202020204" pitchFamily="34" charset="0"/>
              </a:rPr>
              <a:t> X-lite </a:t>
            </a:r>
          </a:p>
          <a:p>
            <a:pPr marL="285750" indent="-285750">
              <a:lnSpc>
                <a:spcPct val="150000"/>
              </a:lnSpc>
              <a:buFont typeface="Wingdings" panose="05000000000000000000" pitchFamily="2" charset="2"/>
              <a:buChar char="§"/>
            </a:pPr>
            <a:r>
              <a:rPr lang="en-US" dirty="0">
                <a:solidFill>
                  <a:schemeClr val="tx1">
                    <a:lumMod val="50000"/>
                  </a:schemeClr>
                </a:solidFill>
                <a:latin typeface="Arial" panose="020B0604020202020204" pitchFamily="34" charset="0"/>
                <a:cs typeface="Arial" panose="020B0604020202020204" pitchFamily="34" charset="0"/>
              </a:rPr>
              <a:t>2 </a:t>
            </a:r>
            <a:r>
              <a:rPr lang="en-US" dirty="0" err="1">
                <a:solidFill>
                  <a:schemeClr val="tx1">
                    <a:lumMod val="50000"/>
                  </a:schemeClr>
                </a:solidFill>
                <a:latin typeface="Arial" panose="020B0604020202020204" pitchFamily="34" charset="0"/>
                <a:cs typeface="Arial" panose="020B0604020202020204" pitchFamily="34" charset="0"/>
              </a:rPr>
              <a:t>máy</a:t>
            </a:r>
            <a:r>
              <a:rPr lang="en-US" dirty="0">
                <a:solidFill>
                  <a:schemeClr val="tx1">
                    <a:lumMod val="50000"/>
                  </a:schemeClr>
                </a:solidFill>
                <a:latin typeface="Arial" panose="020B0604020202020204" pitchFamily="34" charset="0"/>
                <a:cs typeface="Arial" panose="020B0604020202020204" pitchFamily="34" charset="0"/>
              </a:rPr>
              <a:t> PC </a:t>
            </a:r>
            <a:r>
              <a:rPr lang="en-US" dirty="0" err="1">
                <a:solidFill>
                  <a:schemeClr val="tx1">
                    <a:lumMod val="50000"/>
                  </a:schemeClr>
                </a:solidFill>
                <a:latin typeface="Arial" panose="020B0604020202020204" pitchFamily="34" charset="0"/>
                <a:cs typeface="Arial" panose="020B0604020202020204" pitchFamily="34" charset="0"/>
              </a:rPr>
              <a:t>có</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cài</a:t>
            </a:r>
            <a:r>
              <a:rPr lang="en-US" dirty="0">
                <a:solidFill>
                  <a:schemeClr val="tx1">
                    <a:lumMod val="50000"/>
                  </a:schemeClr>
                </a:solidFill>
                <a:latin typeface="Arial" panose="020B0604020202020204" pitchFamily="34" charset="0"/>
                <a:cs typeface="Arial" panose="020B0604020202020204" pitchFamily="34" charset="0"/>
              </a:rPr>
              <a:t> Wireshark</a:t>
            </a:r>
          </a:p>
        </p:txBody>
      </p:sp>
    </p:spTree>
    <p:extLst>
      <p:ext uri="{BB962C8B-B14F-4D97-AF65-F5344CB8AC3E}">
        <p14:creationId xmlns:p14="http://schemas.microsoft.com/office/powerpoint/2010/main" val="82215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6319" b="23633"/>
          <a:stretch/>
        </p:blipFill>
        <p:spPr>
          <a:xfrm>
            <a:off x="2909213" y="597969"/>
            <a:ext cx="5970093" cy="4635769"/>
          </a:xfrm>
          <a:prstGeom prst="rect">
            <a:avLst/>
          </a:prstGeom>
        </p:spPr>
      </p:pic>
      <p:sp>
        <p:nvSpPr>
          <p:cNvPr id="4" name="Rectangle 3"/>
          <p:cNvSpPr/>
          <p:nvPr/>
        </p:nvSpPr>
        <p:spPr>
          <a:xfrm>
            <a:off x="4896852" y="5474369"/>
            <a:ext cx="2285999" cy="369332"/>
          </a:xfrm>
          <a:prstGeom prst="rect">
            <a:avLst/>
          </a:prstGeom>
        </p:spPr>
        <p:txBody>
          <a:bodyPr wrap="square">
            <a:spAutoFit/>
          </a:bodyPr>
          <a:lstStyle/>
          <a:p>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khai</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55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3579" y="1050958"/>
            <a:ext cx="7912768" cy="923330"/>
          </a:xfrm>
          <a:prstGeom prst="rect">
            <a:avLst/>
          </a:prstGeom>
        </p:spPr>
        <p:txBody>
          <a:bodyPr wrap="square">
            <a:spAutoFit/>
          </a:bodyPr>
          <a:lstStyle/>
          <a:p>
            <a:r>
              <a:rPr lang="en-US" dirty="0" err="1" smtClean="0">
                <a:solidFill>
                  <a:schemeClr val="tx1">
                    <a:lumMod val="50000"/>
                  </a:schemeClr>
                </a:solidFill>
                <a:latin typeface="Arial" panose="020B0604020202020204" pitchFamily="34" charset="0"/>
                <a:cs typeface="Arial" panose="020B0604020202020204" pitchFamily="34" charset="0"/>
              </a:rPr>
              <a:t>Bước</a:t>
            </a:r>
            <a:r>
              <a:rPr lang="en-US" dirty="0" smtClean="0">
                <a:solidFill>
                  <a:schemeClr val="tx1">
                    <a:lumMod val="50000"/>
                  </a:schemeClr>
                </a:solidFill>
                <a:latin typeface="Arial" panose="020B0604020202020204" pitchFamily="34" charset="0"/>
                <a:cs typeface="Arial" panose="020B0604020202020204" pitchFamily="34" charset="0"/>
              </a:rPr>
              <a:t> 1: </a:t>
            </a:r>
            <a:r>
              <a:rPr lang="en-US" dirty="0" err="1" smtClean="0">
                <a:solidFill>
                  <a:schemeClr val="tx1">
                    <a:lumMod val="50000"/>
                  </a:schemeClr>
                </a:solidFill>
                <a:latin typeface="Arial" panose="020B0604020202020204" pitchFamily="34" charset="0"/>
                <a:cs typeface="Arial" panose="020B0604020202020204" pitchFamily="34" charset="0"/>
              </a:rPr>
              <a:t>Cài</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đặt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trên</a:t>
            </a:r>
            <a:r>
              <a:rPr lang="en-US" dirty="0">
                <a:solidFill>
                  <a:schemeClr val="tx1">
                    <a:lumMod val="50000"/>
                  </a:schemeClr>
                </a:solidFill>
                <a:latin typeface="Arial" panose="020B0604020202020204" pitchFamily="34" charset="0"/>
                <a:cs typeface="Arial" panose="020B0604020202020204" pitchFamily="34" charset="0"/>
              </a:rPr>
              <a:t> Asterisk</a:t>
            </a:r>
          </a:p>
          <a:p>
            <a:r>
              <a:rPr lang="en-US" dirty="0" err="1">
                <a:solidFill>
                  <a:schemeClr val="tx1">
                    <a:lumMod val="50000"/>
                  </a:schemeClr>
                </a:solidFill>
                <a:latin typeface="Arial" panose="020B0604020202020204" pitchFamily="34" charset="0"/>
                <a:cs typeface="Arial" panose="020B0604020202020204" pitchFamily="34" charset="0"/>
              </a:rPr>
              <a:t>Vào</a:t>
            </a:r>
            <a:r>
              <a:rPr lang="en-US" dirty="0">
                <a:solidFill>
                  <a:schemeClr val="tx1">
                    <a:lumMod val="50000"/>
                  </a:schemeClr>
                </a:solidFill>
                <a:latin typeface="Arial" panose="020B0604020202020204" pitchFamily="34" charset="0"/>
                <a:cs typeface="Arial" panose="020B0604020202020204" pitchFamily="34" charset="0"/>
              </a:rPr>
              <a:t> file </a:t>
            </a:r>
            <a:r>
              <a:rPr lang="en-US" dirty="0">
                <a:solidFill>
                  <a:schemeClr val="tx1">
                    <a:lumMod val="50000"/>
                  </a:schemeClr>
                </a:solidFill>
                <a:latin typeface="Courier New" panose="02070309020205020404" pitchFamily="49" charset="0"/>
                <a:cs typeface="Courier New" panose="02070309020205020404" pitchFamily="49" charset="0"/>
              </a:rPr>
              <a:t>/</a:t>
            </a:r>
            <a:r>
              <a:rPr lang="en-US" dirty="0" err="1">
                <a:solidFill>
                  <a:schemeClr val="tx1">
                    <a:lumMod val="50000"/>
                  </a:schemeClr>
                </a:solidFill>
                <a:latin typeface="Courier New" panose="02070309020205020404" pitchFamily="49" charset="0"/>
                <a:cs typeface="Courier New" panose="02070309020205020404" pitchFamily="49" charset="0"/>
              </a:rPr>
              <a:t>etc</a:t>
            </a:r>
            <a:r>
              <a:rPr lang="en-US" dirty="0">
                <a:solidFill>
                  <a:schemeClr val="tx1">
                    <a:lumMod val="50000"/>
                  </a:schemeClr>
                </a:solidFill>
                <a:latin typeface="Courier New" panose="02070309020205020404" pitchFamily="49" charset="0"/>
                <a:cs typeface="Courier New" panose="02070309020205020404" pitchFamily="49" charset="0"/>
              </a:rPr>
              <a:t>/asterisk/</a:t>
            </a:r>
            <a:r>
              <a:rPr lang="en-US" dirty="0" err="1">
                <a:solidFill>
                  <a:schemeClr val="tx1">
                    <a:lumMod val="50000"/>
                  </a:schemeClr>
                </a:solidFill>
                <a:latin typeface="Courier New" panose="02070309020205020404" pitchFamily="49" charset="0"/>
                <a:cs typeface="Courier New" panose="02070309020205020404" pitchFamily="49" charset="0"/>
              </a:rPr>
              <a:t>sip.conf</a:t>
            </a:r>
            <a:r>
              <a:rPr lang="en-US" dirty="0">
                <a:solidFill>
                  <a:schemeClr val="tx1">
                    <a:lumMod val="50000"/>
                  </a:schemeClr>
                </a:solidFill>
                <a:latin typeface="Courier New" panose="02070309020205020404" pitchFamily="49" charset="0"/>
                <a:cs typeface="Courier New" panose="02070309020205020404" pitchFamily="49" charset="0"/>
              </a:rPr>
              <a:t> </a:t>
            </a:r>
            <a:r>
              <a:rPr lang="en-US" dirty="0" err="1">
                <a:solidFill>
                  <a:schemeClr val="tx1">
                    <a:lumMod val="50000"/>
                  </a:schemeClr>
                </a:solidFill>
                <a:latin typeface="Arial" panose="020B0604020202020204" pitchFamily="34" charset="0"/>
                <a:cs typeface="Arial" panose="020B0604020202020204" pitchFamily="34" charset="0"/>
              </a:rPr>
              <a:t>cấu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2 </a:t>
            </a:r>
            <a:r>
              <a:rPr lang="en-US" dirty="0" err="1">
                <a:solidFill>
                  <a:schemeClr val="tx1">
                    <a:lumMod val="50000"/>
                  </a:schemeClr>
                </a:solidFill>
                <a:latin typeface="Arial" panose="020B0604020202020204" pitchFamily="34" charset="0"/>
                <a:cs typeface="Arial" panose="020B0604020202020204" pitchFamily="34" charset="0"/>
              </a:rPr>
              <a:t>tài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khoản</a:t>
            </a:r>
            <a:r>
              <a:rPr lang="en-US" dirty="0">
                <a:solidFill>
                  <a:schemeClr val="tx1">
                    <a:lumMod val="50000"/>
                  </a:schemeClr>
                </a:solidFill>
                <a:latin typeface="Arial" panose="020B0604020202020204" pitchFamily="34" charset="0"/>
                <a:cs typeface="Arial" panose="020B0604020202020204" pitchFamily="34" charset="0"/>
              </a:rPr>
              <a:t> 201 </a:t>
            </a:r>
            <a:r>
              <a:rPr lang="en-US" dirty="0" err="1">
                <a:solidFill>
                  <a:schemeClr val="tx1">
                    <a:lumMod val="50000"/>
                  </a:schemeClr>
                </a:solidFill>
                <a:latin typeface="Arial" panose="020B0604020202020204" pitchFamily="34" charset="0"/>
                <a:cs typeface="Arial" panose="020B0604020202020204" pitchFamily="34" charset="0"/>
              </a:rPr>
              <a:t>và</a:t>
            </a:r>
            <a:r>
              <a:rPr lang="en-US" dirty="0">
                <a:solidFill>
                  <a:schemeClr val="tx1">
                    <a:lumMod val="50000"/>
                  </a:schemeClr>
                </a:solidFill>
                <a:latin typeface="Arial" panose="020B0604020202020204" pitchFamily="34" charset="0"/>
                <a:cs typeface="Arial" panose="020B0604020202020204" pitchFamily="34" charset="0"/>
              </a:rPr>
              <a:t> 202 </a:t>
            </a:r>
            <a:r>
              <a:rPr lang="en-US" dirty="0" err="1">
                <a:solidFill>
                  <a:schemeClr val="tx1">
                    <a:lumMod val="50000"/>
                  </a:schemeClr>
                </a:solidFill>
                <a:latin typeface="Arial" panose="020B0604020202020204" pitchFamily="34" charset="0"/>
                <a:cs typeface="Arial" panose="020B0604020202020204" pitchFamily="34" charset="0"/>
              </a:rPr>
              <a:t>như</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sau</a:t>
            </a:r>
            <a:r>
              <a:rPr lang="en-US" dirty="0">
                <a:solidFill>
                  <a:schemeClr val="tx1">
                    <a:lumMod val="50000"/>
                  </a:schemeClr>
                </a:solidFill>
                <a:latin typeface="Arial" panose="020B0604020202020204" pitchFamily="34" charset="0"/>
                <a:cs typeface="Arial" panose="020B0604020202020204" pitchFamily="34"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1131128496"/>
              </p:ext>
            </p:extLst>
          </p:nvPr>
        </p:nvGraphicFramePr>
        <p:xfrm>
          <a:off x="1907424" y="1981200"/>
          <a:ext cx="8128000" cy="3205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smtClean="0">
                          <a:solidFill>
                            <a:schemeClr val="tx1">
                              <a:lumMod val="50000"/>
                            </a:schemeClr>
                          </a:solidFill>
                          <a:latin typeface="Courier New" panose="02070309020205020404" pitchFamily="49" charset="0"/>
                          <a:cs typeface="Courier New" panose="02070309020205020404" pitchFamily="49" charset="0"/>
                        </a:rPr>
                        <a:t>201</a:t>
                      </a:r>
                      <a:endParaRPr lang="en-US" dirty="0">
                        <a:solidFill>
                          <a:schemeClr val="tx1">
                            <a:lumMod val="50000"/>
                          </a:schemeClr>
                        </a:solidFill>
                        <a:latin typeface="Courier New" panose="02070309020205020404" pitchFamily="49" charset="0"/>
                        <a:cs typeface="Courier New" panose="02070309020205020404" pitchFamily="49" charset="0"/>
                      </a:endParaRPr>
                    </a:p>
                  </a:txBody>
                  <a:tcPr/>
                </a:tc>
                <a:tc>
                  <a:txBody>
                    <a:bodyPr/>
                    <a:lstStyle/>
                    <a:p>
                      <a:r>
                        <a:rPr lang="en-US" dirty="0" smtClean="0">
                          <a:solidFill>
                            <a:schemeClr val="tx1">
                              <a:lumMod val="50000"/>
                            </a:schemeClr>
                          </a:solidFill>
                          <a:latin typeface="Courier New" panose="02070309020205020404" pitchFamily="49" charset="0"/>
                          <a:cs typeface="Courier New" panose="02070309020205020404" pitchFamily="49" charset="0"/>
                        </a:rPr>
                        <a:t>202</a:t>
                      </a:r>
                      <a:endParaRPr lang="en-US" dirty="0">
                        <a:solidFill>
                          <a:schemeClr val="tx1">
                            <a:lumMod val="50000"/>
                          </a:schemeClr>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r>
                        <a:rPr lang="en-US" dirty="0" smtClean="0">
                          <a:solidFill>
                            <a:schemeClr val="tx1">
                              <a:lumMod val="50000"/>
                            </a:schemeClr>
                          </a:solidFill>
                          <a:latin typeface="Courier New" panose="02070309020205020404" pitchFamily="49" charset="0"/>
                          <a:cs typeface="Courier New" panose="02070309020205020404" pitchFamily="49" charset="0"/>
                        </a:rPr>
                        <a:t>[201]</a:t>
                      </a:r>
                    </a:p>
                    <a:p>
                      <a:r>
                        <a:rPr lang="en-US" dirty="0" smtClean="0">
                          <a:solidFill>
                            <a:schemeClr val="tx1">
                              <a:lumMod val="50000"/>
                            </a:schemeClr>
                          </a:solidFill>
                          <a:latin typeface="Courier New" panose="02070309020205020404" pitchFamily="49" charset="0"/>
                          <a:cs typeface="Courier New" panose="02070309020205020404" pitchFamily="49" charset="0"/>
                        </a:rPr>
                        <a:t>type=friend</a:t>
                      </a:r>
                    </a:p>
                    <a:p>
                      <a:r>
                        <a:rPr lang="en-US" dirty="0" smtClean="0">
                          <a:solidFill>
                            <a:schemeClr val="tx1">
                              <a:lumMod val="50000"/>
                            </a:schemeClr>
                          </a:solidFill>
                          <a:latin typeface="Courier New" panose="02070309020205020404" pitchFamily="49" charset="0"/>
                          <a:cs typeface="Courier New" panose="02070309020205020404" pitchFamily="49" charset="0"/>
                        </a:rPr>
                        <a:t>host=dynamic</a:t>
                      </a:r>
                    </a:p>
                    <a:p>
                      <a:r>
                        <a:rPr lang="en-US" dirty="0" smtClean="0">
                          <a:solidFill>
                            <a:schemeClr val="tx1">
                              <a:lumMod val="50000"/>
                            </a:schemeClr>
                          </a:solidFill>
                          <a:latin typeface="Courier New" panose="02070309020205020404" pitchFamily="49" charset="0"/>
                          <a:cs typeface="Courier New" panose="02070309020205020404" pitchFamily="49" charset="0"/>
                        </a:rPr>
                        <a:t>secret=123</a:t>
                      </a:r>
                    </a:p>
                    <a:p>
                      <a:r>
                        <a:rPr lang="en-US" dirty="0" smtClean="0">
                          <a:solidFill>
                            <a:schemeClr val="tx1">
                              <a:lumMod val="50000"/>
                            </a:schemeClr>
                          </a:solidFill>
                          <a:latin typeface="Courier New" panose="02070309020205020404" pitchFamily="49" charset="0"/>
                          <a:cs typeface="Courier New" panose="02070309020205020404" pitchFamily="49" charset="0"/>
                        </a:rPr>
                        <a:t>context=default</a:t>
                      </a:r>
                    </a:p>
                    <a:p>
                      <a:r>
                        <a:rPr lang="en-US" dirty="0" smtClean="0">
                          <a:solidFill>
                            <a:schemeClr val="tx1">
                              <a:lumMod val="50000"/>
                            </a:schemeClr>
                          </a:solidFill>
                          <a:latin typeface="Courier New" panose="02070309020205020404" pitchFamily="49" charset="0"/>
                          <a:cs typeface="Courier New" panose="02070309020205020404" pitchFamily="49" charset="0"/>
                        </a:rPr>
                        <a:t>disallow=all</a:t>
                      </a:r>
                    </a:p>
                    <a:p>
                      <a:r>
                        <a:rPr lang="en-US" dirty="0" smtClean="0">
                          <a:solidFill>
                            <a:schemeClr val="tx1">
                              <a:lumMod val="50000"/>
                            </a:schemeClr>
                          </a:solidFill>
                          <a:latin typeface="Courier New" panose="02070309020205020404" pitchFamily="49" charset="0"/>
                          <a:cs typeface="Courier New" panose="02070309020205020404" pitchFamily="49" charset="0"/>
                        </a:rPr>
                        <a:t>allow=</a:t>
                      </a:r>
                      <a:r>
                        <a:rPr lang="en-US" dirty="0" err="1" smtClean="0">
                          <a:solidFill>
                            <a:schemeClr val="tx1">
                              <a:lumMod val="50000"/>
                            </a:schemeClr>
                          </a:solidFill>
                          <a:latin typeface="Courier New" panose="02070309020205020404" pitchFamily="49" charset="0"/>
                          <a:cs typeface="Courier New" panose="02070309020205020404" pitchFamily="49" charset="0"/>
                        </a:rPr>
                        <a:t>ulaw</a:t>
                      </a:r>
                      <a:endParaRPr lang="en-US" dirty="0" smtClean="0">
                        <a:solidFill>
                          <a:schemeClr val="tx1">
                            <a:lumMod val="50000"/>
                          </a:schemeClr>
                        </a:solidFill>
                        <a:latin typeface="Courier New" panose="02070309020205020404" pitchFamily="49" charset="0"/>
                        <a:cs typeface="Courier New" panose="02070309020205020404" pitchFamily="49" charset="0"/>
                      </a:endParaRPr>
                    </a:p>
                    <a:p>
                      <a:r>
                        <a:rPr lang="en-US" dirty="0" smtClean="0">
                          <a:solidFill>
                            <a:schemeClr val="tx1">
                              <a:lumMod val="50000"/>
                            </a:schemeClr>
                          </a:solidFill>
                          <a:latin typeface="Courier New" panose="02070309020205020404" pitchFamily="49" charset="0"/>
                          <a:cs typeface="Courier New" panose="02070309020205020404" pitchFamily="49" charset="0"/>
                        </a:rPr>
                        <a:t>allow=</a:t>
                      </a:r>
                      <a:r>
                        <a:rPr lang="en-US" dirty="0" err="1" smtClean="0">
                          <a:solidFill>
                            <a:schemeClr val="tx1">
                              <a:lumMod val="50000"/>
                            </a:schemeClr>
                          </a:solidFill>
                          <a:latin typeface="Courier New" panose="02070309020205020404" pitchFamily="49" charset="0"/>
                          <a:cs typeface="Courier New" panose="02070309020205020404" pitchFamily="49" charset="0"/>
                        </a:rPr>
                        <a:t>alaw</a:t>
                      </a:r>
                      <a:endParaRPr lang="en-US" dirty="0" smtClean="0">
                        <a:solidFill>
                          <a:schemeClr val="tx1">
                            <a:lumMod val="50000"/>
                          </a:schemeClr>
                        </a:solidFill>
                        <a:latin typeface="Courier New" panose="02070309020205020404" pitchFamily="49" charset="0"/>
                        <a:cs typeface="Courier New" panose="02070309020205020404" pitchFamily="49" charset="0"/>
                      </a:endParaRPr>
                    </a:p>
                    <a:p>
                      <a:r>
                        <a:rPr lang="en-US" smtClean="0">
                          <a:solidFill>
                            <a:schemeClr val="tx1">
                              <a:lumMod val="50000"/>
                            </a:schemeClr>
                          </a:solidFill>
                          <a:latin typeface="Courier New" panose="02070309020205020404" pitchFamily="49" charset="0"/>
                          <a:cs typeface="Courier New" panose="02070309020205020404" pitchFamily="49" charset="0"/>
                        </a:rPr>
                        <a:t>allow=speex</a:t>
                      </a:r>
                      <a:endParaRPr lang="en-US" dirty="0" smtClean="0">
                        <a:solidFill>
                          <a:schemeClr val="tx1">
                            <a:lumMod val="50000"/>
                          </a:schemeClr>
                        </a:solidFill>
                        <a:latin typeface="Courier New" panose="02070309020205020404" pitchFamily="49" charset="0"/>
                        <a:cs typeface="Courier New" panose="02070309020205020404" pitchFamily="49" charset="0"/>
                      </a:endParaRPr>
                    </a:p>
                    <a:p>
                      <a:r>
                        <a:rPr lang="en-US" smtClean="0">
                          <a:solidFill>
                            <a:schemeClr val="tx1">
                              <a:lumMod val="50000"/>
                            </a:schemeClr>
                          </a:solidFill>
                          <a:latin typeface="Courier New" panose="02070309020205020404" pitchFamily="49" charset="0"/>
                          <a:cs typeface="Courier New" panose="02070309020205020404" pitchFamily="49" charset="0"/>
                        </a:rPr>
                        <a:t>allow=gsm</a:t>
                      </a:r>
                      <a:endParaRPr lang="en-US" dirty="0" smtClean="0">
                        <a:solidFill>
                          <a:schemeClr val="tx1">
                            <a:lumMod val="50000"/>
                          </a:schemeClr>
                        </a:solidFill>
                        <a:latin typeface="Courier New" panose="02070309020205020404" pitchFamily="49" charset="0"/>
                        <a:cs typeface="Courier New" panose="02070309020205020404" pitchFamily="49" charset="0"/>
                      </a:endParaRPr>
                    </a:p>
                  </a:txBody>
                  <a:tcPr/>
                </a:tc>
                <a:tc>
                  <a:txBody>
                    <a:bodyPr/>
                    <a:lstStyle/>
                    <a:p>
                      <a:r>
                        <a:rPr lang="en-US" dirty="0" smtClean="0">
                          <a:solidFill>
                            <a:schemeClr val="tx1">
                              <a:lumMod val="50000"/>
                            </a:schemeClr>
                          </a:solidFill>
                          <a:latin typeface="Courier New" panose="02070309020205020404" pitchFamily="49" charset="0"/>
                          <a:cs typeface="Courier New" panose="02070309020205020404" pitchFamily="49" charset="0"/>
                        </a:rPr>
                        <a:t>[202]</a:t>
                      </a:r>
                    </a:p>
                    <a:p>
                      <a:r>
                        <a:rPr lang="en-US" dirty="0" smtClean="0">
                          <a:solidFill>
                            <a:schemeClr val="tx1">
                              <a:lumMod val="50000"/>
                            </a:schemeClr>
                          </a:solidFill>
                          <a:latin typeface="Courier New" panose="02070309020205020404" pitchFamily="49" charset="0"/>
                          <a:cs typeface="Courier New" panose="02070309020205020404" pitchFamily="49" charset="0"/>
                        </a:rPr>
                        <a:t>type=friend</a:t>
                      </a:r>
                    </a:p>
                    <a:p>
                      <a:r>
                        <a:rPr lang="en-US" dirty="0" smtClean="0">
                          <a:solidFill>
                            <a:schemeClr val="tx1">
                              <a:lumMod val="50000"/>
                            </a:schemeClr>
                          </a:solidFill>
                          <a:latin typeface="Courier New" panose="02070309020205020404" pitchFamily="49" charset="0"/>
                          <a:cs typeface="Courier New" panose="02070309020205020404" pitchFamily="49" charset="0"/>
                        </a:rPr>
                        <a:t>host=dynamic</a:t>
                      </a:r>
                    </a:p>
                    <a:p>
                      <a:r>
                        <a:rPr lang="en-US" dirty="0" smtClean="0">
                          <a:solidFill>
                            <a:schemeClr val="tx1">
                              <a:lumMod val="50000"/>
                            </a:schemeClr>
                          </a:solidFill>
                          <a:latin typeface="Courier New" panose="02070309020205020404" pitchFamily="49" charset="0"/>
                          <a:cs typeface="Courier New" panose="02070309020205020404" pitchFamily="49" charset="0"/>
                        </a:rPr>
                        <a:t>secret=123</a:t>
                      </a:r>
                    </a:p>
                    <a:p>
                      <a:r>
                        <a:rPr lang="en-US" dirty="0" smtClean="0">
                          <a:solidFill>
                            <a:schemeClr val="tx1">
                              <a:lumMod val="50000"/>
                            </a:schemeClr>
                          </a:solidFill>
                          <a:latin typeface="Courier New" panose="02070309020205020404" pitchFamily="49" charset="0"/>
                          <a:cs typeface="Courier New" panose="02070309020205020404" pitchFamily="49" charset="0"/>
                        </a:rPr>
                        <a:t>context=default</a:t>
                      </a:r>
                    </a:p>
                    <a:p>
                      <a:r>
                        <a:rPr lang="en-US" dirty="0" smtClean="0">
                          <a:solidFill>
                            <a:schemeClr val="tx1">
                              <a:lumMod val="50000"/>
                            </a:schemeClr>
                          </a:solidFill>
                          <a:latin typeface="Courier New" panose="02070309020205020404" pitchFamily="49" charset="0"/>
                          <a:cs typeface="Courier New" panose="02070309020205020404" pitchFamily="49" charset="0"/>
                        </a:rPr>
                        <a:t>disallow=all</a:t>
                      </a:r>
                    </a:p>
                    <a:p>
                      <a:r>
                        <a:rPr lang="en-US" dirty="0" smtClean="0">
                          <a:solidFill>
                            <a:schemeClr val="tx1">
                              <a:lumMod val="50000"/>
                            </a:schemeClr>
                          </a:solidFill>
                          <a:latin typeface="Courier New" panose="02070309020205020404" pitchFamily="49" charset="0"/>
                          <a:cs typeface="Courier New" panose="02070309020205020404" pitchFamily="49" charset="0"/>
                        </a:rPr>
                        <a:t>allow=</a:t>
                      </a:r>
                      <a:r>
                        <a:rPr lang="en-US" dirty="0" err="1" smtClean="0">
                          <a:solidFill>
                            <a:schemeClr val="tx1">
                              <a:lumMod val="50000"/>
                            </a:schemeClr>
                          </a:solidFill>
                          <a:latin typeface="Courier New" panose="02070309020205020404" pitchFamily="49" charset="0"/>
                          <a:cs typeface="Courier New" panose="02070309020205020404" pitchFamily="49" charset="0"/>
                        </a:rPr>
                        <a:t>ulaw</a:t>
                      </a:r>
                      <a:endParaRPr lang="en-US" dirty="0" smtClean="0">
                        <a:solidFill>
                          <a:schemeClr val="tx1">
                            <a:lumMod val="50000"/>
                          </a:schemeClr>
                        </a:solidFill>
                        <a:latin typeface="Courier New" panose="02070309020205020404" pitchFamily="49" charset="0"/>
                        <a:cs typeface="Courier New" panose="02070309020205020404" pitchFamily="49" charset="0"/>
                      </a:endParaRPr>
                    </a:p>
                    <a:p>
                      <a:r>
                        <a:rPr lang="en-US" dirty="0" smtClean="0">
                          <a:solidFill>
                            <a:schemeClr val="tx1">
                              <a:lumMod val="50000"/>
                            </a:schemeClr>
                          </a:solidFill>
                          <a:latin typeface="Courier New" panose="02070309020205020404" pitchFamily="49" charset="0"/>
                          <a:cs typeface="Courier New" panose="02070309020205020404" pitchFamily="49" charset="0"/>
                        </a:rPr>
                        <a:t>allow=</a:t>
                      </a:r>
                      <a:r>
                        <a:rPr lang="en-US" dirty="0" err="1" smtClean="0">
                          <a:solidFill>
                            <a:schemeClr val="tx1">
                              <a:lumMod val="50000"/>
                            </a:schemeClr>
                          </a:solidFill>
                          <a:latin typeface="Courier New" panose="02070309020205020404" pitchFamily="49" charset="0"/>
                          <a:cs typeface="Courier New" panose="02070309020205020404" pitchFamily="49" charset="0"/>
                        </a:rPr>
                        <a:t>alaw</a:t>
                      </a:r>
                      <a:endParaRPr lang="en-US" dirty="0" smtClean="0">
                        <a:solidFill>
                          <a:schemeClr val="tx1">
                            <a:lumMod val="50000"/>
                          </a:schemeClr>
                        </a:solidFill>
                        <a:latin typeface="Courier New" panose="02070309020205020404" pitchFamily="49" charset="0"/>
                        <a:cs typeface="Courier New" panose="02070309020205020404" pitchFamily="49" charset="0"/>
                      </a:endParaRPr>
                    </a:p>
                    <a:p>
                      <a:r>
                        <a:rPr lang="en-US" smtClean="0">
                          <a:solidFill>
                            <a:schemeClr val="tx1">
                              <a:lumMod val="50000"/>
                            </a:schemeClr>
                          </a:solidFill>
                          <a:latin typeface="Courier New" panose="02070309020205020404" pitchFamily="49" charset="0"/>
                          <a:cs typeface="Courier New" panose="02070309020205020404" pitchFamily="49" charset="0"/>
                        </a:rPr>
                        <a:t>allow=speex</a:t>
                      </a:r>
                      <a:endParaRPr lang="en-US" dirty="0" smtClean="0">
                        <a:solidFill>
                          <a:schemeClr val="tx1">
                            <a:lumMod val="50000"/>
                          </a:schemeClr>
                        </a:solidFill>
                        <a:latin typeface="Courier New" panose="02070309020205020404" pitchFamily="49" charset="0"/>
                        <a:cs typeface="Courier New" panose="02070309020205020404" pitchFamily="49" charset="0"/>
                      </a:endParaRPr>
                    </a:p>
                    <a:p>
                      <a:r>
                        <a:rPr lang="en-US" smtClean="0">
                          <a:solidFill>
                            <a:schemeClr val="tx1">
                              <a:lumMod val="50000"/>
                            </a:schemeClr>
                          </a:solidFill>
                          <a:latin typeface="Courier New" panose="02070309020205020404" pitchFamily="49" charset="0"/>
                          <a:cs typeface="Courier New" panose="02070309020205020404" pitchFamily="49" charset="0"/>
                        </a:rPr>
                        <a:t>allow=gsm</a:t>
                      </a:r>
                      <a:endParaRPr lang="en-US" dirty="0" smtClean="0">
                        <a:solidFill>
                          <a:schemeClr val="tx1">
                            <a:lumMod val="50000"/>
                          </a:schemeClr>
                        </a:solidFill>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005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63579" y="530805"/>
            <a:ext cx="9236242" cy="1754326"/>
          </a:xfrm>
          <a:prstGeom prst="rect">
            <a:avLst/>
          </a:prstGeom>
        </p:spPr>
        <p:txBody>
          <a:bodyPr wrap="square">
            <a:spAutoFit/>
          </a:bodyPr>
          <a:lstStyle/>
          <a:p>
            <a:pPr lvl="0">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Vào</a:t>
            </a:r>
            <a:r>
              <a:rPr lang="en-US" dirty="0">
                <a:solidFill>
                  <a:schemeClr val="tx1">
                    <a:lumMod val="50000"/>
                  </a:schemeClr>
                </a:solidFill>
                <a:latin typeface="Arial" panose="020B0604020202020204" pitchFamily="34" charset="0"/>
                <a:cs typeface="Arial" panose="020B0604020202020204" pitchFamily="34" charset="0"/>
              </a:rPr>
              <a:t> </a:t>
            </a:r>
            <a:r>
              <a:rPr lang="en-US" dirty="0">
                <a:solidFill>
                  <a:schemeClr val="tx1">
                    <a:lumMod val="50000"/>
                  </a:schemeClr>
                </a:solidFill>
                <a:latin typeface="Courier New" panose="02070309020205020404" pitchFamily="49" charset="0"/>
                <a:cs typeface="Courier New" panose="02070309020205020404" pitchFamily="49" charset="0"/>
              </a:rPr>
              <a:t>file /</a:t>
            </a:r>
            <a:r>
              <a:rPr lang="en-US" dirty="0" err="1">
                <a:solidFill>
                  <a:schemeClr val="tx1">
                    <a:lumMod val="50000"/>
                  </a:schemeClr>
                </a:solidFill>
                <a:latin typeface="Courier New" panose="02070309020205020404" pitchFamily="49" charset="0"/>
                <a:cs typeface="Courier New" panose="02070309020205020404" pitchFamily="49" charset="0"/>
              </a:rPr>
              <a:t>etc</a:t>
            </a:r>
            <a:r>
              <a:rPr lang="en-US" dirty="0">
                <a:solidFill>
                  <a:schemeClr val="tx1">
                    <a:lumMod val="50000"/>
                  </a:schemeClr>
                </a:solidFill>
                <a:latin typeface="Courier New" panose="02070309020205020404" pitchFamily="49" charset="0"/>
                <a:cs typeface="Courier New" panose="02070309020205020404" pitchFamily="49" charset="0"/>
              </a:rPr>
              <a:t>/asterisk/</a:t>
            </a:r>
            <a:r>
              <a:rPr lang="en-US" dirty="0" err="1">
                <a:solidFill>
                  <a:schemeClr val="tx1">
                    <a:lumMod val="50000"/>
                  </a:schemeClr>
                </a:solidFill>
                <a:latin typeface="Courier New" panose="02070309020205020404" pitchFamily="49" charset="0"/>
                <a:cs typeface="Courier New" panose="02070309020205020404" pitchFamily="49" charset="0"/>
              </a:rPr>
              <a:t>extensions.conf</a:t>
            </a:r>
            <a:r>
              <a:rPr lang="en-US" dirty="0">
                <a:solidFill>
                  <a:schemeClr val="tx1">
                    <a:lumMod val="50000"/>
                  </a:schemeClr>
                </a:solidFill>
                <a:latin typeface="Courier New" panose="02070309020205020404" pitchFamily="49" charset="0"/>
                <a:cs typeface="Courier New" panose="02070309020205020404" pitchFamily="49" charset="0"/>
              </a:rPr>
              <a:t>  </a:t>
            </a:r>
            <a:r>
              <a:rPr lang="en-US" dirty="0" err="1">
                <a:solidFill>
                  <a:schemeClr val="tx1">
                    <a:lumMod val="50000"/>
                  </a:schemeClr>
                </a:solidFill>
                <a:latin typeface="Arial" panose="020B0604020202020204" pitchFamily="34" charset="0"/>
                <a:cs typeface="Arial" panose="020B0604020202020204" pitchFamily="34" charset="0"/>
              </a:rPr>
              <a:t>thêm</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dòng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sau</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a:solidFill>
                  <a:schemeClr val="tx1">
                    <a:lumMod val="50000"/>
                  </a:schemeClr>
                </a:solidFill>
                <a:latin typeface="Courier New" panose="02070309020205020404" pitchFamily="49" charset="0"/>
                <a:cs typeface="Courier New" panose="02070309020205020404" pitchFamily="49" charset="0"/>
              </a:rPr>
              <a:t>[default]</a:t>
            </a:r>
          </a:p>
          <a:p>
            <a:pPr>
              <a:lnSpc>
                <a:spcPct val="150000"/>
              </a:lnSpc>
            </a:pPr>
            <a:r>
              <a:rPr lang="en-US" dirty="0" err="1">
                <a:solidFill>
                  <a:schemeClr val="tx1">
                    <a:lumMod val="50000"/>
                  </a:schemeClr>
                </a:solidFill>
                <a:latin typeface="Courier New" panose="02070309020205020404" pitchFamily="49" charset="0"/>
                <a:cs typeface="Courier New" panose="02070309020205020404" pitchFamily="49" charset="0"/>
              </a:rPr>
              <a:t>exten</a:t>
            </a:r>
            <a:r>
              <a:rPr lang="en-US" dirty="0">
                <a:solidFill>
                  <a:schemeClr val="tx1">
                    <a:lumMod val="50000"/>
                  </a:schemeClr>
                </a:solidFill>
                <a:latin typeface="Courier New" panose="02070309020205020404" pitchFamily="49" charset="0"/>
                <a:cs typeface="Courier New" panose="02070309020205020404" pitchFamily="49" charset="0"/>
              </a:rPr>
              <a:t>=&gt;201,1,Dial(SIP/201)</a:t>
            </a:r>
          </a:p>
          <a:p>
            <a:pPr>
              <a:lnSpc>
                <a:spcPct val="150000"/>
              </a:lnSpc>
            </a:pPr>
            <a:r>
              <a:rPr lang="en-US" dirty="0" err="1">
                <a:solidFill>
                  <a:schemeClr val="tx1">
                    <a:lumMod val="50000"/>
                  </a:schemeClr>
                </a:solidFill>
                <a:latin typeface="Courier New" panose="02070309020205020404" pitchFamily="49" charset="0"/>
                <a:cs typeface="Courier New" panose="02070309020205020404" pitchFamily="49" charset="0"/>
              </a:rPr>
              <a:t>exten</a:t>
            </a:r>
            <a:r>
              <a:rPr lang="en-US" dirty="0">
                <a:solidFill>
                  <a:schemeClr val="tx1">
                    <a:lumMod val="50000"/>
                  </a:schemeClr>
                </a:solidFill>
                <a:latin typeface="Courier New" panose="02070309020205020404" pitchFamily="49" charset="0"/>
                <a:cs typeface="Courier New" panose="02070309020205020404" pitchFamily="49" charset="0"/>
              </a:rPr>
              <a:t>=&gt;202,1,Dial(SIP/202</a:t>
            </a:r>
            <a:endParaRPr lang="vi-VN" dirty="0">
              <a:solidFill>
                <a:schemeClr val="tx1">
                  <a:lumMod val="50000"/>
                </a:schemeClr>
              </a:solidFill>
              <a:latin typeface="Courier New" panose="02070309020205020404" pitchFamily="49" charset="0"/>
              <a:cs typeface="Courier New" panose="02070309020205020404" pitchFamily="49" charset="0"/>
            </a:endParaRPr>
          </a:p>
        </p:txBody>
      </p:sp>
      <p:sp>
        <p:nvSpPr>
          <p:cNvPr id="4" name="Rectangle 3"/>
          <p:cNvSpPr/>
          <p:nvPr/>
        </p:nvSpPr>
        <p:spPr>
          <a:xfrm>
            <a:off x="1363579" y="2192798"/>
            <a:ext cx="7864642" cy="923330"/>
          </a:xfrm>
          <a:prstGeom prst="rect">
            <a:avLst/>
          </a:prstGeom>
        </p:spPr>
        <p:txBody>
          <a:bodyPr wrap="square">
            <a:spAutoFit/>
          </a:bodyPr>
          <a:lstStyle/>
          <a:p>
            <a:pPr>
              <a:lnSpc>
                <a:spcPct val="150000"/>
              </a:lnSpc>
            </a:pPr>
            <a:r>
              <a:rPr lang="en-US" dirty="0" err="1" smtClean="0">
                <a:solidFill>
                  <a:schemeClr val="tx1">
                    <a:lumMod val="50000"/>
                  </a:schemeClr>
                </a:solidFill>
                <a:latin typeface="Arial" panose="020B0604020202020204" pitchFamily="34" charset="0"/>
                <a:cs typeface="Arial" panose="020B0604020202020204" pitchFamily="34" charset="0"/>
              </a:rPr>
              <a:t>Bước</a:t>
            </a:r>
            <a:r>
              <a:rPr lang="en-US" dirty="0" smtClean="0">
                <a:solidFill>
                  <a:schemeClr val="tx1">
                    <a:lumMod val="50000"/>
                  </a:schemeClr>
                </a:solidFill>
                <a:latin typeface="Arial" panose="020B0604020202020204" pitchFamily="34" charset="0"/>
                <a:cs typeface="Arial" panose="020B0604020202020204" pitchFamily="34" charset="0"/>
              </a:rPr>
              <a:t> 2: </a:t>
            </a:r>
            <a:r>
              <a:rPr lang="en-US" dirty="0" err="1" smtClean="0">
                <a:solidFill>
                  <a:schemeClr val="tx1">
                    <a:lumMod val="50000"/>
                  </a:schemeClr>
                </a:solidFill>
                <a:latin typeface="Arial" panose="020B0604020202020204" pitchFamily="34" charset="0"/>
                <a:cs typeface="Arial" panose="020B0604020202020204" pitchFamily="34" charset="0"/>
              </a:rPr>
              <a:t>Cài</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đặt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trên</a:t>
            </a:r>
            <a:r>
              <a:rPr lang="en-US" dirty="0">
                <a:solidFill>
                  <a:schemeClr val="tx1">
                    <a:lumMod val="50000"/>
                  </a:schemeClr>
                </a:solidFill>
                <a:latin typeface="Arial" panose="020B0604020202020204" pitchFamily="34" charset="0"/>
                <a:cs typeface="Arial" panose="020B0604020202020204" pitchFamily="34" charset="0"/>
              </a:rPr>
              <a:t> PC</a:t>
            </a:r>
          </a:p>
          <a:p>
            <a:pPr>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Vào</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mỗi</a:t>
            </a:r>
            <a:r>
              <a:rPr lang="en-US" dirty="0">
                <a:solidFill>
                  <a:schemeClr val="tx1">
                    <a:lumMod val="50000"/>
                  </a:schemeClr>
                </a:solidFill>
                <a:latin typeface="Arial" panose="020B0604020202020204" pitchFamily="34" charset="0"/>
                <a:cs typeface="Arial" panose="020B0604020202020204" pitchFamily="34" charset="0"/>
              </a:rPr>
              <a:t> PC </a:t>
            </a:r>
            <a:r>
              <a:rPr lang="en-US" dirty="0" err="1">
                <a:solidFill>
                  <a:schemeClr val="tx1">
                    <a:lumMod val="50000"/>
                  </a:schemeClr>
                </a:solidFill>
                <a:latin typeface="Arial" panose="020B0604020202020204" pitchFamily="34" charset="0"/>
                <a:cs typeface="Arial" panose="020B0604020202020204" pitchFamily="34" charset="0"/>
              </a:rPr>
              <a:t>đã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cài</a:t>
            </a:r>
            <a:r>
              <a:rPr lang="en-US" dirty="0">
                <a:solidFill>
                  <a:schemeClr val="tx1">
                    <a:lumMod val="50000"/>
                  </a:schemeClr>
                </a:solidFill>
                <a:latin typeface="Arial" panose="020B0604020202020204" pitchFamily="34" charset="0"/>
                <a:cs typeface="Arial" panose="020B0604020202020204" pitchFamily="34" charset="0"/>
              </a:rPr>
              <a:t> X-lite </a:t>
            </a:r>
            <a:r>
              <a:rPr lang="en-US" dirty="0" err="1">
                <a:solidFill>
                  <a:schemeClr val="tx1">
                    <a:lumMod val="50000"/>
                  </a:schemeClr>
                </a:solidFill>
                <a:latin typeface="Arial" panose="020B0604020202020204" pitchFamily="34" charset="0"/>
                <a:cs typeface="Arial" panose="020B0604020202020204" pitchFamily="34" charset="0"/>
              </a:rPr>
              <a:t>cấu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thêm</a:t>
            </a:r>
            <a:r>
              <a:rPr lang="en-US" dirty="0">
                <a:solidFill>
                  <a:schemeClr val="tx1">
                    <a:lumMod val="50000"/>
                  </a:schemeClr>
                </a:solidFill>
                <a:latin typeface="Arial" panose="020B0604020202020204" pitchFamily="34" charset="0"/>
                <a:cs typeface="Arial" panose="020B0604020202020204" pitchFamily="34" charset="0"/>
              </a:rPr>
              <a:t> 2 </a:t>
            </a:r>
            <a:r>
              <a:rPr lang="en-US" dirty="0" err="1">
                <a:solidFill>
                  <a:schemeClr val="tx1">
                    <a:lumMod val="50000"/>
                  </a:schemeClr>
                </a:solidFill>
                <a:latin typeface="Arial" panose="020B0604020202020204" pitchFamily="34" charset="0"/>
                <a:cs typeface="Arial" panose="020B0604020202020204" pitchFamily="34" charset="0"/>
              </a:rPr>
              <a:t>tài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khoản</a:t>
            </a:r>
            <a:r>
              <a:rPr lang="en-US" dirty="0">
                <a:solidFill>
                  <a:schemeClr val="tx1">
                    <a:lumMod val="50000"/>
                  </a:schemeClr>
                </a:solidFill>
                <a:latin typeface="Arial" panose="020B0604020202020204" pitchFamily="34" charset="0"/>
                <a:cs typeface="Arial" panose="020B0604020202020204" pitchFamily="34" charset="0"/>
              </a:rPr>
              <a:t> 201 </a:t>
            </a:r>
            <a:r>
              <a:rPr lang="en-US" dirty="0" err="1">
                <a:solidFill>
                  <a:schemeClr val="tx1">
                    <a:lumMod val="50000"/>
                  </a:schemeClr>
                </a:solidFill>
                <a:latin typeface="Arial" panose="020B0604020202020204" pitchFamily="34" charset="0"/>
                <a:cs typeface="Arial" panose="020B0604020202020204" pitchFamily="34" charset="0"/>
              </a:rPr>
              <a:t>và</a:t>
            </a:r>
            <a:r>
              <a:rPr lang="en-US" dirty="0">
                <a:solidFill>
                  <a:schemeClr val="tx1">
                    <a:lumMod val="50000"/>
                  </a:schemeClr>
                </a:solidFill>
                <a:latin typeface="Arial" panose="020B0604020202020204" pitchFamily="34" charset="0"/>
                <a:cs typeface="Arial" panose="020B0604020202020204" pitchFamily="34" charset="0"/>
              </a:rPr>
              <a:t> 202 </a:t>
            </a:r>
          </a:p>
        </p:txBody>
      </p:sp>
      <p:sp>
        <p:nvSpPr>
          <p:cNvPr id="5" name="Rectangle 4"/>
          <p:cNvSpPr/>
          <p:nvPr/>
        </p:nvSpPr>
        <p:spPr>
          <a:xfrm>
            <a:off x="1363579" y="3151975"/>
            <a:ext cx="5379550" cy="369332"/>
          </a:xfrm>
          <a:prstGeom prst="rect">
            <a:avLst/>
          </a:prstGeom>
        </p:spPr>
        <p:txBody>
          <a:bodyPr wrap="none">
            <a:spAutoFit/>
          </a:bodyPr>
          <a:lstStyle/>
          <a:p>
            <a:r>
              <a:rPr lang="en-US" dirty="0" err="1" smtClean="0">
                <a:solidFill>
                  <a:schemeClr val="tx1">
                    <a:lumMod val="50000"/>
                  </a:schemeClr>
                </a:solidFill>
                <a:latin typeface="Arial" panose="020B0604020202020204" pitchFamily="34" charset="0"/>
                <a:cs typeface="Arial" panose="020B0604020202020204" pitchFamily="34" charset="0"/>
              </a:rPr>
              <a:t>Bước</a:t>
            </a:r>
            <a:r>
              <a:rPr lang="en-US" dirty="0" smtClean="0">
                <a:solidFill>
                  <a:schemeClr val="tx1">
                    <a:lumMod val="50000"/>
                  </a:schemeClr>
                </a:solidFill>
                <a:latin typeface="Arial" panose="020B0604020202020204" pitchFamily="34" charset="0"/>
                <a:cs typeface="Arial" panose="020B0604020202020204" pitchFamily="34" charset="0"/>
              </a:rPr>
              <a:t> 3: </a:t>
            </a:r>
            <a:r>
              <a:rPr lang="en-US" dirty="0" err="1" smtClean="0">
                <a:solidFill>
                  <a:schemeClr val="tx1">
                    <a:lumMod val="50000"/>
                  </a:schemeClr>
                </a:solidFill>
                <a:latin typeface="Arial" panose="020B0604020202020204" pitchFamily="34" charset="0"/>
                <a:cs typeface="Arial" panose="020B0604020202020204" pitchFamily="34" charset="0"/>
              </a:rPr>
              <a:t>Cấu</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cho</a:t>
            </a:r>
            <a:r>
              <a:rPr lang="en-US" dirty="0">
                <a:solidFill>
                  <a:schemeClr val="tx1">
                    <a:lumMod val="50000"/>
                  </a:schemeClr>
                </a:solidFill>
                <a:latin typeface="Arial" panose="020B0604020202020204" pitchFamily="34" charset="0"/>
                <a:cs typeface="Arial" panose="020B0604020202020204" pitchFamily="34" charset="0"/>
              </a:rPr>
              <a:t> client IP audio codec G.711 </a:t>
            </a:r>
          </a:p>
        </p:txBody>
      </p:sp>
      <p:pic>
        <p:nvPicPr>
          <p:cNvPr id="6" name="Picture 5"/>
          <p:cNvPicPr>
            <a:picLocks noChangeAspect="1"/>
          </p:cNvPicPr>
          <p:nvPr/>
        </p:nvPicPr>
        <p:blipFill>
          <a:blip r:embed="rId2"/>
          <a:stretch>
            <a:fillRect/>
          </a:stretch>
        </p:blipFill>
        <p:spPr>
          <a:xfrm>
            <a:off x="3271759" y="3557154"/>
            <a:ext cx="5042062" cy="2996886"/>
          </a:xfrm>
          <a:prstGeom prst="rect">
            <a:avLst/>
          </a:prstGeom>
        </p:spPr>
      </p:pic>
    </p:spTree>
    <p:extLst>
      <p:ext uri="{BB962C8B-B14F-4D97-AF65-F5344CB8AC3E}">
        <p14:creationId xmlns:p14="http://schemas.microsoft.com/office/powerpoint/2010/main" val="167553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81793" y="970366"/>
            <a:ext cx="4386650" cy="369332"/>
          </a:xfrm>
          <a:prstGeom prst="rect">
            <a:avLst/>
          </a:prstGeom>
        </p:spPr>
        <p:txBody>
          <a:bodyPr wrap="none">
            <a:spAutoFit/>
          </a:bodyPr>
          <a:lstStyle/>
          <a:p>
            <a:pPr lvl="0"/>
            <a:r>
              <a:rPr lang="en-US" dirty="0" err="1">
                <a:solidFill>
                  <a:schemeClr val="tx1">
                    <a:lumMod val="50000"/>
                  </a:schemeClr>
                </a:solidFill>
                <a:latin typeface="Arial" panose="020B0604020202020204" pitchFamily="34" charset="0"/>
                <a:cs typeface="Arial" panose="020B0604020202020204" pitchFamily="34" charset="0"/>
              </a:rPr>
              <a:t>Các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a:t>
            </a:r>
            <a:r>
              <a:rPr lang="en-US" dirty="0" err="1">
                <a:solidFill>
                  <a:schemeClr val="tx1">
                    <a:lumMod val="50000"/>
                  </a:schemeClr>
                </a:solidFill>
                <a:latin typeface="Arial" panose="020B0604020202020204" pitchFamily="34" charset="0"/>
                <a:cs typeface="Arial" panose="020B0604020202020204" pitchFamily="34" charset="0"/>
              </a:rPr>
              <a:t>bắt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sau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khi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cấu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G.711</a:t>
            </a:r>
          </a:p>
        </p:txBody>
      </p:sp>
      <p:pic>
        <p:nvPicPr>
          <p:cNvPr id="4" name="Picture 3"/>
          <p:cNvPicPr>
            <a:picLocks noChangeAspect="1"/>
          </p:cNvPicPr>
          <p:nvPr/>
        </p:nvPicPr>
        <p:blipFill>
          <a:blip r:embed="rId2"/>
          <a:stretch>
            <a:fillRect/>
          </a:stretch>
        </p:blipFill>
        <p:spPr>
          <a:xfrm>
            <a:off x="752803" y="1498385"/>
            <a:ext cx="10686393" cy="3491898"/>
          </a:xfrm>
          <a:prstGeom prst="rect">
            <a:avLst/>
          </a:prstGeom>
        </p:spPr>
      </p:pic>
    </p:spTree>
    <p:extLst>
      <p:ext uri="{BB962C8B-B14F-4D97-AF65-F5344CB8AC3E}">
        <p14:creationId xmlns:p14="http://schemas.microsoft.com/office/powerpoint/2010/main" val="215774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p:cNvSpPr>
            <a:spLocks noGrp="1"/>
          </p:cNvSpPr>
          <p:nvPr>
            <p:ph idx="1"/>
          </p:nvPr>
        </p:nvSpPr>
        <p:spPr>
          <a:xfrm>
            <a:off x="1114328" y="888762"/>
            <a:ext cx="8993186" cy="556629"/>
          </a:xfrm>
        </p:spPr>
        <p:txBody>
          <a:bodyPr>
            <a:normAutofit/>
          </a:bodyPr>
          <a:lstStyle/>
          <a:p>
            <a:pPr marL="0" indent="0">
              <a:buNone/>
            </a:pPr>
            <a:r>
              <a:rPr lang="vi-VN" sz="2000" dirty="0" smtClean="0">
                <a:solidFill>
                  <a:schemeClr val="tx1">
                    <a:lumMod val="50000"/>
                  </a:schemeClr>
                </a:solidFill>
                <a:latin typeface="Arial" panose="020B0604020202020204" pitchFamily="34" charset="0"/>
                <a:cs typeface="Arial" panose="020B0604020202020204" pitchFamily="34" charset="0"/>
              </a:rPr>
              <a:t>1. Tại sao cần đến giao thức RTP/ RTCP</a:t>
            </a:r>
          </a:p>
        </p:txBody>
      </p:sp>
      <p:sp>
        <p:nvSpPr>
          <p:cNvPr id="6" name="Rectangle 5"/>
          <p:cNvSpPr/>
          <p:nvPr/>
        </p:nvSpPr>
        <p:spPr>
          <a:xfrm>
            <a:off x="1399674" y="1496014"/>
            <a:ext cx="9726126" cy="1703030"/>
          </a:xfrm>
          <a:prstGeom prst="rect">
            <a:avLst/>
          </a:prstGeom>
        </p:spPr>
        <p:txBody>
          <a:bodyPr wrap="square">
            <a:spAutoFit/>
          </a:bodyPr>
          <a:lstStyle/>
          <a:p>
            <a:pPr>
              <a:lnSpc>
                <a:spcPct val="150000"/>
              </a:lnSpc>
            </a:pPr>
            <a:r>
              <a:rPr lang="nl-NL"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Các ứng dụng đa phương tiện (Multimedia/Media Application) ở tầng ứng dụng (trong mô hình OSI hay mô hình </a:t>
            </a:r>
            <a:r>
              <a:rPr lang="nl-NL" dirty="0">
                <a:solidFill>
                  <a:schemeClr val="tx1">
                    <a:lumMod val="50000"/>
                  </a:schemeClr>
                </a:solidFill>
                <a:latin typeface="Arial" panose="020B0604020202020204" pitchFamily="34" charset="0"/>
                <a:cs typeface="Arial" panose="020B0604020202020204" pitchFamily="34" charset="0"/>
              </a:rPr>
              <a:t>TCP/IP) cần phải đảm bảo những tính chất rất khắt khe về thời gian thực, không cho phép độ trễ quá lớn gây ảnh hưởng tới cảm nhận của người dùng tương tác với </a:t>
            </a:r>
            <a:r>
              <a:rPr lang="nl-NL" dirty="0" smtClean="0">
                <a:solidFill>
                  <a:schemeClr val="tx1">
                    <a:lumMod val="50000"/>
                  </a:schemeClr>
                </a:solidFill>
                <a:latin typeface="Arial" panose="020B0604020202020204" pitchFamily="34" charset="0"/>
                <a:cs typeface="Arial" panose="020B0604020202020204" pitchFamily="34" charset="0"/>
              </a:rPr>
              <a:t>chúng</a:t>
            </a:r>
            <a:r>
              <a:rPr lang="vi-VN" dirty="0" smtClean="0">
                <a:solidFill>
                  <a:schemeClr val="tx1">
                    <a:lumMod val="50000"/>
                  </a:schemeClr>
                </a:solidFill>
                <a:latin typeface="Arial" panose="020B0604020202020204" pitchFamily="34" charset="0"/>
                <a:cs typeface="Arial" panose="020B0604020202020204" pitchFamily="34" charset="0"/>
              </a:rPr>
              <a:t>.</a:t>
            </a:r>
            <a:r>
              <a:rPr lang="nl-NL" dirty="0">
                <a:solidFill>
                  <a:schemeClr val="tx1">
                    <a:lumMod val="50000"/>
                  </a:schemeClr>
                </a:solidFill>
                <a:latin typeface="Arial" panose="020B0604020202020204" pitchFamily="34" charset="0"/>
                <a:cs typeface="Arial" panose="020B0604020202020204" pitchFamily="34" charset="0"/>
              </a:rPr>
              <a:t> </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1399674" y="3249668"/>
            <a:ext cx="9726126" cy="2585323"/>
          </a:xfrm>
          <a:prstGeom prst="rect">
            <a:avLst/>
          </a:prstGeom>
        </p:spPr>
        <p:txBody>
          <a:bodyPr wrap="square">
            <a:spAutoFit/>
          </a:bodyPr>
          <a:lstStyle/>
          <a:p>
            <a:pPr>
              <a:lnSpc>
                <a:spcPct val="150000"/>
              </a:lnSpc>
            </a:pPr>
            <a:r>
              <a:rPr lang="nl-NL" dirty="0">
                <a:solidFill>
                  <a:schemeClr val="tx1">
                    <a:lumMod val="50000"/>
                  </a:schemeClr>
                </a:solidFill>
                <a:latin typeface="Arial" panose="020B0604020202020204" pitchFamily="34" charset="0"/>
                <a:cs typeface="Arial" panose="020B0604020202020204" pitchFamily="34" charset="0"/>
              </a:rPr>
              <a:t>Để thực hiện được điều này thì những ứng dụng đó yêu cầu những tầng dưới hỗ trợ, và các giao thức truyền dữ liệu thời gian thực ở những tầng dưới cần phải đảm bảo một số điều như sau</a:t>
            </a:r>
            <a:r>
              <a:rPr lang="nl-NL" dirty="0" smtClean="0">
                <a:solidFill>
                  <a:schemeClr val="tx1">
                    <a:lumMod val="50000"/>
                  </a:schemeClr>
                </a:solidFill>
                <a:latin typeface="Arial" panose="020B0604020202020204" pitchFamily="34" charset="0"/>
                <a:cs typeface="Arial" panose="020B0604020202020204" pitchFamily="34" charset="0"/>
              </a:rPr>
              <a:t>:</a:t>
            </a:r>
            <a:endParaRPr lang="vi-VN" dirty="0" smtClean="0">
              <a:solidFill>
                <a:schemeClr val="tx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nl-NL" dirty="0">
                <a:solidFill>
                  <a:schemeClr val="tx1">
                    <a:lumMod val="50000"/>
                  </a:schemeClr>
                </a:solidFill>
                <a:latin typeface="Arial" panose="020B0604020202020204" pitchFamily="34" charset="0"/>
                <a:cs typeface="Arial" panose="020B0604020202020204" pitchFamily="34" charset="0"/>
              </a:rPr>
              <a:t>Có khả năng thứ </a:t>
            </a:r>
            <a:r>
              <a:rPr lang="nl-NL" dirty="0" smtClean="0">
                <a:solidFill>
                  <a:schemeClr val="tx1">
                    <a:lumMod val="50000"/>
                  </a:schemeClr>
                </a:solidFill>
                <a:latin typeface="Arial" panose="020B0604020202020204" pitchFamily="34" charset="0"/>
                <a:cs typeface="Arial" panose="020B0604020202020204" pitchFamily="34" charset="0"/>
              </a:rPr>
              <a:t>lỗi</a:t>
            </a:r>
            <a:endParaRPr lang="vi-VN" dirty="0" smtClean="0">
              <a:solidFill>
                <a:schemeClr val="tx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nl-NL" dirty="0">
                <a:solidFill>
                  <a:schemeClr val="tx1">
                    <a:lumMod val="50000"/>
                  </a:schemeClr>
                </a:solidFill>
                <a:latin typeface="Arial" panose="020B0604020202020204" pitchFamily="34" charset="0"/>
                <a:cs typeface="Arial" panose="020B0604020202020204" pitchFamily="34" charset="0"/>
              </a:rPr>
              <a:t>Cần phải kết hợp các thông số về thời </a:t>
            </a:r>
            <a:r>
              <a:rPr lang="nl-NL" dirty="0" smtClean="0">
                <a:solidFill>
                  <a:schemeClr val="tx1">
                    <a:lumMod val="50000"/>
                  </a:schemeClr>
                </a:solidFill>
                <a:latin typeface="Arial" panose="020B0604020202020204" pitchFamily="34" charset="0"/>
                <a:cs typeface="Arial" panose="020B0604020202020204" pitchFamily="34" charset="0"/>
              </a:rPr>
              <a:t>gian</a:t>
            </a:r>
            <a:endParaRPr lang="vi-VN" dirty="0" smtClean="0">
              <a:solidFill>
                <a:schemeClr val="tx1">
                  <a:lumMod val="50000"/>
                </a:schemeClr>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nl-NL" dirty="0">
                <a:solidFill>
                  <a:schemeClr val="tx1">
                    <a:lumMod val="50000"/>
                  </a:schemeClr>
                </a:solidFill>
                <a:latin typeface="Arial" panose="020B0604020202020204" pitchFamily="34" charset="0"/>
                <a:cs typeface="Arial" panose="020B0604020202020204" pitchFamily="34" charset="0"/>
              </a:rPr>
              <a:t>Hỗ trợ định tuyến đa điểm (multicast). </a:t>
            </a:r>
            <a:endParaRPr lang="vi-VN"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71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5848" y="1015669"/>
            <a:ext cx="2459006" cy="456535"/>
          </a:xfrm>
          <a:prstGeom prst="rect">
            <a:avLst/>
          </a:prstGeom>
        </p:spPr>
        <p:txBody>
          <a:bodyPr wrap="none">
            <a:spAutoFit/>
          </a:bodyPr>
          <a:lstStyle/>
          <a:p>
            <a:pPr lvl="0">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Một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RTP </a:t>
            </a:r>
            <a:r>
              <a:rPr lang="en-US" dirty="0" err="1">
                <a:solidFill>
                  <a:schemeClr val="tx1">
                    <a:lumMod val="50000"/>
                  </a:schemeClr>
                </a:solidFill>
                <a:latin typeface="Arial" panose="020B0604020202020204" pitchFamily="34" charset="0"/>
                <a:cs typeface="Arial" panose="020B0604020202020204" pitchFamily="34" charset="0"/>
              </a:rPr>
              <a:t>bất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kì</a:t>
            </a:r>
            <a:r>
              <a:rPr lang="en-US" dirty="0">
                <a:solidFill>
                  <a:schemeClr val="tx1">
                    <a:lumMod val="50000"/>
                  </a:schemeClr>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2"/>
          <a:stretch>
            <a:fillRect/>
          </a:stretch>
        </p:blipFill>
        <p:spPr>
          <a:xfrm>
            <a:off x="2578077" y="1585678"/>
            <a:ext cx="7347976" cy="4379466"/>
          </a:xfrm>
          <a:prstGeom prst="rect">
            <a:avLst/>
          </a:prstGeom>
        </p:spPr>
      </p:pic>
    </p:spTree>
    <p:extLst>
      <p:ext uri="{BB962C8B-B14F-4D97-AF65-F5344CB8AC3E}">
        <p14:creationId xmlns:p14="http://schemas.microsoft.com/office/powerpoint/2010/main" val="271614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7370" y="765828"/>
            <a:ext cx="5229958" cy="369332"/>
          </a:xfrm>
          <a:prstGeom prst="rect">
            <a:avLst/>
          </a:prstGeom>
        </p:spPr>
        <p:txBody>
          <a:bodyPr wrap="none">
            <a:spAutoFit/>
          </a:bodyPr>
          <a:lstStyle/>
          <a:p>
            <a:pPr lvl="0"/>
            <a:r>
              <a:rPr lang="en-US" dirty="0" err="1" smtClean="0">
                <a:solidFill>
                  <a:schemeClr val="tx1">
                    <a:lumMod val="50000"/>
                  </a:schemeClr>
                </a:solidFill>
                <a:latin typeface="Arial" panose="020B0604020202020204" pitchFamily="34" charset="0"/>
                <a:cs typeface="Arial" panose="020B0604020202020204" pitchFamily="34" charset="0"/>
              </a:rPr>
              <a:t>Bước</a:t>
            </a:r>
            <a:r>
              <a:rPr lang="en-US" dirty="0" smtClean="0">
                <a:solidFill>
                  <a:schemeClr val="tx1">
                    <a:lumMod val="50000"/>
                  </a:schemeClr>
                </a:solidFill>
                <a:latin typeface="Arial" panose="020B0604020202020204" pitchFamily="34" charset="0"/>
                <a:cs typeface="Arial" panose="020B0604020202020204" pitchFamily="34" charset="0"/>
              </a:rPr>
              <a:t> 4: </a:t>
            </a:r>
            <a:r>
              <a:rPr lang="en-US" dirty="0" err="1" smtClean="0">
                <a:solidFill>
                  <a:schemeClr val="tx1">
                    <a:lumMod val="50000"/>
                  </a:schemeClr>
                </a:solidFill>
                <a:latin typeface="Arial" panose="020B0604020202020204" pitchFamily="34" charset="0"/>
                <a:cs typeface="Arial" panose="020B0604020202020204" pitchFamily="34" charset="0"/>
              </a:rPr>
              <a:t>Cấu</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cho</a:t>
            </a:r>
            <a:r>
              <a:rPr lang="en-US" dirty="0">
                <a:solidFill>
                  <a:schemeClr val="tx1">
                    <a:lumMod val="50000"/>
                  </a:schemeClr>
                </a:solidFill>
                <a:latin typeface="Arial" panose="020B0604020202020204" pitchFamily="34" charset="0"/>
                <a:cs typeface="Arial" panose="020B0604020202020204" pitchFamily="34" charset="0"/>
              </a:rPr>
              <a:t> client IP audio codec GSM</a:t>
            </a:r>
          </a:p>
        </p:txBody>
      </p:sp>
      <p:pic>
        <p:nvPicPr>
          <p:cNvPr id="4" name="Picture 3"/>
          <p:cNvPicPr>
            <a:picLocks noChangeAspect="1"/>
          </p:cNvPicPr>
          <p:nvPr/>
        </p:nvPicPr>
        <p:blipFill>
          <a:blip r:embed="rId2"/>
          <a:stretch>
            <a:fillRect/>
          </a:stretch>
        </p:blipFill>
        <p:spPr>
          <a:xfrm>
            <a:off x="2620093" y="1256132"/>
            <a:ext cx="6632192" cy="4105275"/>
          </a:xfrm>
          <a:prstGeom prst="rect">
            <a:avLst/>
          </a:prstGeom>
        </p:spPr>
      </p:pic>
    </p:spTree>
    <p:extLst>
      <p:ext uri="{BB962C8B-B14F-4D97-AF65-F5344CB8AC3E}">
        <p14:creationId xmlns:p14="http://schemas.microsoft.com/office/powerpoint/2010/main" val="369771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34499" y="898176"/>
            <a:ext cx="4067139" cy="369332"/>
          </a:xfrm>
          <a:prstGeom prst="rect">
            <a:avLst/>
          </a:prstGeom>
        </p:spPr>
        <p:txBody>
          <a:bodyPr wrap="none">
            <a:spAutoFit/>
          </a:bodyPr>
          <a:lstStyle/>
          <a:p>
            <a:pPr lvl="0"/>
            <a:r>
              <a:rPr lang="en-US" dirty="0" err="1">
                <a:solidFill>
                  <a:schemeClr val="tx1">
                    <a:lumMod val="50000"/>
                  </a:schemeClr>
                </a:solidFill>
                <a:latin typeface="Arial" panose="020B0604020202020204" pitchFamily="34" charset="0"/>
                <a:cs typeface="Arial" panose="020B0604020202020204" pitchFamily="34" charset="0"/>
              </a:rPr>
              <a:t>Các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a:t>
            </a:r>
            <a:r>
              <a:rPr lang="en-US" dirty="0" err="1">
                <a:solidFill>
                  <a:schemeClr val="tx1">
                    <a:lumMod val="50000"/>
                  </a:schemeClr>
                </a:solidFill>
                <a:latin typeface="Arial" panose="020B0604020202020204" pitchFamily="34" charset="0"/>
                <a:cs typeface="Arial" panose="020B0604020202020204" pitchFamily="34" charset="0"/>
              </a:rPr>
              <a:t>bắt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smtClean="0">
                <a:solidFill>
                  <a:schemeClr val="tx1">
                    <a:lumMod val="50000"/>
                  </a:schemeClr>
                </a:solidFill>
                <a:latin typeface="Arial" panose="020B0604020202020204" pitchFamily="34" charset="0"/>
                <a:cs typeface="Arial" panose="020B0604020202020204" pitchFamily="34" charset="0"/>
              </a:rPr>
              <a:t>được</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khi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thực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hiện</a:t>
            </a:r>
            <a:r>
              <a:rPr lang="en-US" dirty="0">
                <a:solidFill>
                  <a:schemeClr val="tx1">
                    <a:lumMod val="50000"/>
                  </a:schemeClr>
                </a:solidFill>
                <a:latin typeface="Arial" panose="020B0604020202020204" pitchFamily="34" charset="0"/>
                <a:cs typeface="Arial" panose="020B0604020202020204" pitchFamily="34" charset="0"/>
              </a:rPr>
              <a:t> call</a:t>
            </a:r>
          </a:p>
        </p:txBody>
      </p:sp>
      <p:pic>
        <p:nvPicPr>
          <p:cNvPr id="4" name="Picture 3"/>
          <p:cNvPicPr>
            <a:picLocks noChangeAspect="1"/>
          </p:cNvPicPr>
          <p:nvPr/>
        </p:nvPicPr>
        <p:blipFill>
          <a:blip r:embed="rId2"/>
          <a:stretch>
            <a:fillRect/>
          </a:stretch>
        </p:blipFill>
        <p:spPr>
          <a:xfrm>
            <a:off x="919379" y="1509962"/>
            <a:ext cx="10562896" cy="3054569"/>
          </a:xfrm>
          <a:prstGeom prst="rect">
            <a:avLst/>
          </a:prstGeom>
        </p:spPr>
      </p:pic>
    </p:spTree>
    <p:extLst>
      <p:ext uri="{BB962C8B-B14F-4D97-AF65-F5344CB8AC3E}">
        <p14:creationId xmlns:p14="http://schemas.microsoft.com/office/powerpoint/2010/main" val="105038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6395" y="1271155"/>
            <a:ext cx="5358198" cy="369332"/>
          </a:xfrm>
          <a:prstGeom prst="rect">
            <a:avLst/>
          </a:prstGeom>
        </p:spPr>
        <p:txBody>
          <a:bodyPr wrap="none">
            <a:spAutoFit/>
          </a:bodyPr>
          <a:lstStyle/>
          <a:p>
            <a:pPr lvl="0"/>
            <a:r>
              <a:rPr lang="en-US" dirty="0" err="1" smtClean="0">
                <a:solidFill>
                  <a:schemeClr val="tx1">
                    <a:lumMod val="50000"/>
                  </a:schemeClr>
                </a:solidFill>
                <a:latin typeface="Arial" panose="020B0604020202020204" pitchFamily="34" charset="0"/>
                <a:cs typeface="Arial" panose="020B0604020202020204" pitchFamily="34" charset="0"/>
              </a:rPr>
              <a:t>Bước</a:t>
            </a:r>
            <a:r>
              <a:rPr lang="en-US" dirty="0" smtClean="0">
                <a:solidFill>
                  <a:schemeClr val="tx1">
                    <a:lumMod val="50000"/>
                  </a:schemeClr>
                </a:solidFill>
                <a:latin typeface="Arial" panose="020B0604020202020204" pitchFamily="34" charset="0"/>
                <a:cs typeface="Arial" panose="020B0604020202020204" pitchFamily="34" charset="0"/>
              </a:rPr>
              <a:t> 5: </a:t>
            </a:r>
            <a:r>
              <a:rPr lang="en-US" dirty="0" err="1" smtClean="0">
                <a:solidFill>
                  <a:schemeClr val="tx1">
                    <a:lumMod val="50000"/>
                  </a:schemeClr>
                </a:solidFill>
                <a:latin typeface="Arial" panose="020B0604020202020204" pitchFamily="34" charset="0"/>
                <a:cs typeface="Arial" panose="020B0604020202020204" pitchFamily="34" charset="0"/>
              </a:rPr>
              <a:t>Cấu</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hình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cho</a:t>
            </a:r>
            <a:r>
              <a:rPr lang="en-US" dirty="0">
                <a:solidFill>
                  <a:schemeClr val="tx1">
                    <a:lumMod val="50000"/>
                  </a:schemeClr>
                </a:solidFill>
                <a:latin typeface="Arial" panose="020B0604020202020204" pitchFamily="34" charset="0"/>
                <a:cs typeface="Arial" panose="020B0604020202020204" pitchFamily="34" charset="0"/>
              </a:rPr>
              <a:t> client IP audio codec </a:t>
            </a:r>
            <a:r>
              <a:rPr lang="en-US" dirty="0" err="1">
                <a:solidFill>
                  <a:schemeClr val="tx1">
                    <a:lumMod val="50000"/>
                  </a:schemeClr>
                </a:solidFill>
                <a:latin typeface="Arial" panose="020B0604020202020204" pitchFamily="34" charset="0"/>
                <a:cs typeface="Arial" panose="020B0604020202020204" pitchFamily="34" charset="0"/>
              </a:rPr>
              <a:t>Speex</a:t>
            </a:r>
            <a:endParaRPr lang="en-US" dirty="0">
              <a:solidFill>
                <a:schemeClr val="tx1">
                  <a:lumMod val="50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132078" y="1772835"/>
            <a:ext cx="7157545" cy="4048125"/>
          </a:xfrm>
          <a:prstGeom prst="rect">
            <a:avLst/>
          </a:prstGeom>
        </p:spPr>
      </p:pic>
    </p:spTree>
    <p:extLst>
      <p:ext uri="{BB962C8B-B14F-4D97-AF65-F5344CB8AC3E}">
        <p14:creationId xmlns:p14="http://schemas.microsoft.com/office/powerpoint/2010/main" val="84244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8236" y="1686492"/>
            <a:ext cx="10515599" cy="3673367"/>
          </a:xfrm>
          <a:prstGeom prst="rect">
            <a:avLst/>
          </a:prstGeom>
        </p:spPr>
      </p:pic>
      <p:sp>
        <p:nvSpPr>
          <p:cNvPr id="4" name="Rectangle 3"/>
          <p:cNvSpPr/>
          <p:nvPr/>
        </p:nvSpPr>
        <p:spPr>
          <a:xfrm>
            <a:off x="1028236" y="994428"/>
            <a:ext cx="2917465" cy="369332"/>
          </a:xfrm>
          <a:prstGeom prst="rect">
            <a:avLst/>
          </a:prstGeom>
        </p:spPr>
        <p:txBody>
          <a:bodyPr wrap="none">
            <a:spAutoFit/>
          </a:bodyPr>
          <a:lstStyle/>
          <a:p>
            <a:pPr lvl="0"/>
            <a:r>
              <a:rPr lang="en-US" dirty="0" err="1">
                <a:solidFill>
                  <a:schemeClr val="tx1">
                    <a:lumMod val="50000"/>
                  </a:schemeClr>
                </a:solidFill>
                <a:latin typeface="Arial" panose="020B0604020202020204" pitchFamily="34" charset="0"/>
                <a:cs typeface="Arial" panose="020B0604020202020204" pitchFamily="34" charset="0"/>
              </a:rPr>
              <a:t>Các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RTP  </a:t>
            </a:r>
            <a:r>
              <a:rPr lang="en-US" dirty="0" err="1">
                <a:solidFill>
                  <a:schemeClr val="tx1">
                    <a:lumMod val="50000"/>
                  </a:schemeClr>
                </a:solidFill>
                <a:latin typeface="Arial" panose="020B0604020202020204" pitchFamily="34" charset="0"/>
                <a:cs typeface="Arial" panose="020B0604020202020204" pitchFamily="34" charset="0"/>
              </a:rPr>
              <a:t>bắt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smtClean="0">
                <a:solidFill>
                  <a:schemeClr val="tx1">
                    <a:lumMod val="50000"/>
                  </a:schemeClr>
                </a:solidFill>
                <a:latin typeface="Arial" panose="020B0604020202020204" pitchFamily="34" charset="0"/>
                <a:cs typeface="Arial" panose="020B0604020202020204" pitchFamily="34" charset="0"/>
              </a:rPr>
              <a:t>được</a:t>
            </a:r>
            <a:r>
              <a:rPr lang="en-US" dirty="0" smtClean="0">
                <a:solidFill>
                  <a:schemeClr val="tx1">
                    <a:lumMod val="50000"/>
                  </a:schemeClr>
                </a:solidFill>
                <a:latin typeface="Arial" panose="020B0604020202020204" pitchFamily="34" charset="0"/>
                <a:cs typeface="Arial" panose="020B0604020202020204" pitchFamily="34" charset="0"/>
              </a:rPr>
              <a:t> </a:t>
            </a:r>
            <a:endParaRPr lang="en-US"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90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7972" y="1090681"/>
            <a:ext cx="3305392" cy="369332"/>
          </a:xfrm>
          <a:prstGeom prst="rect">
            <a:avLst/>
          </a:prstGeom>
        </p:spPr>
        <p:txBody>
          <a:bodyPr wrap="none">
            <a:spAutoFit/>
          </a:bodyPr>
          <a:lstStyle/>
          <a:p>
            <a:pPr lvl="0"/>
            <a:r>
              <a:rPr lang="en-US" dirty="0" err="1">
                <a:solidFill>
                  <a:schemeClr val="tx1">
                    <a:lumMod val="50000"/>
                  </a:schemeClr>
                </a:solidFill>
                <a:latin typeface="Arial" panose="020B0604020202020204" pitchFamily="34" charset="0"/>
                <a:cs typeface="Arial" panose="020B0604020202020204" pitchFamily="34" charset="0"/>
              </a:rPr>
              <a:t>Phân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tích</a:t>
            </a:r>
            <a:r>
              <a:rPr lang="en-US" dirty="0">
                <a:solidFill>
                  <a:schemeClr val="tx1">
                    <a:lumMod val="50000"/>
                  </a:schemeClr>
                </a:solidFill>
                <a:latin typeface="Arial" panose="020B0604020202020204" pitchFamily="34" charset="0"/>
                <a:cs typeface="Arial" panose="020B0604020202020204" pitchFamily="34" charset="0"/>
              </a:rPr>
              <a:t> 1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RTP </a:t>
            </a:r>
            <a:r>
              <a:rPr lang="en-US" dirty="0" err="1">
                <a:solidFill>
                  <a:schemeClr val="tx1">
                    <a:lumMod val="50000"/>
                  </a:schemeClr>
                </a:solidFill>
                <a:latin typeface="Arial" panose="020B0604020202020204" pitchFamily="34" charset="0"/>
                <a:cs typeface="Arial" panose="020B0604020202020204" pitchFamily="34" charset="0"/>
              </a:rPr>
              <a:t>bất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kì</a:t>
            </a:r>
            <a:r>
              <a:rPr lang="en-US" dirty="0">
                <a:solidFill>
                  <a:schemeClr val="tx1">
                    <a:lumMod val="50000"/>
                  </a:schemeClr>
                </a:solidFill>
                <a:latin typeface="Arial" panose="020B0604020202020204" pitchFamily="34" charset="0"/>
                <a:cs typeface="Arial" panose="020B0604020202020204" pitchFamily="34" charset="0"/>
              </a:rPr>
              <a:t> </a:t>
            </a:r>
          </a:p>
        </p:txBody>
      </p:sp>
      <p:pic>
        <p:nvPicPr>
          <p:cNvPr id="3" name="Picture 2"/>
          <p:cNvPicPr>
            <a:picLocks noChangeAspect="1"/>
          </p:cNvPicPr>
          <p:nvPr/>
        </p:nvPicPr>
        <p:blipFill>
          <a:blip r:embed="rId2"/>
          <a:stretch>
            <a:fillRect/>
          </a:stretch>
        </p:blipFill>
        <p:spPr>
          <a:xfrm>
            <a:off x="1744579" y="1610157"/>
            <a:ext cx="7457090" cy="4114800"/>
          </a:xfrm>
          <a:prstGeom prst="rect">
            <a:avLst/>
          </a:prstGeom>
        </p:spPr>
      </p:pic>
    </p:spTree>
    <p:extLst>
      <p:ext uri="{BB962C8B-B14F-4D97-AF65-F5344CB8AC3E}">
        <p14:creationId xmlns:p14="http://schemas.microsoft.com/office/powerpoint/2010/main" val="115205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590" y="505651"/>
            <a:ext cx="10563725" cy="5858014"/>
          </a:xfrm>
          <a:prstGeom prst="rect">
            <a:avLst/>
          </a:prstGeom>
        </p:spPr>
        <p:txBody>
          <a:bodyPr wrap="square">
            <a:spAutoFit/>
          </a:bodyPr>
          <a:lstStyle/>
          <a:p>
            <a:pPr>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Nhận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xét</a:t>
            </a:r>
            <a:r>
              <a:rPr lang="en-US" dirty="0">
                <a:solidFill>
                  <a:schemeClr val="tx1">
                    <a:lumMod val="50000"/>
                  </a:schemeClr>
                </a:solidFill>
                <a:latin typeface="Arial" panose="020B0604020202020204" pitchFamily="34" charset="0"/>
                <a:cs typeface="Arial" panose="020B0604020202020204" pitchFamily="34" charset="0"/>
              </a:rPr>
              <a:t> </a:t>
            </a:r>
            <a:br>
              <a:rPr lang="en-US" dirty="0">
                <a:solidFill>
                  <a:schemeClr val="tx1">
                    <a:lumMod val="50000"/>
                  </a:schemeClr>
                </a:solidFill>
                <a:latin typeface="Arial" panose="020B0604020202020204" pitchFamily="34" charset="0"/>
                <a:cs typeface="Arial" panose="020B0604020202020204" pitchFamily="34" charset="0"/>
              </a:rPr>
            </a:br>
            <a:r>
              <a:rPr lang="en-US" dirty="0" err="1">
                <a:solidFill>
                  <a:schemeClr val="tx1">
                    <a:lumMod val="50000"/>
                  </a:schemeClr>
                </a:solidFill>
                <a:latin typeface="Arial" panose="020B0604020202020204" pitchFamily="34" charset="0"/>
                <a:cs typeface="Arial" panose="020B0604020202020204" pitchFamily="34" charset="0"/>
              </a:rPr>
              <a:t>Thông</a:t>
            </a:r>
            <a:r>
              <a:rPr lang="en-US" dirty="0">
                <a:solidFill>
                  <a:schemeClr val="tx1">
                    <a:lumMod val="50000"/>
                  </a:schemeClr>
                </a:solidFill>
                <a:latin typeface="Arial" panose="020B0604020202020204" pitchFamily="34" charset="0"/>
                <a:cs typeface="Arial" panose="020B0604020202020204" pitchFamily="34" charset="0"/>
              </a:rPr>
              <a:t> qua 3 </a:t>
            </a:r>
            <a:r>
              <a:rPr lang="en-US" dirty="0" err="1">
                <a:solidFill>
                  <a:schemeClr val="tx1">
                    <a:lumMod val="50000"/>
                  </a:schemeClr>
                </a:solidFill>
                <a:latin typeface="Arial" panose="020B0604020202020204" pitchFamily="34" charset="0"/>
                <a:cs typeface="Arial" panose="020B0604020202020204" pitchFamily="34" charset="0"/>
              </a:rPr>
              <a:t>bộ</a:t>
            </a:r>
            <a:r>
              <a:rPr lang="en-US" dirty="0">
                <a:solidFill>
                  <a:schemeClr val="tx1">
                    <a:lumMod val="50000"/>
                  </a:schemeClr>
                </a:solidFill>
                <a:latin typeface="Arial" panose="020B0604020202020204" pitchFamily="34" charset="0"/>
                <a:cs typeface="Arial" panose="020B0604020202020204" pitchFamily="34" charset="0"/>
              </a:rPr>
              <a:t> codec ở </a:t>
            </a:r>
            <a:r>
              <a:rPr lang="en-US" dirty="0" err="1">
                <a:solidFill>
                  <a:schemeClr val="tx1">
                    <a:lumMod val="50000"/>
                  </a:schemeClr>
                </a:solidFill>
                <a:latin typeface="Arial" panose="020B0604020202020204" pitchFamily="34" charset="0"/>
                <a:cs typeface="Arial" panose="020B0604020202020204" pitchFamily="34" charset="0"/>
              </a:rPr>
              <a:t>trên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chúng</a:t>
            </a:r>
            <a:r>
              <a:rPr lang="en-US" dirty="0">
                <a:solidFill>
                  <a:schemeClr val="tx1">
                    <a:lumMod val="50000"/>
                  </a:schemeClr>
                </a:solidFill>
                <a:latin typeface="Arial" panose="020B0604020202020204" pitchFamily="34" charset="0"/>
                <a:cs typeface="Arial" panose="020B0604020202020204" pitchFamily="34" charset="0"/>
              </a:rPr>
              <a:t> ta </a:t>
            </a:r>
            <a:r>
              <a:rPr lang="en-US" dirty="0" err="1">
                <a:solidFill>
                  <a:schemeClr val="tx1">
                    <a:lumMod val="50000"/>
                  </a:schemeClr>
                </a:solidFill>
                <a:latin typeface="Arial" panose="020B0604020202020204" pitchFamily="34" charset="0"/>
                <a:cs typeface="Arial" panose="020B0604020202020204" pitchFamily="34" charset="0"/>
              </a:rPr>
              <a:t>thấy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rằng</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-G711 </a:t>
            </a:r>
            <a:r>
              <a:rPr lang="en-US" dirty="0" err="1">
                <a:solidFill>
                  <a:schemeClr val="tx1">
                    <a:lumMod val="50000"/>
                  </a:schemeClr>
                </a:solidFill>
                <a:latin typeface="Arial" panose="020B0604020202020204" pitchFamily="34" charset="0"/>
                <a:cs typeface="Arial" panose="020B0604020202020204" pitchFamily="34" charset="0"/>
              </a:rPr>
              <a:t>có</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kích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thước</a:t>
            </a:r>
            <a:r>
              <a:rPr lang="en-US" dirty="0">
                <a:solidFill>
                  <a:schemeClr val="tx1">
                    <a:lumMod val="50000"/>
                  </a:schemeClr>
                </a:solidFill>
                <a:latin typeface="Arial" panose="020B0604020202020204" pitchFamily="34" charset="0"/>
                <a:cs typeface="Arial" panose="020B0604020202020204" pitchFamily="34" charset="0"/>
              </a:rPr>
              <a:t> length </a:t>
            </a:r>
            <a:r>
              <a:rPr lang="en-US" dirty="0" err="1">
                <a:solidFill>
                  <a:schemeClr val="tx1">
                    <a:lumMod val="50000"/>
                  </a:schemeClr>
                </a:solidFill>
                <a:latin typeface="Arial" panose="020B0604020202020204" pitchFamily="34" charset="0"/>
                <a:cs typeface="Arial" panose="020B0604020202020204" pitchFamily="34" charset="0"/>
              </a:rPr>
              <a:t>lớn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nhất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và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Speex</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có</a:t>
            </a:r>
            <a:r>
              <a:rPr lang="en-US" dirty="0">
                <a:solidFill>
                  <a:schemeClr val="tx1">
                    <a:lumMod val="50000"/>
                  </a:schemeClr>
                </a:solidFill>
                <a:latin typeface="Arial" panose="020B0604020202020204" pitchFamily="34" charset="0"/>
                <a:cs typeface="Arial" panose="020B0604020202020204" pitchFamily="34" charset="0"/>
              </a:rPr>
              <a:t> length </a:t>
            </a:r>
            <a:r>
              <a:rPr lang="en-US" dirty="0" err="1">
                <a:solidFill>
                  <a:schemeClr val="tx1">
                    <a:lumMod val="50000"/>
                  </a:schemeClr>
                </a:solidFill>
                <a:latin typeface="Arial" panose="020B0604020202020204" pitchFamily="34" charset="0"/>
                <a:cs typeface="Arial" panose="020B0604020202020204" pitchFamily="34" charset="0"/>
              </a:rPr>
              <a:t>nhỏ</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nhất</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Giải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thích</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G711 </a:t>
            </a:r>
            <a:r>
              <a:rPr lang="en-US" dirty="0" err="1">
                <a:solidFill>
                  <a:schemeClr val="tx1">
                    <a:lumMod val="50000"/>
                  </a:schemeClr>
                </a:solidFill>
                <a:latin typeface="Arial" panose="020B0604020202020204" pitchFamily="34" charset="0"/>
                <a:cs typeface="Arial" panose="020B0604020202020204" pitchFamily="34" charset="0"/>
              </a:rPr>
              <a:t>là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chuẩn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hoa</a:t>
            </a:r>
            <a:r>
              <a:rPr lang="en-US" dirty="0">
                <a:solidFill>
                  <a:schemeClr val="tx1">
                    <a:lumMod val="50000"/>
                  </a:schemeClr>
                </a:solidFill>
                <a:latin typeface="Arial" panose="020B0604020202020204" pitchFamily="34" charset="0"/>
                <a:cs typeface="Arial" panose="020B0604020202020204" pitchFamily="34" charset="0"/>
              </a:rPr>
              <a:t> PCM </a:t>
            </a:r>
            <a:r>
              <a:rPr lang="en-US" dirty="0" err="1">
                <a:solidFill>
                  <a:schemeClr val="tx1">
                    <a:lumMod val="50000"/>
                  </a:schemeClr>
                </a:solidFill>
                <a:latin typeface="Arial" panose="020B0604020202020204" pitchFamily="34" charset="0"/>
                <a:cs typeface="Arial" panose="020B0604020202020204" pitchFamily="34" charset="0"/>
              </a:rPr>
              <a:t>nên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kích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thước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mỗi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gói</a:t>
            </a:r>
            <a:r>
              <a:rPr lang="en-US" dirty="0">
                <a:solidFill>
                  <a:schemeClr val="tx1">
                    <a:lumMod val="50000"/>
                  </a:schemeClr>
                </a:solidFill>
                <a:latin typeface="Arial" panose="020B0604020202020204" pitchFamily="34" charset="0"/>
                <a:cs typeface="Arial" panose="020B0604020202020204" pitchFamily="34" charset="0"/>
              </a:rPr>
              <a:t> tin </a:t>
            </a:r>
            <a:r>
              <a:rPr lang="en-US" dirty="0" err="1">
                <a:solidFill>
                  <a:schemeClr val="tx1">
                    <a:lumMod val="50000"/>
                  </a:schemeClr>
                </a:solidFill>
                <a:latin typeface="Arial" panose="020B0604020202020204" pitchFamily="34" charset="0"/>
                <a:cs typeface="Arial" panose="020B0604020202020204" pitchFamily="34" charset="0"/>
              </a:rPr>
              <a:t>khá</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lớn</a:t>
            </a:r>
            <a:endParaRPr lang="en-US" dirty="0">
              <a:solidFill>
                <a:schemeClr val="tx1">
                  <a:lumMod val="50000"/>
                </a:schemeClr>
              </a:solidFill>
              <a:latin typeface="Arial" panose="020B0604020202020204" pitchFamily="34" charset="0"/>
              <a:cs typeface="Arial" panose="020B0604020202020204" pitchFamily="34" charset="0"/>
            </a:endParaRP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GSM </a:t>
            </a:r>
            <a:r>
              <a:rPr lang="en-US" dirty="0" err="1">
                <a:solidFill>
                  <a:schemeClr val="tx1">
                    <a:lumMod val="50000"/>
                  </a:schemeClr>
                </a:solidFill>
                <a:latin typeface="Arial" panose="020B0604020202020204" pitchFamily="34" charset="0"/>
                <a:cs typeface="Arial" panose="020B0604020202020204" pitchFamily="34" charset="0"/>
              </a:rPr>
              <a:t>là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chuẩn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hóa</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lai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của</a:t>
            </a:r>
            <a:r>
              <a:rPr lang="en-US" dirty="0">
                <a:solidFill>
                  <a:schemeClr val="tx1">
                    <a:lumMod val="50000"/>
                  </a:schemeClr>
                </a:solidFill>
                <a:latin typeface="Arial" panose="020B0604020202020204" pitchFamily="34" charset="0"/>
                <a:cs typeface="Arial" panose="020B0604020202020204" pitchFamily="34" charset="0"/>
              </a:rPr>
              <a:t> ITU </a:t>
            </a:r>
            <a:r>
              <a:rPr lang="en-US" dirty="0" err="1">
                <a:solidFill>
                  <a:schemeClr val="tx1">
                    <a:lumMod val="50000"/>
                  </a:schemeClr>
                </a:solidFill>
                <a:latin typeface="Arial" panose="020B0604020202020204" pitchFamily="34" charset="0"/>
                <a:cs typeface="Arial" panose="020B0604020202020204" pitchFamily="34" charset="0"/>
              </a:rPr>
              <a:t>là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sự</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kết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hợp</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giữa</a:t>
            </a:r>
            <a:r>
              <a:rPr lang="en-US" dirty="0">
                <a:solidFill>
                  <a:schemeClr val="tx1">
                    <a:lumMod val="50000"/>
                  </a:schemeClr>
                </a:solidFill>
                <a:latin typeface="Arial" panose="020B0604020202020204" pitchFamily="34" charset="0"/>
                <a:cs typeface="Arial" panose="020B0604020202020204" pitchFamily="34" charset="0"/>
              </a:rPr>
              <a:t> PCM </a:t>
            </a:r>
            <a:r>
              <a:rPr lang="en-US" dirty="0" err="1">
                <a:solidFill>
                  <a:schemeClr val="tx1">
                    <a:lumMod val="50000"/>
                  </a:schemeClr>
                </a:solidFill>
                <a:latin typeface="Arial" panose="020B0604020202020204" pitchFamily="34" charset="0"/>
                <a:cs typeface="Arial" panose="020B0604020202020204" pitchFamily="34" charset="0"/>
              </a:rPr>
              <a:t>và</a:t>
            </a:r>
            <a:r>
              <a:rPr lang="en-US" dirty="0">
                <a:solidFill>
                  <a:schemeClr val="tx1">
                    <a:lumMod val="50000"/>
                  </a:schemeClr>
                </a:solidFill>
                <a:latin typeface="Arial" panose="020B0604020202020204" pitchFamily="34" charset="0"/>
                <a:cs typeface="Arial" panose="020B0604020202020204" pitchFamily="34" charset="0"/>
              </a:rPr>
              <a:t> LPC </a:t>
            </a:r>
          </a:p>
          <a:p>
            <a:pPr>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Speex</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chuẩn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hóa</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lai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nhưng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sử</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dụng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kĩ</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thuật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phân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tích</a:t>
            </a:r>
            <a:r>
              <a:rPr lang="en-US" dirty="0">
                <a:solidFill>
                  <a:schemeClr val="tx1">
                    <a:lumMod val="50000"/>
                  </a:schemeClr>
                </a:solidFill>
                <a:latin typeface="Arial" panose="020B0604020202020204" pitchFamily="34" charset="0"/>
                <a:cs typeface="Arial" panose="020B0604020202020204" pitchFamily="34" charset="0"/>
              </a:rPr>
              <a:t> CELP , </a:t>
            </a:r>
            <a:r>
              <a:rPr lang="en-US" dirty="0" err="1">
                <a:solidFill>
                  <a:schemeClr val="tx1">
                    <a:lumMod val="50000"/>
                  </a:schemeClr>
                </a:solidFill>
                <a:latin typeface="Arial" panose="020B0604020202020204" pitchFamily="34" charset="0"/>
                <a:cs typeface="Arial" panose="020B0604020202020204" pitchFamily="34" charset="0"/>
              </a:rPr>
              <a:t>nó</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rất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phức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tập</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tuy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nhiên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nó</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cho</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chất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lượng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nén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rất</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tốt</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a:t>
            </a:r>
            <a:r>
              <a:rPr lang="en-US" dirty="0" err="1">
                <a:solidFill>
                  <a:schemeClr val="tx1">
                    <a:lumMod val="50000"/>
                  </a:schemeClr>
                </a:solidFill>
                <a:latin typeface="Arial" panose="020B0604020202020204" pitchFamily="34" charset="0"/>
                <a:cs typeface="Arial" panose="020B0604020202020204" pitchFamily="34" charset="0"/>
              </a:rPr>
              <a:t>Speex</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có</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kích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thước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thay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đổi</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liên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lục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smtClean="0">
                <a:solidFill>
                  <a:schemeClr val="tx1">
                    <a:lumMod val="50000"/>
                  </a:schemeClr>
                </a:solidFill>
                <a:latin typeface="Arial" panose="020B0604020202020204" pitchFamily="34" charset="0"/>
                <a:cs typeface="Arial" panose="020B0604020202020204" pitchFamily="34" charset="0"/>
              </a:rPr>
              <a:t>không</a:t>
            </a:r>
            <a:r>
              <a:rPr lang="en-US" dirty="0" smtClean="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ổn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định</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còn</a:t>
            </a:r>
            <a:r>
              <a:rPr lang="en-US" dirty="0">
                <a:solidFill>
                  <a:schemeClr val="tx1">
                    <a:lumMod val="50000"/>
                  </a:schemeClr>
                </a:solidFill>
                <a:latin typeface="Arial" panose="020B0604020202020204" pitchFamily="34" charset="0"/>
                <a:cs typeface="Arial" panose="020B0604020202020204" pitchFamily="34" charset="0"/>
              </a:rPr>
              <a:t> GSM </a:t>
            </a:r>
            <a:r>
              <a:rPr lang="en-US" dirty="0" err="1">
                <a:solidFill>
                  <a:schemeClr val="tx1">
                    <a:lumMod val="50000"/>
                  </a:schemeClr>
                </a:solidFill>
                <a:latin typeface="Arial" panose="020B0604020202020204" pitchFamily="34" charset="0"/>
                <a:cs typeface="Arial" panose="020B0604020202020204" pitchFamily="34" charset="0"/>
              </a:rPr>
              <a:t>và</a:t>
            </a:r>
            <a:r>
              <a:rPr lang="en-US" dirty="0">
                <a:solidFill>
                  <a:schemeClr val="tx1">
                    <a:lumMod val="50000"/>
                  </a:schemeClr>
                </a:solidFill>
                <a:latin typeface="Arial" panose="020B0604020202020204" pitchFamily="34" charset="0"/>
                <a:cs typeface="Arial" panose="020B0604020202020204" pitchFamily="34" charset="0"/>
              </a:rPr>
              <a:t> G711 </a:t>
            </a:r>
            <a:r>
              <a:rPr lang="en-US" dirty="0" err="1">
                <a:solidFill>
                  <a:schemeClr val="tx1">
                    <a:lumMod val="50000"/>
                  </a:schemeClr>
                </a:solidFill>
                <a:latin typeface="Arial" panose="020B0604020202020204" pitchFamily="34" charset="0"/>
                <a:cs typeface="Arial" panose="020B0604020202020204" pitchFamily="34" charset="0"/>
              </a:rPr>
              <a:t>có</a:t>
            </a:r>
            <a:r>
              <a:rPr lang="en-US" dirty="0">
                <a:solidFill>
                  <a:schemeClr val="tx1">
                    <a:lumMod val="50000"/>
                  </a:schemeClr>
                </a:solidFill>
                <a:latin typeface="Arial" panose="020B0604020202020204" pitchFamily="34" charset="0"/>
                <a:cs typeface="Arial" panose="020B0604020202020204" pitchFamily="34" charset="0"/>
              </a:rPr>
              <a:t> length </a:t>
            </a:r>
            <a:r>
              <a:rPr lang="en-US" dirty="0" err="1">
                <a:solidFill>
                  <a:schemeClr val="tx1">
                    <a:lumMod val="50000"/>
                  </a:schemeClr>
                </a:solidFill>
                <a:latin typeface="Arial" panose="020B0604020202020204" pitchFamily="34" charset="0"/>
                <a:cs typeface="Arial" panose="020B0604020202020204" pitchFamily="34" charset="0"/>
              </a:rPr>
              <a:t>ko</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smtClean="0">
                <a:solidFill>
                  <a:schemeClr val="tx1">
                    <a:lumMod val="50000"/>
                  </a:schemeClr>
                </a:solidFill>
                <a:latin typeface="Arial" panose="020B0604020202020204" pitchFamily="34" charset="0"/>
                <a:cs typeface="Arial" panose="020B0604020202020204" pitchFamily="34" charset="0"/>
              </a:rPr>
              <a:t>đổi</a:t>
            </a:r>
            <a:endParaRPr lang="en-US" dirty="0" smtClean="0">
              <a:solidFill>
                <a:schemeClr val="tx1">
                  <a:lumMod val="50000"/>
                </a:schemeClr>
              </a:solidFill>
              <a:latin typeface="Arial" panose="020B0604020202020204" pitchFamily="34" charset="0"/>
              <a:cs typeface="Arial" panose="020B0604020202020204" pitchFamily="34" charset="0"/>
            </a:endParaRP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Time Stamp :</a:t>
            </a: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  G711 </a:t>
            </a:r>
            <a:r>
              <a:rPr lang="en-US" dirty="0" err="1">
                <a:solidFill>
                  <a:schemeClr val="tx1">
                    <a:lumMod val="50000"/>
                  </a:schemeClr>
                </a:solidFill>
                <a:latin typeface="Arial" panose="020B0604020202020204" pitchFamily="34" charset="0"/>
                <a:cs typeface="Arial" panose="020B0604020202020204" pitchFamily="34" charset="0"/>
              </a:rPr>
              <a:t>tăng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dần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lên</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a:solidFill>
                  <a:schemeClr val="tx1">
                    <a:lumMod val="50000"/>
                  </a:schemeClr>
                </a:solidFill>
                <a:latin typeface="Arial" panose="020B0604020202020204" pitchFamily="34" charset="0"/>
                <a:cs typeface="Arial" panose="020B0604020202020204" pitchFamily="34" charset="0"/>
              </a:rPr>
              <a:t>+ GSM </a:t>
            </a:r>
            <a:r>
              <a:rPr lang="en-US" dirty="0" err="1">
                <a:solidFill>
                  <a:schemeClr val="tx1">
                    <a:lumMod val="50000"/>
                  </a:schemeClr>
                </a:solidFill>
                <a:latin typeface="Arial" panose="020B0604020202020204" pitchFamily="34" charset="0"/>
                <a:cs typeface="Arial" panose="020B0604020202020204" pitchFamily="34" charset="0"/>
              </a:rPr>
              <a:t>và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Speex</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tăng</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theo</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nhóm</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r>
              <a:rPr lang="en-US" dirty="0" err="1">
                <a:solidFill>
                  <a:schemeClr val="tx1">
                    <a:lumMod val="50000"/>
                  </a:schemeClr>
                </a:solidFill>
                <a:latin typeface="Arial" panose="020B0604020202020204" pitchFamily="34" charset="0"/>
                <a:cs typeface="Arial" panose="020B0604020202020204" pitchFamily="34" charset="0"/>
              </a:rPr>
              <a:t>Điều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này</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cũng</a:t>
            </a:r>
            <a:r>
              <a:rPr lang="en-US" dirty="0">
                <a:solidFill>
                  <a:schemeClr val="tx1">
                    <a:lumMod val="50000"/>
                  </a:schemeClr>
                </a:solidFill>
                <a:latin typeface="Arial" panose="020B0604020202020204" pitchFamily="34" charset="0"/>
                <a:cs typeface="Arial" panose="020B0604020202020204" pitchFamily="34" charset="0"/>
              </a:rPr>
              <a:t> do </a:t>
            </a:r>
            <a:r>
              <a:rPr lang="en-US" dirty="0" err="1">
                <a:solidFill>
                  <a:schemeClr val="tx1">
                    <a:lumMod val="50000"/>
                  </a:schemeClr>
                </a:solidFill>
                <a:latin typeface="Arial" panose="020B0604020202020204" pitchFamily="34" charset="0"/>
                <a:cs typeface="Arial" panose="020B0604020202020204" pitchFamily="34" charset="0"/>
              </a:rPr>
              <a:t>kiểu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mã</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hóa</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nén</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khác</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nhau</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mà</a:t>
            </a:r>
            <a:r>
              <a:rPr lang="en-US" dirty="0">
                <a:solidFill>
                  <a:schemeClr val="tx1">
                    <a:lumMod val="50000"/>
                  </a:schemeClr>
                </a:solidFill>
                <a:latin typeface="Arial" panose="020B0604020202020204" pitchFamily="34" charset="0"/>
                <a:cs typeface="Arial" panose="020B0604020202020204" pitchFamily="34" charset="0"/>
              </a:rPr>
              <a:t> </a:t>
            </a:r>
            <a:r>
              <a:rPr lang="en-US" dirty="0" err="1">
                <a:solidFill>
                  <a:schemeClr val="tx1">
                    <a:lumMod val="50000"/>
                  </a:schemeClr>
                </a:solidFill>
                <a:latin typeface="Arial" panose="020B0604020202020204" pitchFamily="34" charset="0"/>
                <a:cs typeface="Arial" panose="020B0604020202020204" pitchFamily="34" charset="0"/>
              </a:rPr>
              <a:t>ra</a:t>
            </a:r>
            <a:r>
              <a:rPr lang="en-US" dirty="0">
                <a:solidFill>
                  <a:schemeClr val="tx1">
                    <a:lumMod val="50000"/>
                  </a:schemeClr>
                </a:solidFill>
                <a:latin typeface="Arial" panose="020B0604020202020204" pitchFamily="34" charset="0"/>
                <a:cs typeface="Arial" panose="020B0604020202020204" pitchFamily="34" charset="0"/>
              </a:rPr>
              <a:t>  </a:t>
            </a:r>
          </a:p>
          <a:p>
            <a:pPr>
              <a:lnSpc>
                <a:spcPct val="150000"/>
              </a:lnSpc>
            </a:pPr>
            <a:endParaRPr lang="en-US"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960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1367" y="1130969"/>
            <a:ext cx="5642811" cy="2538663"/>
          </a:xfrm>
        </p:spPr>
        <p:txBody>
          <a:bodyPr/>
          <a:lstStyle/>
          <a:p>
            <a:pPr algn="ctr"/>
            <a:r>
              <a:rPr lang="en-US" dirty="0" smtClean="0">
                <a:latin typeface="Arial" panose="020B0604020202020204" pitchFamily="34" charset="0"/>
                <a:cs typeface="Arial" panose="020B0604020202020204" pitchFamily="34" charset="0"/>
              </a:rPr>
              <a:t>Thank you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for watching!</a:t>
            </a:r>
            <a:endParaRPr lang="vi-V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361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7309" y="1260963"/>
            <a:ext cx="9500938" cy="1754326"/>
          </a:xfrm>
          <a:prstGeom prst="rect">
            <a:avLst/>
          </a:prstGeom>
        </p:spPr>
        <p:txBody>
          <a:bodyPr wrap="square">
            <a:spAutoFit/>
          </a:bodyPr>
          <a:lstStyle/>
          <a:p>
            <a:pPr>
              <a:lnSpc>
                <a:spcPct val="200000"/>
              </a:lnSpc>
            </a:pP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Vì</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thế</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sử</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dụng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cặp</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giao</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thức</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TCP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và</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UDP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trong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truyền</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tải</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dữ</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liệu</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đa</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phương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tiện</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có</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nhiều</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hạn</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chế</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TCP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quá</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chậm</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so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với</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nhu</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cầu</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không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hỗ</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trợ</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multicast. UDP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nhanh</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nhưng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không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thể</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dùng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để</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truyền</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dữ</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liệu</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thời</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gian</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thực</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vì</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không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có</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cơ</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chế</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đảm</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bảo</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tin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cậy</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2" name="Rectangle 1"/>
          <p:cNvSpPr/>
          <p:nvPr/>
        </p:nvSpPr>
        <p:spPr>
          <a:xfrm>
            <a:off x="1760289" y="3308339"/>
            <a:ext cx="9500938" cy="560474"/>
          </a:xfrm>
          <a:prstGeom prst="rect">
            <a:avLst/>
          </a:prstGeom>
        </p:spPr>
        <p:txBody>
          <a:bodyPr wrap="square">
            <a:spAutoFit/>
          </a:bodyPr>
          <a:lstStyle/>
          <a:p>
            <a:pPr>
              <a:lnSpc>
                <a:spcPct val="200000"/>
              </a:lnSpc>
            </a:pP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RTP/RTCP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ra</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đời</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để</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sử</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dụng</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kết</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hợp</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với</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giao</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thức</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 UDP</a:t>
            </a:r>
            <a:endParaRPr lang="vi-VN" dirty="0">
              <a:solidFill>
                <a:schemeClr val="tx1">
                  <a:lumMod val="50000"/>
                </a:schemeClr>
              </a:solidFill>
              <a:latin typeface="Arial" panose="020B0604020202020204" pitchFamily="34" charset="0"/>
              <a:cs typeface="Arial" panose="020B0604020202020204" pitchFamily="34" charset="0"/>
            </a:endParaRPr>
          </a:p>
        </p:txBody>
      </p:sp>
      <p:pic>
        <p:nvPicPr>
          <p:cNvPr id="10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970" y="3884164"/>
            <a:ext cx="4103775" cy="235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345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065213" y="1042735"/>
            <a:ext cx="4024145" cy="605591"/>
          </a:xfrm>
        </p:spPr>
        <p:txBody>
          <a:bodyPr>
            <a:normAutofit/>
          </a:bodyPr>
          <a:lstStyle/>
          <a:p>
            <a:pPr marL="0" indent="0">
              <a:lnSpc>
                <a:spcPct val="150000"/>
              </a:lnSpc>
              <a:buNone/>
            </a:pPr>
            <a:r>
              <a:rPr lang="en-US" sz="2200" dirty="0" smtClean="0">
                <a:solidFill>
                  <a:schemeClr val="tx1">
                    <a:lumMod val="50000"/>
                  </a:schemeClr>
                </a:solidFill>
                <a:latin typeface="Arial" panose="020B0604020202020204" pitchFamily="34" charset="0"/>
                <a:cs typeface="Arial" panose="020B0604020202020204" pitchFamily="34" charset="0"/>
              </a:rPr>
              <a:t>2. </a:t>
            </a:r>
            <a:r>
              <a:rPr lang="en-US" sz="2200" dirty="0" err="1" smtClean="0">
                <a:solidFill>
                  <a:schemeClr val="tx1">
                    <a:lumMod val="50000"/>
                  </a:schemeClr>
                </a:solidFill>
                <a:latin typeface="Arial" panose="020B0604020202020204" pitchFamily="34" charset="0"/>
                <a:cs typeface="Arial" panose="020B0604020202020204" pitchFamily="34" charset="0"/>
              </a:rPr>
              <a:t>Giới</a:t>
            </a:r>
            <a:r>
              <a:rPr lang="en-US" sz="2200" dirty="0" smtClean="0">
                <a:solidFill>
                  <a:schemeClr val="tx1">
                    <a:lumMod val="50000"/>
                  </a:schemeClr>
                </a:solidFill>
                <a:latin typeface="Arial" panose="020B0604020202020204" pitchFamily="34" charset="0"/>
                <a:cs typeface="Arial" panose="020B0604020202020204" pitchFamily="34" charset="0"/>
              </a:rPr>
              <a:t> </a:t>
            </a:r>
            <a:r>
              <a:rPr lang="en-US" sz="2200" dirty="0" err="1" smtClean="0">
                <a:solidFill>
                  <a:schemeClr val="tx1">
                    <a:lumMod val="50000"/>
                  </a:schemeClr>
                </a:solidFill>
                <a:latin typeface="Arial" panose="020B0604020202020204" pitchFamily="34" charset="0"/>
                <a:cs typeface="Arial" panose="020B0604020202020204" pitchFamily="34" charset="0"/>
              </a:rPr>
              <a:t>thiệu</a:t>
            </a:r>
            <a:r>
              <a:rPr lang="en-US" sz="2200" dirty="0" smtClean="0">
                <a:solidFill>
                  <a:schemeClr val="tx1">
                    <a:lumMod val="50000"/>
                  </a:schemeClr>
                </a:solidFill>
                <a:latin typeface="Arial" panose="020B0604020202020204" pitchFamily="34" charset="0"/>
                <a:cs typeface="Arial" panose="020B0604020202020204" pitchFamily="34" charset="0"/>
              </a:rPr>
              <a:t> </a:t>
            </a:r>
            <a:r>
              <a:rPr lang="en-US" sz="2200" dirty="0" err="1" smtClean="0">
                <a:solidFill>
                  <a:schemeClr val="tx1">
                    <a:lumMod val="50000"/>
                  </a:schemeClr>
                </a:solidFill>
                <a:latin typeface="Arial" panose="020B0604020202020204" pitchFamily="34" charset="0"/>
                <a:cs typeface="Arial" panose="020B0604020202020204" pitchFamily="34" charset="0"/>
              </a:rPr>
              <a:t>về</a:t>
            </a:r>
            <a:r>
              <a:rPr lang="en-US" sz="2200" dirty="0" smtClean="0">
                <a:solidFill>
                  <a:schemeClr val="tx1">
                    <a:lumMod val="50000"/>
                  </a:schemeClr>
                </a:solidFill>
                <a:latin typeface="Arial" panose="020B0604020202020204" pitchFamily="34" charset="0"/>
                <a:cs typeface="Arial" panose="020B0604020202020204" pitchFamily="34" charset="0"/>
              </a:rPr>
              <a:t> </a:t>
            </a:r>
            <a:r>
              <a:rPr lang="en-US" sz="2200" dirty="0" err="1" smtClean="0">
                <a:solidFill>
                  <a:schemeClr val="tx1">
                    <a:lumMod val="50000"/>
                  </a:schemeClr>
                </a:solidFill>
                <a:latin typeface="Arial" panose="020B0604020202020204" pitchFamily="34" charset="0"/>
                <a:cs typeface="Arial" panose="020B0604020202020204" pitchFamily="34" charset="0"/>
              </a:rPr>
              <a:t>giao</a:t>
            </a:r>
            <a:r>
              <a:rPr lang="en-US" sz="2200" dirty="0" smtClean="0">
                <a:solidFill>
                  <a:schemeClr val="tx1">
                    <a:lumMod val="50000"/>
                  </a:schemeClr>
                </a:solidFill>
                <a:latin typeface="Arial" panose="020B0604020202020204" pitchFamily="34" charset="0"/>
                <a:cs typeface="Arial" panose="020B0604020202020204" pitchFamily="34" charset="0"/>
              </a:rPr>
              <a:t> </a:t>
            </a:r>
            <a:r>
              <a:rPr lang="en-US" sz="2200" dirty="0" err="1" smtClean="0">
                <a:solidFill>
                  <a:schemeClr val="tx1">
                    <a:lumMod val="50000"/>
                  </a:schemeClr>
                </a:solidFill>
                <a:latin typeface="Arial" panose="020B0604020202020204" pitchFamily="34" charset="0"/>
                <a:cs typeface="Arial" panose="020B0604020202020204" pitchFamily="34" charset="0"/>
              </a:rPr>
              <a:t>thức</a:t>
            </a:r>
            <a:r>
              <a:rPr lang="en-US" sz="2200" dirty="0" smtClean="0">
                <a:solidFill>
                  <a:schemeClr val="tx1">
                    <a:lumMod val="50000"/>
                  </a:schemeClr>
                </a:solidFill>
                <a:latin typeface="Arial" panose="020B0604020202020204" pitchFamily="34" charset="0"/>
                <a:cs typeface="Arial" panose="020B0604020202020204" pitchFamily="34" charset="0"/>
              </a:rPr>
              <a:t> RTP</a:t>
            </a:r>
            <a:endParaRPr lang="vi-VN" sz="2200" dirty="0">
              <a:solidFill>
                <a:schemeClr val="tx1">
                  <a:lumMod val="50000"/>
                </a:schemeClr>
              </a:solidFill>
              <a:latin typeface="Arial" panose="020B0604020202020204" pitchFamily="34" charset="0"/>
              <a:cs typeface="Arial" panose="020B0604020202020204" pitchFamily="34" charset="0"/>
            </a:endParaRPr>
          </a:p>
        </p:txBody>
      </p:sp>
      <p:sp>
        <p:nvSpPr>
          <p:cNvPr id="6" name="Content Placeholder 13"/>
          <p:cNvSpPr txBox="1">
            <a:spLocks/>
          </p:cNvSpPr>
          <p:nvPr/>
        </p:nvSpPr>
        <p:spPr>
          <a:xfrm>
            <a:off x="1366002" y="1736556"/>
            <a:ext cx="10461039" cy="3112169"/>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smtClean="0">
                <a:solidFill>
                  <a:schemeClr val="tx1">
                    <a:lumMod val="50000"/>
                  </a:schemeClr>
                </a:solidFill>
                <a:latin typeface="Arial" panose="020B0604020202020204" pitchFamily="34" charset="0"/>
                <a:cs typeface="Arial" panose="020B0604020202020204" pitchFamily="34" charset="0"/>
              </a:rPr>
              <a:t>2.1 </a:t>
            </a:r>
            <a:r>
              <a:rPr lang="en-US" sz="1800" dirty="0" err="1" smtClean="0">
                <a:solidFill>
                  <a:schemeClr val="tx1">
                    <a:lumMod val="50000"/>
                  </a:schemeClr>
                </a:solidFill>
                <a:latin typeface="Arial" panose="020B0604020202020204" pitchFamily="34" charset="0"/>
                <a:cs typeface="Arial" panose="020B0604020202020204" pitchFamily="34" charset="0"/>
              </a:rPr>
              <a:t>Định</a:t>
            </a:r>
            <a:r>
              <a:rPr lang="en-US" sz="1800" dirty="0" smtClean="0">
                <a:solidFill>
                  <a:schemeClr val="tx1">
                    <a:lumMod val="50000"/>
                  </a:schemeClr>
                </a:solidFill>
                <a:latin typeface="Arial" panose="020B0604020202020204" pitchFamily="34" charset="0"/>
                <a:cs typeface="Arial" panose="020B0604020202020204" pitchFamily="34" charset="0"/>
              </a:rPr>
              <a:t> </a:t>
            </a:r>
            <a:r>
              <a:rPr lang="en-US" sz="1800" dirty="0" err="1" smtClean="0">
                <a:solidFill>
                  <a:schemeClr val="tx1">
                    <a:lumMod val="50000"/>
                  </a:schemeClr>
                </a:solidFill>
                <a:latin typeface="Arial" panose="020B0604020202020204" pitchFamily="34" charset="0"/>
                <a:cs typeface="Arial" panose="020B0604020202020204" pitchFamily="34" charset="0"/>
              </a:rPr>
              <a:t>nghĩa</a:t>
            </a:r>
            <a:endParaRPr lang="en-US" sz="1800" dirty="0" smtClean="0">
              <a:solidFill>
                <a:schemeClr val="tx1">
                  <a:lumMod val="50000"/>
                </a:schemeClr>
              </a:solidFill>
              <a:latin typeface="Arial" panose="020B0604020202020204" pitchFamily="34" charset="0"/>
              <a:cs typeface="Arial" panose="020B0604020202020204" pitchFamily="34" charset="0"/>
            </a:endParaRPr>
          </a:p>
          <a:p>
            <a:r>
              <a:rPr lang="vi-VN" sz="1800" dirty="0">
                <a:solidFill>
                  <a:schemeClr val="tx1">
                    <a:lumMod val="50000"/>
                  </a:schemeClr>
                </a:solidFill>
                <a:latin typeface="Arial" panose="020B0604020202020204" pitchFamily="34" charset="0"/>
                <a:cs typeface="Arial" panose="020B0604020202020204" pitchFamily="34" charset="0"/>
              </a:rPr>
              <a:t>RTP là một giao thức chuẩn dùng cho việc truyền các dữ liệu thời gian thực như video, audio.</a:t>
            </a:r>
          </a:p>
          <a:p>
            <a:r>
              <a:rPr lang="vi-VN" sz="1800" dirty="0" smtClean="0">
                <a:solidFill>
                  <a:schemeClr val="tx1">
                    <a:lumMod val="50000"/>
                  </a:schemeClr>
                </a:solidFill>
                <a:latin typeface="Arial" panose="020B0604020202020204" pitchFamily="34" charset="0"/>
                <a:cs typeface="Arial" panose="020B0604020202020204" pitchFamily="34" charset="0"/>
              </a:rPr>
              <a:t>Được </a:t>
            </a:r>
            <a:r>
              <a:rPr lang="vi-VN" sz="1800" dirty="0">
                <a:solidFill>
                  <a:schemeClr val="tx1">
                    <a:lumMod val="50000"/>
                  </a:schemeClr>
                </a:solidFill>
                <a:latin typeface="Arial" panose="020B0604020202020204" pitchFamily="34" charset="0"/>
                <a:cs typeface="Arial" panose="020B0604020202020204" pitchFamily="34" charset="0"/>
              </a:rPr>
              <a:t>thiết kế phiên bản đầu tiên đầu năm 1992</a:t>
            </a:r>
          </a:p>
          <a:p>
            <a:r>
              <a:rPr lang="vi-VN" sz="1800" dirty="0" smtClean="0">
                <a:solidFill>
                  <a:schemeClr val="tx1">
                    <a:lumMod val="50000"/>
                  </a:schemeClr>
                </a:solidFill>
                <a:latin typeface="Arial" panose="020B0604020202020204" pitchFamily="34" charset="0"/>
                <a:cs typeface="Arial" panose="020B0604020202020204" pitchFamily="34" charset="0"/>
              </a:rPr>
              <a:t>Gói </a:t>
            </a:r>
            <a:r>
              <a:rPr lang="vi-VN" sz="1800" dirty="0">
                <a:solidFill>
                  <a:schemeClr val="tx1">
                    <a:lumMod val="50000"/>
                  </a:schemeClr>
                </a:solidFill>
                <a:latin typeface="Arial" panose="020B0604020202020204" pitchFamily="34" charset="0"/>
                <a:cs typeface="Arial" panose="020B0604020202020204" pitchFamily="34" charset="0"/>
              </a:rPr>
              <a:t>RTP chứa trong gói UDP/TCP</a:t>
            </a:r>
          </a:p>
          <a:p>
            <a:r>
              <a:rPr lang="vi-VN" sz="1800" dirty="0" smtClean="0">
                <a:solidFill>
                  <a:schemeClr val="tx1">
                    <a:lumMod val="50000"/>
                  </a:schemeClr>
                </a:solidFill>
                <a:latin typeface="Arial" panose="020B0604020202020204" pitchFamily="34" charset="0"/>
                <a:cs typeface="Arial" panose="020B0604020202020204" pitchFamily="34" charset="0"/>
              </a:rPr>
              <a:t>RTP </a:t>
            </a:r>
            <a:r>
              <a:rPr lang="vi-VN" sz="1800" dirty="0">
                <a:solidFill>
                  <a:schemeClr val="tx1">
                    <a:lumMod val="50000"/>
                  </a:schemeClr>
                </a:solidFill>
                <a:latin typeface="Arial" panose="020B0604020202020204" pitchFamily="34" charset="0"/>
                <a:cs typeface="Arial" panose="020B0604020202020204" pitchFamily="34" charset="0"/>
              </a:rPr>
              <a:t>được thiết kế dùng cho truyền dòng  video-audio,phân phối dữ liệu thời gian thực theo đa hướng đến nhiều người(Multicast),hoặc đơn hướng(unicast),cho phép tương tác theo mô hình đa điểm hoặc điểm-điểm.</a:t>
            </a:r>
          </a:p>
          <a:p>
            <a:pPr marL="0" indent="0">
              <a:lnSpc>
                <a:spcPct val="150000"/>
              </a:lnSpc>
              <a:buFont typeface="Arial" panose="020B0604020202020204" pitchFamily="34" charset="0"/>
              <a:buNone/>
            </a:pPr>
            <a:endParaRPr lang="vi-VN" sz="1800" dirty="0" smtClean="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066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down)">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9252" y="1119262"/>
            <a:ext cx="7267074" cy="496996"/>
          </a:xfrm>
          <a:prstGeom prst="rect">
            <a:avLst/>
          </a:prstGeom>
        </p:spPr>
        <p:txBody>
          <a:bodyPr wrap="square">
            <a:spAutoFit/>
          </a:bodyPr>
          <a:lstStyle/>
          <a:p>
            <a:pPr indent="457200" algn="just">
              <a:lnSpc>
                <a:spcPct val="150000"/>
              </a:lnSpc>
              <a:spcAft>
                <a:spcPts val="0"/>
              </a:spcAft>
            </a:pPr>
            <a:r>
              <a:rPr lang="vi-VN" sz="2000" dirty="0" smtClean="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rPr>
              <a:t>2.2. Vai trò, chức năng</a:t>
            </a:r>
            <a:endParaRPr lang="vi-VN" sz="2000" dirty="0">
              <a:solidFill>
                <a:schemeClr val="tx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 name="Rectangle 2"/>
          <p:cNvSpPr/>
          <p:nvPr/>
        </p:nvSpPr>
        <p:spPr>
          <a:xfrm>
            <a:off x="2085473" y="1756935"/>
            <a:ext cx="8803106" cy="1754326"/>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v"/>
            </a:pPr>
            <a:r>
              <a:rPr lang="nl-NL" dirty="0" smtClean="0">
                <a:solidFill>
                  <a:schemeClr val="tx1">
                    <a:lumMod val="50000"/>
                  </a:schemeClr>
                </a:solidFill>
                <a:latin typeface="Arial" panose="020B0604020202020204" pitchFamily="34" charset="0"/>
                <a:cs typeface="Arial" panose="020B0604020202020204" pitchFamily="34" charset="0"/>
              </a:rPr>
              <a:t>Giao </a:t>
            </a:r>
            <a:r>
              <a:rPr lang="nl-NL" dirty="0">
                <a:solidFill>
                  <a:schemeClr val="tx1">
                    <a:lumMod val="50000"/>
                  </a:schemeClr>
                </a:solidFill>
                <a:latin typeface="Arial" panose="020B0604020202020204" pitchFamily="34" charset="0"/>
                <a:cs typeface="Arial" panose="020B0604020202020204" pitchFamily="34" charset="0"/>
              </a:rPr>
              <a:t>thức RTP (Real-time transport protocol), cung cấp các hàm phục vụ việc truyền tải dữ liệu “end to end” cho các ứng dụng thời gian thực, qua các mạng multicast hay qua mạng unicast</a:t>
            </a:r>
            <a:r>
              <a:rPr lang="nl-NL" dirty="0" smtClean="0">
                <a:solidFill>
                  <a:schemeClr val="tx1">
                    <a:lumMod val="50000"/>
                  </a:schemeClr>
                </a:solidFill>
                <a:latin typeface="Arial" panose="020B0604020202020204" pitchFamily="34" charset="0"/>
                <a:cs typeface="Arial" panose="020B0604020202020204" pitchFamily="34" charset="0"/>
              </a:rPr>
              <a:t>.</a:t>
            </a:r>
            <a:r>
              <a:rPr lang="vi-VN" dirty="0" smtClean="0">
                <a:solidFill>
                  <a:schemeClr val="tx1">
                    <a:lumMod val="50000"/>
                  </a:schemeClr>
                </a:solidFill>
                <a:latin typeface="Arial" panose="020B0604020202020204" pitchFamily="34" charset="0"/>
                <a:cs typeface="Arial" panose="020B0604020202020204" pitchFamily="34" charset="0"/>
              </a:rPr>
              <a:t> Các dịch vụ này gồm:</a:t>
            </a:r>
          </a:p>
          <a:p>
            <a:pPr algn="just">
              <a:lnSpc>
                <a:spcPct val="150000"/>
              </a:lnSpc>
              <a:spcAft>
                <a:spcPts val="0"/>
              </a:spcAft>
            </a:pPr>
            <a:endParaRPr lang="vi-VN" dirty="0" smtClean="0">
              <a:solidFill>
                <a:schemeClr val="tx1">
                  <a:lumMod val="50000"/>
                </a:schemeClr>
              </a:solidFill>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1945236" y="3072679"/>
            <a:ext cx="9267776"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91440" bIns="0" numCol="1" anchor="ctr" anchorCtr="0" compatLnSpc="1">
            <a:prstTxWarp prst="textNoShape">
              <a:avLst/>
            </a:prstTxWarp>
            <a:spAutoFit/>
          </a:bodyPr>
          <a:lstStyle>
            <a:lvl1pPr indent="457200"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tab pos="457200" algn="l"/>
              </a:tabLst>
            </a:pPr>
            <a:r>
              <a:rPr kumimoji="0" lang="nl-NL" altLang="zh-CN" i="0" u="none" strike="noStrike" cap="none" normalizeH="0" baseline="0" dirty="0" smtClean="0">
                <a:ln>
                  <a:noFill/>
                </a:ln>
                <a:solidFill>
                  <a:schemeClr val="tx1">
                    <a:lumMod val="50000"/>
                  </a:schemeClr>
                </a:solidFill>
                <a:effectLst/>
                <a:ea typeface="SimSun" panose="02010600030101010101" pitchFamily="2" charset="-122"/>
                <a:cs typeface="Arial" panose="020B0604020202020204" pitchFamily="34" charset="0"/>
              </a:rPr>
              <a:t>Sự phân loại tải: payload type identification.Đánh số thứ tự: sequence numbering.</a:t>
            </a:r>
            <a:r>
              <a:rPr kumimoji="0" lang="vi-VN" altLang="zh-CN" i="0" u="none" strike="noStrike" cap="none" normalizeH="0" baseline="0" dirty="0" smtClean="0">
                <a:ln>
                  <a:noFill/>
                </a:ln>
                <a:solidFill>
                  <a:schemeClr val="tx1">
                    <a:lumMod val="50000"/>
                  </a:schemeClr>
                </a:solidFill>
                <a:effectLst/>
                <a:cs typeface="Arial" panose="020B0604020202020204" pitchFamily="34" charset="0"/>
              </a:rPr>
              <a: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tab pos="457200" algn="l"/>
              </a:tabLst>
            </a:pPr>
            <a:r>
              <a:rPr kumimoji="0" lang="nl-NL" altLang="zh-CN"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Đánh dấu thời gian phát, đồng bộ hoá: Stream timing and Synchronization</a:t>
            </a:r>
            <a:endParaRPr kumimoji="0" lang="vi-VN" altLang="zh-CN" i="0" u="none" strike="noStrike" cap="none" normalizeH="0" baseline="0" dirty="0" smtClean="0">
              <a:ln>
                <a:noFill/>
              </a:ln>
              <a:solidFill>
                <a:schemeClr val="tx1">
                  <a:lumMod val="50000"/>
                </a:schemeClr>
              </a:solidFill>
              <a:effectLst/>
              <a:cs typeface="Arial" panose="020B0604020202020204" pitchFamily="34" charset="0"/>
            </a:endParaRPr>
          </a:p>
        </p:txBody>
      </p:sp>
      <p:pic>
        <p:nvPicPr>
          <p:cNvPr id="10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495" y="4029207"/>
            <a:ext cx="3870158" cy="19245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269956" y="5953712"/>
            <a:ext cx="816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57200" algn="l"/>
              </a:tabLst>
            </a:pPr>
            <a:r>
              <a:rPr kumimoji="0" lang="vi-VN" altLang="vi-VN"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 </a:t>
            </a:r>
            <a:r>
              <a:rPr kumimoji="0" lang="nl-NL" altLang="vi-VN" i="0" u="none" strike="noStrike" cap="none" normalizeH="0" baseline="0" dirty="0" smtClean="0">
                <a:ln>
                  <a:noFill/>
                </a:ln>
                <a:solidFill>
                  <a:schemeClr val="tx1">
                    <a:lumMod val="50000"/>
                  </a:schemeClr>
                </a:solidFill>
                <a:effectLst/>
                <a:ea typeface="Calibri" panose="020F0502020204030204" pitchFamily="34" charset="0"/>
                <a:cs typeface="Arial" panose="020B0604020202020204" pitchFamily="34" charset="0"/>
              </a:rPr>
              <a:t>Theo dõi quá trình truyền tải: delivery monitoring</a:t>
            </a:r>
            <a:endParaRPr kumimoji="0" lang="nl-NL" altLang="vi-VN" i="0" u="none" strike="noStrike" cap="none" normalizeH="0" baseline="0" dirty="0" smtClean="0">
              <a:ln>
                <a:noFill/>
              </a:ln>
              <a:solidFill>
                <a:schemeClr val="tx1">
                  <a:lumMod val="50000"/>
                </a:schemeClr>
              </a:solidFill>
              <a:effectLst/>
              <a:cs typeface="Arial" panose="020B0604020202020204" pitchFamily="34" charset="0"/>
            </a:endParaRPr>
          </a:p>
        </p:txBody>
      </p:sp>
    </p:spTree>
    <p:extLst>
      <p:ext uri="{BB962C8B-B14F-4D97-AF65-F5344CB8AC3E}">
        <p14:creationId xmlns:p14="http://schemas.microsoft.com/office/powerpoint/2010/main" val="151595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71073" y="1041417"/>
            <a:ext cx="8803106" cy="456535"/>
          </a:xfrm>
          <a:prstGeom prst="rect">
            <a:avLst/>
          </a:prstGeom>
        </p:spPr>
        <p:txBody>
          <a:bodyPr wrap="square">
            <a:spAutoFit/>
          </a:bodyPr>
          <a:lstStyle/>
          <a:p>
            <a:pPr marL="285750" indent="-285750">
              <a:lnSpc>
                <a:spcPct val="150000"/>
              </a:lnSpc>
              <a:buFont typeface="Wingdings" panose="05000000000000000000" pitchFamily="2" charset="2"/>
              <a:buChar char="v"/>
            </a:pPr>
            <a:r>
              <a:rPr lang="nl-NL"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Giao </a:t>
            </a:r>
            <a:r>
              <a:rPr lang="nl-NL"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thức </a:t>
            </a:r>
            <a:r>
              <a:rPr lang="nl-NL"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RTP</a:t>
            </a:r>
            <a:r>
              <a:rPr lang="vi-VN" dirty="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 </a:t>
            </a:r>
            <a:r>
              <a:rPr lang="vi-VN" dirty="0" smtClean="0">
                <a:solidFill>
                  <a:schemeClr val="tx1">
                    <a:lumMod val="50000"/>
                  </a:schemeClr>
                </a:solidFill>
                <a:latin typeface="Arial" panose="020B0604020202020204" pitchFamily="34" charset="0"/>
                <a:ea typeface="Calibri" panose="020F0502020204030204" pitchFamily="34" charset="0"/>
                <a:cs typeface="Arial" panose="020B0604020202020204" pitchFamily="34" charset="0"/>
              </a:rPr>
              <a:t>ứng dụng trong hội thảo đa phương tiện. </a:t>
            </a:r>
            <a:endParaRPr lang="vi-VN" dirty="0">
              <a:solidFill>
                <a:schemeClr val="tx1">
                  <a:lumMod val="50000"/>
                </a:schemeClr>
              </a:solidFill>
              <a:latin typeface="Arial" panose="020B0604020202020204" pitchFamily="34" charset="0"/>
              <a:cs typeface="Arial" panose="020B0604020202020204" pitchFamily="34" charset="0"/>
            </a:endParaRPr>
          </a:p>
        </p:txBody>
      </p:sp>
      <p:sp>
        <p:nvSpPr>
          <p:cNvPr id="5" name="Rectangle 4"/>
          <p:cNvSpPr/>
          <p:nvPr/>
        </p:nvSpPr>
        <p:spPr>
          <a:xfrm>
            <a:off x="2229853" y="1644146"/>
            <a:ext cx="6096000" cy="923330"/>
          </a:xfrm>
          <a:prstGeom prst="rect">
            <a:avLst/>
          </a:prstGeom>
        </p:spPr>
        <p:txBody>
          <a:bodyPr>
            <a:spAutoFit/>
          </a:bodyPr>
          <a:lstStyle/>
          <a:p>
            <a:pPr>
              <a:lnSpc>
                <a:spcPct val="150000"/>
              </a:lnSpc>
            </a:pPr>
            <a:r>
              <a:rPr lang="vi-VN" dirty="0" smtClean="0">
                <a:solidFill>
                  <a:schemeClr val="tx1">
                    <a:lumMod val="50000"/>
                  </a:schemeClr>
                </a:solidFill>
                <a:latin typeface="Arial" panose="020B0604020202020204" pitchFamily="34" charset="0"/>
                <a:cs typeface="Arial" panose="020B0604020202020204" pitchFamily="34" charset="0"/>
              </a:rPr>
              <a:t>- Hội nghị đàm thoại đơn giản</a:t>
            </a:r>
          </a:p>
          <a:p>
            <a:pPr>
              <a:lnSpc>
                <a:spcPct val="150000"/>
              </a:lnSpc>
            </a:pPr>
            <a:r>
              <a:rPr lang="vi-VN" dirty="0" smtClean="0">
                <a:solidFill>
                  <a:schemeClr val="tx1">
                    <a:lumMod val="50000"/>
                  </a:schemeClr>
                </a:solidFill>
                <a:latin typeface="Arial" panose="020B0604020202020204" pitchFamily="34" charset="0"/>
                <a:cs typeface="Arial" panose="020B0604020202020204" pitchFamily="34" charset="0"/>
              </a:rPr>
              <a:t>- Hội nghị truyền hình</a:t>
            </a:r>
            <a:endParaRPr lang="vi-VN" dirty="0">
              <a:solidFill>
                <a:schemeClr val="tx1">
                  <a:lumMod val="50000"/>
                </a:schemeClr>
              </a:solidFill>
              <a:latin typeface="Arial" panose="020B0604020202020204" pitchFamily="34" charset="0"/>
              <a:cs typeface="Arial" panose="020B0604020202020204" pitchFamily="34"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468" y="2713670"/>
            <a:ext cx="5926805" cy="2522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384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45289" y="1133300"/>
            <a:ext cx="2364750" cy="400110"/>
          </a:xfrm>
          <a:prstGeom prst="rect">
            <a:avLst/>
          </a:prstGeom>
        </p:spPr>
        <p:txBody>
          <a:bodyPr wrap="none">
            <a:spAutoFit/>
          </a:bodyPr>
          <a:lstStyle/>
          <a:p>
            <a:r>
              <a:rPr lang="vi-VN" sz="2000" dirty="0">
                <a:solidFill>
                  <a:schemeClr val="tx1">
                    <a:lumMod val="50000"/>
                  </a:schemeClr>
                </a:solidFill>
                <a:latin typeface="Arial" panose="020B0604020202020204" pitchFamily="34" charset="0"/>
                <a:cs typeface="Arial" panose="020B0604020202020204" pitchFamily="34" charset="0"/>
              </a:rPr>
              <a:t>3</a:t>
            </a:r>
            <a:r>
              <a:rPr lang="vi-VN" sz="2000" dirty="0" smtClean="0">
                <a:solidFill>
                  <a:schemeClr val="tx1">
                    <a:lumMod val="50000"/>
                  </a:schemeClr>
                </a:solidFill>
                <a:latin typeface="Arial" panose="020B0604020202020204" pitchFamily="34" charset="0"/>
                <a:cs typeface="Arial" panose="020B0604020202020204" pitchFamily="34" charset="0"/>
              </a:rPr>
              <a:t>. Giao thức RCTP</a:t>
            </a:r>
            <a:endParaRPr lang="vi-VN" sz="2000" dirty="0">
              <a:solidFill>
                <a:schemeClr val="tx1">
                  <a:lumMod val="50000"/>
                </a:schemeClr>
              </a:solidFill>
              <a:latin typeface="Arial" panose="020B0604020202020204" pitchFamily="34" charset="0"/>
              <a:cs typeface="Arial" panose="020B0604020202020204" pitchFamily="34" charset="0"/>
            </a:endParaRPr>
          </a:p>
        </p:txBody>
      </p:sp>
      <p:sp>
        <p:nvSpPr>
          <p:cNvPr id="7" name="Rectangle 6"/>
          <p:cNvSpPr/>
          <p:nvPr/>
        </p:nvSpPr>
        <p:spPr>
          <a:xfrm>
            <a:off x="684116" y="1521712"/>
            <a:ext cx="2146742" cy="456535"/>
          </a:xfrm>
          <a:prstGeom prst="rect">
            <a:avLst/>
          </a:prstGeom>
        </p:spPr>
        <p:txBody>
          <a:bodyPr wrap="none">
            <a:spAutoFit/>
          </a:bodyPr>
          <a:lstStyle/>
          <a:p>
            <a:pPr lvl="1">
              <a:lnSpc>
                <a:spcPct val="150000"/>
              </a:lnSpc>
              <a:spcAft>
                <a:spcPts val="0"/>
              </a:spcAft>
            </a:pP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3.1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Định</a:t>
            </a:r>
            <a:r>
              <a:rPr lang="en-US" dirty="0"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 </a:t>
            </a:r>
            <a:r>
              <a:rPr lang="en-US" dirty="0" err="1" smtClean="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nghĩa</a:t>
            </a:r>
            <a:endParaRPr lang="vi-VN" dirty="0">
              <a:solidFill>
                <a:schemeClr val="tx1">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8" name="Rectangle 7"/>
          <p:cNvSpPr/>
          <p:nvPr/>
        </p:nvSpPr>
        <p:spPr>
          <a:xfrm>
            <a:off x="1353551" y="2037549"/>
            <a:ext cx="9504947" cy="2169825"/>
          </a:xfrm>
          <a:prstGeom prst="rect">
            <a:avLst/>
          </a:prstGeom>
        </p:spPr>
        <p:txBody>
          <a:bodyPr wrap="square">
            <a:spAutoFit/>
          </a:bodyPr>
          <a:lstStyle/>
          <a:p>
            <a:pPr marL="285750" indent="-285750">
              <a:lnSpc>
                <a:spcPct val="150000"/>
              </a:lnSpc>
              <a:buFont typeface="Wingdings" panose="05000000000000000000" pitchFamily="2" charset="2"/>
              <a:buChar char="v"/>
            </a:pP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Là </a:t>
            </a: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giao thức điều khiển được thiết kế để hoạt động kết hợp với </a:t>
            </a: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RTP, dựa </a:t>
            </a: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trên </a:t>
            </a: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việc </a:t>
            </a: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truyền đều đặn các gói điều khiển tới tất cả các người tham gia vào phiên </a:t>
            </a:r>
            <a:r>
              <a:rPr lang="vi-VN" dirty="0" smtClean="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truyền.</a:t>
            </a:r>
            <a:endPar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endParaRPr>
          </a:p>
          <a:p>
            <a:pPr marL="342900" indent="-342900">
              <a:lnSpc>
                <a:spcPct val="150000"/>
              </a:lnSpc>
              <a:buFont typeface="Wingdings" panose="05000000000000000000" pitchFamily="2" charset="2"/>
              <a:buChar char="v"/>
            </a:pPr>
            <a:r>
              <a:rPr lang="vi-VN"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RTCP cung cấp thông tin về các gói tin nhận được,cung cấp thông tin phản hồi để theo dõi về chất lượng dịch vụ hội nghị và thông tin về các thành viên tham gia hội nghị để giúp kiểm soát phiên làm việc.</a:t>
            </a:r>
          </a:p>
        </p:txBody>
      </p:sp>
    </p:spTree>
    <p:extLst>
      <p:ext uri="{BB962C8B-B14F-4D97-AF65-F5344CB8AC3E}">
        <p14:creationId xmlns:p14="http://schemas.microsoft.com/office/powerpoint/2010/main" val="218283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31377.potx" id="{56A48130-F36A-41C3-8C0C-0EF853C6708B}" vid="{0432F83B-7085-406B-BFE7-677E72A6CADA}"/>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Nature presentation, illustrated landscape design  (widescreen)</Template>
  <TotalTime>558</TotalTime>
  <Words>2904</Words>
  <Application>Microsoft Office PowerPoint</Application>
  <PresentationFormat>Widescreen</PresentationFormat>
  <Paragraphs>244</Paragraphs>
  <Slides>47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SimSun</vt:lpstr>
      <vt:lpstr>Arial</vt:lpstr>
      <vt:lpstr>Calibri</vt:lpstr>
      <vt:lpstr>Courier New</vt:lpstr>
      <vt:lpstr>Segoe Print</vt:lpstr>
      <vt:lpstr>Symbol</vt:lpstr>
      <vt:lpstr>Tahoma</vt:lpstr>
      <vt:lpstr>Times New Roman</vt:lpstr>
      <vt:lpstr>UTM Androgyne</vt:lpstr>
      <vt:lpstr>Wingdings</vt:lpstr>
      <vt:lpstr>Nature Illustration 16x9</vt:lpstr>
      <vt:lpstr>Truyền Thông Đa Phương Tiện</vt:lpstr>
      <vt:lpstr>Mục lục</vt:lpstr>
      <vt:lpstr>I. Tổng quan về hai giao thức RTP/ RTCP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Ninh Mạng</dc:title>
  <dc:creator>Chu Đức Tấn</dc:creator>
  <cp:lastModifiedBy>Nam Nguyen</cp:lastModifiedBy>
  <cp:revision>39</cp:revision>
  <dcterms:created xsi:type="dcterms:W3CDTF">2016-11-14T18:17:51Z</dcterms:created>
  <dcterms:modified xsi:type="dcterms:W3CDTF">2016-12-12T19:10:16Z</dcterms:modified>
</cp:coreProperties>
</file>