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69" r:id="rId15"/>
    <p:sldId id="271" r:id="rId16"/>
    <p:sldId id="272" r:id="rId17"/>
    <p:sldId id="273" r:id="rId18"/>
    <p:sldId id="270"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591" autoAdjust="0"/>
  </p:normalViewPr>
  <p:slideViewPr>
    <p:cSldViewPr snapToGrid="0">
      <p:cViewPr varScale="1">
        <p:scale>
          <a:sx n="64" d="100"/>
          <a:sy n="64"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16347-E01C-4D5B-B8D3-E6027513016F}" type="datetimeFigureOut">
              <a:rPr lang="en-US" smtClean="0"/>
              <a:t>6/21/2017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FC0EFB-8CB4-4231-8CC2-970E43C481AD}" type="slidenum">
              <a:rPr lang="en-US" smtClean="0"/>
              <a:t>‹#›</a:t>
            </a:fld>
            <a:endParaRPr lang="en-US"/>
          </a:p>
        </p:txBody>
      </p:sp>
    </p:spTree>
    <p:extLst>
      <p:ext uri="{BB962C8B-B14F-4D97-AF65-F5344CB8AC3E}">
        <p14:creationId xmlns:p14="http://schemas.microsoft.com/office/powerpoint/2010/main" val="1719431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Application: 	- Cung</a:t>
            </a:r>
            <a:r>
              <a:rPr lang="en-US" baseline="0" smtClean="0"/>
              <a:t> cấp giao diện giúp cho việc lập trình các ứng dụng tùy thuộc vào nhà phát triển</a:t>
            </a:r>
            <a:br>
              <a:rPr lang="en-US" baseline="0" smtClean="0"/>
            </a:br>
            <a:r>
              <a:rPr lang="en-US" baseline="0" smtClean="0"/>
              <a:t>	- Giảm bớt các thiết bị phần cứng </a:t>
            </a:r>
          </a:p>
          <a:p>
            <a:r>
              <a:rPr lang="en-US" baseline="0" smtClean="0"/>
              <a:t>Control layer:	-</a:t>
            </a:r>
            <a:r>
              <a:rPr lang="en-US" sz="1200" kern="1200" baseline="0" smtClean="0">
                <a:solidFill>
                  <a:schemeClr val="tx1"/>
                </a:solidFill>
                <a:effectLst/>
                <a:latin typeface="+mn-lt"/>
                <a:ea typeface="+mn-ea"/>
                <a:cs typeface="+mn-cs"/>
              </a:rPr>
              <a:t>C</a:t>
            </a:r>
            <a:r>
              <a:rPr lang="en-US" sz="1200" kern="1200" smtClean="0">
                <a:solidFill>
                  <a:schemeClr val="tx1"/>
                </a:solidFill>
                <a:effectLst/>
                <a:latin typeface="+mn-lt"/>
                <a:ea typeface="+mn-ea"/>
                <a:cs typeface="+mn-cs"/>
              </a:rPr>
              <a:t>ung cấp cách nhìn tập trung và sự tự động cấu hình mạng của tất cả các thiết bị trong hạ tầng cơ sở.</a:t>
            </a:r>
            <a:br>
              <a:rPr lang="en-US" sz="1200" kern="1200" smtClean="0">
                <a:solidFill>
                  <a:schemeClr val="tx1"/>
                </a:solidFill>
                <a:effectLst/>
                <a:latin typeface="+mn-lt"/>
                <a:ea typeface="+mn-ea"/>
                <a:cs typeface="+mn-cs"/>
              </a:rPr>
            </a:br>
            <a:r>
              <a:rPr lang="en-US" sz="1200" kern="1200" smtClean="0">
                <a:solidFill>
                  <a:schemeClr val="tx1"/>
                </a:solidFill>
                <a:effectLst/>
                <a:latin typeface="+mn-lt"/>
                <a:ea typeface="+mn-ea"/>
                <a:cs typeface="+mn-cs"/>
              </a:rPr>
              <a:t>Infrastructure</a:t>
            </a:r>
            <a:r>
              <a:rPr lang="en-US" sz="1200" kern="1200" baseline="0" smtClean="0">
                <a:solidFill>
                  <a:schemeClr val="tx1"/>
                </a:solidFill>
                <a:effectLst/>
                <a:latin typeface="+mn-lt"/>
                <a:ea typeface="+mn-ea"/>
                <a:cs typeface="+mn-cs"/>
              </a:rPr>
              <a:t> layer: Cung cấp thiết bị phần cứng được triển khai openflow:</a:t>
            </a:r>
            <a:endParaRPr lang="en-US" sz="1200" kern="1200" smtClean="0">
              <a:solidFill>
                <a:schemeClr val="tx1"/>
              </a:solidFill>
              <a:effectLst/>
              <a:latin typeface="+mn-lt"/>
              <a:ea typeface="+mn-ea"/>
              <a:cs typeface="+mn-cs"/>
            </a:endParaRPr>
          </a:p>
          <a:p>
            <a:r>
              <a:rPr lang="en-US" baseline="0" smtClean="0"/>
              <a:t> </a:t>
            </a:r>
            <a:endParaRPr lang="en-US"/>
          </a:p>
        </p:txBody>
      </p:sp>
      <p:sp>
        <p:nvSpPr>
          <p:cNvPr id="4" name="Slide Number Placeholder 3"/>
          <p:cNvSpPr>
            <a:spLocks noGrp="1"/>
          </p:cNvSpPr>
          <p:nvPr>
            <p:ph type="sldNum" sz="quarter" idx="10"/>
          </p:nvPr>
        </p:nvSpPr>
        <p:spPr/>
        <p:txBody>
          <a:bodyPr/>
          <a:lstStyle/>
          <a:p>
            <a:fld id="{FCFC0EFB-8CB4-4231-8CC2-970E43C481AD}" type="slidenum">
              <a:rPr lang="en-US" smtClean="0"/>
              <a:t>4</a:t>
            </a:fld>
            <a:endParaRPr lang="en-US"/>
          </a:p>
        </p:txBody>
      </p:sp>
    </p:spTree>
    <p:extLst>
      <p:ext uri="{BB962C8B-B14F-4D97-AF65-F5344CB8AC3E}">
        <p14:creationId xmlns:p14="http://schemas.microsoft.com/office/powerpoint/2010/main" val="2418838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FC0EFB-8CB4-4231-8CC2-970E43C481AD}" type="slidenum">
              <a:rPr lang="en-US" smtClean="0"/>
              <a:t>13</a:t>
            </a:fld>
            <a:endParaRPr lang="en-US"/>
          </a:p>
        </p:txBody>
      </p:sp>
    </p:spTree>
    <p:extLst>
      <p:ext uri="{BB962C8B-B14F-4D97-AF65-F5344CB8AC3E}">
        <p14:creationId xmlns:p14="http://schemas.microsoft.com/office/powerpoint/2010/main" val="4224453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FC0EFB-8CB4-4231-8CC2-970E43C481AD}" type="slidenum">
              <a:rPr lang="en-US" smtClean="0"/>
              <a:t>14</a:t>
            </a:fld>
            <a:endParaRPr lang="en-US"/>
          </a:p>
        </p:txBody>
      </p:sp>
    </p:spTree>
    <p:extLst>
      <p:ext uri="{BB962C8B-B14F-4D97-AF65-F5344CB8AC3E}">
        <p14:creationId xmlns:p14="http://schemas.microsoft.com/office/powerpoint/2010/main" val="4156186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Bundles – Bundles are the OSGi components made by the developers.</a:t>
            </a:r>
          </a:p>
          <a:p>
            <a:r>
              <a:rPr lang="en-US" sz="1200" b="0" i="0" kern="1200" smtClean="0">
                <a:solidFill>
                  <a:schemeClr val="tx1"/>
                </a:solidFill>
                <a:effectLst/>
                <a:latin typeface="+mn-lt"/>
                <a:ea typeface="+mn-ea"/>
                <a:cs typeface="+mn-cs"/>
              </a:rPr>
              <a:t>Services – The services layer connects bundles in a dynamic way by offering a publish-find-bind model for plain old Java objects.</a:t>
            </a:r>
          </a:p>
          <a:p>
            <a:r>
              <a:rPr lang="en-US" sz="1200" b="0" i="0" kern="1200" smtClean="0">
                <a:solidFill>
                  <a:schemeClr val="tx1"/>
                </a:solidFill>
                <a:effectLst/>
                <a:latin typeface="+mn-lt"/>
                <a:ea typeface="+mn-ea"/>
                <a:cs typeface="+mn-cs"/>
              </a:rPr>
              <a:t>Life-Cycle – The API to install, start, stop, update, and uninstall bundles.</a:t>
            </a:r>
          </a:p>
          <a:p>
            <a:r>
              <a:rPr lang="en-US" sz="1200" b="0" i="0" kern="1200" smtClean="0">
                <a:solidFill>
                  <a:schemeClr val="tx1"/>
                </a:solidFill>
                <a:effectLst/>
                <a:latin typeface="+mn-lt"/>
                <a:ea typeface="+mn-ea"/>
                <a:cs typeface="+mn-cs"/>
              </a:rPr>
              <a:t>Modules – The layer that defines how a bundle can import and export code.</a:t>
            </a:r>
          </a:p>
          <a:p>
            <a:r>
              <a:rPr lang="en-US" sz="1200" b="0" i="0" kern="1200" smtClean="0">
                <a:solidFill>
                  <a:schemeClr val="tx1"/>
                </a:solidFill>
                <a:effectLst/>
                <a:latin typeface="+mn-lt"/>
                <a:ea typeface="+mn-ea"/>
                <a:cs typeface="+mn-cs"/>
              </a:rPr>
              <a:t>Security – The layer that handles the security aspects.</a:t>
            </a:r>
          </a:p>
          <a:p>
            <a:r>
              <a:rPr lang="en-US" sz="1200" b="0" i="0" kern="1200" smtClean="0">
                <a:solidFill>
                  <a:schemeClr val="tx1"/>
                </a:solidFill>
                <a:effectLst/>
                <a:latin typeface="+mn-lt"/>
                <a:ea typeface="+mn-ea"/>
                <a:cs typeface="+mn-cs"/>
              </a:rPr>
              <a:t>Execution Environment – Defines what methods and classes are available in a specific platform.</a:t>
            </a:r>
          </a:p>
          <a:p>
            <a:endParaRPr lang="en-US"/>
          </a:p>
        </p:txBody>
      </p:sp>
      <p:sp>
        <p:nvSpPr>
          <p:cNvPr id="4" name="Slide Number Placeholder 3"/>
          <p:cNvSpPr>
            <a:spLocks noGrp="1"/>
          </p:cNvSpPr>
          <p:nvPr>
            <p:ph type="sldNum" sz="quarter" idx="10"/>
          </p:nvPr>
        </p:nvSpPr>
        <p:spPr/>
        <p:txBody>
          <a:bodyPr/>
          <a:lstStyle/>
          <a:p>
            <a:fld id="{FCFC0EFB-8CB4-4231-8CC2-970E43C481AD}" type="slidenum">
              <a:rPr lang="en-US" smtClean="0"/>
              <a:t>15</a:t>
            </a:fld>
            <a:endParaRPr lang="en-US"/>
          </a:p>
        </p:txBody>
      </p:sp>
    </p:spTree>
    <p:extLst>
      <p:ext uri="{BB962C8B-B14F-4D97-AF65-F5344CB8AC3E}">
        <p14:creationId xmlns:p14="http://schemas.microsoft.com/office/powerpoint/2010/main" val="4248902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bocon13/onos-by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8457" y="666206"/>
            <a:ext cx="10763794" cy="1015663"/>
          </a:xfrm>
          <a:prstGeom prst="rect">
            <a:avLst/>
          </a:prstGeom>
          <a:noFill/>
        </p:spPr>
        <p:txBody>
          <a:bodyPr wrap="square" rtlCol="0">
            <a:spAutoFit/>
          </a:bodyPr>
          <a:lstStyle/>
          <a:p>
            <a:pPr algn="ctr"/>
            <a:r>
              <a:rPr lang="en-US" sz="6000" b="1" smtClean="0">
                <a:latin typeface="Arial" panose="020B0604020202020204" pitchFamily="34" charset="0"/>
                <a:cs typeface="Arial" panose="020B0604020202020204" pitchFamily="34" charset="0"/>
              </a:rPr>
              <a:t>Đồ án môn học IT4711</a:t>
            </a:r>
            <a:endParaRPr lang="en-US" sz="6000" b="1">
              <a:latin typeface="Arial" panose="020B0604020202020204" pitchFamily="34" charset="0"/>
              <a:cs typeface="Arial" panose="020B0604020202020204" pitchFamily="34" charset="0"/>
            </a:endParaRPr>
          </a:p>
        </p:txBody>
      </p:sp>
      <p:sp>
        <p:nvSpPr>
          <p:cNvPr id="7" name="TextBox 6"/>
          <p:cNvSpPr txBox="1"/>
          <p:nvPr/>
        </p:nvSpPr>
        <p:spPr>
          <a:xfrm>
            <a:off x="1441839" y="2953492"/>
            <a:ext cx="8987245" cy="1384995"/>
          </a:xfrm>
          <a:prstGeom prst="rect">
            <a:avLst/>
          </a:prstGeom>
          <a:noFill/>
        </p:spPr>
        <p:txBody>
          <a:bodyPr wrap="square" rtlCol="0">
            <a:spAutoFit/>
          </a:bodyPr>
          <a:lstStyle/>
          <a:p>
            <a:pPr algn="ctr"/>
            <a:r>
              <a:rPr lang="en-US" sz="2800" i="1" smtClean="0">
                <a:latin typeface="Arial" panose="020B0604020202020204" pitchFamily="34" charset="0"/>
                <a:cs typeface="Arial" panose="020B0604020202020204" pitchFamily="34" charset="0"/>
              </a:rPr>
              <a:t>Sinh Viên thực hiện: Nguyễn Công Hưng</a:t>
            </a:r>
            <a:br>
              <a:rPr lang="en-US" sz="2800" i="1" smtClean="0">
                <a:latin typeface="Arial" panose="020B0604020202020204" pitchFamily="34" charset="0"/>
                <a:cs typeface="Arial" panose="020B0604020202020204" pitchFamily="34" charset="0"/>
              </a:rPr>
            </a:br>
            <a:r>
              <a:rPr lang="en-US" sz="2800" i="1" smtClean="0">
                <a:latin typeface="Arial" panose="020B0604020202020204" pitchFamily="34" charset="0"/>
                <a:cs typeface="Arial" panose="020B0604020202020204" pitchFamily="34" charset="0"/>
              </a:rPr>
              <a:t>MSSV: 20131945</a:t>
            </a:r>
          </a:p>
          <a:p>
            <a:pPr algn="ctr"/>
            <a:r>
              <a:rPr lang="en-US" sz="2800" i="1" smtClean="0">
                <a:latin typeface="Arial" panose="020B0604020202020204" pitchFamily="34" charset="0"/>
                <a:cs typeface="Arial" panose="020B0604020202020204" pitchFamily="34" charset="0"/>
              </a:rPr>
              <a:t>Lớp: </a:t>
            </a:r>
            <a:r>
              <a:rPr lang="en-US" sz="2800" i="1" smtClean="0">
                <a:latin typeface="Arial" panose="020B0604020202020204" pitchFamily="34" charset="0"/>
                <a:cs typeface="Arial" panose="020B0604020202020204" pitchFamily="34" charset="0"/>
              </a:rPr>
              <a:t>CNTT1,02 -</a:t>
            </a:r>
            <a:r>
              <a:rPr lang="en-US" sz="2800" i="1" smtClean="0">
                <a:latin typeface="Arial" panose="020B0604020202020204" pitchFamily="34" charset="0"/>
                <a:cs typeface="Arial" panose="020B0604020202020204" pitchFamily="34" charset="0"/>
              </a:rPr>
              <a:t>K58</a:t>
            </a:r>
            <a:endParaRPr lang="en-US" sz="2800" i="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8481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80" y="490902"/>
            <a:ext cx="10075332" cy="810645"/>
          </a:xfrm>
        </p:spPr>
        <p:txBody>
          <a:bodyPr/>
          <a:lstStyle/>
          <a:p>
            <a:pPr algn="ctr"/>
            <a:r>
              <a:rPr lang="en-US" b="1" smtClean="0">
                <a:solidFill>
                  <a:prstClr val="black"/>
                </a:solidFill>
                <a:latin typeface="Arial" panose="020B0604020202020204" pitchFamily="34" charset="0"/>
                <a:cs typeface="Arial" panose="020B0604020202020204" pitchFamily="34" charset="0"/>
              </a:rPr>
              <a:t>I.Tìm </a:t>
            </a:r>
            <a:r>
              <a:rPr lang="en-US" b="1">
                <a:solidFill>
                  <a:prstClr val="black"/>
                </a:solidFill>
                <a:latin typeface="Arial" panose="020B0604020202020204" pitchFamily="34" charset="0"/>
                <a:cs typeface="Arial" panose="020B0604020202020204" pitchFamily="34" charset="0"/>
              </a:rPr>
              <a:t>hiểu về SDN và OpenFlow</a:t>
            </a:r>
            <a:endParaRPr lang="en-US"/>
          </a:p>
        </p:txBody>
      </p:sp>
      <p:pic>
        <p:nvPicPr>
          <p:cNvPr id="4" name="Picture 3"/>
          <p:cNvPicPr>
            <a:picLocks noChangeAspect="1"/>
          </p:cNvPicPr>
          <p:nvPr/>
        </p:nvPicPr>
        <p:blipFill>
          <a:blip r:embed="rId2"/>
          <a:stretch>
            <a:fillRect/>
          </a:stretch>
        </p:blipFill>
        <p:spPr>
          <a:xfrm>
            <a:off x="1776089" y="1301547"/>
            <a:ext cx="8082115" cy="5349975"/>
          </a:xfrm>
          <a:prstGeom prst="rect">
            <a:avLst/>
          </a:prstGeom>
        </p:spPr>
      </p:pic>
    </p:spTree>
    <p:extLst>
      <p:ext uri="{BB962C8B-B14F-4D97-AF65-F5344CB8AC3E}">
        <p14:creationId xmlns:p14="http://schemas.microsoft.com/office/powerpoint/2010/main" val="2438118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808769" cy="850490"/>
          </a:xfrm>
        </p:spPr>
        <p:txBody>
          <a:bodyPr/>
          <a:lstStyle/>
          <a:p>
            <a:pPr algn="ctr"/>
            <a:r>
              <a:rPr lang="en-US" b="1" smtClean="0">
                <a:solidFill>
                  <a:prstClr val="black"/>
                </a:solidFill>
                <a:latin typeface="Arial" panose="020B0604020202020204" pitchFamily="34" charset="0"/>
                <a:cs typeface="Arial" panose="020B0604020202020204" pitchFamily="34" charset="0"/>
              </a:rPr>
              <a:t>I.Tìm </a:t>
            </a:r>
            <a:r>
              <a:rPr lang="en-US" b="1">
                <a:solidFill>
                  <a:prstClr val="black"/>
                </a:solidFill>
                <a:latin typeface="Arial" panose="020B0604020202020204" pitchFamily="34" charset="0"/>
                <a:cs typeface="Arial" panose="020B0604020202020204" pitchFamily="34" charset="0"/>
              </a:rPr>
              <a:t>hiểu về SDN và OpenFlow</a:t>
            </a:r>
            <a:endParaRPr lang="en-US"/>
          </a:p>
        </p:txBody>
      </p:sp>
      <p:sp>
        <p:nvSpPr>
          <p:cNvPr id="3" name="Content Placeholder 2"/>
          <p:cNvSpPr>
            <a:spLocks noGrp="1"/>
          </p:cNvSpPr>
          <p:nvPr>
            <p:ph idx="1"/>
          </p:nvPr>
        </p:nvSpPr>
        <p:spPr/>
        <p:txBody>
          <a:bodyPr/>
          <a:lstStyle/>
          <a:p>
            <a:pPr marL="0" indent="0">
              <a:buNone/>
            </a:pPr>
            <a:r>
              <a:rPr lang="en-US" sz="3200" smtClean="0">
                <a:latin typeface="Arial" panose="020B0604020202020204" pitchFamily="34" charset="0"/>
                <a:cs typeface="Arial" panose="020B0604020202020204" pitchFamily="34" charset="0"/>
              </a:rPr>
              <a:t>4.Lợi ích của SDN </a:t>
            </a:r>
          </a:p>
          <a:p>
            <a:pPr marL="0" indent="0">
              <a:buNone/>
            </a:pPr>
            <a:r>
              <a:rPr lang="en-US" sz="2000" smtClean="0">
                <a:latin typeface="Arial" panose="020B0604020202020204" pitchFamily="34" charset="0"/>
                <a:cs typeface="Arial" panose="020B0604020202020204" pitchFamily="34" charset="0"/>
              </a:rPr>
              <a:t>-Tập </a:t>
            </a:r>
            <a:r>
              <a:rPr lang="en-US" sz="2000">
                <a:latin typeface="Arial" panose="020B0604020202020204" pitchFamily="34" charset="0"/>
                <a:cs typeface="Arial" panose="020B0604020202020204" pitchFamily="34" charset="0"/>
              </a:rPr>
              <a:t>trung hóa việc điều khiển trong môi trường mạng của nhiều nhà cung cấp</a:t>
            </a:r>
          </a:p>
          <a:p>
            <a:pPr marL="0" indent="0">
              <a:buNone/>
            </a:pPr>
            <a:r>
              <a:rPr lang="en-US" smtClean="0">
                <a:latin typeface="Arial" panose="020B0604020202020204" pitchFamily="34" charset="0"/>
                <a:cs typeface="Arial" panose="020B0604020202020204" pitchFamily="34" charset="0"/>
              </a:rPr>
              <a:t>-</a:t>
            </a:r>
            <a:r>
              <a:rPr lang="en-US">
                <a:latin typeface="Arial" panose="020B0604020202020204" pitchFamily="34" charset="0"/>
                <a:cs typeface="Arial" panose="020B0604020202020204" pitchFamily="34" charset="0"/>
              </a:rPr>
              <a:t>Giảm độ phức tạp thông qua tự động </a:t>
            </a:r>
            <a:r>
              <a:rPr lang="en-US" smtClean="0">
                <a:latin typeface="Arial" panose="020B0604020202020204" pitchFamily="34" charset="0"/>
                <a:cs typeface="Arial" panose="020B0604020202020204" pitchFamily="34" charset="0"/>
              </a:rPr>
              <a:t>hóa</a:t>
            </a:r>
          </a:p>
          <a:p>
            <a:pPr marL="0" indent="0">
              <a:buNone/>
            </a:pPr>
            <a:r>
              <a:rPr lang="en-US" smtClean="0">
                <a:latin typeface="Arial" panose="020B0604020202020204" pitchFamily="34" charset="0"/>
                <a:cs typeface="Arial" panose="020B0604020202020204" pitchFamily="34" charset="0"/>
              </a:rPr>
              <a:t>-</a:t>
            </a:r>
            <a:r>
              <a:rPr lang="en-US">
                <a:latin typeface="Arial" panose="020B0604020202020204" pitchFamily="34" charset="0"/>
                <a:cs typeface="Arial" panose="020B0604020202020204" pitchFamily="34" charset="0"/>
              </a:rPr>
              <a:t>Tốc độ đổi mới cao hơn </a:t>
            </a:r>
            <a:endParaRPr lang="en-US" smtClean="0">
              <a:latin typeface="Arial" panose="020B0604020202020204" pitchFamily="34" charset="0"/>
              <a:cs typeface="Arial" panose="020B0604020202020204" pitchFamily="34" charset="0"/>
            </a:endParaRPr>
          </a:p>
          <a:p>
            <a:pPr marL="0" indent="0">
              <a:buNone/>
            </a:pPr>
            <a:r>
              <a:rPr lang="en-US" smtClean="0">
                <a:latin typeface="Arial" panose="020B0604020202020204" pitchFamily="34" charset="0"/>
                <a:cs typeface="Arial" panose="020B0604020202020204" pitchFamily="34" charset="0"/>
              </a:rPr>
              <a:t>-Tăng </a:t>
            </a:r>
            <a:r>
              <a:rPr lang="en-US">
                <a:latin typeface="Arial" panose="020B0604020202020204" pitchFamily="34" charset="0"/>
                <a:cs typeface="Arial" panose="020B0604020202020204" pitchFamily="34" charset="0"/>
              </a:rPr>
              <a:t>cường độ tin cậy và an ninh mạng</a:t>
            </a:r>
          </a:p>
          <a:p>
            <a:pPr marL="0" indent="0">
              <a:buNone/>
            </a:pPr>
            <a:r>
              <a:rPr lang="en-US" smtClean="0">
                <a:latin typeface="Arial" panose="020B0604020202020204" pitchFamily="34" charset="0"/>
                <a:cs typeface="Arial" panose="020B0604020202020204" pitchFamily="34" charset="0"/>
              </a:rPr>
              <a:t>-</a:t>
            </a:r>
            <a:r>
              <a:rPr lang="en-US">
                <a:latin typeface="Arial" panose="020B0604020202020204" pitchFamily="34" charset="0"/>
                <a:cs typeface="Arial" panose="020B0604020202020204" pitchFamily="34" charset="0"/>
              </a:rPr>
              <a:t>Trải nghiệm người dùng tốt hơn</a:t>
            </a:r>
          </a:p>
        </p:txBody>
      </p:sp>
    </p:spTree>
    <p:extLst>
      <p:ext uri="{BB962C8B-B14F-4D97-AF65-F5344CB8AC3E}">
        <p14:creationId xmlns:p14="http://schemas.microsoft.com/office/powerpoint/2010/main" val="4247767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7755"/>
          </a:xfrm>
        </p:spPr>
        <p:txBody>
          <a:bodyPr/>
          <a:lstStyle/>
          <a:p>
            <a:pPr algn="ctr"/>
            <a:r>
              <a:rPr lang="en-US" b="1" smtClean="0">
                <a:solidFill>
                  <a:schemeClr val="tx1"/>
                </a:solidFill>
                <a:latin typeface="Arial" panose="020B0604020202020204" pitchFamily="34" charset="0"/>
                <a:cs typeface="Arial" panose="020B0604020202020204" pitchFamily="34" charset="0"/>
              </a:rPr>
              <a:t>II.Tìm hiểu về ONOS</a:t>
            </a:r>
            <a:endParaRPr lang="en-US" b="1">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2800" smtClean="0">
                <a:latin typeface="Arial" panose="020B0604020202020204" pitchFamily="34" charset="0"/>
                <a:cs typeface="Arial" panose="020B0604020202020204" pitchFamily="34" charset="0"/>
              </a:rPr>
              <a:t>1.ONOS là gì ?</a:t>
            </a:r>
          </a:p>
          <a:p>
            <a:pPr marL="0" indent="0">
              <a:buNone/>
            </a:pPr>
            <a:r>
              <a:rPr lang="en-US" smtClean="0"/>
              <a:t>	</a:t>
            </a:r>
            <a:r>
              <a:rPr lang="en-US" sz="2000" smtClean="0">
                <a:latin typeface="Arial" panose="020B0604020202020204" pitchFamily="34" charset="0"/>
                <a:cs typeface="Arial" panose="020B0604020202020204" pitchFamily="34" charset="0"/>
              </a:rPr>
              <a:t>ONOS </a:t>
            </a:r>
            <a:r>
              <a:rPr lang="en-US" sz="2000">
                <a:latin typeface="Arial" panose="020B0604020202020204" pitchFamily="34" charset="0"/>
                <a:cs typeface="Arial" panose="020B0604020202020204" pitchFamily="34" charset="0"/>
              </a:rPr>
              <a:t>(Open Network Operating System) là một hệ điều hành mạng dựa trên nền tảng SDN, nó cung cấp dịch vụ có khả năng mở rộng, tính sẵn sàng cao, hiệu năng cao và trừu tượng để tạo ra các ứng dụng và dịch vụ dễ dàng. Nền tảng này được dựa trên một kiến trúc vững chắc và đã nhanh chóng trưởng thành là tính năng phong phú và sẵn sàng được sử dụng</a:t>
            </a:r>
            <a:r>
              <a:rPr lang="en-US" sz="2000" smtClean="0">
                <a:latin typeface="Arial" panose="020B0604020202020204" pitchFamily="34" charset="0"/>
                <a:cs typeface="Arial" panose="020B0604020202020204" pitchFamily="34" charset="0"/>
              </a:rPr>
              <a:t>.</a:t>
            </a:r>
          </a:p>
          <a:p>
            <a:pPr marL="0" indent="0">
              <a:buNone/>
            </a:pPr>
            <a:r>
              <a:rPr lang="en-US" smtClean="0"/>
              <a:t>	ONOS </a:t>
            </a:r>
            <a:r>
              <a:rPr lang="en-US"/>
              <a:t>là hệ điều </a:t>
            </a:r>
            <a:r>
              <a:rPr lang="en-US" smtClean="0"/>
              <a:t>hành mạng </a:t>
            </a:r>
            <a:r>
              <a:rPr lang="en-US"/>
              <a:t>dựa trên các cụm (cluster), nó có tính mở rộng quy mô theo chiều ngang của mạng và nhu cầu của ứng </a:t>
            </a:r>
            <a:r>
              <a:rPr lang="en-US" sz="2800" smtClean="0">
                <a:latin typeface="Arial" panose="020B0604020202020204" pitchFamily="34" charset="0"/>
                <a:cs typeface="Arial" panose="020B0604020202020204" pitchFamily="34" charset="0"/>
              </a:rPr>
              <a:t>	</a:t>
            </a:r>
            <a:endParaRPr lang="en-US" sz="2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2578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6748"/>
          </a:xfrm>
        </p:spPr>
        <p:txBody>
          <a:bodyPr/>
          <a:lstStyle/>
          <a:p>
            <a:pPr algn="ctr"/>
            <a:r>
              <a:rPr lang="en-US" b="1" smtClean="0">
                <a:solidFill>
                  <a:schemeClr val="tx1"/>
                </a:solidFill>
                <a:latin typeface="Arial" panose="020B0604020202020204" pitchFamily="34" charset="0"/>
                <a:cs typeface="Arial" panose="020B0604020202020204" pitchFamily="34" charset="0"/>
              </a:rPr>
              <a:t>II.Tìm </a:t>
            </a:r>
            <a:r>
              <a:rPr lang="en-US" b="1">
                <a:solidFill>
                  <a:schemeClr val="tx1"/>
                </a:solidFill>
                <a:latin typeface="Arial" panose="020B0604020202020204" pitchFamily="34" charset="0"/>
                <a:cs typeface="Arial" panose="020B0604020202020204" pitchFamily="34" charset="0"/>
              </a:rPr>
              <a:t>hiểu về ONOS</a:t>
            </a:r>
            <a:endParaRPr lang="en-US" b="1"/>
          </a:p>
        </p:txBody>
      </p:sp>
      <p:sp>
        <p:nvSpPr>
          <p:cNvPr id="4" name="TextBox 3"/>
          <p:cNvSpPr txBox="1"/>
          <p:nvPr/>
        </p:nvSpPr>
        <p:spPr>
          <a:xfrm>
            <a:off x="781665" y="1681316"/>
            <a:ext cx="10132141" cy="523220"/>
          </a:xfrm>
          <a:prstGeom prst="rect">
            <a:avLst/>
          </a:prstGeom>
          <a:noFill/>
        </p:spPr>
        <p:txBody>
          <a:bodyPr wrap="square" rtlCol="0">
            <a:spAutoFit/>
          </a:bodyPr>
          <a:lstStyle/>
          <a:p>
            <a:r>
              <a:rPr lang="en-US" sz="2800" smtClean="0">
                <a:latin typeface="Arial" panose="020B0604020202020204" pitchFamily="34" charset="0"/>
                <a:cs typeface="Arial" panose="020B0604020202020204" pitchFamily="34" charset="0"/>
              </a:rPr>
              <a:t>2.Kiến trúc của ONOS</a:t>
            </a:r>
            <a:endParaRPr lang="en-US" sz="280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548" y="2382964"/>
            <a:ext cx="9070257" cy="4127350"/>
          </a:xfrm>
          <a:prstGeom prst="rect">
            <a:avLst/>
          </a:prstGeom>
        </p:spPr>
      </p:pic>
    </p:spTree>
    <p:extLst>
      <p:ext uri="{BB962C8B-B14F-4D97-AF65-F5344CB8AC3E}">
        <p14:creationId xmlns:p14="http://schemas.microsoft.com/office/powerpoint/2010/main" val="3550685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912008" cy="732503"/>
          </a:xfrm>
        </p:spPr>
        <p:txBody>
          <a:bodyPr/>
          <a:lstStyle/>
          <a:p>
            <a:pPr algn="ctr"/>
            <a:r>
              <a:rPr lang="en-US" b="1" smtClean="0">
                <a:solidFill>
                  <a:schemeClr val="tx1"/>
                </a:solidFill>
                <a:latin typeface="Arial" panose="020B0604020202020204" pitchFamily="34" charset="0"/>
                <a:cs typeface="Arial" panose="020B0604020202020204" pitchFamily="34" charset="0"/>
              </a:rPr>
              <a:t>II.Tìm </a:t>
            </a:r>
            <a:r>
              <a:rPr lang="en-US" b="1">
                <a:solidFill>
                  <a:schemeClr val="tx1"/>
                </a:solidFill>
                <a:latin typeface="Arial" panose="020B0604020202020204" pitchFamily="34" charset="0"/>
                <a:cs typeface="Arial" panose="020B0604020202020204" pitchFamily="34" charset="0"/>
              </a:rPr>
              <a:t>hiểu về ONOS</a:t>
            </a:r>
            <a:endParaRPr lang="en-US" b="1"/>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238865" y="2518333"/>
            <a:ext cx="9350477" cy="4059448"/>
          </a:xfrm>
          <a:prstGeom prst="rect">
            <a:avLst/>
          </a:prstGeom>
        </p:spPr>
      </p:pic>
      <p:sp>
        <p:nvSpPr>
          <p:cNvPr id="5" name="TextBox 4"/>
          <p:cNvSpPr txBox="1"/>
          <p:nvPr/>
        </p:nvSpPr>
        <p:spPr>
          <a:xfrm>
            <a:off x="1696064" y="1710813"/>
            <a:ext cx="8893277" cy="954107"/>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2.Kiến trúc của ONOS</a:t>
            </a:r>
          </a:p>
          <a:p>
            <a:endParaRPr lang="en-US" sz="2800"/>
          </a:p>
        </p:txBody>
      </p:sp>
    </p:spTree>
    <p:extLst>
      <p:ext uri="{BB962C8B-B14F-4D97-AF65-F5344CB8AC3E}">
        <p14:creationId xmlns:p14="http://schemas.microsoft.com/office/powerpoint/2010/main" val="1949093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912008" cy="732503"/>
          </a:xfrm>
        </p:spPr>
        <p:txBody>
          <a:bodyPr/>
          <a:lstStyle/>
          <a:p>
            <a:pPr algn="ctr"/>
            <a:r>
              <a:rPr lang="en-US" b="1" smtClean="0">
                <a:solidFill>
                  <a:schemeClr val="tx1"/>
                </a:solidFill>
                <a:latin typeface="Arial" panose="020B0604020202020204" pitchFamily="34" charset="0"/>
                <a:cs typeface="Arial" panose="020B0604020202020204" pitchFamily="34" charset="0"/>
              </a:rPr>
              <a:t>II.Tìm </a:t>
            </a:r>
            <a:r>
              <a:rPr lang="en-US" b="1">
                <a:solidFill>
                  <a:schemeClr val="tx1"/>
                </a:solidFill>
                <a:latin typeface="Arial" panose="020B0604020202020204" pitchFamily="34" charset="0"/>
                <a:cs typeface="Arial" panose="020B0604020202020204" pitchFamily="34" charset="0"/>
              </a:rPr>
              <a:t>hiểu về ONOS</a:t>
            </a:r>
            <a:endParaRPr lang="en-US" b="1"/>
          </a:p>
        </p:txBody>
      </p:sp>
      <p:sp>
        <p:nvSpPr>
          <p:cNvPr id="5" name="TextBox 4"/>
          <p:cNvSpPr txBox="1"/>
          <p:nvPr/>
        </p:nvSpPr>
        <p:spPr>
          <a:xfrm>
            <a:off x="677334" y="1342103"/>
            <a:ext cx="8893277" cy="954107"/>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2.Kiến trúc của ONOS</a:t>
            </a:r>
          </a:p>
          <a:p>
            <a:endParaRPr lang="en-US" sz="2800"/>
          </a:p>
        </p:txBody>
      </p:sp>
      <p:sp>
        <p:nvSpPr>
          <p:cNvPr id="3" name="Content Placeholder 2"/>
          <p:cNvSpPr>
            <a:spLocks noGrp="1"/>
          </p:cNvSpPr>
          <p:nvPr>
            <p:ph idx="1"/>
          </p:nvPr>
        </p:nvSpPr>
        <p:spPr>
          <a:xfrm>
            <a:off x="677333" y="2160590"/>
            <a:ext cx="3474941" cy="4195240"/>
          </a:xfrm>
        </p:spPr>
        <p:txBody>
          <a:bodyPr>
            <a:noAutofit/>
          </a:bodyPr>
          <a:lstStyle/>
          <a:p>
            <a:pPr marL="0" indent="0">
              <a:buNone/>
            </a:pPr>
            <a:r>
              <a:rPr lang="en-US" sz="2000" smtClean="0">
                <a:latin typeface="Arial" panose="020B0604020202020204" pitchFamily="34" charset="0"/>
                <a:cs typeface="Arial" panose="020B0604020202020204" pitchFamily="34" charset="0"/>
              </a:rPr>
              <a:t>	ONOS </a:t>
            </a:r>
            <a:r>
              <a:rPr lang="en-US" sz="2000">
                <a:latin typeface="Arial" panose="020B0604020202020204" pitchFamily="34" charset="0"/>
                <a:cs typeface="Arial" panose="020B0604020202020204" pitchFamily="34" charset="0"/>
              </a:rPr>
              <a:t>là một dự án multi-module, đó là những module được quản lý giống như một hệ thống OSGi (Open Services Gateway initiative). </a:t>
            </a:r>
            <a:endParaRPr lang="en-US" sz="2000" smtClean="0">
              <a:latin typeface="Arial" panose="020B0604020202020204" pitchFamily="34" charset="0"/>
              <a:cs typeface="Arial" panose="020B0604020202020204" pitchFamily="34" charset="0"/>
            </a:endParaRPr>
          </a:p>
          <a:p>
            <a:pPr marL="0" indent="0">
              <a:buNone/>
            </a:pPr>
            <a:r>
              <a:rPr lang="en-US" sz="2000">
                <a:latin typeface="Arial" panose="020B0604020202020204" pitchFamily="34" charset="0"/>
                <a:cs typeface="Arial" panose="020B0604020202020204" pitchFamily="34" charset="0"/>
              </a:rPr>
              <a:t>	</a:t>
            </a:r>
            <a:r>
              <a:rPr lang="en-US" sz="2000" smtClean="0">
                <a:latin typeface="Arial" panose="020B0604020202020204" pitchFamily="34" charset="0"/>
                <a:cs typeface="Arial" panose="020B0604020202020204" pitchFamily="34" charset="0"/>
              </a:rPr>
              <a:t>Kiến trúc OSGi: </a:t>
            </a:r>
            <a:endParaRPr lang="en-US" sz="200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3972" y="2074606"/>
            <a:ext cx="5879365" cy="4161302"/>
          </a:xfrm>
          <a:prstGeom prst="rect">
            <a:avLst/>
          </a:prstGeom>
        </p:spPr>
      </p:pic>
    </p:spTree>
    <p:extLst>
      <p:ext uri="{BB962C8B-B14F-4D97-AF65-F5344CB8AC3E}">
        <p14:creationId xmlns:p14="http://schemas.microsoft.com/office/powerpoint/2010/main" val="1524750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802356" cy="784485"/>
          </a:xfrm>
        </p:spPr>
        <p:txBody>
          <a:bodyPr/>
          <a:lstStyle/>
          <a:p>
            <a:pPr algn="ctr"/>
            <a:r>
              <a:rPr lang="en-US" b="1" smtClean="0">
                <a:solidFill>
                  <a:schemeClr val="tx1"/>
                </a:solidFill>
                <a:latin typeface="Arial" panose="020B0604020202020204" pitchFamily="34" charset="0"/>
                <a:cs typeface="Arial" panose="020B0604020202020204" pitchFamily="34" charset="0"/>
              </a:rPr>
              <a:t>II.Tìm </a:t>
            </a:r>
            <a:r>
              <a:rPr lang="en-US" b="1">
                <a:solidFill>
                  <a:schemeClr val="tx1"/>
                </a:solidFill>
                <a:latin typeface="Arial" panose="020B0604020202020204" pitchFamily="34" charset="0"/>
                <a:cs typeface="Arial" panose="020B0604020202020204" pitchFamily="34" charset="0"/>
              </a:rPr>
              <a:t>hiểu về ONOS</a:t>
            </a:r>
            <a:endParaRPr lang="en-US" b="1"/>
          </a:p>
        </p:txBody>
      </p:sp>
      <p:sp>
        <p:nvSpPr>
          <p:cNvPr id="3" name="Content Placeholder 2"/>
          <p:cNvSpPr>
            <a:spLocks noGrp="1"/>
          </p:cNvSpPr>
          <p:nvPr>
            <p:ph idx="1"/>
          </p:nvPr>
        </p:nvSpPr>
        <p:spPr>
          <a:xfrm>
            <a:off x="400016" y="2063645"/>
            <a:ext cx="3729774" cy="3880773"/>
          </a:xfrm>
        </p:spPr>
        <p:txBody>
          <a:bodyPr>
            <a:normAutofit/>
          </a:bodyPr>
          <a:lstStyle/>
          <a:p>
            <a:pPr marL="0" indent="0">
              <a:buNone/>
            </a:pPr>
            <a:r>
              <a:rPr lang="en-US" sz="2800" smtClean="0">
                <a:latin typeface="Arial" panose="020B0604020202020204" pitchFamily="34" charset="0"/>
                <a:cs typeface="Arial" panose="020B0604020202020204" pitchFamily="34" charset="0"/>
              </a:rPr>
              <a:t>Một số Service cơ bản ONOS cung cấp:</a:t>
            </a:r>
          </a:p>
          <a:p>
            <a:pPr marL="0" indent="0">
              <a:buNone/>
            </a:pPr>
            <a:r>
              <a:rPr lang="en-US" sz="2000" smtClean="0">
                <a:latin typeface="Arial" panose="020B0604020202020204" pitchFamily="34" charset="0"/>
                <a:cs typeface="Arial" panose="020B0604020202020204" pitchFamily="34" charset="0"/>
              </a:rPr>
              <a:t>-</a:t>
            </a:r>
            <a:r>
              <a:rPr lang="en-US" i="1"/>
              <a:t>Device </a:t>
            </a:r>
            <a:r>
              <a:rPr lang="en-US" i="1" smtClean="0"/>
              <a:t>Subsystem</a:t>
            </a:r>
          </a:p>
          <a:p>
            <a:pPr marL="0" indent="0">
              <a:buNone/>
            </a:pPr>
            <a:r>
              <a:rPr lang="en-US" sz="2000" i="1" smtClean="0">
                <a:latin typeface="Arial" panose="020B0604020202020204" pitchFamily="34" charset="0"/>
                <a:cs typeface="Arial" panose="020B0604020202020204" pitchFamily="34" charset="0"/>
              </a:rPr>
              <a:t>-</a:t>
            </a:r>
            <a:r>
              <a:rPr lang="en-US" i="1"/>
              <a:t>Link </a:t>
            </a:r>
            <a:r>
              <a:rPr lang="en-US" i="1" smtClean="0"/>
              <a:t>Subsystem</a:t>
            </a:r>
          </a:p>
          <a:p>
            <a:pPr marL="0" indent="0">
              <a:buNone/>
            </a:pPr>
            <a:r>
              <a:rPr lang="en-US" sz="2000" i="1" smtClean="0">
                <a:latin typeface="Arial" panose="020B0604020202020204" pitchFamily="34" charset="0"/>
                <a:cs typeface="Arial" panose="020B0604020202020204" pitchFamily="34" charset="0"/>
              </a:rPr>
              <a:t>-</a:t>
            </a:r>
            <a:r>
              <a:rPr lang="en-US" i="1"/>
              <a:t>Host </a:t>
            </a:r>
            <a:r>
              <a:rPr lang="en-US" i="1" smtClean="0"/>
              <a:t>Subsystem</a:t>
            </a:r>
          </a:p>
          <a:p>
            <a:pPr marL="0" indent="0">
              <a:buNone/>
            </a:pPr>
            <a:r>
              <a:rPr lang="en-US" smtClean="0"/>
              <a:t>-</a:t>
            </a:r>
            <a:r>
              <a:rPr lang="en-US" i="1" smtClean="0"/>
              <a:t>Topology Subsystem</a:t>
            </a:r>
          </a:p>
          <a:p>
            <a:pPr marL="0" indent="0">
              <a:buNone/>
            </a:pPr>
            <a:r>
              <a:rPr lang="en-US"/>
              <a:t>-</a:t>
            </a:r>
            <a:r>
              <a:rPr lang="en-US" i="1" smtClean="0"/>
              <a:t>PathService</a:t>
            </a:r>
          </a:p>
          <a:p>
            <a:pPr marL="0" indent="0">
              <a:buNone/>
            </a:pPr>
            <a:r>
              <a:rPr lang="en-US" i="1" smtClean="0"/>
              <a:t>-FlowRule Subsystem</a:t>
            </a:r>
          </a:p>
          <a:p>
            <a:pPr marL="0" indent="0">
              <a:buNone/>
            </a:pPr>
            <a:r>
              <a:rPr lang="en-US"/>
              <a:t>-</a:t>
            </a:r>
            <a:r>
              <a:rPr lang="en-US" i="1"/>
              <a:t> Packet Subsystem</a:t>
            </a:r>
            <a:endParaRPr lang="en-US" sz="2000">
              <a:latin typeface="Arial" panose="020B0604020202020204" pitchFamily="34" charset="0"/>
              <a:cs typeface="Arial" panose="020B0604020202020204" pitchFamily="34"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854037" y="2178570"/>
            <a:ext cx="6625653" cy="3880773"/>
          </a:xfrm>
          <a:prstGeom prst="rect">
            <a:avLst/>
          </a:prstGeom>
        </p:spPr>
      </p:pic>
      <p:sp>
        <p:nvSpPr>
          <p:cNvPr id="5" name="TextBox 4"/>
          <p:cNvSpPr txBox="1"/>
          <p:nvPr/>
        </p:nvSpPr>
        <p:spPr>
          <a:xfrm>
            <a:off x="569626" y="1394085"/>
            <a:ext cx="7120329" cy="954107"/>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2.Kiến trúc của ONOS</a:t>
            </a:r>
          </a:p>
          <a:p>
            <a:endParaRPr lang="en-US" sz="2800"/>
          </a:p>
        </p:txBody>
      </p:sp>
    </p:spTree>
    <p:extLst>
      <p:ext uri="{BB962C8B-B14F-4D97-AF65-F5344CB8AC3E}">
        <p14:creationId xmlns:p14="http://schemas.microsoft.com/office/powerpoint/2010/main" val="3745852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565289" cy="739515"/>
          </a:xfrm>
        </p:spPr>
        <p:txBody>
          <a:bodyPr/>
          <a:lstStyle/>
          <a:p>
            <a:pPr algn="ctr"/>
            <a:r>
              <a:rPr lang="en-US" b="1" smtClean="0">
                <a:solidFill>
                  <a:schemeClr val="tx1"/>
                </a:solidFill>
                <a:latin typeface="Arial" panose="020B0604020202020204" pitchFamily="34" charset="0"/>
                <a:cs typeface="Arial" panose="020B0604020202020204" pitchFamily="34" charset="0"/>
              </a:rPr>
              <a:t>II.Tìm </a:t>
            </a:r>
            <a:r>
              <a:rPr lang="en-US" b="1">
                <a:solidFill>
                  <a:schemeClr val="tx1"/>
                </a:solidFill>
                <a:latin typeface="Arial" panose="020B0604020202020204" pitchFamily="34" charset="0"/>
                <a:cs typeface="Arial" panose="020B0604020202020204" pitchFamily="34" charset="0"/>
              </a:rPr>
              <a:t>hiểu về ONOS</a:t>
            </a:r>
            <a:endParaRPr lang="en-US" b="1"/>
          </a:p>
        </p:txBody>
      </p:sp>
      <p:sp>
        <p:nvSpPr>
          <p:cNvPr id="3" name="Content Placeholder 2"/>
          <p:cNvSpPr>
            <a:spLocks noGrp="1"/>
          </p:cNvSpPr>
          <p:nvPr>
            <p:ph idx="1"/>
          </p:nvPr>
        </p:nvSpPr>
        <p:spPr>
          <a:xfrm>
            <a:off x="677333" y="1486032"/>
            <a:ext cx="8596668" cy="1107267"/>
          </a:xfrm>
        </p:spPr>
        <p:txBody>
          <a:bodyPr>
            <a:normAutofit/>
          </a:bodyPr>
          <a:lstStyle/>
          <a:p>
            <a:pPr marL="0" indent="0">
              <a:buNone/>
            </a:pPr>
            <a:r>
              <a:rPr lang="en-US" sz="2800" smtClean="0">
                <a:latin typeface="Arial" panose="020B0604020202020204" pitchFamily="34" charset="0"/>
                <a:cs typeface="Arial" panose="020B0604020202020204" pitchFamily="34" charset="0"/>
              </a:rPr>
              <a:t>2.Kiến trúc ONOS</a:t>
            </a:r>
          </a:p>
          <a:p>
            <a:pPr marL="0" indent="0">
              <a:buNone/>
            </a:pPr>
            <a:r>
              <a:rPr lang="en-US" sz="2000" smtClean="0">
                <a:latin typeface="Arial" panose="020B0604020202020204" pitchFamily="34" charset="0"/>
                <a:cs typeface="Arial" panose="020B0604020202020204" pitchFamily="34" charset="0"/>
              </a:rPr>
              <a:t>Tương tác giữa các service(subsystem) với nhau:</a:t>
            </a:r>
            <a:endParaRPr lang="en-US" sz="2000">
              <a:latin typeface="Arial" panose="020B0604020202020204" pitchFamily="34" charset="0"/>
              <a:cs typeface="Arial" panose="020B0604020202020204" pitchFamily="34"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77333" y="2820158"/>
            <a:ext cx="9635900" cy="3595632"/>
          </a:xfrm>
          <a:prstGeom prst="rect">
            <a:avLst/>
          </a:prstGeom>
        </p:spPr>
      </p:pic>
    </p:spTree>
    <p:extLst>
      <p:ext uri="{BB962C8B-B14F-4D97-AF65-F5344CB8AC3E}">
        <p14:creationId xmlns:p14="http://schemas.microsoft.com/office/powerpoint/2010/main" val="3779459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1497"/>
          </a:xfrm>
        </p:spPr>
        <p:txBody>
          <a:bodyPr/>
          <a:lstStyle/>
          <a:p>
            <a:pPr algn="ctr"/>
            <a:r>
              <a:rPr lang="en-US" b="1" smtClean="0">
                <a:solidFill>
                  <a:schemeClr val="tx1"/>
                </a:solidFill>
                <a:latin typeface="Arial" panose="020B0604020202020204" pitchFamily="34" charset="0"/>
                <a:cs typeface="Arial" panose="020B0604020202020204" pitchFamily="34" charset="0"/>
              </a:rPr>
              <a:t>II.Tìm </a:t>
            </a:r>
            <a:r>
              <a:rPr lang="en-US" b="1">
                <a:solidFill>
                  <a:schemeClr val="tx1"/>
                </a:solidFill>
                <a:latin typeface="Arial" panose="020B0604020202020204" pitchFamily="34" charset="0"/>
                <a:cs typeface="Arial" panose="020B0604020202020204" pitchFamily="34" charset="0"/>
              </a:rPr>
              <a:t>hiểu về ONOS</a:t>
            </a:r>
            <a:endParaRPr lang="en-US" b="1"/>
          </a:p>
        </p:txBody>
      </p:sp>
      <p:sp>
        <p:nvSpPr>
          <p:cNvPr id="3" name="Content Placeholder 2"/>
          <p:cNvSpPr>
            <a:spLocks noGrp="1"/>
          </p:cNvSpPr>
          <p:nvPr>
            <p:ph idx="1"/>
          </p:nvPr>
        </p:nvSpPr>
        <p:spPr>
          <a:xfrm>
            <a:off x="677334" y="1401096"/>
            <a:ext cx="8596668" cy="4778477"/>
          </a:xfrm>
        </p:spPr>
        <p:txBody>
          <a:bodyPr>
            <a:normAutofit/>
          </a:bodyPr>
          <a:lstStyle/>
          <a:p>
            <a:pPr marL="0" indent="0">
              <a:buNone/>
            </a:pPr>
            <a:r>
              <a:rPr lang="en-US" sz="2800" smtClean="0">
                <a:latin typeface="Arial" panose="020B0604020202020204" pitchFamily="34" charset="0"/>
                <a:cs typeface="Arial" panose="020B0604020202020204" pitchFamily="34" charset="0"/>
              </a:rPr>
              <a:t>3. Cài đặt và khởi động ONOS</a:t>
            </a:r>
          </a:p>
          <a:p>
            <a:pPr marL="0" indent="0">
              <a:buNone/>
            </a:pPr>
            <a:r>
              <a:rPr lang="en-US" sz="2800" smtClean="0">
                <a:latin typeface="Arial" panose="020B0604020202020204" pitchFamily="34" charset="0"/>
                <a:cs typeface="Arial" panose="020B0604020202020204" pitchFamily="34" charset="0"/>
              </a:rPr>
              <a:t>*</a:t>
            </a:r>
            <a:r>
              <a:rPr lang="en-US" sz="2400" smtClean="0">
                <a:latin typeface="Arial" panose="020B0604020202020204" pitchFamily="34" charset="0"/>
                <a:cs typeface="Arial" panose="020B0604020202020204" pitchFamily="34" charset="0"/>
              </a:rPr>
              <a:t>Cài đặt </a:t>
            </a:r>
          </a:p>
        </p:txBody>
      </p:sp>
      <p:sp>
        <p:nvSpPr>
          <p:cNvPr id="5" name="TextBox 4"/>
          <p:cNvSpPr txBox="1"/>
          <p:nvPr/>
        </p:nvSpPr>
        <p:spPr>
          <a:xfrm>
            <a:off x="677334" y="2359173"/>
            <a:ext cx="9620909" cy="3170099"/>
          </a:xfrm>
          <a:prstGeom prst="rect">
            <a:avLst/>
          </a:prstGeom>
          <a:noFill/>
        </p:spPr>
        <p:txBody>
          <a:bodyPr wrap="square" rtlCol="0">
            <a:spAutoFit/>
          </a:bodyPr>
          <a:lstStyle/>
          <a:p>
            <a:pPr marL="457200" indent="-457200">
              <a:buFont typeface="+mj-lt"/>
              <a:buAutoNum type="arabicPeriod"/>
            </a:pPr>
            <a:r>
              <a:rPr lang="en-US" sz="2000" smtClean="0">
                <a:latin typeface="Arial" panose="020B0604020202020204" pitchFamily="34" charset="0"/>
                <a:cs typeface="Arial" panose="020B0604020202020204" pitchFamily="34" charset="0"/>
              </a:rPr>
              <a:t>Install </a:t>
            </a:r>
            <a:r>
              <a:rPr lang="en-US" sz="2000" i="1">
                <a:latin typeface="Arial" panose="020B0604020202020204" pitchFamily="34" charset="0"/>
                <a:cs typeface="Arial" panose="020B0604020202020204" pitchFamily="34" charset="0"/>
              </a:rPr>
              <a:t>IntelliJ</a:t>
            </a:r>
            <a:r>
              <a:rPr lang="en-US" sz="2000">
                <a:latin typeface="Arial" panose="020B0604020202020204" pitchFamily="34" charset="0"/>
                <a:cs typeface="Arial" panose="020B0604020202020204" pitchFamily="34" charset="0"/>
              </a:rPr>
              <a:t> (or </a:t>
            </a:r>
            <a:r>
              <a:rPr lang="en-US" sz="2000" i="1">
                <a:latin typeface="Arial" panose="020B0604020202020204" pitchFamily="34" charset="0"/>
                <a:cs typeface="Arial" panose="020B0604020202020204" pitchFamily="34" charset="0"/>
              </a:rPr>
              <a:t>Eclipse</a:t>
            </a:r>
            <a:r>
              <a:rPr lang="en-US" sz="2000" smtClean="0">
                <a:latin typeface="Arial" panose="020B0604020202020204" pitchFamily="34" charset="0"/>
                <a:cs typeface="Arial" panose="020B0604020202020204" pitchFamily="34" charset="0"/>
              </a:rPr>
              <a:t>):</a:t>
            </a:r>
            <a:endParaRPr lang="en-US" sz="2000">
              <a:latin typeface="Arial" panose="020B0604020202020204" pitchFamily="34" charset="0"/>
              <a:cs typeface="Arial" panose="020B0604020202020204" pitchFamily="34" charset="0"/>
            </a:endParaRPr>
          </a:p>
          <a:p>
            <a:pPr marL="457200" lvl="0" indent="-457200">
              <a:buFont typeface="+mj-lt"/>
              <a:buAutoNum type="arabicPeriod"/>
            </a:pPr>
            <a:r>
              <a:rPr lang="en-US" sz="2000">
                <a:latin typeface="Arial" panose="020B0604020202020204" pitchFamily="34" charset="0"/>
                <a:cs typeface="Arial" panose="020B0604020202020204" pitchFamily="34" charset="0"/>
              </a:rPr>
              <a:t>Install </a:t>
            </a:r>
            <a:r>
              <a:rPr lang="en-US" sz="2000" i="1">
                <a:latin typeface="Arial" panose="020B0604020202020204" pitchFamily="34" charset="0"/>
                <a:cs typeface="Arial" panose="020B0604020202020204" pitchFamily="34" charset="0"/>
              </a:rPr>
              <a:t>Oracle JDK </a:t>
            </a:r>
            <a:r>
              <a:rPr lang="en-US" sz="2000" i="1" smtClean="0">
                <a:latin typeface="Arial" panose="020B0604020202020204" pitchFamily="34" charset="0"/>
                <a:cs typeface="Arial" panose="020B0604020202020204" pitchFamily="34" charset="0"/>
              </a:rPr>
              <a:t>8			</a:t>
            </a:r>
            <a:endParaRPr lang="en-US" sz="2000">
              <a:latin typeface="Arial" panose="020B0604020202020204" pitchFamily="34" charset="0"/>
              <a:cs typeface="Arial" panose="020B0604020202020204" pitchFamily="34" charset="0"/>
            </a:endParaRPr>
          </a:p>
          <a:p>
            <a:pPr marL="457200" lvl="0" indent="-457200">
              <a:buFont typeface="+mj-lt"/>
              <a:buAutoNum type="arabicPeriod"/>
            </a:pPr>
            <a:r>
              <a:rPr lang="en-US" sz="2000">
                <a:latin typeface="Arial" panose="020B0604020202020204" pitchFamily="34" charset="0"/>
                <a:cs typeface="Arial" panose="020B0604020202020204" pitchFamily="34" charset="0"/>
              </a:rPr>
              <a:t>Install </a:t>
            </a:r>
            <a:r>
              <a:rPr lang="en-US" sz="2000" i="1">
                <a:latin typeface="Arial" panose="020B0604020202020204" pitchFamily="34" charset="0"/>
                <a:cs typeface="Arial" panose="020B0604020202020204" pitchFamily="34" charset="0"/>
              </a:rPr>
              <a:t>apache-maven</a:t>
            </a:r>
            <a:endParaRPr lang="en-US" sz="2000">
              <a:latin typeface="Arial" panose="020B0604020202020204" pitchFamily="34" charset="0"/>
              <a:cs typeface="Arial" panose="020B0604020202020204" pitchFamily="34" charset="0"/>
            </a:endParaRPr>
          </a:p>
          <a:p>
            <a:pPr marL="457200" lvl="0" indent="-457200">
              <a:buFont typeface="+mj-lt"/>
              <a:buAutoNum type="arabicPeriod"/>
            </a:pPr>
            <a:r>
              <a:rPr lang="en-US" sz="2000">
                <a:latin typeface="Arial" panose="020B0604020202020204" pitchFamily="34" charset="0"/>
                <a:cs typeface="Arial" panose="020B0604020202020204" pitchFamily="34" charset="0"/>
              </a:rPr>
              <a:t>Install </a:t>
            </a:r>
            <a:r>
              <a:rPr lang="en-US" sz="2000" i="1">
                <a:latin typeface="Arial" panose="020B0604020202020204" pitchFamily="34" charset="0"/>
                <a:cs typeface="Arial" panose="020B0604020202020204" pitchFamily="34" charset="0"/>
              </a:rPr>
              <a:t>apache-karaf</a:t>
            </a:r>
            <a:endParaRPr lang="en-US" sz="2000">
              <a:latin typeface="Arial" panose="020B0604020202020204" pitchFamily="34" charset="0"/>
              <a:cs typeface="Arial" panose="020B0604020202020204" pitchFamily="34" charset="0"/>
            </a:endParaRPr>
          </a:p>
          <a:p>
            <a:pPr marL="457200" lvl="0" indent="-457200">
              <a:buFont typeface="+mj-lt"/>
              <a:buAutoNum type="arabicPeriod"/>
            </a:pPr>
            <a:r>
              <a:rPr lang="en-US" sz="2000">
                <a:latin typeface="Arial" panose="020B0604020202020204" pitchFamily="34" charset="0"/>
                <a:cs typeface="Arial" panose="020B0604020202020204" pitchFamily="34" charset="0"/>
              </a:rPr>
              <a:t>Install </a:t>
            </a:r>
            <a:r>
              <a:rPr lang="en-US" sz="2000" i="1">
                <a:latin typeface="Arial" panose="020B0604020202020204" pitchFamily="34" charset="0"/>
                <a:cs typeface="Arial" panose="020B0604020202020204" pitchFamily="34" charset="0"/>
              </a:rPr>
              <a:t>curl</a:t>
            </a:r>
            <a:endParaRPr lang="en-US" sz="2000">
              <a:latin typeface="Arial" panose="020B0604020202020204" pitchFamily="34" charset="0"/>
              <a:cs typeface="Arial" panose="020B0604020202020204" pitchFamily="34" charset="0"/>
            </a:endParaRPr>
          </a:p>
          <a:p>
            <a:pPr marL="457200" lvl="0" indent="-457200">
              <a:buFont typeface="+mj-lt"/>
              <a:buAutoNum type="arabicPeriod"/>
            </a:pPr>
            <a:r>
              <a:rPr lang="en-US" sz="2000" i="1">
                <a:latin typeface="Arial" panose="020B0604020202020204" pitchFamily="34" charset="0"/>
                <a:cs typeface="Arial" panose="020B0604020202020204" pitchFamily="34" charset="0"/>
              </a:rPr>
              <a:t>git clone https://gerrit.onosproject.org/onos</a:t>
            </a:r>
            <a:endParaRPr lang="en-US" sz="2000">
              <a:latin typeface="Arial" panose="020B0604020202020204" pitchFamily="34" charset="0"/>
              <a:cs typeface="Arial" panose="020B0604020202020204" pitchFamily="34" charset="0"/>
            </a:endParaRPr>
          </a:p>
          <a:p>
            <a:pPr marL="457200" lvl="0" indent="-457200">
              <a:buFont typeface="+mj-lt"/>
              <a:buAutoNum type="arabicPeriod"/>
            </a:pPr>
            <a:r>
              <a:rPr lang="en-US" sz="2000">
                <a:latin typeface="Arial" panose="020B0604020202020204" pitchFamily="34" charset="0"/>
                <a:cs typeface="Arial" panose="020B0604020202020204" pitchFamily="34" charset="0"/>
              </a:rPr>
              <a:t>Set up the ONOS </a:t>
            </a:r>
            <a:r>
              <a:rPr lang="en-US" sz="2000" i="1">
                <a:latin typeface="Arial" panose="020B0604020202020204" pitchFamily="34" charset="0"/>
                <a:cs typeface="Arial" panose="020B0604020202020204" pitchFamily="34" charset="0"/>
              </a:rPr>
              <a:t>bash_profile</a:t>
            </a:r>
            <a:endParaRPr lang="en-US" sz="2000">
              <a:latin typeface="Arial" panose="020B0604020202020204" pitchFamily="34" charset="0"/>
              <a:cs typeface="Arial" panose="020B0604020202020204" pitchFamily="34" charset="0"/>
            </a:endParaRPr>
          </a:p>
          <a:p>
            <a:pPr marL="457200" lvl="0" indent="-457200">
              <a:buFont typeface="+mj-lt"/>
              <a:buAutoNum type="arabicPeriod"/>
            </a:pPr>
            <a:r>
              <a:rPr lang="en-US" sz="2000">
                <a:latin typeface="Arial" panose="020B0604020202020204" pitchFamily="34" charset="0"/>
                <a:cs typeface="Arial" panose="020B0604020202020204" pitchFamily="34" charset="0"/>
              </a:rPr>
              <a:t>Build onos</a:t>
            </a:r>
          </a:p>
          <a:p>
            <a:pPr marL="457200" lvl="0" indent="-457200">
              <a:buFont typeface="+mj-lt"/>
              <a:buAutoNum type="arabicPeriod"/>
            </a:pPr>
            <a:r>
              <a:rPr lang="en-US" sz="2000" i="1">
                <a:latin typeface="Arial" panose="020B0604020202020204" pitchFamily="34" charset="0"/>
                <a:cs typeface="Arial" panose="020B0604020202020204" pitchFamily="34" charset="0"/>
              </a:rPr>
              <a:t>git clone </a:t>
            </a:r>
            <a:r>
              <a:rPr lang="en-US" sz="2000" i="1" u="sng">
                <a:latin typeface="Arial" panose="020B0604020202020204" pitchFamily="34" charset="0"/>
                <a:cs typeface="Arial" panose="020B0604020202020204" pitchFamily="34" charset="0"/>
                <a:hlinkClick r:id="rId2"/>
              </a:rPr>
              <a:t>https://github.com/bocon13/onos-byon</a:t>
            </a:r>
            <a:endParaRPr lang="en-US" sz="2000">
              <a:latin typeface="Arial" panose="020B0604020202020204" pitchFamily="34" charset="0"/>
              <a:cs typeface="Arial" panose="020B0604020202020204" pitchFamily="34" charset="0"/>
            </a:endParaRPr>
          </a:p>
          <a:p>
            <a:pPr marL="457200" indent="-457200">
              <a:buFont typeface="+mj-lt"/>
              <a:buAutoNum type="arabicPeriod"/>
            </a:pP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6362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9456"/>
          </a:xfrm>
        </p:spPr>
        <p:txBody>
          <a:bodyPr/>
          <a:lstStyle/>
          <a:p>
            <a:pPr algn="ctr"/>
            <a:r>
              <a:rPr lang="en-US" b="1" smtClean="0">
                <a:solidFill>
                  <a:schemeClr val="tx1"/>
                </a:solidFill>
                <a:latin typeface="Arial" panose="020B0604020202020204" pitchFamily="34" charset="0"/>
                <a:cs typeface="Arial" panose="020B0604020202020204" pitchFamily="34" charset="0"/>
              </a:rPr>
              <a:t>II.Tìm </a:t>
            </a:r>
            <a:r>
              <a:rPr lang="en-US" b="1">
                <a:solidFill>
                  <a:schemeClr val="tx1"/>
                </a:solidFill>
                <a:latin typeface="Arial" panose="020B0604020202020204" pitchFamily="34" charset="0"/>
                <a:cs typeface="Arial" panose="020B0604020202020204" pitchFamily="34" charset="0"/>
              </a:rPr>
              <a:t>hiểu về ONOS</a:t>
            </a:r>
            <a:endParaRPr lang="en-US" b="1"/>
          </a:p>
        </p:txBody>
      </p:sp>
      <p:sp>
        <p:nvSpPr>
          <p:cNvPr id="3" name="Content Placeholder 2"/>
          <p:cNvSpPr>
            <a:spLocks noGrp="1"/>
          </p:cNvSpPr>
          <p:nvPr>
            <p:ph idx="1"/>
          </p:nvPr>
        </p:nvSpPr>
        <p:spPr>
          <a:xfrm>
            <a:off x="677334" y="1439056"/>
            <a:ext cx="8596668" cy="1558977"/>
          </a:xfrm>
        </p:spPr>
        <p:txBody>
          <a:bodyPr/>
          <a:lstStyle/>
          <a:p>
            <a:pPr marL="0" lvl="0" indent="0">
              <a:buClr>
                <a:srgbClr val="90C226"/>
              </a:buClr>
              <a:buNone/>
            </a:pPr>
            <a:r>
              <a:rPr lang="en-US" sz="2800">
                <a:solidFill>
                  <a:prstClr val="black">
                    <a:lumMod val="75000"/>
                    <a:lumOff val="25000"/>
                  </a:prstClr>
                </a:solidFill>
                <a:latin typeface="Arial" panose="020B0604020202020204" pitchFamily="34" charset="0"/>
                <a:cs typeface="Arial" panose="020B0604020202020204" pitchFamily="34" charset="0"/>
              </a:rPr>
              <a:t>3. Cài đặt và khởi động </a:t>
            </a:r>
            <a:r>
              <a:rPr lang="en-US" sz="2800" smtClean="0">
                <a:solidFill>
                  <a:prstClr val="black">
                    <a:lumMod val="75000"/>
                    <a:lumOff val="25000"/>
                  </a:prstClr>
                </a:solidFill>
                <a:latin typeface="Arial" panose="020B0604020202020204" pitchFamily="34" charset="0"/>
                <a:cs typeface="Arial" panose="020B0604020202020204" pitchFamily="34" charset="0"/>
              </a:rPr>
              <a:t>ONOS</a:t>
            </a:r>
          </a:p>
          <a:p>
            <a:pPr marL="0" lvl="0" indent="0">
              <a:buClr>
                <a:srgbClr val="90C226"/>
              </a:buClr>
              <a:buNone/>
            </a:pPr>
            <a:r>
              <a:rPr lang="en-US" sz="2800" smtClean="0">
                <a:solidFill>
                  <a:prstClr val="black">
                    <a:lumMod val="75000"/>
                    <a:lumOff val="25000"/>
                  </a:prstClr>
                </a:solidFill>
                <a:latin typeface="Arial" panose="020B0604020202020204" pitchFamily="34" charset="0"/>
                <a:cs typeface="Arial" panose="020B0604020202020204" pitchFamily="34" charset="0"/>
              </a:rPr>
              <a:t>*</a:t>
            </a:r>
            <a:r>
              <a:rPr lang="en-US" sz="2400" smtClean="0">
                <a:solidFill>
                  <a:prstClr val="black">
                    <a:lumMod val="75000"/>
                    <a:lumOff val="25000"/>
                  </a:prstClr>
                </a:solidFill>
                <a:latin typeface="Arial" panose="020B0604020202020204" pitchFamily="34" charset="0"/>
                <a:cs typeface="Arial" panose="020B0604020202020204" pitchFamily="34" charset="0"/>
              </a:rPr>
              <a:t>Khởi động</a:t>
            </a:r>
            <a:r>
              <a:rPr lang="en-US" sz="2800" smtClean="0">
                <a:solidFill>
                  <a:prstClr val="black">
                    <a:lumMod val="75000"/>
                    <a:lumOff val="25000"/>
                  </a:prstClr>
                </a:solidFill>
                <a:latin typeface="Arial" panose="020B0604020202020204" pitchFamily="34" charset="0"/>
                <a:cs typeface="Arial" panose="020B0604020202020204" pitchFamily="34" charset="0"/>
              </a:rPr>
              <a:t/>
            </a:r>
            <a:br>
              <a:rPr lang="en-US" sz="2800" smtClean="0">
                <a:solidFill>
                  <a:prstClr val="black">
                    <a:lumMod val="75000"/>
                    <a:lumOff val="25000"/>
                  </a:prstClr>
                </a:solidFill>
                <a:latin typeface="Arial" panose="020B0604020202020204" pitchFamily="34" charset="0"/>
                <a:cs typeface="Arial" panose="020B0604020202020204" pitchFamily="34" charset="0"/>
              </a:rPr>
            </a:br>
            <a:r>
              <a:rPr lang="en-US" sz="2000" smtClean="0">
                <a:solidFill>
                  <a:prstClr val="black">
                    <a:lumMod val="75000"/>
                    <a:lumOff val="25000"/>
                  </a:prstClr>
                </a:solidFill>
                <a:latin typeface="Arial" panose="020B0604020202020204" pitchFamily="34" charset="0"/>
                <a:cs typeface="Arial" panose="020B0604020202020204" pitchFamily="34" charset="0"/>
              </a:rPr>
              <a:t>Sử dụng lệnh trên terminal: </a:t>
            </a:r>
            <a:r>
              <a:rPr lang="en-US" i="1"/>
              <a:t>onos-karaf install clear </a:t>
            </a:r>
            <a:endParaRPr lang="en-US" sz="2000" i="1">
              <a:solidFill>
                <a:prstClr val="black">
                  <a:lumMod val="75000"/>
                  <a:lumOff val="25000"/>
                </a:prstClr>
              </a:solidFill>
              <a:latin typeface="Arial" panose="020B0604020202020204" pitchFamily="34" charset="0"/>
              <a:cs typeface="Arial" panose="020B0604020202020204" pitchFamily="34" charset="0"/>
            </a:endParaRPr>
          </a:p>
          <a:p>
            <a:pPr marL="0" indent="0">
              <a:buNone/>
            </a:pPr>
            <a:endParaRPr lang="en-US"/>
          </a:p>
        </p:txBody>
      </p:sp>
      <p:pic>
        <p:nvPicPr>
          <p:cNvPr id="4" name="Picture 3"/>
          <p:cNvPicPr/>
          <p:nvPr/>
        </p:nvPicPr>
        <p:blipFill>
          <a:blip r:embed="rId2"/>
          <a:stretch>
            <a:fillRect/>
          </a:stretch>
        </p:blipFill>
        <p:spPr>
          <a:xfrm>
            <a:off x="1019331" y="2998033"/>
            <a:ext cx="9084039" cy="3343275"/>
          </a:xfrm>
          <a:prstGeom prst="rect">
            <a:avLst/>
          </a:prstGeom>
        </p:spPr>
      </p:pic>
    </p:spTree>
    <p:extLst>
      <p:ext uri="{BB962C8B-B14F-4D97-AF65-F5344CB8AC3E}">
        <p14:creationId xmlns:p14="http://schemas.microsoft.com/office/powerpoint/2010/main" val="322597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180011"/>
          </a:xfrm>
        </p:spPr>
        <p:txBody>
          <a:bodyPr>
            <a:noAutofit/>
          </a:bodyPr>
          <a:lstStyle/>
          <a:p>
            <a:pPr algn="ctr"/>
            <a:r>
              <a:rPr lang="en-US" sz="6000" b="1" smtClean="0">
                <a:solidFill>
                  <a:schemeClr val="tx1"/>
                </a:solidFill>
                <a:latin typeface="Arial" panose="020B0604020202020204" pitchFamily="34" charset="0"/>
                <a:cs typeface="Arial" panose="020B0604020202020204" pitchFamily="34" charset="0"/>
              </a:rPr>
              <a:t>Mục Lục</a:t>
            </a:r>
            <a:r>
              <a:rPr lang="en-US" sz="6000" b="1">
                <a:solidFill>
                  <a:schemeClr val="tx1"/>
                </a:solidFill>
                <a:latin typeface="Arial" panose="020B0604020202020204" pitchFamily="34" charset="0"/>
                <a:cs typeface="Arial" panose="020B0604020202020204" pitchFamily="34" charset="0"/>
              </a:rPr>
              <a:t/>
            </a:r>
            <a:br>
              <a:rPr lang="en-US" sz="6000" b="1">
                <a:solidFill>
                  <a:schemeClr val="tx1"/>
                </a:solidFill>
                <a:latin typeface="Arial" panose="020B0604020202020204" pitchFamily="34" charset="0"/>
                <a:cs typeface="Arial" panose="020B0604020202020204" pitchFamily="34" charset="0"/>
              </a:rPr>
            </a:br>
            <a:r>
              <a:rPr lang="en-US" sz="6000" b="1">
                <a:solidFill>
                  <a:schemeClr val="tx1"/>
                </a:solidFill>
                <a:latin typeface="Arial" panose="020B0604020202020204" pitchFamily="34" charset="0"/>
                <a:cs typeface="Arial" panose="020B0604020202020204" pitchFamily="34" charset="0"/>
              </a:rPr>
              <a:t/>
            </a:r>
            <a:br>
              <a:rPr lang="en-US" sz="6000" b="1">
                <a:solidFill>
                  <a:schemeClr val="tx1"/>
                </a:solidFill>
                <a:latin typeface="Arial" panose="020B0604020202020204" pitchFamily="34" charset="0"/>
                <a:cs typeface="Arial" panose="020B0604020202020204" pitchFamily="34" charset="0"/>
              </a:rPr>
            </a:br>
            <a:endParaRPr lang="en-US" sz="6000" b="1">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514350" indent="-514350">
              <a:buAutoNum type="romanUcPeriod"/>
            </a:pPr>
            <a:r>
              <a:rPr lang="en-US" sz="2400" smtClean="0">
                <a:latin typeface="Arial" panose="020B0604020202020204" pitchFamily="34" charset="0"/>
                <a:cs typeface="Arial" panose="020B0604020202020204" pitchFamily="34" charset="0"/>
              </a:rPr>
              <a:t>Tìm hiểu về SDN và OpenFlow	</a:t>
            </a:r>
          </a:p>
          <a:p>
            <a:pPr marL="514350" indent="-514350">
              <a:buAutoNum type="romanUcPeriod"/>
            </a:pPr>
            <a:r>
              <a:rPr lang="en-US" sz="2400" smtClean="0">
                <a:latin typeface="Arial" panose="020B0604020202020204" pitchFamily="34" charset="0"/>
                <a:cs typeface="Arial" panose="020B0604020202020204" pitchFamily="34" charset="0"/>
              </a:rPr>
              <a:t>Tìm hiểu về ONOS</a:t>
            </a:r>
          </a:p>
          <a:p>
            <a:pPr marL="514350" indent="-514350">
              <a:buAutoNum type="romanUcPeriod"/>
            </a:pPr>
            <a:r>
              <a:rPr lang="en-US" sz="2400" smtClean="0">
                <a:latin typeface="Arial" panose="020B0604020202020204" pitchFamily="34" charset="0"/>
                <a:cs typeface="Arial" panose="020B0604020202020204" pitchFamily="34" charset="0"/>
              </a:rPr>
              <a:t>Xậy dựng network trên Mininet kết nối với ONOS </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6897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310456" cy="844446"/>
          </a:xfrm>
        </p:spPr>
        <p:txBody>
          <a:bodyPr/>
          <a:lstStyle/>
          <a:p>
            <a:pPr algn="ctr"/>
            <a:r>
              <a:rPr lang="en-US" b="1" smtClean="0">
                <a:solidFill>
                  <a:schemeClr val="tx1"/>
                </a:solidFill>
                <a:latin typeface="Arial" panose="020B0604020202020204" pitchFamily="34" charset="0"/>
                <a:cs typeface="Arial" panose="020B0604020202020204" pitchFamily="34" charset="0"/>
              </a:rPr>
              <a:t>III.Xây dựng network kết nối đến ONOS</a:t>
            </a:r>
            <a:endParaRPr lang="en-US" b="1">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97255" y="1454046"/>
            <a:ext cx="9930844" cy="507660"/>
          </a:xfrm>
        </p:spPr>
        <p:txBody>
          <a:bodyPr>
            <a:noAutofit/>
          </a:bodyPr>
          <a:lstStyle/>
          <a:p>
            <a:pPr marL="0" indent="0">
              <a:buNone/>
            </a:pPr>
            <a:r>
              <a:rPr lang="en-US" sz="2800" smtClean="0">
                <a:latin typeface="Arial" panose="020B0604020202020204" pitchFamily="34" charset="0"/>
                <a:cs typeface="Arial" panose="020B0604020202020204" pitchFamily="34" charset="0"/>
              </a:rPr>
              <a:t>Mô hình xây dựng: </a:t>
            </a:r>
            <a:endParaRPr lang="en-US" sz="2800">
              <a:latin typeface="Arial" panose="020B0604020202020204" pitchFamily="34" charset="0"/>
              <a:cs typeface="Arial" panose="020B0604020202020204" pitchFamily="34" charset="0"/>
            </a:endParaRPr>
          </a:p>
        </p:txBody>
      </p:sp>
      <p:pic>
        <p:nvPicPr>
          <p:cNvPr id="4" name="Picture 3"/>
          <p:cNvPicPr/>
          <p:nvPr/>
        </p:nvPicPr>
        <p:blipFill>
          <a:blip r:embed="rId2"/>
          <a:stretch>
            <a:fillRect/>
          </a:stretch>
        </p:blipFill>
        <p:spPr>
          <a:xfrm>
            <a:off x="1860168" y="2133600"/>
            <a:ext cx="8867931" cy="4004379"/>
          </a:xfrm>
          <a:prstGeom prst="rect">
            <a:avLst/>
          </a:prstGeom>
        </p:spPr>
      </p:pic>
    </p:spTree>
    <p:extLst>
      <p:ext uri="{BB962C8B-B14F-4D97-AF65-F5344CB8AC3E}">
        <p14:creationId xmlns:p14="http://schemas.microsoft.com/office/powerpoint/2010/main" val="1250328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475348" cy="829456"/>
          </a:xfrm>
        </p:spPr>
        <p:txBody>
          <a:bodyPr/>
          <a:lstStyle/>
          <a:p>
            <a:pPr algn="ctr"/>
            <a:r>
              <a:rPr lang="en-US" b="1">
                <a:solidFill>
                  <a:schemeClr val="tx1"/>
                </a:solidFill>
                <a:latin typeface="Arial" panose="020B0604020202020204" pitchFamily="34" charset="0"/>
                <a:cs typeface="Arial" panose="020B0604020202020204" pitchFamily="34" charset="0"/>
              </a:rPr>
              <a:t>III.Xây dựng network kết nối đến ONOS</a:t>
            </a:r>
            <a:endParaRPr lang="en-US"/>
          </a:p>
        </p:txBody>
      </p:sp>
      <p:sp>
        <p:nvSpPr>
          <p:cNvPr id="3" name="Content Placeholder 2"/>
          <p:cNvSpPr>
            <a:spLocks noGrp="1"/>
          </p:cNvSpPr>
          <p:nvPr>
            <p:ph idx="1"/>
          </p:nvPr>
        </p:nvSpPr>
        <p:spPr>
          <a:xfrm>
            <a:off x="677333" y="2160589"/>
            <a:ext cx="10475349" cy="2261509"/>
          </a:xfrm>
        </p:spPr>
        <p:txBody>
          <a:bodyPr>
            <a:noAutofit/>
          </a:bodyPr>
          <a:lstStyle/>
          <a:p>
            <a:pPr marL="0" indent="0" algn="ctr">
              <a:buNone/>
            </a:pPr>
            <a:r>
              <a:rPr lang="en-US" sz="4000" smtClean="0">
                <a:latin typeface="Arial" panose="020B0604020202020204" pitchFamily="34" charset="0"/>
                <a:cs typeface="Arial" panose="020B0604020202020204" pitchFamily="34" charset="0"/>
              </a:rPr>
              <a:t>Phần tiếp theo em sẽ demo bằng code và làm trên máy ảo VMWARE</a:t>
            </a:r>
            <a:endParaRPr lang="en-US" sz="4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254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626" y="2458387"/>
            <a:ext cx="10810139" cy="1569660"/>
          </a:xfrm>
          <a:prstGeom prst="rect">
            <a:avLst/>
          </a:prstGeom>
          <a:noFill/>
        </p:spPr>
        <p:txBody>
          <a:bodyPr wrap="none" rtlCol="0">
            <a:spAutoFit/>
          </a:bodyPr>
          <a:lstStyle/>
          <a:p>
            <a:r>
              <a:rPr lang="en-US" sz="9600" smtClean="0">
                <a:latin typeface="Arial" panose="020B0604020202020204" pitchFamily="34" charset="0"/>
                <a:cs typeface="Arial" panose="020B0604020202020204" pitchFamily="34" charset="0"/>
              </a:rPr>
              <a:t>Thank for Watching</a:t>
            </a:r>
            <a:endParaRPr lang="en-US" sz="9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5360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1497"/>
          </a:xfrm>
        </p:spPr>
        <p:txBody>
          <a:bodyPr>
            <a:normAutofit/>
          </a:bodyPr>
          <a:lstStyle/>
          <a:p>
            <a:pPr algn="ctr"/>
            <a:r>
              <a:rPr lang="en-US" b="1" smtClean="0">
                <a:solidFill>
                  <a:schemeClr val="tx1"/>
                </a:solidFill>
                <a:latin typeface="Arial" panose="020B0604020202020204" pitchFamily="34" charset="0"/>
                <a:cs typeface="Arial" panose="020B0604020202020204" pitchFamily="34" charset="0"/>
              </a:rPr>
              <a:t>I.Tìm hiểu về SDN và OpenFlow</a:t>
            </a:r>
            <a:endParaRPr lang="en-US" b="1">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2160589"/>
            <a:ext cx="8596668" cy="3281566"/>
          </a:xfrm>
        </p:spPr>
        <p:txBody>
          <a:bodyPr>
            <a:normAutofit/>
          </a:bodyPr>
          <a:lstStyle/>
          <a:p>
            <a:pPr marL="0" indent="0">
              <a:buNone/>
            </a:pPr>
            <a:r>
              <a:rPr lang="en-US" sz="2800" smtClean="0">
                <a:latin typeface="Arial" panose="020B0604020202020204" pitchFamily="34" charset="0"/>
                <a:cs typeface="Arial" panose="020B0604020202020204" pitchFamily="34" charset="0"/>
              </a:rPr>
              <a:t>1. SDN là gì ?</a:t>
            </a:r>
          </a:p>
          <a:p>
            <a:pPr marL="0" indent="0">
              <a:buNone/>
            </a:pPr>
            <a:r>
              <a:rPr lang="en-US" sz="2000" smtClean="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SDN </a:t>
            </a:r>
            <a:r>
              <a:rPr lang="en-US" sz="2400">
                <a:latin typeface="Arial" panose="020B0604020202020204" pitchFamily="34" charset="0"/>
                <a:cs typeface="Arial" panose="020B0604020202020204" pitchFamily="34" charset="0"/>
              </a:rPr>
              <a:t>là tên viết tắt của Software-Defined Networking có nghĩa là mạng điều khiển bằng phần mềm được dựa trên cơ chế khai phá tách bạch việc kiểm soát một luồng mạng </a:t>
            </a:r>
            <a:r>
              <a:rPr lang="en-US" sz="2400" smtClean="0">
                <a:latin typeface="Arial" panose="020B0604020202020204" pitchFamily="34" charset="0"/>
                <a:cs typeface="Arial" panose="020B0604020202020204" pitchFamily="34" charset="0"/>
              </a:rPr>
              <a:t>(controller network) với </a:t>
            </a:r>
            <a:r>
              <a:rPr lang="en-US" sz="2400">
                <a:latin typeface="Arial" panose="020B0604020202020204" pitchFamily="34" charset="0"/>
                <a:cs typeface="Arial" panose="020B0604020202020204" pitchFamily="34" charset="0"/>
              </a:rPr>
              <a:t>luồng dữ </a:t>
            </a:r>
            <a:r>
              <a:rPr lang="en-US" sz="2400" smtClean="0">
                <a:latin typeface="Arial" panose="020B0604020202020204" pitchFamily="34" charset="0"/>
                <a:cs typeface="Arial" panose="020B0604020202020204" pitchFamily="34" charset="0"/>
              </a:rPr>
              <a:t>liệu</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(data path) </a:t>
            </a:r>
            <a:r>
              <a:rPr lang="en-US" sz="3200" smtClean="0">
                <a:latin typeface="Arial" panose="020B0604020202020204" pitchFamily="34" charset="0"/>
                <a:cs typeface="Arial" panose="020B0604020202020204" pitchFamily="34" charset="0"/>
              </a:rPr>
              <a:t>.</a:t>
            </a:r>
          </a:p>
          <a:p>
            <a:pPr marL="0" indent="0">
              <a:buNone/>
            </a:pP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377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1497"/>
          </a:xfrm>
        </p:spPr>
        <p:txBody>
          <a:bodyPr>
            <a:normAutofit/>
          </a:bodyPr>
          <a:lstStyle/>
          <a:p>
            <a:pPr algn="ctr"/>
            <a:r>
              <a:rPr lang="en-US" b="1" smtClean="0">
                <a:solidFill>
                  <a:prstClr val="black"/>
                </a:solidFill>
                <a:latin typeface="Arial" panose="020B0604020202020204" pitchFamily="34" charset="0"/>
                <a:cs typeface="Arial" panose="020B0604020202020204" pitchFamily="34" charset="0"/>
              </a:rPr>
              <a:t>I.Tìm </a:t>
            </a:r>
            <a:r>
              <a:rPr lang="en-US" b="1">
                <a:solidFill>
                  <a:prstClr val="black"/>
                </a:solidFill>
                <a:latin typeface="Arial" panose="020B0604020202020204" pitchFamily="34" charset="0"/>
                <a:cs typeface="Arial" panose="020B0604020202020204" pitchFamily="34" charset="0"/>
              </a:rPr>
              <a:t>hiểu về SDN và OpenFlow</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688641"/>
            <a:ext cx="8596668" cy="700597"/>
          </a:xfrm>
        </p:spPr>
        <p:txBody>
          <a:bodyPr>
            <a:noAutofit/>
          </a:bodyPr>
          <a:lstStyle/>
          <a:p>
            <a:pPr marL="0" indent="0">
              <a:buNone/>
            </a:pPr>
            <a:r>
              <a:rPr lang="en-US" sz="2800">
                <a:latin typeface="Arial" panose="020B0604020202020204" pitchFamily="34" charset="0"/>
                <a:cs typeface="Arial" panose="020B0604020202020204" pitchFamily="34" charset="0"/>
              </a:rPr>
              <a:t>2.Kiến trúc của SDN</a:t>
            </a:r>
          </a:p>
          <a:p>
            <a:endParaRPr lang="en-US" sz="2800">
              <a:latin typeface="Arial" panose="020B0604020202020204" pitchFamily="34" charset="0"/>
              <a:cs typeface="Arial" panose="020B0604020202020204" pitchFamily="34" charset="0"/>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677334" y="2676782"/>
            <a:ext cx="8804786" cy="3772658"/>
          </a:xfrm>
          <a:prstGeom prst="rect">
            <a:avLst/>
          </a:prstGeom>
        </p:spPr>
      </p:pic>
    </p:spTree>
    <p:extLst>
      <p:ext uri="{BB962C8B-B14F-4D97-AF65-F5344CB8AC3E}">
        <p14:creationId xmlns:p14="http://schemas.microsoft.com/office/powerpoint/2010/main" val="3169259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27471"/>
          </a:xfrm>
        </p:spPr>
        <p:txBody>
          <a:bodyPr>
            <a:normAutofit/>
          </a:bodyPr>
          <a:lstStyle/>
          <a:p>
            <a:pPr algn="ctr"/>
            <a:r>
              <a:rPr lang="en-US" b="1" smtClean="0">
                <a:solidFill>
                  <a:prstClr val="black"/>
                </a:solidFill>
                <a:latin typeface="Arial" panose="020B0604020202020204" pitchFamily="34" charset="0"/>
                <a:cs typeface="Arial" panose="020B0604020202020204" pitchFamily="34" charset="0"/>
              </a:rPr>
              <a:t>I.Tìm </a:t>
            </a:r>
            <a:r>
              <a:rPr lang="en-US" b="1">
                <a:solidFill>
                  <a:prstClr val="black"/>
                </a:solidFill>
                <a:latin typeface="Arial" panose="020B0604020202020204" pitchFamily="34" charset="0"/>
                <a:cs typeface="Arial" panose="020B0604020202020204" pitchFamily="34" charset="0"/>
              </a:rPr>
              <a:t>hiểu về SDN và OpenFlow</a:t>
            </a:r>
            <a:endParaRPr lang="en-US"/>
          </a:p>
        </p:txBody>
      </p:sp>
      <p:sp>
        <p:nvSpPr>
          <p:cNvPr id="3" name="Content Placeholder 2"/>
          <p:cNvSpPr>
            <a:spLocks noGrp="1"/>
          </p:cNvSpPr>
          <p:nvPr>
            <p:ph idx="1"/>
          </p:nvPr>
        </p:nvSpPr>
        <p:spPr>
          <a:xfrm>
            <a:off x="677334" y="1930400"/>
            <a:ext cx="8596668" cy="671101"/>
          </a:xfrm>
        </p:spPr>
        <p:txBody>
          <a:bodyPr/>
          <a:lstStyle/>
          <a:p>
            <a:pPr marL="0" indent="0">
              <a:buNone/>
            </a:pPr>
            <a:r>
              <a:rPr lang="en-US" sz="3200">
                <a:latin typeface="Arial" panose="020B0604020202020204" pitchFamily="34" charset="0"/>
                <a:cs typeface="Arial" panose="020B0604020202020204" pitchFamily="34" charset="0"/>
              </a:rPr>
              <a:t>2.Kiến trúc của SDN</a:t>
            </a:r>
          </a:p>
          <a:p>
            <a:endParaRPr lang="en-US">
              <a:latin typeface="Arial" panose="020B0604020202020204" pitchFamily="34" charset="0"/>
              <a:cs typeface="Arial" panose="020B0604020202020204" pitchFamily="34" charset="0"/>
            </a:endParaRPr>
          </a:p>
          <a:p>
            <a:pPr marL="0" indent="0">
              <a:buNone/>
            </a:pPr>
            <a:endParaRPr lang="en-US"/>
          </a:p>
        </p:txBody>
      </p:sp>
      <p:pic>
        <p:nvPicPr>
          <p:cNvPr id="4" name="Picture 3"/>
          <p:cNvPicPr>
            <a:picLocks noChangeAspect="1"/>
          </p:cNvPicPr>
          <p:nvPr/>
        </p:nvPicPr>
        <p:blipFill>
          <a:blip r:embed="rId2"/>
          <a:stretch>
            <a:fillRect/>
          </a:stretch>
        </p:blipFill>
        <p:spPr>
          <a:xfrm>
            <a:off x="677334" y="2726914"/>
            <a:ext cx="10029995" cy="3718131"/>
          </a:xfrm>
          <a:prstGeom prst="rect">
            <a:avLst/>
          </a:prstGeom>
        </p:spPr>
      </p:pic>
    </p:spTree>
    <p:extLst>
      <p:ext uri="{BB962C8B-B14F-4D97-AF65-F5344CB8AC3E}">
        <p14:creationId xmlns:p14="http://schemas.microsoft.com/office/powerpoint/2010/main" val="301059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6245"/>
          </a:xfrm>
        </p:spPr>
        <p:txBody>
          <a:bodyPr/>
          <a:lstStyle/>
          <a:p>
            <a:pPr algn="ctr"/>
            <a:r>
              <a:rPr lang="en-US" b="1" smtClean="0">
                <a:solidFill>
                  <a:prstClr val="black"/>
                </a:solidFill>
                <a:latin typeface="Arial" panose="020B0604020202020204" pitchFamily="34" charset="0"/>
                <a:cs typeface="Arial" panose="020B0604020202020204" pitchFamily="34" charset="0"/>
              </a:rPr>
              <a:t>I.Tìm </a:t>
            </a:r>
            <a:r>
              <a:rPr lang="en-US" b="1">
                <a:solidFill>
                  <a:prstClr val="black"/>
                </a:solidFill>
                <a:latin typeface="Arial" panose="020B0604020202020204" pitchFamily="34" charset="0"/>
                <a:cs typeface="Arial" panose="020B0604020202020204" pitchFamily="34" charset="0"/>
              </a:rPr>
              <a:t>hiểu về SDN và OpenFlow</a:t>
            </a:r>
            <a:endParaRPr lang="en-US"/>
          </a:p>
        </p:txBody>
      </p:sp>
      <p:pic>
        <p:nvPicPr>
          <p:cNvPr id="4" name="Content Placeholder 3"/>
          <p:cNvPicPr>
            <a:picLocks noGrp="1" noChangeAspect="1"/>
          </p:cNvPicPr>
          <p:nvPr>
            <p:ph idx="1"/>
          </p:nvPr>
        </p:nvPicPr>
        <p:blipFill>
          <a:blip r:embed="rId2"/>
          <a:stretch>
            <a:fillRect/>
          </a:stretch>
        </p:blipFill>
        <p:spPr>
          <a:xfrm>
            <a:off x="677334" y="2581761"/>
            <a:ext cx="6297561" cy="4010767"/>
          </a:xfrm>
          <a:prstGeom prst="rect">
            <a:avLst/>
          </a:prstGeom>
        </p:spPr>
      </p:pic>
      <p:sp>
        <p:nvSpPr>
          <p:cNvPr id="5" name="TextBox 4"/>
          <p:cNvSpPr txBox="1"/>
          <p:nvPr/>
        </p:nvSpPr>
        <p:spPr>
          <a:xfrm>
            <a:off x="677334" y="1501964"/>
            <a:ext cx="8392924" cy="1569660"/>
          </a:xfrm>
          <a:prstGeom prst="rect">
            <a:avLst/>
          </a:prstGeom>
          <a:noFill/>
        </p:spPr>
        <p:txBody>
          <a:bodyPr wrap="square" rtlCol="0">
            <a:spAutoFit/>
          </a:bodyPr>
          <a:lstStyle/>
          <a:p>
            <a:r>
              <a:rPr lang="en-US" sz="3200">
                <a:latin typeface="Arial" panose="020B0604020202020204" pitchFamily="34" charset="0"/>
                <a:cs typeface="Arial" panose="020B0604020202020204" pitchFamily="34" charset="0"/>
              </a:rPr>
              <a:t>2.Kiến trúc của SDN</a:t>
            </a:r>
          </a:p>
          <a:p>
            <a:endParaRPr lang="en-US" sz="3200">
              <a:latin typeface="Arial" panose="020B0604020202020204" pitchFamily="34" charset="0"/>
              <a:cs typeface="Arial" panose="020B0604020202020204" pitchFamily="34" charset="0"/>
            </a:endParaRPr>
          </a:p>
          <a:p>
            <a:endParaRPr lang="en-US" sz="3200"/>
          </a:p>
        </p:txBody>
      </p:sp>
      <p:pic>
        <p:nvPicPr>
          <p:cNvPr id="6" name="Picture 5"/>
          <p:cNvPicPr>
            <a:picLocks noChangeAspect="1"/>
          </p:cNvPicPr>
          <p:nvPr/>
        </p:nvPicPr>
        <p:blipFill>
          <a:blip r:embed="rId3"/>
          <a:stretch>
            <a:fillRect/>
          </a:stretch>
        </p:blipFill>
        <p:spPr>
          <a:xfrm>
            <a:off x="6974896" y="2077678"/>
            <a:ext cx="4501654" cy="4514850"/>
          </a:xfrm>
          <a:prstGeom prst="rect">
            <a:avLst/>
          </a:prstGeom>
        </p:spPr>
      </p:pic>
    </p:spTree>
    <p:extLst>
      <p:ext uri="{BB962C8B-B14F-4D97-AF65-F5344CB8AC3E}">
        <p14:creationId xmlns:p14="http://schemas.microsoft.com/office/powerpoint/2010/main" val="1232184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6748"/>
          </a:xfrm>
        </p:spPr>
        <p:txBody>
          <a:bodyPr>
            <a:normAutofit/>
          </a:bodyPr>
          <a:lstStyle/>
          <a:p>
            <a:pPr algn="ctr"/>
            <a:r>
              <a:rPr lang="en-US" b="1" smtClean="0">
                <a:solidFill>
                  <a:prstClr val="black"/>
                </a:solidFill>
                <a:latin typeface="Arial" panose="020B0604020202020204" pitchFamily="34" charset="0"/>
                <a:cs typeface="Arial" panose="020B0604020202020204" pitchFamily="34" charset="0"/>
              </a:rPr>
              <a:t>I.Tìm </a:t>
            </a:r>
            <a:r>
              <a:rPr lang="en-US" b="1">
                <a:solidFill>
                  <a:prstClr val="black"/>
                </a:solidFill>
                <a:latin typeface="Arial" panose="020B0604020202020204" pitchFamily="34" charset="0"/>
                <a:cs typeface="Arial" panose="020B0604020202020204" pitchFamily="34" charset="0"/>
              </a:rPr>
              <a:t>hiểu về SDN và OpenFlow</a:t>
            </a:r>
            <a:endParaRPr lang="en-US"/>
          </a:p>
        </p:txBody>
      </p:sp>
      <p:sp>
        <p:nvSpPr>
          <p:cNvPr id="3" name="Content Placeholder 2"/>
          <p:cNvSpPr>
            <a:spLocks noGrp="1"/>
          </p:cNvSpPr>
          <p:nvPr>
            <p:ph idx="1"/>
          </p:nvPr>
        </p:nvSpPr>
        <p:spPr>
          <a:xfrm>
            <a:off x="677334" y="2160590"/>
            <a:ext cx="8596668" cy="774340"/>
          </a:xfrm>
        </p:spPr>
        <p:txBody>
          <a:bodyPr>
            <a:normAutofit/>
          </a:bodyPr>
          <a:lstStyle/>
          <a:p>
            <a:pPr marL="0" indent="0">
              <a:buNone/>
            </a:pPr>
            <a:r>
              <a:rPr lang="en-US" sz="3200" smtClean="0">
                <a:latin typeface="Arial" panose="020B0604020202020204" pitchFamily="34" charset="0"/>
                <a:cs typeface="Arial" panose="020B0604020202020204" pitchFamily="34" charset="0"/>
              </a:rPr>
              <a:t>3.OpenFlow là gì ??</a:t>
            </a:r>
            <a:endParaRPr lang="en-US" sz="3200">
              <a:latin typeface="Arial" panose="020B0604020202020204" pitchFamily="34" charset="0"/>
              <a:cs typeface="Arial" panose="020B0604020202020204" pitchFamily="34" charset="0"/>
            </a:endParaRPr>
          </a:p>
        </p:txBody>
      </p:sp>
      <p:sp>
        <p:nvSpPr>
          <p:cNvPr id="4" name="TextBox 3"/>
          <p:cNvSpPr txBox="1"/>
          <p:nvPr/>
        </p:nvSpPr>
        <p:spPr>
          <a:xfrm>
            <a:off x="677335" y="3165120"/>
            <a:ext cx="3953660" cy="3416320"/>
          </a:xfrm>
          <a:prstGeom prst="rect">
            <a:avLst/>
          </a:prstGeom>
          <a:noFill/>
        </p:spPr>
        <p:txBody>
          <a:bodyPr wrap="square" rtlCol="0">
            <a:spAutoFit/>
          </a:bodyPr>
          <a:lstStyle/>
          <a:p>
            <a:r>
              <a:rPr lang="en-US" smtClean="0"/>
              <a:t>OpenFlow is </a:t>
            </a:r>
            <a:r>
              <a:rPr lang="en-US"/>
              <a:t>the first standard communications interface defined between the control and forwarding layers of an SDN architecture. </a:t>
            </a:r>
            <a:r>
              <a:rPr lang="en-US" smtClean="0"/>
              <a:t>OpenFlow  </a:t>
            </a:r>
            <a:r>
              <a:rPr lang="en-US"/>
              <a:t>allows direct access to and manipulation of the forwarding plane of network devices such as switches and routers, both physical and virtual (hypervisor-based</a:t>
            </a:r>
            <a:r>
              <a:rPr lang="en-US" smtClean="0"/>
              <a:t>).</a:t>
            </a:r>
          </a:p>
          <a:p>
            <a:r>
              <a:rPr lang="en-US" smtClean="0"/>
              <a:t>Source: https</a:t>
            </a:r>
            <a:r>
              <a:rPr lang="en-US"/>
              <a:t>://www.opennetworking.org/sdn-resources/openflow</a:t>
            </a:r>
          </a:p>
        </p:txBody>
      </p:sp>
      <p:pic>
        <p:nvPicPr>
          <p:cNvPr id="5" name="Picture 4"/>
          <p:cNvPicPr>
            <a:picLocks noChangeAspect="1"/>
          </p:cNvPicPr>
          <p:nvPr/>
        </p:nvPicPr>
        <p:blipFill>
          <a:blip r:embed="rId2"/>
          <a:stretch>
            <a:fillRect/>
          </a:stretch>
        </p:blipFill>
        <p:spPr>
          <a:xfrm>
            <a:off x="5530646" y="2160590"/>
            <a:ext cx="4929802" cy="4313952"/>
          </a:xfrm>
          <a:prstGeom prst="rect">
            <a:avLst/>
          </a:prstGeom>
        </p:spPr>
      </p:pic>
    </p:spTree>
    <p:extLst>
      <p:ext uri="{BB962C8B-B14F-4D97-AF65-F5344CB8AC3E}">
        <p14:creationId xmlns:p14="http://schemas.microsoft.com/office/powerpoint/2010/main" val="668067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pPr algn="ctr"/>
            <a:r>
              <a:rPr lang="en-US" b="1" smtClean="0">
                <a:solidFill>
                  <a:prstClr val="black"/>
                </a:solidFill>
                <a:latin typeface="Arial" panose="020B0604020202020204" pitchFamily="34" charset="0"/>
                <a:cs typeface="Arial" panose="020B0604020202020204" pitchFamily="34" charset="0"/>
              </a:rPr>
              <a:t>I.Tìm </a:t>
            </a:r>
            <a:r>
              <a:rPr lang="en-US" b="1">
                <a:solidFill>
                  <a:prstClr val="black"/>
                </a:solidFill>
                <a:latin typeface="Arial" panose="020B0604020202020204" pitchFamily="34" charset="0"/>
                <a:cs typeface="Arial" panose="020B0604020202020204" pitchFamily="34" charset="0"/>
              </a:rPr>
              <a:t>hiểu về SDN và OpenFlow</a:t>
            </a:r>
            <a:endParaRPr lang="en-US"/>
          </a:p>
        </p:txBody>
      </p:sp>
      <p:sp>
        <p:nvSpPr>
          <p:cNvPr id="3" name="Content Placeholder 2"/>
          <p:cNvSpPr>
            <a:spLocks noGrp="1"/>
          </p:cNvSpPr>
          <p:nvPr>
            <p:ph idx="1"/>
          </p:nvPr>
        </p:nvSpPr>
        <p:spPr>
          <a:xfrm>
            <a:off x="677334" y="1570655"/>
            <a:ext cx="8596668" cy="4505681"/>
          </a:xfrm>
        </p:spPr>
        <p:txBody>
          <a:bodyPr>
            <a:normAutofit lnSpcReduction="10000"/>
          </a:bodyPr>
          <a:lstStyle/>
          <a:p>
            <a:pPr marL="0" indent="0">
              <a:buNone/>
            </a:pPr>
            <a:r>
              <a:rPr lang="en-US" sz="2800" smtClean="0">
                <a:latin typeface="Arial" panose="020B0604020202020204" pitchFamily="34" charset="0"/>
                <a:cs typeface="Arial" panose="020B0604020202020204" pitchFamily="34" charset="0"/>
              </a:rPr>
              <a:t>*Openflow provider:</a:t>
            </a:r>
          </a:p>
          <a:p>
            <a:pPr marL="0" indent="0">
              <a:buNone/>
            </a:pPr>
            <a:r>
              <a:rPr lang="en-US" sz="2000">
                <a:latin typeface="Arial" panose="020B0604020202020204" pitchFamily="34" charset="0"/>
                <a:cs typeface="Arial" panose="020B0604020202020204" pitchFamily="34" charset="0"/>
              </a:rPr>
              <a:t>	</a:t>
            </a:r>
            <a:r>
              <a:rPr lang="en-US" sz="2000" smtClean="0">
                <a:latin typeface="Arial" panose="020B0604020202020204" pitchFamily="34" charset="0"/>
                <a:cs typeface="Arial" panose="020B0604020202020204" pitchFamily="34" charset="0"/>
              </a:rPr>
              <a:t>Provides </a:t>
            </a:r>
            <a:r>
              <a:rPr lang="en-US" sz="2000">
                <a:latin typeface="Arial" panose="020B0604020202020204" pitchFamily="34" charset="0"/>
                <a:cs typeface="Arial" panose="020B0604020202020204" pitchFamily="34" charset="0"/>
              </a:rPr>
              <a:t>an open protocol to program the </a:t>
            </a:r>
            <a:r>
              <a:rPr lang="en-US" sz="2000" smtClean="0">
                <a:latin typeface="Arial" panose="020B0604020202020204" pitchFamily="34" charset="0"/>
                <a:cs typeface="Arial" panose="020B0604020202020204" pitchFamily="34" charset="0"/>
              </a:rPr>
              <a:t>flow-table </a:t>
            </a:r>
            <a:r>
              <a:rPr lang="en-US" sz="2000">
                <a:latin typeface="Arial" panose="020B0604020202020204" pitchFamily="34" charset="0"/>
                <a:cs typeface="Arial" panose="020B0604020202020204" pitchFamily="34" charset="0"/>
              </a:rPr>
              <a:t>in different switches and routers.</a:t>
            </a:r>
            <a:r>
              <a:rPr lang="en-US" sz="2000" smtClean="0">
                <a:latin typeface="Arial" panose="020B0604020202020204" pitchFamily="34" charset="0"/>
                <a:cs typeface="Arial" panose="020B0604020202020204" pitchFamily="34" charset="0"/>
              </a:rPr>
              <a:t/>
            </a:r>
            <a:br>
              <a:rPr lang="en-US" sz="2000" smtClean="0">
                <a:latin typeface="Arial" panose="020B0604020202020204" pitchFamily="34" charset="0"/>
                <a:cs typeface="Arial" panose="020B0604020202020204" pitchFamily="34" charset="0"/>
              </a:rPr>
            </a:br>
            <a:r>
              <a:rPr lang="en-US" sz="2000" smtClean="0">
                <a:latin typeface="Arial" panose="020B0604020202020204" pitchFamily="34" charset="0"/>
                <a:cs typeface="Arial" panose="020B0604020202020204" pitchFamily="34" charset="0"/>
              </a:rPr>
              <a:t>	Openflow protocol for communication Controller </a:t>
            </a:r>
            <a:br>
              <a:rPr lang="en-US" sz="2000" smtClean="0">
                <a:latin typeface="Arial" panose="020B0604020202020204" pitchFamily="34" charset="0"/>
                <a:cs typeface="Arial" panose="020B0604020202020204" pitchFamily="34" charset="0"/>
              </a:rPr>
            </a:br>
            <a:r>
              <a:rPr lang="en-US" sz="2000" smtClean="0">
                <a:latin typeface="Arial" panose="020B0604020202020204" pitchFamily="34" charset="0"/>
                <a:cs typeface="Arial" panose="020B0604020202020204" pitchFamily="34" charset="0"/>
              </a:rPr>
              <a:t>	implement </a:t>
            </a:r>
            <a:r>
              <a:rPr lang="en-US" sz="2000">
                <a:latin typeface="Arial" panose="020B0604020202020204" pitchFamily="34" charset="0"/>
                <a:cs typeface="Arial" panose="020B0604020202020204" pitchFamily="34" charset="0"/>
              </a:rPr>
              <a:t>firewalls, NAT, QoS, and to collect statistics</a:t>
            </a:r>
            <a:r>
              <a:rPr lang="en-US" sz="2000" smtClean="0">
                <a:latin typeface="Arial" panose="020B0604020202020204" pitchFamily="34" charset="0"/>
                <a:cs typeface="Arial" panose="020B0604020202020204" pitchFamily="34" charset="0"/>
              </a:rPr>
              <a:t>.</a:t>
            </a:r>
          </a:p>
          <a:p>
            <a:pPr marL="0" indent="0">
              <a:buNone/>
            </a:pPr>
            <a:r>
              <a:rPr lang="en-US" sz="2400">
                <a:latin typeface="Arial" panose="020B0604020202020204" pitchFamily="34" charset="0"/>
                <a:cs typeface="Arial" panose="020B0604020202020204" pitchFamily="34" charset="0"/>
              </a:rPr>
              <a:t>*Openflow entry (one component of flow-table)  :</a:t>
            </a:r>
            <a:br>
              <a:rPr lang="en-US" sz="2400">
                <a:latin typeface="Arial" panose="020B0604020202020204" pitchFamily="34" charset="0"/>
                <a:cs typeface="Arial" panose="020B0604020202020204" pitchFamily="34" charset="0"/>
              </a:rPr>
            </a:br>
            <a:r>
              <a:rPr lang="en-US" sz="2400" smtClean="0">
                <a:latin typeface="Arial" panose="020B0604020202020204" pitchFamily="34" charset="0"/>
                <a:cs typeface="Arial" panose="020B0604020202020204" pitchFamily="34" charset="0"/>
              </a:rPr>
              <a:t>	</a:t>
            </a:r>
            <a:r>
              <a:rPr lang="en-US" sz="2000" smtClean="0">
                <a:latin typeface="Arial" panose="020B0604020202020204" pitchFamily="34" charset="0"/>
                <a:cs typeface="Arial" panose="020B0604020202020204" pitchFamily="34" charset="0"/>
              </a:rPr>
              <a:t>Forward </a:t>
            </a:r>
            <a:r>
              <a:rPr lang="en-US" sz="2000">
                <a:latin typeface="Arial" panose="020B0604020202020204" pitchFamily="34" charset="0"/>
                <a:cs typeface="Arial" panose="020B0604020202020204" pitchFamily="34" charset="0"/>
              </a:rPr>
              <a:t>this flow’s packets to a given port (or ports).</a:t>
            </a:r>
          </a:p>
          <a:p>
            <a:pPr marL="0" indent="0">
              <a:buNone/>
            </a:pPr>
            <a:r>
              <a:rPr lang="en-US" sz="2400" smtClean="0">
                <a:latin typeface="Arial" panose="020B0604020202020204" pitchFamily="34" charset="0"/>
                <a:cs typeface="Arial" panose="020B0604020202020204" pitchFamily="34" charset="0"/>
              </a:rPr>
              <a:t>	</a:t>
            </a:r>
            <a:r>
              <a:rPr lang="en-US" sz="2000" smtClean="0">
                <a:latin typeface="Arial" panose="020B0604020202020204" pitchFamily="34" charset="0"/>
                <a:cs typeface="Arial" panose="020B0604020202020204" pitchFamily="34" charset="0"/>
              </a:rPr>
              <a:t>Encapsulate </a:t>
            </a:r>
            <a:r>
              <a:rPr lang="en-US" sz="2000">
                <a:latin typeface="Arial" panose="020B0604020202020204" pitchFamily="34" charset="0"/>
                <a:cs typeface="Arial" panose="020B0604020202020204" pitchFamily="34" charset="0"/>
              </a:rPr>
              <a:t>and forward this flow’s packets to a </a:t>
            </a:r>
            <a:r>
              <a:rPr lang="en-US" sz="2000" smtClean="0">
                <a:latin typeface="Arial" panose="020B0604020202020204" pitchFamily="34" charset="0"/>
                <a:cs typeface="Arial" panose="020B0604020202020204" pitchFamily="34" charset="0"/>
              </a:rPr>
              <a:t>controller</a:t>
            </a:r>
            <a:r>
              <a:rPr lang="en-US" sz="2000">
                <a:latin typeface="Arial" panose="020B0604020202020204" pitchFamily="34" charset="0"/>
                <a:cs typeface="Arial" panose="020B0604020202020204" pitchFamily="34" charset="0"/>
              </a:rPr>
              <a:t>.</a:t>
            </a:r>
          </a:p>
          <a:p>
            <a:pPr marL="0" indent="0">
              <a:buNone/>
            </a:pPr>
            <a:r>
              <a:rPr lang="en-US" sz="2400" smtClean="0">
                <a:latin typeface="Arial" panose="020B0604020202020204" pitchFamily="34" charset="0"/>
                <a:cs typeface="Arial" panose="020B0604020202020204" pitchFamily="34" charset="0"/>
              </a:rPr>
              <a:t>	</a:t>
            </a:r>
            <a:r>
              <a:rPr lang="en-US" sz="2000" smtClean="0">
                <a:latin typeface="Arial" panose="020B0604020202020204" pitchFamily="34" charset="0"/>
                <a:cs typeface="Arial" panose="020B0604020202020204" pitchFamily="34" charset="0"/>
              </a:rPr>
              <a:t>Drop </a:t>
            </a:r>
            <a:r>
              <a:rPr lang="en-US" sz="2000">
                <a:latin typeface="Arial" panose="020B0604020202020204" pitchFamily="34" charset="0"/>
                <a:cs typeface="Arial" panose="020B0604020202020204" pitchFamily="34" charset="0"/>
              </a:rPr>
              <a:t>this flow’s packets. Can be used for security, to</a:t>
            </a:r>
          </a:p>
          <a:p>
            <a:pPr marL="0" indent="0">
              <a:buNone/>
            </a:pPr>
            <a:r>
              <a:rPr lang="en-US" sz="2000">
                <a:latin typeface="Arial" panose="020B0604020202020204" pitchFamily="34" charset="0"/>
                <a:cs typeface="Arial" panose="020B0604020202020204" pitchFamily="34" charset="0"/>
              </a:rPr>
              <a:t>curb denial of service attacks, or to reduce spurious</a:t>
            </a:r>
          </a:p>
          <a:p>
            <a:pPr marL="0" indent="0">
              <a:buNone/>
            </a:pPr>
            <a:r>
              <a:rPr lang="en-US" sz="2000">
                <a:latin typeface="Arial" panose="020B0604020202020204" pitchFamily="34" charset="0"/>
                <a:cs typeface="Arial" panose="020B0604020202020204" pitchFamily="34" charset="0"/>
              </a:rPr>
              <a:t>broadcast discovery traffic from end-hosts.</a:t>
            </a:r>
            <a:endParaRPr lang="en-US" sz="2400">
              <a:latin typeface="Arial" panose="020B0604020202020204" pitchFamily="34" charset="0"/>
              <a:cs typeface="Arial" panose="020B0604020202020204" pitchFamily="34" charset="0"/>
            </a:endParaRPr>
          </a:p>
          <a:p>
            <a:pPr marL="0" indent="0">
              <a:buNone/>
            </a:pPr>
            <a:endParaRPr lang="en-US" sz="2000" smtClean="0">
              <a:latin typeface="Arial" panose="020B0604020202020204" pitchFamily="34" charset="0"/>
              <a:cs typeface="Arial" panose="020B0604020202020204" pitchFamily="34" charset="0"/>
            </a:endParaRPr>
          </a:p>
          <a:p>
            <a:pPr>
              <a:buFontTx/>
              <a:buChar char="-"/>
            </a:pPr>
            <a:endParaRPr lang="en-US" sz="2000">
              <a:latin typeface="Arial" panose="020B0604020202020204" pitchFamily="34" charset="0"/>
              <a:cs typeface="Arial" panose="020B0604020202020204" pitchFamily="34" charset="0"/>
            </a:endParaRPr>
          </a:p>
        </p:txBody>
      </p:sp>
      <p:sp>
        <p:nvSpPr>
          <p:cNvPr id="4" name="TextBox 3"/>
          <p:cNvSpPr txBox="1"/>
          <p:nvPr/>
        </p:nvSpPr>
        <p:spPr>
          <a:xfrm>
            <a:off x="677334" y="4654706"/>
            <a:ext cx="9853014" cy="400110"/>
          </a:xfrm>
          <a:prstGeom prst="rect">
            <a:avLst/>
          </a:prstGeom>
          <a:noFill/>
        </p:spPr>
        <p:txBody>
          <a:bodyPr wrap="square" rtlCol="0">
            <a:spAutoFit/>
          </a:bodyPr>
          <a:lstStyle/>
          <a:p>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4971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6767" y="683342"/>
            <a:ext cx="8596668" cy="909484"/>
          </a:xfrm>
        </p:spPr>
        <p:txBody>
          <a:bodyPr/>
          <a:lstStyle/>
          <a:p>
            <a:pPr algn="ctr"/>
            <a:r>
              <a:rPr lang="en-US" b="1" smtClean="0">
                <a:solidFill>
                  <a:prstClr val="black"/>
                </a:solidFill>
                <a:latin typeface="Arial" panose="020B0604020202020204" pitchFamily="34" charset="0"/>
                <a:cs typeface="Arial" panose="020B0604020202020204" pitchFamily="34" charset="0"/>
              </a:rPr>
              <a:t>I.Tìm </a:t>
            </a:r>
            <a:r>
              <a:rPr lang="en-US" b="1">
                <a:solidFill>
                  <a:prstClr val="black"/>
                </a:solidFill>
                <a:latin typeface="Arial" panose="020B0604020202020204" pitchFamily="34" charset="0"/>
                <a:cs typeface="Arial" panose="020B0604020202020204" pitchFamily="34" charset="0"/>
              </a:rPr>
              <a:t>hiểu về SDN và OpenFlow</a:t>
            </a:r>
            <a:endParaRPr lang="en-US"/>
          </a:p>
        </p:txBody>
      </p:sp>
      <p:pic>
        <p:nvPicPr>
          <p:cNvPr id="4" name="Content Placeholder 3"/>
          <p:cNvPicPr>
            <a:picLocks noGrp="1" noChangeAspect="1"/>
          </p:cNvPicPr>
          <p:nvPr>
            <p:ph idx="1"/>
          </p:nvPr>
        </p:nvPicPr>
        <p:blipFill>
          <a:blip r:embed="rId2"/>
          <a:stretch>
            <a:fillRect/>
          </a:stretch>
        </p:blipFill>
        <p:spPr>
          <a:xfrm>
            <a:off x="1017638" y="3200400"/>
            <a:ext cx="8153125" cy="2492477"/>
          </a:xfrm>
          <a:prstGeom prst="rect">
            <a:avLst/>
          </a:prstGeom>
        </p:spPr>
      </p:pic>
      <p:sp>
        <p:nvSpPr>
          <p:cNvPr id="5" name="TextBox 4"/>
          <p:cNvSpPr txBox="1"/>
          <p:nvPr/>
        </p:nvSpPr>
        <p:spPr>
          <a:xfrm>
            <a:off x="1519084" y="2625213"/>
            <a:ext cx="4798750" cy="369332"/>
          </a:xfrm>
          <a:prstGeom prst="rect">
            <a:avLst/>
          </a:prstGeom>
          <a:noFill/>
        </p:spPr>
        <p:txBody>
          <a:bodyPr wrap="none" rtlCol="0">
            <a:spAutoFit/>
          </a:bodyPr>
          <a:lstStyle/>
          <a:p>
            <a:r>
              <a:rPr lang="en-US" smtClean="0"/>
              <a:t>Header flelds in a “Type 0” Openflow Switch</a:t>
            </a:r>
            <a:endParaRPr lang="en-US"/>
          </a:p>
        </p:txBody>
      </p:sp>
    </p:spTree>
    <p:extLst>
      <p:ext uri="{BB962C8B-B14F-4D97-AF65-F5344CB8AC3E}">
        <p14:creationId xmlns:p14="http://schemas.microsoft.com/office/powerpoint/2010/main" val="22503969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151</TotalTime>
  <Words>474</Words>
  <Application>Microsoft Office PowerPoint</Application>
  <PresentationFormat>Widescreen</PresentationFormat>
  <Paragraphs>96</Paragraphs>
  <Slides>22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Wingdings 3</vt:lpstr>
      <vt:lpstr>Facet</vt:lpstr>
      <vt:lpstr>PowerPoint Presentation</vt:lpstr>
      <vt:lpstr>Mục Lục  </vt:lpstr>
      <vt:lpstr>I.Tìm hiểu về SDN và OpenFlow</vt:lpstr>
      <vt:lpstr>I.Tìm hiểu về SDN và OpenFlow</vt:lpstr>
      <vt:lpstr>I.Tìm hiểu về SDN và OpenFlow</vt:lpstr>
      <vt:lpstr>I.Tìm hiểu về SDN và OpenFlow</vt:lpstr>
      <vt:lpstr>I.Tìm hiểu về SDN và OpenFlow</vt:lpstr>
      <vt:lpstr>I.Tìm hiểu về SDN và OpenFlow</vt:lpstr>
      <vt:lpstr>I.Tìm hiểu về SDN và OpenFlow</vt:lpstr>
      <vt:lpstr>I.Tìm hiểu về SDN và OpenFlow</vt:lpstr>
      <vt:lpstr>I.Tìm hiểu về SDN và OpenFlow</vt:lpstr>
      <vt:lpstr>II.Tìm hiểu về ONOS</vt:lpstr>
      <vt:lpstr>II.Tìm hiểu về ONOS</vt:lpstr>
      <vt:lpstr>II.Tìm hiểu về ONOS</vt:lpstr>
      <vt:lpstr>II.Tìm hiểu về ONOS</vt:lpstr>
      <vt:lpstr>II.Tìm hiểu về ONOS</vt:lpstr>
      <vt:lpstr>II.Tìm hiểu về ONOS</vt:lpstr>
      <vt:lpstr>II.Tìm hiểu về ONOS</vt:lpstr>
      <vt:lpstr>II.Tìm hiểu về ONOS</vt:lpstr>
      <vt:lpstr>III.Xây dựng network kết nối đến ONOS</vt:lpstr>
      <vt:lpstr>III.Xây dựng network kết nối đến ONOS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 Nguyen</dc:creator>
  <cp:lastModifiedBy>Nam Nguyen</cp:lastModifiedBy>
  <cp:revision>34</cp:revision>
  <dcterms:created xsi:type="dcterms:W3CDTF">2017-06-20T15:59:03Z</dcterms:created>
  <dcterms:modified xsi:type="dcterms:W3CDTF">2017-06-20T18:32:06Z</dcterms:modified>
</cp:coreProperties>
</file>