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72" r:id="rId26"/>
    <p:sldId id="273" r:id="rId27"/>
    <p:sldId id="274" r:id="rId28"/>
    <p:sldId id="275" r:id="rId29"/>
    <p:sldId id="277" r:id="rId30"/>
    <p:sldId id="278" r:id="rId31"/>
    <p:sldId id="279" r:id="rId32"/>
    <p:sldId id="280" r:id="rId33"/>
    <p:sldId id="281" r:id="rId34"/>
    <p:sldId id="282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4FE51-6881-4FCC-A20E-54C81A7B0587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90A3-2AF3-455B-83CF-397D1FC35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42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4FE51-6881-4FCC-A20E-54C81A7B0587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90A3-2AF3-455B-83CF-397D1FC35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4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4FE51-6881-4FCC-A20E-54C81A7B0587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90A3-2AF3-455B-83CF-397D1FC35D8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4662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4FE51-6881-4FCC-A20E-54C81A7B0587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90A3-2AF3-455B-83CF-397D1FC35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41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4FE51-6881-4FCC-A20E-54C81A7B0587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90A3-2AF3-455B-83CF-397D1FC35D8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8823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4FE51-6881-4FCC-A20E-54C81A7B0587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90A3-2AF3-455B-83CF-397D1FC35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09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4FE51-6881-4FCC-A20E-54C81A7B0587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90A3-2AF3-455B-83CF-397D1FC35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72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4FE51-6881-4FCC-A20E-54C81A7B0587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90A3-2AF3-455B-83CF-397D1FC35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2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4FE51-6881-4FCC-A20E-54C81A7B0587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90A3-2AF3-455B-83CF-397D1FC35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3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4FE51-6881-4FCC-A20E-54C81A7B0587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90A3-2AF3-455B-83CF-397D1FC35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4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4FE51-6881-4FCC-A20E-54C81A7B0587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90A3-2AF3-455B-83CF-397D1FC35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47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4FE51-6881-4FCC-A20E-54C81A7B0587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90A3-2AF3-455B-83CF-397D1FC35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05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4FE51-6881-4FCC-A20E-54C81A7B0587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90A3-2AF3-455B-83CF-397D1FC35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4FE51-6881-4FCC-A20E-54C81A7B0587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90A3-2AF3-455B-83CF-397D1FC35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1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4FE51-6881-4FCC-A20E-54C81A7B0587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90A3-2AF3-455B-83CF-397D1FC35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77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4FE51-6881-4FCC-A20E-54C81A7B0587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90A3-2AF3-455B-83CF-397D1FC35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6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4FE51-6881-4FCC-A20E-54C81A7B0587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4F590A3-2AF3-455B-83CF-397D1FC35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19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23102"/>
          </a:xfrm>
        </p:spPr>
        <p:txBody>
          <a:bodyPr>
            <a:normAutofit fontScale="90000"/>
          </a:bodyPr>
          <a:lstStyle/>
          <a:p>
            <a:r>
              <a:rPr lang="en-US" sz="3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00777"/>
            <a:ext cx="9298308" cy="334851"/>
          </a:xfrm>
        </p:spPr>
        <p:txBody>
          <a:bodyPr>
            <a:noAutofit/>
          </a:bodyPr>
          <a:lstStyle/>
          <a:p>
            <a:pPr algn="l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 sinh viên thực hiện.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836315"/>
              </p:ext>
            </p:extLst>
          </p:nvPr>
        </p:nvGraphicFramePr>
        <p:xfrm>
          <a:off x="1524000" y="3578773"/>
          <a:ext cx="9465732" cy="2940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677"/>
                <a:gridCol w="3767189"/>
                <a:gridCol w="2366433"/>
                <a:gridCol w="2366433"/>
              </a:tblGrid>
              <a:tr h="510314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</a:t>
                      </a:r>
                      <a:r>
                        <a:rPr lang="en-US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và Tên 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MSSV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10314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Công Hưng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20131945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CNTT 1.02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10314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</a:t>
                      </a:r>
                      <a:r>
                        <a:rPr lang="en-US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Trí Dũng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20130704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CNTT 1.02</a:t>
                      </a:r>
                    </a:p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10314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Vũ</a:t>
                      </a:r>
                      <a:r>
                        <a:rPr lang="en-US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Đức Hùng 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20131922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CNTT 1.01</a:t>
                      </a:r>
                    </a:p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10314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Phạm</a:t>
                      </a:r>
                      <a:r>
                        <a:rPr lang="en-US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Mạnh Hùng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20131907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CNTT 1.02</a:t>
                      </a:r>
                    </a:p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22738" y="2039017"/>
            <a:ext cx="9350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hệ thống học trực tuyến cho học sinh cấp 3</a:t>
            </a:r>
            <a:endParaRPr lang="en-US"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31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5408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III Các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đồ hoạt động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365" y="1275008"/>
            <a:ext cx="8596668" cy="389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3.Chức năng upload tài liệu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016" y="1664435"/>
            <a:ext cx="6420746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2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588134"/>
          </a:xfrm>
        </p:spPr>
        <p:txBody>
          <a:bodyPr>
            <a:normAutofit fontScale="90000"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III Các biểu đồ hoạt động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244" y="2073498"/>
            <a:ext cx="8596668" cy="402307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Chức năng học tài liệu</a:t>
            </a: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3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92" y="283336"/>
            <a:ext cx="81892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0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2530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III Các biểu đồ hoạt động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62130"/>
            <a:ext cx="8596668" cy="437881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 online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035" y="2042509"/>
            <a:ext cx="67246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7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9651"/>
          </a:xfrm>
        </p:spPr>
        <p:txBody>
          <a:bodyPr>
            <a:normAutofit fontScale="90000"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III Các biểu đồ hoạt động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49251"/>
            <a:ext cx="8596668" cy="373487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6.Chức năng chấm bài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536" y="1723292"/>
            <a:ext cx="6668431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22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48991"/>
            <a:ext cx="8596668" cy="613893"/>
          </a:xfrm>
        </p:spPr>
        <p:txBody>
          <a:bodyPr>
            <a:normAutofit fontScale="90000"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III Các biểu đồ hoạt động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62884"/>
            <a:ext cx="8596668" cy="402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.Chức năng xem kết quả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435" y="1476777"/>
            <a:ext cx="6419850" cy="510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5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9651"/>
          </a:xfrm>
        </p:spPr>
        <p:txBody>
          <a:bodyPr>
            <a:normAutofit fontScale="90000"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III Các biểu đồ hoạt động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49251"/>
            <a:ext cx="8596668" cy="389428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.Chức năng tổng kết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866" y="1638679"/>
            <a:ext cx="6420746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1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6772"/>
          </a:xfrm>
        </p:spPr>
        <p:txBody>
          <a:bodyPr>
            <a:normAutofit fontScale="90000"/>
          </a:bodyPr>
          <a:lstStyle/>
          <a:p>
            <a:r>
              <a:rPr lang="en-US" smtClean="0"/>
              <a:t>IV.Biểu đồ trình tự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36372"/>
            <a:ext cx="8596668" cy="389428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1.Biểu đồ trình tự chức năng đăng kí 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64" y="1625800"/>
            <a:ext cx="96774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2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IV.Biểu đồ trình tự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507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mtClean="0"/>
              <a:t>2.Biểu đồ trình tự chức năng đăng nhập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68" y="1620791"/>
            <a:ext cx="95123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9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IV.Biểu đồ trình tự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428065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3.Biểu đồ trình tự chức năng upload tài liệu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102" y="1930400"/>
            <a:ext cx="75819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06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437882"/>
            <a:ext cx="7766936" cy="708338"/>
          </a:xfrm>
        </p:spPr>
        <p:txBody>
          <a:bodyPr/>
          <a:lstStyle/>
          <a:p>
            <a:pPr algn="ctr"/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I.Yêu cầu đối với phần mềm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365161"/>
            <a:ext cx="7766936" cy="37825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1.Yêu cầu về mặt nội dụng</a:t>
            </a:r>
          </a:p>
          <a:p>
            <a:pPr marL="285750" indent="-285750" algn="l">
              <a:buFontTx/>
              <a:buChar char="-"/>
            </a:pP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 cơ chế quản lí tài khoản rõ ràng rành mạch</a:t>
            </a:r>
          </a:p>
          <a:p>
            <a:pPr marL="285750" indent="-285750" algn="l">
              <a:buFontTx/>
              <a:buChar char="-"/>
            </a:pP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nhập, đăng kí tài khoản cho cả giáo viên lẫn học sinh</a:t>
            </a:r>
          </a:p>
          <a:p>
            <a:pPr marL="285750" indent="-285750" algn="l">
              <a:buFontTx/>
              <a:buChar char="-"/>
            </a:pP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lí tài liệu cho hệ thống </a:t>
            </a:r>
          </a:p>
          <a:p>
            <a:pPr marL="285750" indent="-285750" algn="l">
              <a:buFontTx/>
              <a:buChar char="-"/>
            </a:pP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 trợ học online</a:t>
            </a:r>
          </a:p>
          <a:p>
            <a:pPr marL="285750" indent="-285750" algn="l">
              <a:buFontTx/>
              <a:buChar char="-"/>
            </a:pP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 trợ tìm kiếm tài liệu\</a:t>
            </a:r>
          </a:p>
          <a:p>
            <a:pPr marL="285750" indent="-285750" algn="l">
              <a:buFontTx/>
              <a:buChar char="-"/>
            </a:pP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 trợ thi online theo tháng </a:t>
            </a:r>
          </a:p>
          <a:p>
            <a:pPr marL="285750" indent="-285750" algn="l">
              <a:buFontTx/>
              <a:buChar char="-"/>
            </a:pP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 trợ cách thức chấm điểm cho giáo viên thuận lợi</a:t>
            </a:r>
          </a:p>
          <a:p>
            <a:pPr marL="285750" indent="-285750" algn="l">
              <a:buFontTx/>
              <a:buChar char="-"/>
            </a:pP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 kết quả của từng học sinh hoặc tất cả học sinh theo từng môn </a:t>
            </a:r>
          </a:p>
          <a:p>
            <a:pPr marL="285750" indent="-285750" algn="l">
              <a:buFontTx/>
              <a:buChar char="-"/>
            </a:pP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 viên tổng kết được kết quả đợt thi, so sánh kết quả thi các đợt liên tiếp, hỗ trợ xuất ra danh sách nhóm học sinh đạt học bổng </a:t>
            </a:r>
          </a:p>
        </p:txBody>
      </p:sp>
    </p:spTree>
    <p:extLst>
      <p:ext uri="{BB962C8B-B14F-4D97-AF65-F5344CB8AC3E}">
        <p14:creationId xmlns:p14="http://schemas.microsoft.com/office/powerpoint/2010/main" val="71093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IV.Biểu đồ trình tự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402307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4.Biểu đồ trình tự chức năng học tài liệu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81" y="1672306"/>
            <a:ext cx="9142982" cy="493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IV.Biểu đồ trình tự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9428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5.Biểu đồ trình tự chức năng thi online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300" y="1540556"/>
            <a:ext cx="79883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IV.Biểu đồ trình tự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402307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6.Biểu đồ trình tự chức năng chấm điểm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543" y="1672307"/>
            <a:ext cx="79883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17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IV.Biểu đồ trình tự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415186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7.Biểu đồ trình tự cho chức năng xem điểm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403" y="193040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IV.Biểu đồ trình tự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76549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8.Biểu đồ trình tự chức năng tổng kết điểm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770" y="2031373"/>
            <a:ext cx="82550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1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5960"/>
            <a:ext cx="8596668" cy="536620"/>
          </a:xfrm>
        </p:spPr>
        <p:txBody>
          <a:bodyPr>
            <a:normAutofit fontScale="90000"/>
          </a:bodyPr>
          <a:lstStyle/>
          <a:p>
            <a:r>
              <a:rPr lang="en-US" smtClean="0"/>
              <a:t>V.Biểu đồ lớp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487" y="905478"/>
            <a:ext cx="8258175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5408"/>
          </a:xfrm>
        </p:spPr>
        <p:txBody>
          <a:bodyPr/>
          <a:lstStyle/>
          <a:p>
            <a:r>
              <a:rPr lang="en-US" smtClean="0"/>
              <a:t>VI.Thiết kế giao diện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5008"/>
            <a:ext cx="8596668" cy="386365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1.Giao diện đăng kí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712" y="1753030"/>
            <a:ext cx="8428571" cy="4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0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VI.Thiết </a:t>
            </a:r>
            <a:r>
              <a:rPr lang="en-US"/>
              <a:t>kế giao diện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402307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2.Giao diện đăng nhập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412" y="2103242"/>
            <a:ext cx="7152381" cy="2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9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VI.Thiết </a:t>
            </a:r>
            <a:r>
              <a:rPr lang="en-US"/>
              <a:t>kế giao diện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636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3.Giao diện trang chủ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89" y="1930400"/>
            <a:ext cx="10058400" cy="377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1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VI.Thiết </a:t>
            </a:r>
            <a:r>
              <a:rPr lang="en-US"/>
              <a:t>kế giao diện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440943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.Giao diện tìm kiếm và download tài liệu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20" y="2189408"/>
            <a:ext cx="7213382" cy="28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50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489398"/>
            <a:ext cx="7766936" cy="708337"/>
          </a:xfrm>
        </p:spPr>
        <p:txBody>
          <a:bodyPr/>
          <a:lstStyle/>
          <a:p>
            <a:pPr algn="ctr"/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I.Yêu cầu đối với phần mềm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442435"/>
            <a:ext cx="7766936" cy="3705298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2.Yêu cầu về hình thức </a:t>
            </a:r>
          </a:p>
          <a:p>
            <a:pPr marL="285750" indent="-285750" algn="l">
              <a:buFontTx/>
              <a:buChar char="-"/>
            </a:pP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đẹp dễ sử dụng.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Tx/>
              <a:buChar char="-"/>
            </a:pP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chưc năng rõ ràng , rành mạch.</a:t>
            </a:r>
          </a:p>
          <a:p>
            <a:pPr marL="285750" indent="-285750" algn="l">
              <a:buFontTx/>
              <a:buChar char="-"/>
            </a:pP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 xen lẫn các chức năng với nhau </a:t>
            </a:r>
          </a:p>
          <a:p>
            <a:pPr marL="285750" indent="-285750" algn="l">
              <a:buFontTx/>
              <a:buChar char="-"/>
            </a:pP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 chúng chính vào nội dung học tập, lấy học sinh làm trung tâm</a:t>
            </a:r>
          </a:p>
        </p:txBody>
      </p:sp>
    </p:spTree>
    <p:extLst>
      <p:ext uri="{BB962C8B-B14F-4D97-AF65-F5344CB8AC3E}">
        <p14:creationId xmlns:p14="http://schemas.microsoft.com/office/powerpoint/2010/main" val="205278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VI.Thiết </a:t>
            </a:r>
            <a:r>
              <a:rPr lang="en-US"/>
              <a:t>kế giao diện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40002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5</a:t>
            </a:r>
            <a:r>
              <a:rPr lang="en-US" smtClean="0"/>
              <a:t>.Giao diện học trực tuyến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219" y="1832297"/>
            <a:ext cx="7650051" cy="502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0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VI.Thiết </a:t>
            </a:r>
            <a:r>
              <a:rPr lang="en-US"/>
              <a:t>kế giao diện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402307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.Giao diện thi online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161" y="1764405"/>
            <a:ext cx="7995841" cy="468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2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VI.Thiết </a:t>
            </a:r>
            <a:r>
              <a:rPr lang="en-US"/>
              <a:t>kế giao diện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428065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Giao diện chấm thi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256" y="1930400"/>
            <a:ext cx="6722772" cy="423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41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VI.Thiết </a:t>
            </a:r>
            <a:r>
              <a:rPr lang="en-US"/>
              <a:t>kế giao diện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428065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.Giao diện xem điểm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070" y="1996426"/>
            <a:ext cx="7792932" cy="325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0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VI.Thiết </a:t>
            </a:r>
            <a:r>
              <a:rPr lang="en-US"/>
              <a:t>kế giao diện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9428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.Giao diện tổng kết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707" y="1930400"/>
            <a:ext cx="8242479" cy="414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28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1014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VII.Thiết kế cơ sở dữ liệu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5763" y="1210614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 người dùng: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270113"/>
              </p:ext>
            </p:extLst>
          </p:nvPr>
        </p:nvGraphicFramePr>
        <p:xfrm>
          <a:off x="1324814" y="1811628"/>
          <a:ext cx="5937250" cy="11527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3995"/>
                <a:gridCol w="1084580"/>
                <a:gridCol w="1884045"/>
                <a:gridCol w="1484630"/>
              </a:tblGrid>
              <a:tr h="4679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 cột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 dữ liệu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Ràng buộc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 năng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Tentaikhoan</a:t>
                      </a:r>
                      <a:endParaRPr lang="en-US" sz="11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 tài khoản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Matkhau</a:t>
                      </a:r>
                      <a:endParaRPr lang="en-US" sz="11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Mật khẩu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79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Mataikhoan</a:t>
                      </a:r>
                      <a:endParaRPr lang="en-US" sz="11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NULL(primary)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 số tài khoản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39241" y="32728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 học sinh: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698203"/>
              </p:ext>
            </p:extLst>
          </p:nvPr>
        </p:nvGraphicFramePr>
        <p:xfrm>
          <a:off x="1311935" y="3826813"/>
          <a:ext cx="5937250" cy="11414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3995"/>
                <a:gridCol w="1084580"/>
                <a:gridCol w="1884045"/>
                <a:gridCol w="148463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 cột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 dữ liệu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Ràng buộc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 năng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Mahocsinh</a:t>
                      </a:r>
                      <a:endParaRPr lang="en-US" sz="11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NULL(primary)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 học sinh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Tenhocsinh</a:t>
                      </a:r>
                      <a:endParaRPr lang="en-US" sz="11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 học sinh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Khoihoc</a:t>
                      </a:r>
                      <a:endParaRPr lang="en-US" sz="11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Khối học sinh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Lophoc</a:t>
                      </a:r>
                      <a:endParaRPr lang="en-US" sz="11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 học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312729" y="382681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2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6772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VII.Thiết kế cơ sở dữ liệu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36372"/>
            <a:ext cx="8596668" cy="440943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 giáo viên: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383795"/>
              </p:ext>
            </p:extLst>
          </p:nvPr>
        </p:nvGraphicFramePr>
        <p:xfrm>
          <a:off x="1685422" y="1677315"/>
          <a:ext cx="5937250" cy="11045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3995"/>
                <a:gridCol w="1084580"/>
                <a:gridCol w="1884045"/>
                <a:gridCol w="1484630"/>
              </a:tblGrid>
              <a:tr h="2761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 cột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 dữ liệu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Ràng buộc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 năng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61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Magiaovien</a:t>
                      </a:r>
                      <a:endParaRPr lang="en-US" sz="11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NULL(primary)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 id giáo viên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61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Tengiaovien</a:t>
                      </a:r>
                      <a:endParaRPr lang="en-US" sz="11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 của giao viên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61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Mongiangday</a:t>
                      </a:r>
                      <a:endParaRPr lang="en-US" sz="11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Môn giảng dạy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7334" y="3142445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 tài liệu giấy: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864619"/>
              </p:ext>
            </p:extLst>
          </p:nvPr>
        </p:nvGraphicFramePr>
        <p:xfrm>
          <a:off x="1699463" y="3642972"/>
          <a:ext cx="5937250" cy="10076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3995"/>
                <a:gridCol w="1084580"/>
                <a:gridCol w="1884045"/>
                <a:gridCol w="1484630"/>
              </a:tblGrid>
              <a:tr h="3358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 cột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 dữ liệu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Ràng buộc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 năng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58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1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NULL(primary)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 số tài liệu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58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Noidung</a:t>
                      </a:r>
                      <a:endParaRPr lang="en-US" sz="11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 dung tài liệu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77334" y="4792241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 tài liệu video: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969837"/>
              </p:ext>
            </p:extLst>
          </p:nvPr>
        </p:nvGraphicFramePr>
        <p:xfrm>
          <a:off x="1686584" y="5368741"/>
          <a:ext cx="5937250" cy="9547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3995"/>
                <a:gridCol w="1084580"/>
                <a:gridCol w="1884045"/>
                <a:gridCol w="1484630"/>
              </a:tblGrid>
              <a:tr h="3182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 cột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 dữ liệu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Ràng buộc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 năng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82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1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NULL(primary)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 số video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82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Noidung</a:t>
                      </a:r>
                      <a:endParaRPr lang="en-US" sz="11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Varbinary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 dung video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41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6772"/>
          </a:xfrm>
        </p:spPr>
        <p:txBody>
          <a:bodyPr>
            <a:normAutofit fontScale="90000"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VII.Thiết kế cơ sở dữ liệu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36372"/>
            <a:ext cx="8596668" cy="389428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 đề thi: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833149"/>
              </p:ext>
            </p:extLst>
          </p:nvPr>
        </p:nvGraphicFramePr>
        <p:xfrm>
          <a:off x="2007043" y="1863144"/>
          <a:ext cx="5937250" cy="1369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3995"/>
                <a:gridCol w="1084580"/>
                <a:gridCol w="1884045"/>
                <a:gridCol w="1484630"/>
              </a:tblGrid>
              <a:tr h="2738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 cột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 dữ liệu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Ràng buộc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 năng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38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1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NULL(primary)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 số đề thi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38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Tenmon</a:t>
                      </a:r>
                      <a:endParaRPr lang="en-US" sz="11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 môn thi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38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Noidung</a:t>
                      </a:r>
                      <a:endParaRPr lang="en-US" sz="11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 dung đề thi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38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Khoithi</a:t>
                      </a:r>
                      <a:endParaRPr lang="en-US" sz="11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Khối môn thi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7127" y="347729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 bài làm: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132694"/>
              </p:ext>
            </p:extLst>
          </p:nvPr>
        </p:nvGraphicFramePr>
        <p:xfrm>
          <a:off x="2007043" y="4308304"/>
          <a:ext cx="5937250" cy="10648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3995"/>
                <a:gridCol w="1084580"/>
                <a:gridCol w="1884045"/>
                <a:gridCol w="148463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 cột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 dữ liệu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Ràng buộc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 năng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1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NULL(primary)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 số bài làm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Tenmon</a:t>
                      </a:r>
                      <a:endParaRPr lang="en-US" sz="11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 môn học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Khoithi</a:t>
                      </a:r>
                      <a:endParaRPr lang="en-US" sz="11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Khối thi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Diemthi</a:t>
                      </a:r>
                      <a:endParaRPr lang="en-US" sz="11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 thi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346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9803"/>
          </a:xfrm>
        </p:spPr>
        <p:txBody>
          <a:bodyPr>
            <a:normAutofit/>
          </a:bodyPr>
          <a:lstStyle/>
          <a:p>
            <a:pPr algn="ctr"/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I.Yêu cầu đối với phần mềm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90163"/>
            <a:ext cx="8596668" cy="4251199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Dựa trên những yêu cầu cơ bản ở bên trên nhóm chúng em đã phân công làm việc và hoàn thành đề tài như sau :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2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9651"/>
          </a:xfrm>
        </p:spPr>
        <p:txBody>
          <a:bodyPr>
            <a:normAutofit/>
          </a:bodyPr>
          <a:lstStyle/>
          <a:p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Đặc tả về Use Case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2099"/>
            <a:ext cx="8596668" cy="518217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1. Use Case tổng quan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78" y="1880316"/>
            <a:ext cx="7666667" cy="4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54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38939"/>
            <a:ext cx="8596668" cy="652530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II. Đặc tả về Use Case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86" y="991469"/>
            <a:ext cx="8596668" cy="415186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2.Use Case chi tiết của học sinh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584" y="1406655"/>
            <a:ext cx="7154273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8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3893"/>
          </a:xfrm>
        </p:spPr>
        <p:txBody>
          <a:bodyPr>
            <a:normAutofit fontScale="90000"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II. Đặc tả về Use Case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001" y="1223493"/>
            <a:ext cx="8596668" cy="3636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3.Use case chi tiết của giáo viên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736" y="1587162"/>
            <a:ext cx="7259063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9651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 Các biểu đồ hoạt động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49251"/>
            <a:ext cx="8596668" cy="376549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1.Chức năng đăng kí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665" y="1625800"/>
            <a:ext cx="7457143" cy="5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9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6772"/>
          </a:xfrm>
        </p:spPr>
        <p:txBody>
          <a:bodyPr>
            <a:normAutofit fontScale="90000"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III Các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đồ hoạt động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36372"/>
            <a:ext cx="8596668" cy="376549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2.Chức năng đăng nhập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215" y="1718530"/>
            <a:ext cx="6649378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4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154</TotalTime>
  <Words>849</Words>
  <Application>Microsoft Office PowerPoint</Application>
  <PresentationFormat>Widescreen</PresentationFormat>
  <Paragraphs>225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Times New Roman</vt:lpstr>
      <vt:lpstr>Trebuchet MS</vt:lpstr>
      <vt:lpstr>Wingdings 3</vt:lpstr>
      <vt:lpstr>Facet</vt:lpstr>
      <vt:lpstr>Phân tích thiết kế hệ thông thông tin</vt:lpstr>
      <vt:lpstr> I.Yêu cầu đối với phần mềm</vt:lpstr>
      <vt:lpstr>I.Yêu cầu đối với phần mềm</vt:lpstr>
      <vt:lpstr>I.Yêu cầu đối với phần mềm</vt:lpstr>
      <vt:lpstr>II. Đặc tả về Use Case</vt:lpstr>
      <vt:lpstr>II. Đặc tả về Use Case</vt:lpstr>
      <vt:lpstr>II. Đặc tả về Use Case</vt:lpstr>
      <vt:lpstr>III Các biểu đồ hoạt động</vt:lpstr>
      <vt:lpstr>III Các biểu đồ hoạt động</vt:lpstr>
      <vt:lpstr>III Các biểu đồ hoạt động</vt:lpstr>
      <vt:lpstr>III Các biểu đồ hoạt động</vt:lpstr>
      <vt:lpstr>PowerPoint Presentation</vt:lpstr>
      <vt:lpstr>III Các biểu đồ hoạt động</vt:lpstr>
      <vt:lpstr>III Các biểu đồ hoạt động</vt:lpstr>
      <vt:lpstr>III Các biểu đồ hoạt động</vt:lpstr>
      <vt:lpstr>III Các biểu đồ hoạt động</vt:lpstr>
      <vt:lpstr>IV.Biểu đồ trình tự</vt:lpstr>
      <vt:lpstr>IV.Biểu đồ trình tự</vt:lpstr>
      <vt:lpstr>IV.Biểu đồ trình tự</vt:lpstr>
      <vt:lpstr>IV.Biểu đồ trình tự</vt:lpstr>
      <vt:lpstr>IV.Biểu đồ trình tự</vt:lpstr>
      <vt:lpstr>IV.Biểu đồ trình tự</vt:lpstr>
      <vt:lpstr>IV.Biểu đồ trình tự</vt:lpstr>
      <vt:lpstr>IV.Biểu đồ trình tự</vt:lpstr>
      <vt:lpstr>V.Biểu đồ lớp</vt:lpstr>
      <vt:lpstr>VI.Thiết kế giao diện </vt:lpstr>
      <vt:lpstr>VI.Thiết kế giao diện </vt:lpstr>
      <vt:lpstr>VI.Thiết kế giao diện </vt:lpstr>
      <vt:lpstr>VI.Thiết kế giao diện </vt:lpstr>
      <vt:lpstr>VI.Thiết kế giao diện </vt:lpstr>
      <vt:lpstr>VI.Thiết kế giao diện </vt:lpstr>
      <vt:lpstr>VI.Thiết kế giao diện </vt:lpstr>
      <vt:lpstr>VI.Thiết kế giao diện </vt:lpstr>
      <vt:lpstr>VI.Thiết kế giao diện </vt:lpstr>
      <vt:lpstr>VII.Thiết kế cơ sở dữ liệu</vt:lpstr>
      <vt:lpstr>VII.Thiết kế cơ sở dữ liệu</vt:lpstr>
      <vt:lpstr>VII.Thiết kế cơ sở dữ liệu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thông thông tin</dc:title>
  <dc:creator>Nam Nguyen</dc:creator>
  <cp:lastModifiedBy>Nam Nguyen</cp:lastModifiedBy>
  <cp:revision>17</cp:revision>
  <dcterms:created xsi:type="dcterms:W3CDTF">2016-04-24T14:13:09Z</dcterms:created>
  <dcterms:modified xsi:type="dcterms:W3CDTF">2016-04-25T01:32:46Z</dcterms:modified>
</cp:coreProperties>
</file>